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sldIdLst>
    <p:sldId id="281" r:id="rId2"/>
    <p:sldId id="257" r:id="rId3"/>
    <p:sldId id="261" r:id="rId4"/>
    <p:sldId id="272" r:id="rId5"/>
    <p:sldId id="270" r:id="rId6"/>
    <p:sldId id="278" r:id="rId7"/>
    <p:sldId id="273" r:id="rId8"/>
    <p:sldId id="260" r:id="rId9"/>
    <p:sldId id="262" r:id="rId10"/>
    <p:sldId id="267" r:id="rId11"/>
    <p:sldId id="280" r:id="rId12"/>
  </p:sldIdLst>
  <p:sldSz cx="12192000" cy="6858000"/>
  <p:notesSz cx="7010400" cy="9296400"/>
  <p:embeddedFontLst>
    <p:embeddedFont>
      <p:font typeface="Poppins" panose="020B060402020202020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>
    <p:restoredLeft sz="2843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3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94BF4F-BD2A-40D9-8E13-A2D963E11BCA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EA140D-65F0-44DB-AB0E-FE98F5E59926}">
      <dgm:prSet/>
      <dgm:spPr>
        <a:solidFill>
          <a:srgbClr val="22318E"/>
        </a:solidFill>
      </dgm:spPr>
      <dgm:t>
        <a:bodyPr/>
        <a:lstStyle/>
        <a:p>
          <a:r>
            <a:rPr lang="en-US" b="1" dirty="0"/>
            <a:t>FY 2023</a:t>
          </a:r>
        </a:p>
      </dgm:t>
    </dgm:pt>
    <dgm:pt modelId="{5728BAAF-34DD-4981-9493-4E6928F5F997}" type="parTrans" cxnId="{4AD41112-09CB-4DE4-BEEE-D27C25FC93EA}">
      <dgm:prSet/>
      <dgm:spPr/>
      <dgm:t>
        <a:bodyPr/>
        <a:lstStyle/>
        <a:p>
          <a:endParaRPr lang="en-US"/>
        </a:p>
      </dgm:t>
    </dgm:pt>
    <dgm:pt modelId="{0CBA233E-B9B3-4006-8C9A-028929BB83A7}" type="sibTrans" cxnId="{4AD41112-09CB-4DE4-BEEE-D27C25FC93EA}">
      <dgm:prSet/>
      <dgm:spPr/>
      <dgm:t>
        <a:bodyPr/>
        <a:lstStyle/>
        <a:p>
          <a:endParaRPr lang="en-US"/>
        </a:p>
      </dgm:t>
    </dgm:pt>
    <dgm:pt modelId="{9A155FAD-6392-4ED0-A752-5C24659BBD48}">
      <dgm:prSet/>
      <dgm:spPr>
        <a:noFill/>
        <a:ln>
          <a:solidFill>
            <a:srgbClr val="22318E">
              <a:alpha val="90000"/>
            </a:srgbClr>
          </a:solidFill>
        </a:ln>
      </dgm:spPr>
      <dgm:t>
        <a:bodyPr/>
        <a:lstStyle/>
        <a:p>
          <a:pPr>
            <a:spcBef>
              <a:spcPts val="600"/>
            </a:spcBef>
            <a:buClr>
              <a:srgbClr val="22318E"/>
            </a:buClr>
            <a:buFont typeface="Wingdings" panose="05000000000000000000" pitchFamily="2" charset="2"/>
            <a:buChar char="§"/>
          </a:pPr>
          <a:r>
            <a:rPr lang="en-US" b="1" dirty="0"/>
            <a:t>$85 million awarded</a:t>
          </a:r>
          <a:r>
            <a:rPr lang="en-US" dirty="0"/>
            <a:t> </a:t>
          </a:r>
          <a:r>
            <a:rPr lang="en-US" b="1" dirty="0"/>
            <a:t>to</a:t>
          </a:r>
          <a:r>
            <a:rPr lang="en-US" dirty="0"/>
            <a:t> </a:t>
          </a:r>
        </a:p>
      </dgm:t>
    </dgm:pt>
    <dgm:pt modelId="{58C09A55-5893-4340-A3D5-AA4637F7BB1A}" type="parTrans" cxnId="{74F15979-88CF-4BF5-B127-9D8E7AE878B0}">
      <dgm:prSet/>
      <dgm:spPr/>
      <dgm:t>
        <a:bodyPr/>
        <a:lstStyle/>
        <a:p>
          <a:endParaRPr lang="en-US"/>
        </a:p>
      </dgm:t>
    </dgm:pt>
    <dgm:pt modelId="{C853FD8C-198F-44B7-B520-7ADCD9B2830E}" type="sibTrans" cxnId="{74F15979-88CF-4BF5-B127-9D8E7AE878B0}">
      <dgm:prSet/>
      <dgm:spPr/>
      <dgm:t>
        <a:bodyPr/>
        <a:lstStyle/>
        <a:p>
          <a:endParaRPr lang="en-US"/>
        </a:p>
      </dgm:t>
    </dgm:pt>
    <dgm:pt modelId="{D73AE009-2A4C-4DE7-AF0F-8F6EF0FF0347}">
      <dgm:prSet/>
      <dgm:spPr>
        <a:noFill/>
        <a:ln>
          <a:solidFill>
            <a:srgbClr val="22318E">
              <a:alpha val="90000"/>
            </a:srgbClr>
          </a:solidFill>
        </a:ln>
      </dgm:spPr>
      <dgm:t>
        <a:bodyPr/>
        <a:lstStyle/>
        <a:p>
          <a:pPr>
            <a:spcBef>
              <a:spcPts val="600"/>
            </a:spcBef>
            <a:buClr>
              <a:srgbClr val="22318E"/>
            </a:buClr>
            <a:buFont typeface="Wingdings" panose="05000000000000000000" pitchFamily="2" charset="2"/>
            <a:buChar char="§"/>
          </a:pPr>
          <a:r>
            <a:rPr lang="en-US" dirty="0"/>
            <a:t>175 grant applications received </a:t>
          </a:r>
        </a:p>
      </dgm:t>
    </dgm:pt>
    <dgm:pt modelId="{9E69FCCE-BA59-430A-AF13-38FF172BC11C}" type="parTrans" cxnId="{35D44E0F-D684-4534-B42C-38C0C66F7B66}">
      <dgm:prSet/>
      <dgm:spPr/>
      <dgm:t>
        <a:bodyPr/>
        <a:lstStyle/>
        <a:p>
          <a:endParaRPr lang="en-US"/>
        </a:p>
      </dgm:t>
    </dgm:pt>
    <dgm:pt modelId="{9CB1E05C-EE9D-4480-8940-98E25111DEAB}" type="sibTrans" cxnId="{35D44E0F-D684-4534-B42C-38C0C66F7B66}">
      <dgm:prSet/>
      <dgm:spPr/>
      <dgm:t>
        <a:bodyPr/>
        <a:lstStyle/>
        <a:p>
          <a:endParaRPr lang="en-US"/>
        </a:p>
      </dgm:t>
    </dgm:pt>
    <dgm:pt modelId="{16CA915C-5F9E-49E1-A88E-0AC9899D746F}">
      <dgm:prSet/>
      <dgm:spPr>
        <a:noFill/>
        <a:ln>
          <a:solidFill>
            <a:srgbClr val="22318E">
              <a:alpha val="90000"/>
            </a:srgbClr>
          </a:solidFill>
        </a:ln>
      </dgm:spPr>
      <dgm:t>
        <a:bodyPr/>
        <a:lstStyle/>
        <a:p>
          <a:pPr>
            <a:spcBef>
              <a:spcPts val="600"/>
            </a:spcBef>
            <a:buClr>
              <a:srgbClr val="22318E"/>
            </a:buClr>
            <a:buFont typeface="Wingdings" panose="05000000000000000000" pitchFamily="2" charset="2"/>
            <a:buChar char="§"/>
          </a:pPr>
          <a:r>
            <a:rPr lang="en-US" dirty="0"/>
            <a:t>None awarded in Florida </a:t>
          </a:r>
        </a:p>
      </dgm:t>
    </dgm:pt>
    <dgm:pt modelId="{8653514B-6793-4A53-B69D-028A8A282B28}" type="parTrans" cxnId="{925D0F04-0512-498A-9677-07115E94F040}">
      <dgm:prSet/>
      <dgm:spPr/>
      <dgm:t>
        <a:bodyPr/>
        <a:lstStyle/>
        <a:p>
          <a:endParaRPr lang="en-US"/>
        </a:p>
      </dgm:t>
    </dgm:pt>
    <dgm:pt modelId="{E52B4BED-476A-4C27-B3DE-9971F36FFD4A}" type="sibTrans" cxnId="{925D0F04-0512-498A-9677-07115E94F040}">
      <dgm:prSet/>
      <dgm:spPr/>
      <dgm:t>
        <a:bodyPr/>
        <a:lstStyle/>
        <a:p>
          <a:endParaRPr lang="en-US"/>
        </a:p>
      </dgm:t>
    </dgm:pt>
    <dgm:pt modelId="{F17352B3-9C2E-453C-B164-86D4A3AB520C}">
      <dgm:prSet/>
      <dgm:spPr>
        <a:solidFill>
          <a:srgbClr val="22318E"/>
        </a:solidFill>
      </dgm:spPr>
      <dgm:t>
        <a:bodyPr/>
        <a:lstStyle/>
        <a:p>
          <a:r>
            <a:rPr lang="en-US" b="1" dirty="0"/>
            <a:t>FY 2024 </a:t>
          </a:r>
        </a:p>
      </dgm:t>
    </dgm:pt>
    <dgm:pt modelId="{CDDB5289-A883-4BBD-8BF7-961BB7151BBF}" type="parTrans" cxnId="{5FD9C494-0CB8-4E1F-A01F-F82F138B7D15}">
      <dgm:prSet/>
      <dgm:spPr/>
      <dgm:t>
        <a:bodyPr/>
        <a:lstStyle/>
        <a:p>
          <a:endParaRPr lang="en-US"/>
        </a:p>
      </dgm:t>
    </dgm:pt>
    <dgm:pt modelId="{5807D46B-6B1B-4C40-9551-B5AF50A0E8E2}" type="sibTrans" cxnId="{5FD9C494-0CB8-4E1F-A01F-F82F138B7D15}">
      <dgm:prSet/>
      <dgm:spPr/>
      <dgm:t>
        <a:bodyPr/>
        <a:lstStyle/>
        <a:p>
          <a:endParaRPr lang="en-US"/>
        </a:p>
      </dgm:t>
    </dgm:pt>
    <dgm:pt modelId="{283BD306-36A5-47BB-909F-CFDB8C0581BD}">
      <dgm:prSet/>
      <dgm:spPr>
        <a:noFill/>
        <a:ln>
          <a:solidFill>
            <a:srgbClr val="22318E">
              <a:alpha val="90000"/>
            </a:srgbClr>
          </a:solidFill>
        </a:ln>
      </dgm:spPr>
      <dgm:t>
        <a:bodyPr/>
        <a:lstStyle/>
        <a:p>
          <a:pPr>
            <a:spcBef>
              <a:spcPct val="0"/>
            </a:spcBef>
            <a:buClr>
              <a:srgbClr val="22318E"/>
            </a:buClr>
            <a:buFont typeface="Wingdings" panose="05000000000000000000" pitchFamily="2" charset="2"/>
            <a:buNone/>
          </a:pPr>
          <a:r>
            <a:rPr lang="en-US" b="1" dirty="0" smtClean="0"/>
            <a:t>$100 </a:t>
          </a:r>
          <a:r>
            <a:rPr lang="en-US" b="1" dirty="0"/>
            <a:t>million awarded</a:t>
          </a:r>
          <a:r>
            <a:rPr lang="en-US" dirty="0"/>
            <a:t> </a:t>
          </a:r>
          <a:r>
            <a:rPr lang="en-US" b="1" dirty="0"/>
            <a:t>to</a:t>
          </a:r>
          <a:r>
            <a:rPr lang="en-US" dirty="0"/>
            <a:t> </a:t>
          </a:r>
        </a:p>
      </dgm:t>
    </dgm:pt>
    <dgm:pt modelId="{5C41DBD7-B377-4485-92AB-5C7233141533}" type="parTrans" cxnId="{868F7235-25FB-469C-8D73-45FC444CC901}">
      <dgm:prSet/>
      <dgm:spPr/>
      <dgm:t>
        <a:bodyPr/>
        <a:lstStyle/>
        <a:p>
          <a:endParaRPr lang="en-US"/>
        </a:p>
      </dgm:t>
    </dgm:pt>
    <dgm:pt modelId="{CF4B357C-C08E-4B88-B181-76059D47257F}" type="sibTrans" cxnId="{868F7235-25FB-469C-8D73-45FC444CC901}">
      <dgm:prSet/>
      <dgm:spPr/>
      <dgm:t>
        <a:bodyPr/>
        <a:lstStyle/>
        <a:p>
          <a:endParaRPr lang="en-US"/>
        </a:p>
      </dgm:t>
    </dgm:pt>
    <dgm:pt modelId="{7F0F0ADF-91FC-4E7E-BDA9-87F70516C969}">
      <dgm:prSet/>
      <dgm:spPr>
        <a:noFill/>
        <a:ln>
          <a:solidFill>
            <a:srgbClr val="22318E">
              <a:alpha val="90000"/>
            </a:srgbClr>
          </a:solidFill>
        </a:ln>
      </dgm:spPr>
      <dgm:t>
        <a:bodyPr/>
        <a:lstStyle/>
        <a:p>
          <a:pPr>
            <a:spcBef>
              <a:spcPts val="600"/>
            </a:spcBef>
            <a:buClr>
              <a:srgbClr val="22318E"/>
            </a:buClr>
            <a:buFont typeface="Wingdings" panose="05000000000000000000" pitchFamily="2" charset="2"/>
            <a:buChar char="§"/>
          </a:pPr>
          <a:r>
            <a:rPr lang="en-US" dirty="0"/>
            <a:t>200+ grant applications received</a:t>
          </a:r>
        </a:p>
      </dgm:t>
    </dgm:pt>
    <dgm:pt modelId="{5909E26A-A334-47DC-B57F-1F05F6774514}" type="parTrans" cxnId="{65F90423-10D5-45E3-8015-A7D5F10E7FB3}">
      <dgm:prSet/>
      <dgm:spPr/>
      <dgm:t>
        <a:bodyPr/>
        <a:lstStyle/>
        <a:p>
          <a:endParaRPr lang="en-US"/>
        </a:p>
      </dgm:t>
    </dgm:pt>
    <dgm:pt modelId="{41D12AA8-B291-4CFE-AF2E-3767BD8BA3C9}" type="sibTrans" cxnId="{65F90423-10D5-45E3-8015-A7D5F10E7FB3}">
      <dgm:prSet/>
      <dgm:spPr/>
      <dgm:t>
        <a:bodyPr/>
        <a:lstStyle/>
        <a:p>
          <a:endParaRPr lang="en-US"/>
        </a:p>
      </dgm:t>
    </dgm:pt>
    <dgm:pt modelId="{E4F212AD-36D9-417F-B6A0-2E3FFDFA072A}">
      <dgm:prSet/>
      <dgm:spPr>
        <a:noFill/>
        <a:ln>
          <a:solidFill>
            <a:srgbClr val="22318E">
              <a:alpha val="90000"/>
            </a:srgbClr>
          </a:solidFill>
        </a:ln>
      </dgm:spPr>
      <dgm:t>
        <a:bodyPr/>
        <a:lstStyle/>
        <a:p>
          <a:pPr>
            <a:spcBef>
              <a:spcPts val="600"/>
            </a:spcBef>
            <a:buClr>
              <a:srgbClr val="22318E"/>
            </a:buClr>
            <a:buFont typeface="Wingdings" panose="05000000000000000000" pitchFamily="2" charset="2"/>
            <a:buChar char="§"/>
          </a:pPr>
          <a:r>
            <a:rPr lang="en-US" dirty="0"/>
            <a:t>1 awarded in Florida</a:t>
          </a:r>
        </a:p>
      </dgm:t>
    </dgm:pt>
    <dgm:pt modelId="{5A7E7637-F341-46FE-8754-C8F23A42F091}" type="parTrans" cxnId="{357316AC-733C-4EBD-BC6F-093C532A2779}">
      <dgm:prSet/>
      <dgm:spPr/>
      <dgm:t>
        <a:bodyPr/>
        <a:lstStyle/>
        <a:p>
          <a:endParaRPr lang="en-US"/>
        </a:p>
      </dgm:t>
    </dgm:pt>
    <dgm:pt modelId="{F6D2DED8-013D-40D6-A9AA-6DA01E4FD24D}" type="sibTrans" cxnId="{357316AC-733C-4EBD-BC6F-093C532A2779}">
      <dgm:prSet/>
      <dgm:spPr/>
      <dgm:t>
        <a:bodyPr/>
        <a:lstStyle/>
        <a:p>
          <a:endParaRPr lang="en-US"/>
        </a:p>
      </dgm:t>
    </dgm:pt>
    <dgm:pt modelId="{80781F3C-B7D4-4ED5-BAD0-C6610CDCFE3B}">
      <dgm:prSet/>
      <dgm:spPr>
        <a:noFill/>
        <a:ln>
          <a:solidFill>
            <a:srgbClr val="22318E">
              <a:alpha val="90000"/>
            </a:srgbClr>
          </a:solidFill>
        </a:ln>
      </dgm:spPr>
      <dgm:t>
        <a:bodyPr/>
        <a:lstStyle/>
        <a:p>
          <a:pPr>
            <a:spcBef>
              <a:spcPct val="0"/>
            </a:spcBef>
            <a:buClr>
              <a:srgbClr val="22318E"/>
            </a:buClr>
            <a:buFont typeface="Wingdings" panose="05000000000000000000" pitchFamily="2" charset="2"/>
            <a:buChar char="§"/>
          </a:pPr>
          <a:r>
            <a:rPr lang="en-US" dirty="0" smtClean="0"/>
            <a:t>18 </a:t>
          </a:r>
          <a:r>
            <a:rPr lang="en-US" dirty="0"/>
            <a:t>successful applicants across 15 states</a:t>
          </a:r>
        </a:p>
      </dgm:t>
    </dgm:pt>
    <dgm:pt modelId="{D517E993-DA4C-4925-A451-0127EC32CB50}" type="parTrans" cxnId="{9D250140-FEEE-456C-A92C-362CA53F931F}">
      <dgm:prSet/>
      <dgm:spPr/>
    </dgm:pt>
    <dgm:pt modelId="{D8143E4F-79ED-437F-B37A-982A5678DDF4}" type="sibTrans" cxnId="{9D250140-FEEE-456C-A92C-362CA53F931F}">
      <dgm:prSet/>
      <dgm:spPr/>
    </dgm:pt>
    <dgm:pt modelId="{EB54A91C-1556-4ECE-BAB1-66046009590E}">
      <dgm:prSet/>
      <dgm:spPr>
        <a:noFill/>
        <a:ln>
          <a:solidFill>
            <a:srgbClr val="22318E">
              <a:alpha val="90000"/>
            </a:srgbClr>
          </a:solidFill>
        </a:ln>
      </dgm:spPr>
      <dgm:t>
        <a:bodyPr/>
        <a:lstStyle/>
        <a:p>
          <a:pPr>
            <a:spcBef>
              <a:spcPts val="600"/>
            </a:spcBef>
            <a:buClr>
              <a:srgbClr val="22318E"/>
            </a:buClr>
            <a:buFont typeface="Wingdings" panose="05000000000000000000" pitchFamily="2" charset="2"/>
            <a:buChar char="§"/>
          </a:pPr>
          <a:r>
            <a:rPr lang="en-US" dirty="0" smtClean="0"/>
            <a:t>21 </a:t>
          </a:r>
          <a:r>
            <a:rPr lang="en-US" dirty="0"/>
            <a:t>successful applicants across 19 states and the District of Columbia</a:t>
          </a:r>
        </a:p>
      </dgm:t>
    </dgm:pt>
    <dgm:pt modelId="{EEB824A1-2BB9-46CB-84BC-51AC8E9844B1}" type="parTrans" cxnId="{2BE62619-E793-403F-85EC-A1FE0D724FA4}">
      <dgm:prSet/>
      <dgm:spPr/>
    </dgm:pt>
    <dgm:pt modelId="{DD53C8DB-6C11-46D5-B559-4027F3295DCD}" type="sibTrans" cxnId="{2BE62619-E793-403F-85EC-A1FE0D724FA4}">
      <dgm:prSet/>
      <dgm:spPr/>
    </dgm:pt>
    <dgm:pt modelId="{D50F978C-A4DA-4A3E-B72C-5C1FC85CBBC2}" type="pres">
      <dgm:prSet presAssocID="{6994BF4F-BD2A-40D9-8E13-A2D963E11BC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917435-E38F-400C-BD45-8D639F147A0D}" type="pres">
      <dgm:prSet presAssocID="{F0EA140D-65F0-44DB-AB0E-FE98F5E59926}" presName="composite" presStyleCnt="0"/>
      <dgm:spPr/>
    </dgm:pt>
    <dgm:pt modelId="{3EBA92DD-3B73-4582-9E34-7A136F265B25}" type="pres">
      <dgm:prSet presAssocID="{F0EA140D-65F0-44DB-AB0E-FE98F5E5992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B69B2-750C-47EE-8439-2FF3637EEAB5}" type="pres">
      <dgm:prSet presAssocID="{F0EA140D-65F0-44DB-AB0E-FE98F5E59926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E28722-8621-42B5-991B-F80AEDFF0675}" type="pres">
      <dgm:prSet presAssocID="{0CBA233E-B9B3-4006-8C9A-028929BB83A7}" presName="space" presStyleCnt="0"/>
      <dgm:spPr/>
    </dgm:pt>
    <dgm:pt modelId="{0B619B1F-733E-4C43-A532-D3443E5D6773}" type="pres">
      <dgm:prSet presAssocID="{F17352B3-9C2E-453C-B164-86D4A3AB520C}" presName="composite" presStyleCnt="0"/>
      <dgm:spPr/>
    </dgm:pt>
    <dgm:pt modelId="{5877FFA1-77AC-44B7-8E27-E023A2A96D09}" type="pres">
      <dgm:prSet presAssocID="{F17352B3-9C2E-453C-B164-86D4A3AB520C}" presName="parTx" presStyleLbl="alignNode1" presStyleIdx="1" presStyleCnt="2" custLinFactNeighborX="1" custLinFactNeighborY="4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E34AB0-2A36-4835-AA4A-4F6C77D27D09}" type="pres">
      <dgm:prSet presAssocID="{F17352B3-9C2E-453C-B164-86D4A3AB520C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F90423-10D5-45E3-8015-A7D5F10E7FB3}" srcId="{F17352B3-9C2E-453C-B164-86D4A3AB520C}" destId="{7F0F0ADF-91FC-4E7E-BDA9-87F70516C969}" srcOrd="2" destOrd="0" parTransId="{5909E26A-A334-47DC-B57F-1F05F6774514}" sibTransId="{41D12AA8-B291-4CFE-AF2E-3767BD8BA3C9}"/>
    <dgm:cxn modelId="{951E0B96-CBAD-45AB-BA83-ABAB89491D4E}" type="presOf" srcId="{80781F3C-B7D4-4ED5-BAD0-C6610CDCFE3B}" destId="{6AE34AB0-2A36-4835-AA4A-4F6C77D27D09}" srcOrd="0" destOrd="1" presId="urn:microsoft.com/office/officeart/2005/8/layout/hList1"/>
    <dgm:cxn modelId="{785F7B0E-1E2B-4019-968F-E2E57936C96C}" type="presOf" srcId="{9A155FAD-6392-4ED0-A752-5C24659BBD48}" destId="{06CB69B2-750C-47EE-8439-2FF3637EEAB5}" srcOrd="0" destOrd="0" presId="urn:microsoft.com/office/officeart/2005/8/layout/hList1"/>
    <dgm:cxn modelId="{251DAAB6-5BEE-49BA-81FB-EE32A6E87749}" type="presOf" srcId="{283BD306-36A5-47BB-909F-CFDB8C0581BD}" destId="{6AE34AB0-2A36-4835-AA4A-4F6C77D27D09}" srcOrd="0" destOrd="0" presId="urn:microsoft.com/office/officeart/2005/8/layout/hList1"/>
    <dgm:cxn modelId="{2BE62619-E793-403F-85EC-A1FE0D724FA4}" srcId="{F0EA140D-65F0-44DB-AB0E-FE98F5E59926}" destId="{EB54A91C-1556-4ECE-BAB1-66046009590E}" srcOrd="1" destOrd="0" parTransId="{EEB824A1-2BB9-46CB-84BC-51AC8E9844B1}" sibTransId="{DD53C8DB-6C11-46D5-B559-4027F3295DCD}"/>
    <dgm:cxn modelId="{D538A841-0755-41AC-977D-9A64B7D263A9}" type="presOf" srcId="{6994BF4F-BD2A-40D9-8E13-A2D963E11BCA}" destId="{D50F978C-A4DA-4A3E-B72C-5C1FC85CBBC2}" srcOrd="0" destOrd="0" presId="urn:microsoft.com/office/officeart/2005/8/layout/hList1"/>
    <dgm:cxn modelId="{868F7235-25FB-469C-8D73-45FC444CC901}" srcId="{F17352B3-9C2E-453C-B164-86D4A3AB520C}" destId="{283BD306-36A5-47BB-909F-CFDB8C0581BD}" srcOrd="0" destOrd="0" parTransId="{5C41DBD7-B377-4485-92AB-5C7233141533}" sibTransId="{CF4B357C-C08E-4B88-B181-76059D47257F}"/>
    <dgm:cxn modelId="{09C9AD0F-6B13-436A-929F-09D142B5CA83}" type="presOf" srcId="{7F0F0ADF-91FC-4E7E-BDA9-87F70516C969}" destId="{6AE34AB0-2A36-4835-AA4A-4F6C77D27D09}" srcOrd="0" destOrd="2" presId="urn:microsoft.com/office/officeart/2005/8/layout/hList1"/>
    <dgm:cxn modelId="{4F303E94-DEC5-4799-8B02-85E08CB9C030}" type="presOf" srcId="{F0EA140D-65F0-44DB-AB0E-FE98F5E59926}" destId="{3EBA92DD-3B73-4582-9E34-7A136F265B25}" srcOrd="0" destOrd="0" presId="urn:microsoft.com/office/officeart/2005/8/layout/hList1"/>
    <dgm:cxn modelId="{A995EC55-14AC-48D9-AC05-D72BB62DC6F2}" type="presOf" srcId="{E4F212AD-36D9-417F-B6A0-2E3FFDFA072A}" destId="{6AE34AB0-2A36-4835-AA4A-4F6C77D27D09}" srcOrd="0" destOrd="3" presId="urn:microsoft.com/office/officeart/2005/8/layout/hList1"/>
    <dgm:cxn modelId="{87562D9C-0607-45C2-B07D-5ECC305BCA75}" type="presOf" srcId="{D73AE009-2A4C-4DE7-AF0F-8F6EF0FF0347}" destId="{06CB69B2-750C-47EE-8439-2FF3637EEAB5}" srcOrd="0" destOrd="2" presId="urn:microsoft.com/office/officeart/2005/8/layout/hList1"/>
    <dgm:cxn modelId="{03902567-99DE-4850-B03F-3D85D5B7B14A}" type="presOf" srcId="{F17352B3-9C2E-453C-B164-86D4A3AB520C}" destId="{5877FFA1-77AC-44B7-8E27-E023A2A96D09}" srcOrd="0" destOrd="0" presId="urn:microsoft.com/office/officeart/2005/8/layout/hList1"/>
    <dgm:cxn modelId="{74F15979-88CF-4BF5-B127-9D8E7AE878B0}" srcId="{F0EA140D-65F0-44DB-AB0E-FE98F5E59926}" destId="{9A155FAD-6392-4ED0-A752-5C24659BBD48}" srcOrd="0" destOrd="0" parTransId="{58C09A55-5893-4340-A3D5-AA4637F7BB1A}" sibTransId="{C853FD8C-198F-44B7-B520-7ADCD9B2830E}"/>
    <dgm:cxn modelId="{35D44E0F-D684-4534-B42C-38C0C66F7B66}" srcId="{F0EA140D-65F0-44DB-AB0E-FE98F5E59926}" destId="{D73AE009-2A4C-4DE7-AF0F-8F6EF0FF0347}" srcOrd="2" destOrd="0" parTransId="{9E69FCCE-BA59-430A-AF13-38FF172BC11C}" sibTransId="{9CB1E05C-EE9D-4480-8940-98E25111DEAB}"/>
    <dgm:cxn modelId="{4AD41112-09CB-4DE4-BEEE-D27C25FC93EA}" srcId="{6994BF4F-BD2A-40D9-8E13-A2D963E11BCA}" destId="{F0EA140D-65F0-44DB-AB0E-FE98F5E59926}" srcOrd="0" destOrd="0" parTransId="{5728BAAF-34DD-4981-9493-4E6928F5F997}" sibTransId="{0CBA233E-B9B3-4006-8C9A-028929BB83A7}"/>
    <dgm:cxn modelId="{9D250140-FEEE-456C-A92C-362CA53F931F}" srcId="{F17352B3-9C2E-453C-B164-86D4A3AB520C}" destId="{80781F3C-B7D4-4ED5-BAD0-C6610CDCFE3B}" srcOrd="1" destOrd="0" parTransId="{D517E993-DA4C-4925-A451-0127EC32CB50}" sibTransId="{D8143E4F-79ED-437F-B37A-982A5678DDF4}"/>
    <dgm:cxn modelId="{357316AC-733C-4EBD-BC6F-093C532A2779}" srcId="{F17352B3-9C2E-453C-B164-86D4A3AB520C}" destId="{E4F212AD-36D9-417F-B6A0-2E3FFDFA072A}" srcOrd="3" destOrd="0" parTransId="{5A7E7637-F341-46FE-8754-C8F23A42F091}" sibTransId="{F6D2DED8-013D-40D6-A9AA-6DA01E4FD24D}"/>
    <dgm:cxn modelId="{5FD9C494-0CB8-4E1F-A01F-F82F138B7D15}" srcId="{6994BF4F-BD2A-40D9-8E13-A2D963E11BCA}" destId="{F17352B3-9C2E-453C-B164-86D4A3AB520C}" srcOrd="1" destOrd="0" parTransId="{CDDB5289-A883-4BBD-8BF7-961BB7151BBF}" sibTransId="{5807D46B-6B1B-4C40-9551-B5AF50A0E8E2}"/>
    <dgm:cxn modelId="{1984F59B-A89B-4A0B-B1C4-26FAEE54FA91}" type="presOf" srcId="{EB54A91C-1556-4ECE-BAB1-66046009590E}" destId="{06CB69B2-750C-47EE-8439-2FF3637EEAB5}" srcOrd="0" destOrd="1" presId="urn:microsoft.com/office/officeart/2005/8/layout/hList1"/>
    <dgm:cxn modelId="{925D0F04-0512-498A-9677-07115E94F040}" srcId="{F0EA140D-65F0-44DB-AB0E-FE98F5E59926}" destId="{16CA915C-5F9E-49E1-A88E-0AC9899D746F}" srcOrd="3" destOrd="0" parTransId="{8653514B-6793-4A53-B69D-028A8A282B28}" sibTransId="{E52B4BED-476A-4C27-B3DE-9971F36FFD4A}"/>
    <dgm:cxn modelId="{72FCCD08-834D-423E-BAB9-6C274F31DE4F}" type="presOf" srcId="{16CA915C-5F9E-49E1-A88E-0AC9899D746F}" destId="{06CB69B2-750C-47EE-8439-2FF3637EEAB5}" srcOrd="0" destOrd="3" presId="urn:microsoft.com/office/officeart/2005/8/layout/hList1"/>
    <dgm:cxn modelId="{6576551E-CD6F-4C06-914A-594CF471DE43}" type="presParOf" srcId="{D50F978C-A4DA-4A3E-B72C-5C1FC85CBBC2}" destId="{DE917435-E38F-400C-BD45-8D639F147A0D}" srcOrd="0" destOrd="0" presId="urn:microsoft.com/office/officeart/2005/8/layout/hList1"/>
    <dgm:cxn modelId="{8592DC1A-C7AE-492B-A810-5819417DCABD}" type="presParOf" srcId="{DE917435-E38F-400C-BD45-8D639F147A0D}" destId="{3EBA92DD-3B73-4582-9E34-7A136F265B25}" srcOrd="0" destOrd="0" presId="urn:microsoft.com/office/officeart/2005/8/layout/hList1"/>
    <dgm:cxn modelId="{CC324780-F07C-4206-93B4-DCD13E8E78F0}" type="presParOf" srcId="{DE917435-E38F-400C-BD45-8D639F147A0D}" destId="{06CB69B2-750C-47EE-8439-2FF3637EEAB5}" srcOrd="1" destOrd="0" presId="urn:microsoft.com/office/officeart/2005/8/layout/hList1"/>
    <dgm:cxn modelId="{3848F934-FBDB-4BB0-89B6-A0BA905CF51D}" type="presParOf" srcId="{D50F978C-A4DA-4A3E-B72C-5C1FC85CBBC2}" destId="{36E28722-8621-42B5-991B-F80AEDFF0675}" srcOrd="1" destOrd="0" presId="urn:microsoft.com/office/officeart/2005/8/layout/hList1"/>
    <dgm:cxn modelId="{95513A7B-A491-4269-9D22-B30D8C92FB20}" type="presParOf" srcId="{D50F978C-A4DA-4A3E-B72C-5C1FC85CBBC2}" destId="{0B619B1F-733E-4C43-A532-D3443E5D6773}" srcOrd="2" destOrd="0" presId="urn:microsoft.com/office/officeart/2005/8/layout/hList1"/>
    <dgm:cxn modelId="{0377D250-25C2-41AC-8680-CB17198C3756}" type="presParOf" srcId="{0B619B1F-733E-4C43-A532-D3443E5D6773}" destId="{5877FFA1-77AC-44B7-8E27-E023A2A96D09}" srcOrd="0" destOrd="0" presId="urn:microsoft.com/office/officeart/2005/8/layout/hList1"/>
    <dgm:cxn modelId="{0D34FCFB-9F02-4A37-9AB7-6A56BE838D8B}" type="presParOf" srcId="{0B619B1F-733E-4C43-A532-D3443E5D6773}" destId="{6AE34AB0-2A36-4835-AA4A-4F6C77D27D0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A92DD-3B73-4582-9E34-7A136F265B25}">
      <dsp:nvSpPr>
        <dsp:cNvPr id="0" name=""/>
        <dsp:cNvSpPr/>
      </dsp:nvSpPr>
      <dsp:spPr>
        <a:xfrm>
          <a:off x="54" y="196237"/>
          <a:ext cx="5238761" cy="748800"/>
        </a:xfrm>
        <a:prstGeom prst="rect">
          <a:avLst/>
        </a:prstGeom>
        <a:solidFill>
          <a:srgbClr val="22318E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/>
            <a:t>FY 2023</a:t>
          </a:r>
        </a:p>
      </dsp:txBody>
      <dsp:txXfrm>
        <a:off x="54" y="196237"/>
        <a:ext cx="5238761" cy="748800"/>
      </dsp:txXfrm>
    </dsp:sp>
    <dsp:sp modelId="{06CB69B2-750C-47EE-8439-2FF3637EEAB5}">
      <dsp:nvSpPr>
        <dsp:cNvPr id="0" name=""/>
        <dsp:cNvSpPr/>
      </dsp:nvSpPr>
      <dsp:spPr>
        <a:xfrm>
          <a:off x="54" y="945037"/>
          <a:ext cx="5238761" cy="3211649"/>
        </a:xfrm>
        <a:prstGeom prst="rect">
          <a:avLst/>
        </a:prstGeom>
        <a:noFill/>
        <a:ln w="12700" cap="flat" cmpd="sng" algn="ctr">
          <a:solidFill>
            <a:srgbClr val="22318E">
              <a:alpha val="9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22318E"/>
            </a:buClr>
            <a:buFont typeface="Wingdings" panose="05000000000000000000" pitchFamily="2" charset="2"/>
            <a:buChar char="••"/>
          </a:pPr>
          <a:r>
            <a:rPr lang="en-US" sz="2600" b="1" kern="1200" dirty="0"/>
            <a:t>$85 million awarded</a:t>
          </a:r>
          <a:r>
            <a:rPr lang="en-US" sz="2600" kern="1200" dirty="0"/>
            <a:t> </a:t>
          </a:r>
          <a:r>
            <a:rPr lang="en-US" sz="2600" b="1" kern="1200" dirty="0"/>
            <a:t>to</a:t>
          </a:r>
          <a:r>
            <a:rPr lang="en-US" sz="2600" kern="1200" dirty="0"/>
            <a:t>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22318E"/>
            </a:buClr>
            <a:buFont typeface="Wingdings" panose="05000000000000000000" pitchFamily="2" charset="2"/>
            <a:buChar char="••"/>
          </a:pPr>
          <a:r>
            <a:rPr lang="en-US" sz="2600" kern="1200" dirty="0" smtClean="0"/>
            <a:t>21 </a:t>
          </a:r>
          <a:r>
            <a:rPr lang="en-US" sz="2600" kern="1200" dirty="0"/>
            <a:t>successful applicants across 19 states and the District of Columbia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22318E"/>
            </a:buClr>
            <a:buFont typeface="Wingdings" panose="05000000000000000000" pitchFamily="2" charset="2"/>
            <a:buChar char="••"/>
          </a:pPr>
          <a:r>
            <a:rPr lang="en-US" sz="2600" kern="1200" dirty="0"/>
            <a:t>175 grant applications received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22318E"/>
            </a:buClr>
            <a:buFont typeface="Wingdings" panose="05000000000000000000" pitchFamily="2" charset="2"/>
            <a:buChar char="••"/>
          </a:pPr>
          <a:r>
            <a:rPr lang="en-US" sz="2600" kern="1200" dirty="0"/>
            <a:t>None awarded in Florida </a:t>
          </a:r>
        </a:p>
      </dsp:txBody>
      <dsp:txXfrm>
        <a:off x="54" y="945037"/>
        <a:ext cx="5238761" cy="3211649"/>
      </dsp:txXfrm>
    </dsp:sp>
    <dsp:sp modelId="{5877FFA1-77AC-44B7-8E27-E023A2A96D09}">
      <dsp:nvSpPr>
        <dsp:cNvPr id="0" name=""/>
        <dsp:cNvSpPr/>
      </dsp:nvSpPr>
      <dsp:spPr>
        <a:xfrm>
          <a:off x="5972295" y="199966"/>
          <a:ext cx="5238761" cy="748800"/>
        </a:xfrm>
        <a:prstGeom prst="rect">
          <a:avLst/>
        </a:prstGeom>
        <a:solidFill>
          <a:srgbClr val="22318E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/>
            <a:t>FY 2024 </a:t>
          </a:r>
        </a:p>
      </dsp:txBody>
      <dsp:txXfrm>
        <a:off x="5972295" y="199966"/>
        <a:ext cx="5238761" cy="748800"/>
      </dsp:txXfrm>
    </dsp:sp>
    <dsp:sp modelId="{6AE34AB0-2A36-4835-AA4A-4F6C77D27D09}">
      <dsp:nvSpPr>
        <dsp:cNvPr id="0" name=""/>
        <dsp:cNvSpPr/>
      </dsp:nvSpPr>
      <dsp:spPr>
        <a:xfrm>
          <a:off x="5972242" y="945037"/>
          <a:ext cx="5238761" cy="3211649"/>
        </a:xfrm>
        <a:prstGeom prst="rect">
          <a:avLst/>
        </a:prstGeom>
        <a:noFill/>
        <a:ln w="12700" cap="flat" cmpd="sng" algn="ctr">
          <a:solidFill>
            <a:srgbClr val="22318E">
              <a:alpha val="9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22318E"/>
            </a:buClr>
            <a:buFont typeface="Wingdings" panose="05000000000000000000" pitchFamily="2" charset="2"/>
            <a:buChar char="••"/>
          </a:pPr>
          <a:r>
            <a:rPr lang="en-US" sz="2600" b="1" kern="1200" dirty="0" smtClean="0"/>
            <a:t>$100 </a:t>
          </a:r>
          <a:r>
            <a:rPr lang="en-US" sz="2600" b="1" kern="1200" dirty="0"/>
            <a:t>million awarded</a:t>
          </a:r>
          <a:r>
            <a:rPr lang="en-US" sz="2600" kern="1200" dirty="0"/>
            <a:t> </a:t>
          </a:r>
          <a:r>
            <a:rPr lang="en-US" sz="2600" b="1" kern="1200" dirty="0"/>
            <a:t>to</a:t>
          </a:r>
          <a:r>
            <a:rPr lang="en-US" sz="2600" kern="1200" dirty="0"/>
            <a:t>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22318E"/>
            </a:buClr>
            <a:buFont typeface="Wingdings" panose="05000000000000000000" pitchFamily="2" charset="2"/>
            <a:buChar char="••"/>
          </a:pPr>
          <a:r>
            <a:rPr lang="en-US" sz="2600" kern="1200" dirty="0" smtClean="0"/>
            <a:t>18 </a:t>
          </a:r>
          <a:r>
            <a:rPr lang="en-US" sz="2600" kern="1200" dirty="0"/>
            <a:t>successful applicants across 15 states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22318E"/>
            </a:buClr>
            <a:buFont typeface="Wingdings" panose="05000000000000000000" pitchFamily="2" charset="2"/>
            <a:buChar char="••"/>
          </a:pPr>
          <a:r>
            <a:rPr lang="en-US" sz="2600" kern="1200" dirty="0"/>
            <a:t>200+ grant applications received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22318E"/>
            </a:buClr>
            <a:buFont typeface="Wingdings" panose="05000000000000000000" pitchFamily="2" charset="2"/>
            <a:buChar char="••"/>
          </a:pPr>
          <a:r>
            <a:rPr lang="en-US" sz="2600" kern="1200" dirty="0"/>
            <a:t>1 awarded in Florida</a:t>
          </a:r>
        </a:p>
      </dsp:txBody>
      <dsp:txXfrm>
        <a:off x="5972242" y="945037"/>
        <a:ext cx="5238761" cy="3211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82C859D-7E1F-47E9-826C-3BA65A64118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843F142-B030-4308-8BB3-24E667D4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89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proposed Project activities will address the HUD National Objective of Benefitting Low- to </a:t>
            </a:r>
            <a:r>
              <a:rPr lang="en-US"/>
              <a:t>Moderate-Income Persons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99C38DA7-B0DB-9A40-846A-C14862537016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31774">
                <a:defRPr/>
              </a:pPr>
              <a:t>10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00061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F64F1-8DED-05E9-85CE-4C0C75001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7A7D03-8E8F-4AD2-6675-986D69517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15BE9A-318A-C473-103B-E7FF5BC3F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6080A-F69C-348C-50F6-944A2AE4B9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99C38DA7-B0DB-9A40-846A-C14862537016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31774">
                <a:defRPr/>
              </a:pPr>
              <a:t>11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34054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8F40BF-43B1-1E3A-90D6-D507A9C527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25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046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064AAB-734F-D1FA-F7C6-74FE74650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2" y="0"/>
            <a:ext cx="12179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73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6A8106-164A-CFD8-B928-AB364266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DC8CC7E2-DAD3-BD54-78D5-D4590DF3AED8}"/>
              </a:ext>
            </a:extLst>
          </p:cNvPr>
          <p:cNvSpPr>
            <a:spLocks/>
          </p:cNvSpPr>
          <p:nvPr userDrawn="1"/>
        </p:nvSpPr>
        <p:spPr>
          <a:xfrm rot="5400000">
            <a:off x="4613235" y="-1085890"/>
            <a:ext cx="2968577" cy="1218895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6B8F45C9-2C1A-76B8-7C88-2CA499AD0671}"/>
              </a:ext>
            </a:extLst>
          </p:cNvPr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rgbClr val="F6B107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276C9F56-2459-E4A3-6781-E96DFD80C0C0}"/>
              </a:ext>
            </a:extLst>
          </p:cNvPr>
          <p:cNvSpPr>
            <a:spLocks/>
          </p:cNvSpPr>
          <p:nvPr userDrawn="1"/>
        </p:nvSpPr>
        <p:spPr>
          <a:xfrm rot="16200000" flipV="1">
            <a:off x="4610188" y="-1181188"/>
            <a:ext cx="2968577" cy="1218895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FFC0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26192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wcra">
            <a:extLst>
              <a:ext uri="{FF2B5EF4-FFF2-40B4-BE49-F238E27FC236}">
                <a16:creationId xmlns:a16="http://schemas.microsoft.com/office/drawing/2014/main" id="{F104A407-4E60-CBF3-E053-DFFFF74152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35" b="3635"/>
          <a:stretch/>
        </p:blipFill>
        <p:spPr>
          <a:xfrm>
            <a:off x="4239714" y="5498859"/>
            <a:ext cx="951249" cy="882084"/>
          </a:xfrm>
          <a:custGeom>
            <a:avLst/>
            <a:gdLst/>
            <a:ahLst/>
            <a:cxnLst/>
            <a:rect l="l" t="t" r="r" b="b"/>
            <a:pathLst>
              <a:path w="2644983" h="2452667">
                <a:moveTo>
                  <a:pt x="1542711" y="0"/>
                </a:moveTo>
                <a:cubicBezTo>
                  <a:pt x="1942094" y="0"/>
                  <a:pt x="2306029" y="151765"/>
                  <a:pt x="2579995" y="400769"/>
                </a:cubicBezTo>
                <a:lnTo>
                  <a:pt x="2644983" y="468935"/>
                </a:lnTo>
                <a:lnTo>
                  <a:pt x="2644983" y="2452667"/>
                </a:lnTo>
                <a:lnTo>
                  <a:pt x="299206" y="2452667"/>
                </a:lnTo>
                <a:lnTo>
                  <a:pt x="233100" y="2358504"/>
                </a:lnTo>
                <a:cubicBezTo>
                  <a:pt x="85367" y="2121846"/>
                  <a:pt x="0" y="1842248"/>
                  <a:pt x="0" y="1542711"/>
                </a:cubicBezTo>
                <a:cubicBezTo>
                  <a:pt x="0" y="690695"/>
                  <a:pt x="690695" y="0"/>
                  <a:pt x="1542711" y="0"/>
                </a:cubicBezTo>
                <a:close/>
              </a:path>
            </a:pathLst>
          </a:custGeom>
        </p:spPr>
      </p:pic>
      <p:pic>
        <p:nvPicPr>
          <p:cNvPr id="7" name="lc" descr="A blue and black logo&#10;&#10;Description automatically generated">
            <a:extLst>
              <a:ext uri="{FF2B5EF4-FFF2-40B4-BE49-F238E27FC236}">
                <a16:creationId xmlns:a16="http://schemas.microsoft.com/office/drawing/2014/main" id="{F936B5C5-E920-2383-1B96-849EFE4377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02" r="-5" b="1352"/>
          <a:stretch/>
        </p:blipFill>
        <p:spPr>
          <a:xfrm>
            <a:off x="536203" y="5540121"/>
            <a:ext cx="933014" cy="882084"/>
          </a:xfrm>
          <a:custGeom>
            <a:avLst/>
            <a:gdLst/>
            <a:ahLst/>
            <a:cxnLst/>
            <a:rect l="l" t="t" r="r" b="b"/>
            <a:pathLst>
              <a:path w="2701332" h="2553887">
                <a:moveTo>
                  <a:pt x="348631" y="0"/>
                </a:moveTo>
                <a:lnTo>
                  <a:pt x="2701332" y="0"/>
                </a:lnTo>
                <a:lnTo>
                  <a:pt x="2701332" y="2072295"/>
                </a:lnTo>
                <a:lnTo>
                  <a:pt x="2554656" y="2207207"/>
                </a:lnTo>
                <a:cubicBezTo>
                  <a:pt x="2285380" y="2424077"/>
                  <a:pt x="1943034" y="2553887"/>
                  <a:pt x="1570370" y="2553887"/>
                </a:cubicBezTo>
                <a:cubicBezTo>
                  <a:pt x="703078" y="2553887"/>
                  <a:pt x="0" y="1850809"/>
                  <a:pt x="0" y="983517"/>
                </a:cubicBezTo>
                <a:cubicBezTo>
                  <a:pt x="0" y="640496"/>
                  <a:pt x="109980" y="323163"/>
                  <a:pt x="296602" y="64855"/>
                </a:cubicBezTo>
                <a:close/>
              </a:path>
            </a:pathLst>
          </a:custGeom>
        </p:spPr>
      </p:pic>
      <p:pic>
        <p:nvPicPr>
          <p:cNvPr id="8" name="rbcra" descr="A logo of a fish&#10;&#10;AI-generated content may be incorrect.">
            <a:extLst>
              <a:ext uri="{FF2B5EF4-FFF2-40B4-BE49-F238E27FC236}">
                <a16:creationId xmlns:a16="http://schemas.microsoft.com/office/drawing/2014/main" id="{2AE8125F-6F90-89E8-85B1-94C7599F0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379" y="5555820"/>
            <a:ext cx="1560057" cy="743096"/>
          </a:xfrm>
          <a:prstGeom prst="rect">
            <a:avLst/>
          </a:prstGeom>
        </p:spPr>
      </p:pic>
      <p:sp>
        <p:nvSpPr>
          <p:cNvPr id="5" name="presenters">
            <a:extLst>
              <a:ext uri="{FF2B5EF4-FFF2-40B4-BE49-F238E27FC236}">
                <a16:creationId xmlns:a16="http://schemas.microsoft.com/office/drawing/2014/main" id="{27052DC8-8018-7337-3EAA-6ADF8AEF12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9118" y="3373088"/>
            <a:ext cx="4896578" cy="165576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sz="2000" b="1" dirty="0"/>
              <a:t>Presenters: </a:t>
            </a:r>
          </a:p>
          <a:p>
            <a:pPr algn="l"/>
            <a:r>
              <a:rPr lang="en-US" sz="2000" b="1" dirty="0">
                <a:solidFill>
                  <a:srgbClr val="22318E"/>
                </a:solidFill>
              </a:rPr>
              <a:t>Annetta Jenkins</a:t>
            </a:r>
            <a:r>
              <a:rPr lang="en-US" sz="2000" dirty="0"/>
              <a:t>, Director of Neighborhood Services, Riviera Beach CRA</a:t>
            </a:r>
          </a:p>
          <a:p>
            <a:pPr algn="l"/>
            <a:r>
              <a:rPr lang="en-US" sz="2000" b="1" dirty="0">
                <a:solidFill>
                  <a:srgbClr val="22318E"/>
                </a:solidFill>
              </a:rPr>
              <a:t>Heather Pullen Glick</a:t>
            </a:r>
            <a:r>
              <a:rPr lang="en-US" sz="2000" dirty="0"/>
              <a:t>, Grant Writer, Langton Consulting</a:t>
            </a:r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FFB8A0CB-CD6F-8E38-9EE0-35A94471101E}"/>
              </a:ext>
            </a:extLst>
          </p:cNvPr>
          <p:cNvSpPr txBox="1">
            <a:spLocks/>
          </p:cNvSpPr>
          <p:nvPr/>
        </p:nvSpPr>
        <p:spPr>
          <a:xfrm>
            <a:off x="92583" y="2456434"/>
            <a:ext cx="6220329" cy="7004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Wednesday, April 23, 2025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C65D7FDA-E127-A556-B63B-20D8EE861D0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-2" y="0"/>
            <a:ext cx="7541539" cy="224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4600" b="1" i="0" u="none" strike="noStrike" dirty="0">
                <a:solidFill>
                  <a:srgbClr val="22318E"/>
                </a:solidFill>
                <a:effectLst/>
                <a:latin typeface="Aptos" panose="02110004020202020204"/>
                <a:cs typeface="Poppins" panose="00000500000000000000" pitchFamily="50" charset="0"/>
              </a:rPr>
              <a:t>Leveraging HUD’s </a:t>
            </a:r>
            <a:br>
              <a:rPr lang="en-US" sz="4600" b="1" i="0" u="none" strike="noStrike" dirty="0">
                <a:solidFill>
                  <a:srgbClr val="22318E"/>
                </a:solidFill>
                <a:effectLst/>
                <a:latin typeface="Aptos" panose="02110004020202020204"/>
                <a:cs typeface="Poppins" panose="00000500000000000000" pitchFamily="50" charset="0"/>
              </a:rPr>
            </a:br>
            <a:r>
              <a:rPr lang="en-US" sz="4600" b="1" i="0" u="none" strike="noStrike" dirty="0">
                <a:solidFill>
                  <a:schemeClr val="bg1"/>
                </a:solidFill>
                <a:effectLst/>
                <a:latin typeface="Aptos" panose="02110004020202020204"/>
                <a:cs typeface="Poppins" panose="00000500000000000000" pitchFamily="50" charset="0"/>
              </a:rPr>
              <a:t>PRO HOUSING GRANT </a:t>
            </a:r>
            <a:r>
              <a:rPr lang="en-US" sz="4600" b="1" i="0" u="none" strike="noStrike" dirty="0">
                <a:solidFill>
                  <a:srgbClr val="22318E"/>
                </a:solidFill>
                <a:effectLst/>
                <a:latin typeface="Aptos" panose="02110004020202020204"/>
                <a:cs typeface="Poppins" panose="00000500000000000000" pitchFamily="50" charset="0"/>
              </a:rPr>
              <a:t>for Sustainable </a:t>
            </a:r>
            <a:br>
              <a:rPr lang="en-US" sz="4600" b="1" i="0" u="none" strike="noStrike" dirty="0">
                <a:solidFill>
                  <a:srgbClr val="22318E"/>
                </a:solidFill>
                <a:effectLst/>
                <a:latin typeface="Aptos" panose="02110004020202020204"/>
                <a:cs typeface="Poppins" panose="00000500000000000000" pitchFamily="50" charset="0"/>
              </a:rPr>
            </a:br>
            <a:r>
              <a:rPr lang="en-US" sz="4600" b="1" i="0" u="none" strike="noStrike" dirty="0">
                <a:solidFill>
                  <a:srgbClr val="22318E"/>
                </a:solidFill>
                <a:effectLst/>
                <a:latin typeface="Aptos" panose="02110004020202020204"/>
                <a:cs typeface="Poppins" panose="00000500000000000000" pitchFamily="50" charset="0"/>
              </a:rPr>
              <a:t>Growth</a:t>
            </a:r>
            <a:endParaRPr lang="en-US" sz="4600" dirty="0">
              <a:solidFill>
                <a:srgbClr val="22318E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7644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">
            <a:extLst>
              <a:ext uri="{FF2B5EF4-FFF2-40B4-BE49-F238E27FC236}">
                <a16:creationId xmlns:a16="http://schemas.microsoft.com/office/drawing/2014/main" id="{7900EE54-035B-9730-C1B8-025D7BCF5A4D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22563295"/>
              </p:ext>
            </p:extLst>
          </p:nvPr>
        </p:nvGraphicFramePr>
        <p:xfrm>
          <a:off x="645584" y="1368971"/>
          <a:ext cx="10822548" cy="5073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179">
                  <a:extLst>
                    <a:ext uri="{9D8B030D-6E8A-4147-A177-3AD203B41FA5}">
                      <a16:colId xmlns:a16="http://schemas.microsoft.com/office/drawing/2014/main" val="421867684"/>
                    </a:ext>
                  </a:extLst>
                </a:gridCol>
                <a:gridCol w="4168999">
                  <a:extLst>
                    <a:ext uri="{9D8B030D-6E8A-4147-A177-3AD203B41FA5}">
                      <a16:colId xmlns:a16="http://schemas.microsoft.com/office/drawing/2014/main" val="2946969527"/>
                    </a:ext>
                  </a:extLst>
                </a:gridCol>
                <a:gridCol w="1548685">
                  <a:extLst>
                    <a:ext uri="{9D8B030D-6E8A-4147-A177-3AD203B41FA5}">
                      <a16:colId xmlns:a16="http://schemas.microsoft.com/office/drawing/2014/main" val="3557065764"/>
                    </a:ext>
                  </a:extLst>
                </a:gridCol>
                <a:gridCol w="1548685">
                  <a:extLst>
                    <a:ext uri="{9D8B030D-6E8A-4147-A177-3AD203B41FA5}">
                      <a16:colId xmlns:a16="http://schemas.microsoft.com/office/drawing/2014/main" val="2506532691"/>
                    </a:ext>
                  </a:extLst>
                </a:gridCol>
              </a:tblGrid>
              <a:tr h="46401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Project Name</a:t>
                      </a:r>
                    </a:p>
                  </a:txBody>
                  <a:tcPr anchor="ctr">
                    <a:solidFill>
                      <a:srgbClr val="22318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Performance Metrics</a:t>
                      </a:r>
                    </a:p>
                  </a:txBody>
                  <a:tcPr anchor="ctr">
                    <a:solidFill>
                      <a:srgbClr val="223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Project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Budget</a:t>
                      </a:r>
                    </a:p>
                  </a:txBody>
                  <a:tcPr anchor="ctr">
                    <a:solidFill>
                      <a:srgbClr val="223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Performance Period</a:t>
                      </a:r>
                    </a:p>
                  </a:txBody>
                  <a:tcPr anchor="ctr">
                    <a:solidFill>
                      <a:srgbClr val="223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848596"/>
                  </a:ext>
                </a:extLst>
              </a:tr>
              <a:tr h="269382">
                <a:tc>
                  <a:txBody>
                    <a:bodyPr/>
                    <a:lstStyle/>
                    <a:p>
                      <a:r>
                        <a:rPr lang="en-US" sz="1400" b="1" dirty="0"/>
                        <a:t>Policy Reform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Procure Consultant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Review City Processes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Develop Policies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Enforce Policies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$875,000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2025-2028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7784197"/>
                  </a:ext>
                </a:extLst>
              </a:tr>
              <a:tr h="465296">
                <a:tc>
                  <a:txBody>
                    <a:bodyPr/>
                    <a:lstStyle/>
                    <a:p>
                      <a:r>
                        <a:rPr lang="en-US" sz="1400" b="1" dirty="0"/>
                        <a:t>Infrastructure Improvements Fund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Establish fund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Identify projects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E &amp; 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Construction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$3.1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2025-2030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4922226"/>
                  </a:ext>
                </a:extLst>
              </a:tr>
              <a:tr h="661210">
                <a:tc>
                  <a:txBody>
                    <a:bodyPr/>
                    <a:lstStyle/>
                    <a:p>
                      <a:r>
                        <a:rPr lang="en-US" sz="1400" b="1" dirty="0"/>
                        <a:t>Affordable Housing Development and Preservation Seed Fund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Establish fund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Develop incentive programs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Incentive programs in effect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Approve eligible homeowners for rehabilitation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$8.5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2025-2030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2943858"/>
                  </a:ext>
                </a:extLst>
              </a:tr>
              <a:tr h="465296">
                <a:tc>
                  <a:txBody>
                    <a:bodyPr/>
                    <a:lstStyle/>
                    <a:p>
                      <a:r>
                        <a:rPr lang="en-US" sz="1400" b="1" dirty="0"/>
                        <a:t>Expand Homebuyer Education Programs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Contract with Project Collaborators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Create plan to expand services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Implement new services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$950,000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2025-2028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6700818"/>
                  </a:ext>
                </a:extLst>
              </a:tr>
              <a:tr h="501267">
                <a:tc>
                  <a:txBody>
                    <a:bodyPr/>
                    <a:lstStyle/>
                    <a:p>
                      <a:r>
                        <a:rPr lang="en-US" sz="1400" b="1" dirty="0"/>
                        <a:t>Program Administration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To Be Determined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$630,000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2025-2030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947710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6E7A3F1-E4C3-1B8B-ADB8-80FF4C46DE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0139" y="287852"/>
            <a:ext cx="11311861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PATHWAYS HOME: </a:t>
            </a:r>
            <a:r>
              <a:rPr lang="en-US" sz="3600" b="1" dirty="0">
                <a:solidFill>
                  <a:srgbClr val="1F2D7F"/>
                </a:solidFill>
              </a:rPr>
              <a:t>Neighborhood Housing Solutions </a:t>
            </a:r>
            <a:br>
              <a:rPr lang="en-US" sz="3600" b="1" dirty="0">
                <a:solidFill>
                  <a:srgbClr val="1F2D7F"/>
                </a:solidFill>
              </a:rPr>
            </a:br>
            <a:r>
              <a:rPr lang="en-US" sz="3600" b="1" dirty="0">
                <a:solidFill>
                  <a:srgbClr val="1F2D7F"/>
                </a:solidFill>
              </a:rPr>
              <a:t>				  for Palm Beach County</a:t>
            </a:r>
          </a:p>
        </p:txBody>
      </p:sp>
    </p:spTree>
    <p:extLst>
      <p:ext uri="{BB962C8B-B14F-4D97-AF65-F5344CB8AC3E}">
        <p14:creationId xmlns:p14="http://schemas.microsoft.com/office/powerpoint/2010/main" val="288400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528151-55C8-6E13-68EE-C7A33C2D0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wcra">
            <a:extLst>
              <a:ext uri="{FF2B5EF4-FFF2-40B4-BE49-F238E27FC236}">
                <a16:creationId xmlns:a16="http://schemas.microsoft.com/office/drawing/2014/main" id="{A8F28AD1-52D3-5249-1414-4C6949AFFA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35" b="3635"/>
          <a:stretch/>
        </p:blipFill>
        <p:spPr>
          <a:xfrm>
            <a:off x="8809348" y="4864913"/>
            <a:ext cx="1568419" cy="1454380"/>
          </a:xfrm>
          <a:custGeom>
            <a:avLst/>
            <a:gdLst/>
            <a:ahLst/>
            <a:cxnLst/>
            <a:rect l="l" t="t" r="r" b="b"/>
            <a:pathLst>
              <a:path w="2644983" h="2452667">
                <a:moveTo>
                  <a:pt x="1542711" y="0"/>
                </a:moveTo>
                <a:cubicBezTo>
                  <a:pt x="1942094" y="0"/>
                  <a:pt x="2306029" y="151765"/>
                  <a:pt x="2579995" y="400769"/>
                </a:cubicBezTo>
                <a:lnTo>
                  <a:pt x="2644983" y="468935"/>
                </a:lnTo>
                <a:lnTo>
                  <a:pt x="2644983" y="2452667"/>
                </a:lnTo>
                <a:lnTo>
                  <a:pt x="299206" y="2452667"/>
                </a:lnTo>
                <a:lnTo>
                  <a:pt x="233100" y="2358504"/>
                </a:lnTo>
                <a:cubicBezTo>
                  <a:pt x="85367" y="2121846"/>
                  <a:pt x="0" y="1842248"/>
                  <a:pt x="0" y="1542711"/>
                </a:cubicBezTo>
                <a:cubicBezTo>
                  <a:pt x="0" y="690695"/>
                  <a:pt x="690695" y="0"/>
                  <a:pt x="1542711" y="0"/>
                </a:cubicBezTo>
                <a:close/>
              </a:path>
            </a:pathLst>
          </a:custGeom>
        </p:spPr>
      </p:pic>
      <p:pic>
        <p:nvPicPr>
          <p:cNvPr id="5" name="lc" descr="A blue and black logo&#10;&#10;Description automatically generated">
            <a:extLst>
              <a:ext uri="{FF2B5EF4-FFF2-40B4-BE49-F238E27FC236}">
                <a16:creationId xmlns:a16="http://schemas.microsoft.com/office/drawing/2014/main" id="{2F28942D-0429-DC6B-403D-BE21D80746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102" r="-5" b="1352"/>
          <a:stretch/>
        </p:blipFill>
        <p:spPr>
          <a:xfrm>
            <a:off x="1612088" y="4844282"/>
            <a:ext cx="1538353" cy="1454380"/>
          </a:xfrm>
          <a:custGeom>
            <a:avLst/>
            <a:gdLst/>
            <a:ahLst/>
            <a:cxnLst/>
            <a:rect l="l" t="t" r="r" b="b"/>
            <a:pathLst>
              <a:path w="2701332" h="2553887">
                <a:moveTo>
                  <a:pt x="348631" y="0"/>
                </a:moveTo>
                <a:lnTo>
                  <a:pt x="2701332" y="0"/>
                </a:lnTo>
                <a:lnTo>
                  <a:pt x="2701332" y="2072295"/>
                </a:lnTo>
                <a:lnTo>
                  <a:pt x="2554656" y="2207207"/>
                </a:lnTo>
                <a:cubicBezTo>
                  <a:pt x="2285380" y="2424077"/>
                  <a:pt x="1943034" y="2553887"/>
                  <a:pt x="1570370" y="2553887"/>
                </a:cubicBezTo>
                <a:cubicBezTo>
                  <a:pt x="703078" y="2553887"/>
                  <a:pt x="0" y="1850809"/>
                  <a:pt x="0" y="983517"/>
                </a:cubicBezTo>
                <a:cubicBezTo>
                  <a:pt x="0" y="640496"/>
                  <a:pt x="109980" y="323163"/>
                  <a:pt x="296602" y="64855"/>
                </a:cubicBezTo>
                <a:close/>
              </a:path>
            </a:pathLst>
          </a:custGeom>
        </p:spPr>
      </p:pic>
      <p:pic>
        <p:nvPicPr>
          <p:cNvPr id="6" name="rbcra" descr="A logo of a fish&#10;&#10;AI-generated content may be incorrect.">
            <a:extLst>
              <a:ext uri="{FF2B5EF4-FFF2-40B4-BE49-F238E27FC236}">
                <a16:creationId xmlns:a16="http://schemas.microsoft.com/office/drawing/2014/main" id="{309F76EF-9B19-E425-460E-DABBB7412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102" y="4979495"/>
            <a:ext cx="2572221" cy="122521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2F9600F-EE4F-171C-819E-9C4D193C555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21806" y="799572"/>
            <a:ext cx="6148388" cy="37216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chemeClr val="bg1"/>
                </a:solidFill>
                <a:cs typeface="Poppins" panose="00000500000000000000" pitchFamily="50" charset="0"/>
              </a:rPr>
              <a:t>T</a:t>
            </a:r>
            <a:r>
              <a:rPr lang="en-US" sz="4800" b="1" i="0" u="none" strike="noStrike" dirty="0">
                <a:solidFill>
                  <a:schemeClr val="bg1"/>
                </a:solidFill>
                <a:effectLst/>
                <a:cs typeface="Poppins" panose="00000500000000000000" pitchFamily="50" charset="0"/>
              </a:rPr>
              <a:t>hank You</a:t>
            </a:r>
            <a:br>
              <a:rPr lang="en-US" sz="4800" b="1" i="0" u="none" strike="noStrike" dirty="0">
                <a:solidFill>
                  <a:schemeClr val="bg1"/>
                </a:solidFill>
                <a:effectLst/>
                <a:cs typeface="Poppins" panose="00000500000000000000" pitchFamily="50" charset="0"/>
              </a:rPr>
            </a:br>
            <a:r>
              <a:rPr lang="en-US" sz="4800" b="1" i="0" u="none" strike="noStrike" dirty="0">
                <a:solidFill>
                  <a:schemeClr val="bg1"/>
                </a:solidFill>
                <a:effectLst/>
                <a:cs typeface="Poppins" panose="00000500000000000000" pitchFamily="50" charset="0"/>
              </a:rPr>
              <a:t/>
            </a:r>
            <a:br>
              <a:rPr lang="en-US" sz="4800" b="1" i="0" u="none" strike="noStrike" dirty="0">
                <a:solidFill>
                  <a:schemeClr val="bg1"/>
                </a:solidFill>
                <a:effectLst/>
                <a:cs typeface="Poppins" panose="00000500000000000000" pitchFamily="50" charset="0"/>
              </a:rPr>
            </a:br>
            <a:r>
              <a:rPr lang="en-US" sz="4800" b="1" i="0" u="none" strike="noStrike" dirty="0">
                <a:solidFill>
                  <a:schemeClr val="bg1"/>
                </a:solidFill>
                <a:effectLst/>
                <a:cs typeface="Poppins" panose="00000500000000000000" pitchFamily="50" charset="0"/>
              </a:rPr>
              <a:t/>
            </a:r>
            <a:br>
              <a:rPr lang="en-US" sz="4800" b="1" i="0" u="none" strike="noStrike" dirty="0">
                <a:solidFill>
                  <a:schemeClr val="bg1"/>
                </a:solidFill>
                <a:effectLst/>
                <a:cs typeface="Poppins" panose="00000500000000000000" pitchFamily="50" charset="0"/>
              </a:rPr>
            </a:br>
            <a:r>
              <a:rPr lang="en-US" sz="4800" b="1" i="0" u="none" strike="noStrike" dirty="0">
                <a:solidFill>
                  <a:schemeClr val="bg1"/>
                </a:solidFill>
                <a:effectLst/>
                <a:cs typeface="Poppins" panose="00000500000000000000" pitchFamily="50" charset="0"/>
              </a:rPr>
              <a:t/>
            </a:r>
            <a:br>
              <a:rPr lang="en-US" sz="4800" b="1" i="0" u="none" strike="noStrike" dirty="0">
                <a:solidFill>
                  <a:schemeClr val="bg1"/>
                </a:solidFill>
                <a:effectLst/>
                <a:cs typeface="Poppins" panose="00000500000000000000" pitchFamily="50" charset="0"/>
              </a:rPr>
            </a:br>
            <a:r>
              <a:rPr lang="en-US" sz="4800" b="1" i="0" u="none" strike="noStrike" dirty="0">
                <a:solidFill>
                  <a:srgbClr val="22318E"/>
                </a:solidFill>
                <a:effectLst/>
                <a:cs typeface="Poppins" panose="00000500000000000000" pitchFamily="50" charset="0"/>
              </a:rPr>
              <a:t>Questions &amp; Answers</a:t>
            </a:r>
            <a:endParaRPr lang="en-US" sz="4800" dirty="0">
              <a:solidFill>
                <a:srgbClr val="2231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41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ody text">
            <a:extLst>
              <a:ext uri="{FF2B5EF4-FFF2-40B4-BE49-F238E27FC236}">
                <a16:creationId xmlns:a16="http://schemas.microsoft.com/office/drawing/2014/main" id="{25285896-FB4A-E73F-6E99-BEA12870022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04103007"/>
              </p:ext>
            </p:extLst>
          </p:nvPr>
        </p:nvGraphicFramePr>
        <p:xfrm>
          <a:off x="676140" y="1797475"/>
          <a:ext cx="11211059" cy="435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69B42FD-B662-E6D5-C83B-7ABBF1CF1FA4}"/>
              </a:ext>
            </a:extLst>
          </p:cNvPr>
          <p:cNvSpPr txBox="1"/>
          <p:nvPr/>
        </p:nvSpPr>
        <p:spPr>
          <a:xfrm>
            <a:off x="1312752" y="1335810"/>
            <a:ext cx="10113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Two application cycles to date (FY 2023 and FY 2024)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ABA0C-C1E8-1412-28F8-AB503FC89B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42775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HUD PRO Housing Program</a:t>
            </a:r>
            <a:r>
              <a:rPr lang="en-US" b="1" dirty="0">
                <a:solidFill>
                  <a:srgbClr val="22318E"/>
                </a:solidFill>
              </a:rPr>
              <a:t> Overview</a:t>
            </a:r>
          </a:p>
        </p:txBody>
      </p:sp>
    </p:spTree>
    <p:extLst>
      <p:ext uri="{BB962C8B-B14F-4D97-AF65-F5344CB8AC3E}">
        <p14:creationId xmlns:p14="http://schemas.microsoft.com/office/powerpoint/2010/main" val="142927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FD069-F5B9-888C-4718-D01DCE3B61A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9792" y="2112135"/>
            <a:ext cx="5222383" cy="361315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buClr>
                <a:srgbClr val="1F2D7F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Identify public and private barriers </a:t>
            </a:r>
            <a:r>
              <a:rPr lang="en-US" dirty="0"/>
              <a:t>to affordable housing development in your community</a:t>
            </a:r>
          </a:p>
          <a:p>
            <a:pPr>
              <a:buClr>
                <a:srgbClr val="1F2D7F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Create projects </a:t>
            </a:r>
            <a:r>
              <a:rPr lang="en-US" dirty="0"/>
              <a:t>that will address, reduce or eliminate identified barriers to affordable housing development in your community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D2D76C-B9B4-5D06-57E5-ED8608D3C17B}"/>
              </a:ext>
            </a:extLst>
          </p:cNvPr>
          <p:cNvSpPr txBox="1">
            <a:spLocks/>
          </p:cNvSpPr>
          <p:nvPr/>
        </p:nvSpPr>
        <p:spPr>
          <a:xfrm>
            <a:off x="6174019" y="393286"/>
            <a:ext cx="5459569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HUD PRO Housing Program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318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Purpose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E5BEBE-AC99-82E1-F8D5-8EE352A05F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88" t="4283" r="2716" b="3918"/>
          <a:stretch/>
        </p:blipFill>
        <p:spPr>
          <a:xfrm>
            <a:off x="0" y="0"/>
            <a:ext cx="6385432" cy="64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4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12F9C6-3754-0129-8E18-B476FB5FE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C12566-269A-9CF4-9EE9-9432CE22C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1" y="1483136"/>
            <a:ext cx="12486321" cy="51631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AC899A9-62AD-41C8-8A3C-F7949475E636}"/>
              </a:ext>
            </a:extLst>
          </p:cNvPr>
          <p:cNvSpPr txBox="1"/>
          <p:nvPr/>
        </p:nvSpPr>
        <p:spPr>
          <a:xfrm>
            <a:off x="1991849" y="2647283"/>
            <a:ext cx="3327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Support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underserved communities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57A1AE-4296-19BB-51D5-C918CDA64EE6}"/>
              </a:ext>
            </a:extLst>
          </p:cNvPr>
          <p:cNvSpPr txBox="1"/>
          <p:nvPr/>
        </p:nvSpPr>
        <p:spPr>
          <a:xfrm>
            <a:off x="7386676" y="2456939"/>
            <a:ext cx="3394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Ensure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access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and increase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the production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 affordable housing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F96C3C-7EAE-BF37-F9DF-5B60C32FD350}"/>
              </a:ext>
            </a:extLst>
          </p:cNvPr>
          <p:cNvSpPr txBox="1"/>
          <p:nvPr/>
        </p:nvSpPr>
        <p:spPr>
          <a:xfrm>
            <a:off x="2065365" y="4642426"/>
            <a:ext cx="35037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Promote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homeownership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2CB05E-DE45-B218-0E82-84BC5EC56EF9}"/>
              </a:ext>
            </a:extLst>
          </p:cNvPr>
          <p:cNvSpPr txBox="1"/>
          <p:nvPr/>
        </p:nvSpPr>
        <p:spPr>
          <a:xfrm>
            <a:off x="7578047" y="4573414"/>
            <a:ext cx="32032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Advance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sustainable communities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D82F1D0-AC7D-0A1D-5A20-2C6923C1E54A}"/>
              </a:ext>
            </a:extLst>
          </p:cNvPr>
          <p:cNvSpPr txBox="1">
            <a:spLocks/>
          </p:cNvSpPr>
          <p:nvPr/>
        </p:nvSpPr>
        <p:spPr>
          <a:xfrm>
            <a:off x="2747072" y="574174"/>
            <a:ext cx="6837608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HUD PRO Housing Program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318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Goals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404708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35258F-9947-697E-31E4-00A0B77E5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box text">
            <a:extLst>
              <a:ext uri="{FF2B5EF4-FFF2-40B4-BE49-F238E27FC236}">
                <a16:creationId xmlns:a16="http://schemas.microsoft.com/office/drawing/2014/main" id="{B7BEE6CB-6838-3EFF-5C00-8148BE9DD72D}"/>
              </a:ext>
            </a:extLst>
          </p:cNvPr>
          <p:cNvGrpSpPr/>
          <p:nvPr/>
        </p:nvGrpSpPr>
        <p:grpSpPr>
          <a:xfrm>
            <a:off x="1441408" y="4432501"/>
            <a:ext cx="9565856" cy="2123658"/>
            <a:chOff x="1441408" y="4432501"/>
            <a:chExt cx="9278519" cy="212365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321ACD-F776-5215-8E5F-FE1BD9AB9BC9}"/>
                </a:ext>
              </a:extLst>
            </p:cNvPr>
            <p:cNvSpPr txBox="1"/>
            <p:nvPr/>
          </p:nvSpPr>
          <p:spPr>
            <a:xfrm>
              <a:off x="1441408" y="4432501"/>
              <a:ext cx="2666912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Planning and Policy Activities Supporting Affordable Housing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F16821-AD19-F7BD-97EF-A74BCF4A23D8}"/>
                </a:ext>
              </a:extLst>
            </p:cNvPr>
            <p:cNvSpPr txBox="1"/>
            <p:nvPr/>
          </p:nvSpPr>
          <p:spPr>
            <a:xfrm>
              <a:off x="3767539" y="4499056"/>
              <a:ext cx="245986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Development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Activities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5E4E468-D6FE-2673-6B66-728DC31EDBD1}"/>
                </a:ext>
              </a:extLst>
            </p:cNvPr>
            <p:cNvSpPr txBox="1"/>
            <p:nvPr/>
          </p:nvSpPr>
          <p:spPr>
            <a:xfrm>
              <a:off x="6085929" y="4499056"/>
              <a:ext cx="246760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Infrastructure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Activities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EFC242-83F3-D41A-D0B7-CB4C7D0A134F}"/>
                </a:ext>
              </a:extLst>
            </p:cNvPr>
            <p:cNvSpPr txBox="1"/>
            <p:nvPr/>
          </p:nvSpPr>
          <p:spPr>
            <a:xfrm>
              <a:off x="8553536" y="4499055"/>
              <a:ext cx="216639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Preservation</a:t>
              </a:r>
              <a:b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Activities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58C73151-B012-E77F-B20A-B53BD8AC1192}"/>
              </a:ext>
            </a:extLst>
          </p:cNvPr>
          <p:cNvSpPr txBox="1">
            <a:spLocks/>
          </p:cNvSpPr>
          <p:nvPr/>
        </p:nvSpPr>
        <p:spPr>
          <a:xfrm>
            <a:off x="2677196" y="514601"/>
            <a:ext cx="6837608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HUD PRO Housing Program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318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Eligible Activities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C33864-62EF-64EB-F491-86FE641BE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62" y="1841476"/>
            <a:ext cx="10931075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961706-FD16-530C-518B-71423EACD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FD33B-307A-6A46-CFAF-7E08D734633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49263" y="2249956"/>
            <a:ext cx="6419829" cy="377031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buClr>
                <a:srgbClr val="1F2D7F"/>
              </a:buClr>
              <a:buFont typeface="Wingdings" panose="05000000000000000000" pitchFamily="2" charset="2"/>
              <a:buChar char="§"/>
            </a:pPr>
            <a:r>
              <a:rPr lang="en-US" sz="2200" b="1" dirty="0"/>
              <a:t>Applicant</a:t>
            </a:r>
            <a:r>
              <a:rPr lang="en-US" sz="2200" dirty="0"/>
              <a:t>: Lake Worth Beach CRA</a:t>
            </a:r>
          </a:p>
          <a:p>
            <a:pPr>
              <a:buClr>
                <a:srgbClr val="1F2D7F"/>
              </a:buClr>
              <a:buFont typeface="Wingdings" panose="05000000000000000000" pitchFamily="2" charset="2"/>
              <a:buChar char="§"/>
            </a:pPr>
            <a:r>
              <a:rPr lang="en-US" sz="2200" b="1" dirty="0"/>
              <a:t>Subrecipient</a:t>
            </a:r>
            <a:r>
              <a:rPr lang="en-US" sz="2200" dirty="0"/>
              <a:t>: Riviera Beach CRA</a:t>
            </a:r>
          </a:p>
          <a:p>
            <a:pPr>
              <a:buClr>
                <a:srgbClr val="1F2D7F"/>
              </a:buClr>
              <a:buFont typeface="Wingdings" panose="05000000000000000000" pitchFamily="2" charset="2"/>
              <a:buChar char="§"/>
            </a:pPr>
            <a:r>
              <a:rPr lang="en-US" sz="2200" b="1" dirty="0"/>
              <a:t>Project Collaborators</a:t>
            </a:r>
            <a:r>
              <a:rPr lang="en-US" sz="2200" dirty="0"/>
              <a:t>:</a:t>
            </a:r>
            <a:endParaRPr lang="en-US" sz="2200" b="1" dirty="0"/>
          </a:p>
          <a:p>
            <a:pPr lvl="1">
              <a:buClr>
                <a:srgbClr val="028086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Community Partners of South Florida</a:t>
            </a:r>
          </a:p>
          <a:p>
            <a:pPr lvl="1">
              <a:buClr>
                <a:srgbClr val="028086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Community Land Trust for Palm Beach and the Treasure Coast</a:t>
            </a:r>
          </a:p>
          <a:p>
            <a:pPr lvl="1">
              <a:buClr>
                <a:srgbClr val="028086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Habitat for Humanity of Greater Palm Beach County</a:t>
            </a:r>
          </a:p>
          <a:p>
            <a:pPr lvl="1">
              <a:buClr>
                <a:srgbClr val="028086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City of Lake Worth Beach</a:t>
            </a:r>
          </a:p>
          <a:p>
            <a:pPr lvl="1">
              <a:buClr>
                <a:srgbClr val="028086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City of Riviera Beach</a:t>
            </a:r>
          </a:p>
          <a:p>
            <a:pPr lvl="1">
              <a:buClr>
                <a:srgbClr val="028086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Riviera Beach CDC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DF763A-E0E2-4BB3-15EC-A4AE3ABD080B}"/>
              </a:ext>
            </a:extLst>
          </p:cNvPr>
          <p:cNvSpPr txBox="1">
            <a:spLocks/>
          </p:cNvSpPr>
          <p:nvPr/>
        </p:nvSpPr>
        <p:spPr>
          <a:xfrm>
            <a:off x="5322538" y="327345"/>
            <a:ext cx="7132638" cy="11755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PATHWAYS HOME: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2318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2318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318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Neighborhood Housing Solutions for Palm Beach County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83CC0-850B-C1C4-13E8-B290A15019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700" t="9338" r="3374" b="9924"/>
          <a:stretch/>
        </p:blipFill>
        <p:spPr>
          <a:xfrm>
            <a:off x="0" y="0"/>
            <a:ext cx="6096001" cy="64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1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CB3AA8-DACB-34D7-B470-269E32EDE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D03C8-4711-F981-77FD-A1B2660E86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015" r="21916" b="11360"/>
          <a:stretch/>
        </p:blipFill>
        <p:spPr>
          <a:xfrm>
            <a:off x="5688681" y="72428"/>
            <a:ext cx="6503319" cy="6469956"/>
          </a:xfrm>
          <a:prstGeom prst="rect">
            <a:avLst/>
          </a:prstGeom>
        </p:spPr>
      </p:pic>
      <p:sp>
        <p:nvSpPr>
          <p:cNvPr id="8" name="body text">
            <a:extLst>
              <a:ext uri="{FF2B5EF4-FFF2-40B4-BE49-F238E27FC236}">
                <a16:creationId xmlns:a16="http://schemas.microsoft.com/office/drawing/2014/main" id="{866190AA-B4D4-A97A-18F8-52C3DD80C012}"/>
              </a:ext>
            </a:extLst>
          </p:cNvPr>
          <p:cNvSpPr txBox="1">
            <a:spLocks/>
          </p:cNvSpPr>
          <p:nvPr/>
        </p:nvSpPr>
        <p:spPr>
          <a:xfrm>
            <a:off x="-412202" y="2038900"/>
            <a:ext cx="7561970" cy="41174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808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Key Barriers: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808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Permitting procedures and approval timing and predictability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808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Zoning and land use controls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808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Infrastructure constraints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808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Availability of financing and subsidies for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affordable housing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808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Availability of education on the benefits of homeownership for minority populations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808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Unfair credit requirements that prevent low- to moderate-income persons from securing home loans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808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Aging housing stock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2CD79F-356F-58CF-5EE6-CDE96672FDCF}"/>
              </a:ext>
            </a:extLst>
          </p:cNvPr>
          <p:cNvSpPr txBox="1">
            <a:spLocks/>
          </p:cNvSpPr>
          <p:nvPr/>
        </p:nvSpPr>
        <p:spPr>
          <a:xfrm>
            <a:off x="478856" y="392883"/>
            <a:ext cx="7132638" cy="1325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PATHWAYS HOME: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2318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2318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22318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Neighborhood Housing Solutions for Palm Beach County</a:t>
            </a:r>
          </a:p>
        </p:txBody>
      </p:sp>
    </p:spTree>
    <p:extLst>
      <p:ext uri="{BB962C8B-B14F-4D97-AF65-F5344CB8AC3E}">
        <p14:creationId xmlns:p14="http://schemas.microsoft.com/office/powerpoint/2010/main" val="300396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B39DCB-F8CE-2EC4-4040-8D34630C29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78" t="8838" r="3160" b="12650"/>
          <a:stretch/>
        </p:blipFill>
        <p:spPr>
          <a:xfrm>
            <a:off x="59267" y="1430866"/>
            <a:ext cx="10811933" cy="505460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178C649-4110-DA0B-924F-DB6BD4A4AE99}"/>
              </a:ext>
            </a:extLst>
          </p:cNvPr>
          <p:cNvSpPr txBox="1"/>
          <p:nvPr/>
        </p:nvSpPr>
        <p:spPr>
          <a:xfrm>
            <a:off x="7489166" y="4373555"/>
            <a:ext cx="3114713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Period: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2025-2030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(Five years)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AB1274-9165-48EB-A653-C81F9B900525}"/>
              </a:ext>
            </a:extLst>
          </p:cNvPr>
          <p:cNvSpPr txBox="1"/>
          <p:nvPr/>
        </p:nvSpPr>
        <p:spPr>
          <a:xfrm>
            <a:off x="4198286" y="2565422"/>
            <a:ext cx="399179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Federal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Funding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Awarded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$4.4 Million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7836E0-AFB4-D9BB-BCAF-7D26E5382CC2}"/>
              </a:ext>
            </a:extLst>
          </p:cNvPr>
          <p:cNvSpPr txBox="1"/>
          <p:nvPr/>
        </p:nvSpPr>
        <p:spPr>
          <a:xfrm>
            <a:off x="476347" y="3622585"/>
            <a:ext cx="365999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Non-Federal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Leverage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$9.7 Million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C6BB2-1399-3274-C263-3A8EBF1D13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529" r="11254"/>
          <a:stretch/>
        </p:blipFill>
        <p:spPr>
          <a:xfrm>
            <a:off x="6981771" y="0"/>
            <a:ext cx="5210229" cy="43735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0D9D140-8785-E48E-A29E-6651B44C958F}"/>
              </a:ext>
            </a:extLst>
          </p:cNvPr>
          <p:cNvSpPr txBox="1">
            <a:spLocks/>
          </p:cNvSpPr>
          <p:nvPr/>
        </p:nvSpPr>
        <p:spPr>
          <a:xfrm>
            <a:off x="478856" y="677123"/>
            <a:ext cx="7132638" cy="1325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PATHWAYS HOME: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2318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2318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318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Neighborhood Housing Solutions for Palm Beach County</a:t>
            </a:r>
          </a:p>
        </p:txBody>
      </p:sp>
    </p:spTree>
    <p:extLst>
      <p:ext uri="{BB962C8B-B14F-4D97-AF65-F5344CB8AC3E}">
        <p14:creationId xmlns:p14="http://schemas.microsoft.com/office/powerpoint/2010/main" val="127824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93C9B9-107C-E119-F9C6-E67F4F8B98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09" r="18605" b="10967"/>
          <a:stretch/>
        </p:blipFill>
        <p:spPr>
          <a:xfrm>
            <a:off x="5376333" y="0"/>
            <a:ext cx="6815667" cy="6470026"/>
          </a:xfrm>
          <a:prstGeom prst="rect">
            <a:avLst/>
          </a:prstGeom>
        </p:spPr>
      </p:pic>
      <p:sp>
        <p:nvSpPr>
          <p:cNvPr id="3" name="body text">
            <a:extLst>
              <a:ext uri="{FF2B5EF4-FFF2-40B4-BE49-F238E27FC236}">
                <a16:creationId xmlns:a16="http://schemas.microsoft.com/office/drawing/2014/main" id="{3FE2EE12-DC34-CCCF-5EB6-F96B18D59A7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9453" y="2763213"/>
            <a:ext cx="6687105" cy="370681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buClr>
                <a:srgbClr val="028086"/>
              </a:buClr>
              <a:buFont typeface="Wingdings" panose="05000000000000000000" pitchFamily="2" charset="2"/>
              <a:buChar char="§"/>
            </a:pPr>
            <a:r>
              <a:rPr lang="en-US" sz="2200" b="1" dirty="0"/>
              <a:t>Project #01</a:t>
            </a:r>
            <a:r>
              <a:rPr lang="en-US" sz="2200" dirty="0"/>
              <a:t>:</a:t>
            </a:r>
            <a:r>
              <a:rPr lang="en-US" sz="2200" b="1" dirty="0"/>
              <a:t> </a:t>
            </a:r>
            <a:r>
              <a:rPr lang="en-US" sz="2200" dirty="0"/>
              <a:t>Policy Reform</a:t>
            </a:r>
          </a:p>
          <a:p>
            <a:pPr>
              <a:buClr>
                <a:srgbClr val="028086"/>
              </a:buClr>
              <a:buFont typeface="Wingdings" panose="05000000000000000000" pitchFamily="2" charset="2"/>
              <a:buChar char="§"/>
            </a:pPr>
            <a:r>
              <a:rPr lang="en-US" sz="2200" b="1" dirty="0"/>
              <a:t>Project #02</a:t>
            </a:r>
            <a:r>
              <a:rPr lang="en-US" sz="2200" dirty="0"/>
              <a:t>: Infrastructure Improvements Fund</a:t>
            </a:r>
          </a:p>
          <a:p>
            <a:pPr>
              <a:buClr>
                <a:srgbClr val="028086"/>
              </a:buClr>
              <a:buFont typeface="Wingdings" panose="05000000000000000000" pitchFamily="2" charset="2"/>
              <a:buChar char="§"/>
            </a:pPr>
            <a:r>
              <a:rPr lang="en-US" sz="2200" b="1" dirty="0"/>
              <a:t>Project #03</a:t>
            </a:r>
            <a:r>
              <a:rPr lang="en-US" sz="2200" dirty="0"/>
              <a:t>: Affordable Housing Development and Affordable Housing Preservation Seed Fund</a:t>
            </a:r>
          </a:p>
          <a:p>
            <a:pPr>
              <a:buClr>
                <a:srgbClr val="028086"/>
              </a:buClr>
              <a:buFont typeface="Wingdings" panose="05000000000000000000" pitchFamily="2" charset="2"/>
              <a:buChar char="§"/>
            </a:pPr>
            <a:r>
              <a:rPr lang="en-US" sz="2200" b="1" dirty="0"/>
              <a:t>Project #04</a:t>
            </a:r>
            <a:r>
              <a:rPr lang="en-US" sz="2200" dirty="0"/>
              <a:t>: Expand Homebuyer Education Programs</a:t>
            </a:r>
          </a:p>
          <a:p>
            <a:pPr>
              <a:buClr>
                <a:srgbClr val="028086"/>
              </a:buClr>
              <a:buFont typeface="Wingdings" panose="05000000000000000000" pitchFamily="2" charset="2"/>
              <a:buChar char="§"/>
            </a:pPr>
            <a:r>
              <a:rPr lang="en-US" sz="2200" b="1" dirty="0"/>
              <a:t>Project #05</a:t>
            </a:r>
            <a:r>
              <a:rPr lang="en-US" sz="2200" dirty="0"/>
              <a:t>: Program Administration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9C423-6A74-F84F-5FFF-BEEB2A0598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9453" y="985213"/>
            <a:ext cx="7132638" cy="13255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PATHWAYS HOME:</a:t>
            </a:r>
            <a:r>
              <a:rPr lang="en-US" sz="4000" b="1" dirty="0">
                <a:solidFill>
                  <a:srgbClr val="22318E"/>
                </a:solidFill>
              </a:rPr>
              <a:t> Neighborhood Housing Solutions for Palm Beach County</a:t>
            </a:r>
          </a:p>
        </p:txBody>
      </p:sp>
    </p:spTree>
    <p:extLst>
      <p:ext uri="{BB962C8B-B14F-4D97-AF65-F5344CB8AC3E}">
        <p14:creationId xmlns:p14="http://schemas.microsoft.com/office/powerpoint/2010/main" val="357256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434</Words>
  <Application>Microsoft Office PowerPoint</Application>
  <PresentationFormat>Widescreen</PresentationFormat>
  <Paragraphs>109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Poppins</vt:lpstr>
      <vt:lpstr>Arial</vt:lpstr>
      <vt:lpstr>Aptos Display</vt:lpstr>
      <vt:lpstr>Wingdings</vt:lpstr>
      <vt:lpstr>Calibri</vt:lpstr>
      <vt:lpstr>1_Office Theme</vt:lpstr>
      <vt:lpstr>Leveraging HUD’s  PRO HOUSING GRANT for Sustainable  Growth</vt:lpstr>
      <vt:lpstr>HUD PRO Housing Program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PATHWAYS HOME: Neighborhood Housing Solutions for Palm Beach County</vt:lpstr>
      <vt:lpstr>PATHWAYS HOME: Neighborhood Housing Solutions        for Palm Beach County</vt:lpstr>
      <vt:lpstr>Thank You    Questions &amp;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Leveraging HUD’s  PRO HOUSING GRANT for Sustainable  Growth</dc:title>
  <dc:creator>Robin Williams</dc:creator>
  <cp:lastModifiedBy>Coconut Telegraph</cp:lastModifiedBy>
  <cp:revision>9</cp:revision>
  <cp:lastPrinted>2025-04-22T20:10:24Z</cp:lastPrinted>
  <dcterms:created xsi:type="dcterms:W3CDTF">2025-04-22T16:37:46Z</dcterms:created>
  <dcterms:modified xsi:type="dcterms:W3CDTF">2025-04-22T20:12:09Z</dcterms:modified>
</cp:coreProperties>
</file>