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  <p:sldId id="258" r:id="rId31"/>
    <p:sldId id="259" r:id="rId32"/>
    <p:sldId id="260" r:id="rId33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League Spartan" charset="1" panose="00000800000000000000"/>
      <p:regular r:id="rId12"/>
    </p:embeddedFont>
    <p:embeddedFont>
      <p:font typeface="DM Sans" charset="1" panose="00000000000000000000"/>
      <p:regular r:id="rId13"/>
    </p:embeddedFont>
    <p:embeddedFont>
      <p:font typeface="DM Sans Bold" charset="1" panose="00000000000000000000"/>
      <p:regular r:id="rId14"/>
    </p:embeddedFont>
    <p:embeddedFont>
      <p:font typeface="DM Sans Italics" charset="1" panose="00000000000000000000"/>
      <p:regular r:id="rId15"/>
    </p:embeddedFont>
    <p:embeddedFont>
      <p:font typeface="DM Sans Bold Italics" charset="1" panose="00000000000000000000"/>
      <p:regular r:id="rId16"/>
    </p:embeddedFont>
    <p:embeddedFont>
      <p:font typeface="Open Sauce" charset="1" panose="00000500000000000000"/>
      <p:regular r:id="rId17"/>
    </p:embeddedFont>
    <p:embeddedFont>
      <p:font typeface="Open Sauce Bold" charset="1" panose="00000800000000000000"/>
      <p:regular r:id="rId18"/>
    </p:embeddedFont>
    <p:embeddedFont>
      <p:font typeface="Open Sauce Italics" charset="1" panose="00000500000000000000"/>
      <p:regular r:id="rId19"/>
    </p:embeddedFont>
    <p:embeddedFont>
      <p:font typeface="Open Sauce Bold Italics" charset="1" panose="00000800000000000000"/>
      <p:regular r:id="rId20"/>
    </p:embeddedFont>
    <p:embeddedFont>
      <p:font typeface="Open Sauce Light" charset="1" panose="00000400000000000000"/>
      <p:regular r:id="rId21"/>
    </p:embeddedFont>
    <p:embeddedFont>
      <p:font typeface="Open Sauce Light Italics" charset="1" panose="00000400000000000000"/>
      <p:regular r:id="rId22"/>
    </p:embeddedFont>
    <p:embeddedFont>
      <p:font typeface="Open Sauce Medium" charset="1" panose="00000600000000000000"/>
      <p:regular r:id="rId23"/>
    </p:embeddedFont>
    <p:embeddedFont>
      <p:font typeface="Open Sauce Medium Italics" charset="1" panose="00000600000000000000"/>
      <p:regular r:id="rId24"/>
    </p:embeddedFont>
    <p:embeddedFont>
      <p:font typeface="Open Sauce Semi-Bold" charset="1" panose="00000700000000000000"/>
      <p:regular r:id="rId25"/>
    </p:embeddedFont>
    <p:embeddedFont>
      <p:font typeface="Open Sauce Semi-Bold Italics" charset="1" panose="00000700000000000000"/>
      <p:regular r:id="rId26"/>
    </p:embeddedFont>
    <p:embeddedFont>
      <p:font typeface="Open Sauce Heavy" charset="1" panose="00000A00000000000000"/>
      <p:regular r:id="rId27"/>
    </p:embeddedFont>
    <p:embeddedFont>
      <p:font typeface="Open Sauce Heavy Italics" charset="1" panose="00000A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31" Target="slides/slide3.xml" Type="http://schemas.openxmlformats.org/officeDocument/2006/relationships/slide"/><Relationship Id="rId32" Target="slides/slide4.xml" Type="http://schemas.openxmlformats.org/officeDocument/2006/relationships/slide"/><Relationship Id="rId33" Target="slides/slide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3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3.png" Type="http://schemas.openxmlformats.org/officeDocument/2006/relationships/image"/><Relationship Id="rId4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457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648029">
            <a:off x="14465523" y="8431707"/>
            <a:ext cx="7061148" cy="5751626"/>
          </a:xfrm>
          <a:custGeom>
            <a:avLst/>
            <a:gdLst/>
            <a:ahLst/>
            <a:cxnLst/>
            <a:rect r="r" b="b" t="t" l="l"/>
            <a:pathLst>
              <a:path h="5751626" w="7061148">
                <a:moveTo>
                  <a:pt x="0" y="0"/>
                </a:moveTo>
                <a:lnTo>
                  <a:pt x="7061148" y="0"/>
                </a:lnTo>
                <a:lnTo>
                  <a:pt x="7061148" y="5751626"/>
                </a:lnTo>
                <a:lnTo>
                  <a:pt x="0" y="5751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513884" y="-1935335"/>
            <a:ext cx="7987150" cy="6505897"/>
          </a:xfrm>
          <a:custGeom>
            <a:avLst/>
            <a:gdLst/>
            <a:ahLst/>
            <a:cxnLst/>
            <a:rect r="r" b="b" t="t" l="l"/>
            <a:pathLst>
              <a:path h="6505897" w="7987150">
                <a:moveTo>
                  <a:pt x="0" y="0"/>
                </a:moveTo>
                <a:lnTo>
                  <a:pt x="7987150" y="0"/>
                </a:lnTo>
                <a:lnTo>
                  <a:pt x="7987150" y="6505897"/>
                </a:lnTo>
                <a:lnTo>
                  <a:pt x="0" y="6505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362480" y="4864710"/>
            <a:ext cx="15961692" cy="13627295"/>
          </a:xfrm>
          <a:custGeom>
            <a:avLst/>
            <a:gdLst/>
            <a:ahLst/>
            <a:cxnLst/>
            <a:rect r="r" b="b" t="t" l="l"/>
            <a:pathLst>
              <a:path h="13627295" w="15961692">
                <a:moveTo>
                  <a:pt x="0" y="0"/>
                </a:moveTo>
                <a:lnTo>
                  <a:pt x="15961692" y="0"/>
                </a:lnTo>
                <a:lnTo>
                  <a:pt x="15961692" y="13627294"/>
                </a:lnTo>
                <a:lnTo>
                  <a:pt x="0" y="136272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836432" y="2926810"/>
            <a:ext cx="12615137" cy="4435899"/>
            <a:chOff x="0" y="0"/>
            <a:chExt cx="1893788" cy="66591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93788" cy="665919"/>
            </a:xfrm>
            <a:custGeom>
              <a:avLst/>
              <a:gdLst/>
              <a:ahLst/>
              <a:cxnLst/>
              <a:rect r="r" b="b" t="t" l="l"/>
              <a:pathLst>
                <a:path h="665919" w="1893788">
                  <a:moveTo>
                    <a:pt x="0" y="0"/>
                  </a:moveTo>
                  <a:lnTo>
                    <a:pt x="1893788" y="0"/>
                  </a:lnTo>
                  <a:lnTo>
                    <a:pt x="1893788" y="665919"/>
                  </a:lnTo>
                  <a:lnTo>
                    <a:pt x="0" y="6659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EFFFF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472251" y="3485848"/>
            <a:ext cx="11281002" cy="3165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797"/>
              </a:lnSpc>
              <a:spcBef>
                <a:spcPct val="0"/>
              </a:spcBef>
            </a:pPr>
            <a:r>
              <a:rPr lang="en-US" sz="9273" spc="908">
                <a:solidFill>
                  <a:srgbClr val="FDFBFB"/>
                </a:solidFill>
                <a:latin typeface="League Spartan"/>
              </a:rPr>
              <a:t>MARKET SHARE REPORT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454076" y="-3121190"/>
            <a:ext cx="7084041" cy="6048000"/>
          </a:xfrm>
          <a:custGeom>
            <a:avLst/>
            <a:gdLst/>
            <a:ahLst/>
            <a:cxnLst/>
            <a:rect r="r" b="b" t="t" l="l"/>
            <a:pathLst>
              <a:path h="6048000" w="7084041">
                <a:moveTo>
                  <a:pt x="0" y="0"/>
                </a:moveTo>
                <a:lnTo>
                  <a:pt x="7084041" y="0"/>
                </a:lnTo>
                <a:lnTo>
                  <a:pt x="7084041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052128" y="6698770"/>
            <a:ext cx="6183744" cy="420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01"/>
              </a:lnSpc>
              <a:spcBef>
                <a:spcPct val="0"/>
              </a:spcBef>
            </a:pPr>
            <a:r>
              <a:rPr lang="en-US" sz="2464" spc="241">
                <a:solidFill>
                  <a:srgbClr val="F5FFF5"/>
                </a:solidFill>
                <a:latin typeface="Montserrat Classic"/>
              </a:rPr>
              <a:t>BY DONNA HAYNES DWYER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457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16806" y="2124367"/>
            <a:ext cx="17478133" cy="7732522"/>
          </a:xfrm>
          <a:custGeom>
            <a:avLst/>
            <a:gdLst/>
            <a:ahLst/>
            <a:cxnLst/>
            <a:rect r="r" b="b" t="t" l="l"/>
            <a:pathLst>
              <a:path h="7732522" w="17478133">
                <a:moveTo>
                  <a:pt x="0" y="0"/>
                </a:moveTo>
                <a:lnTo>
                  <a:pt x="17478134" y="0"/>
                </a:lnTo>
                <a:lnTo>
                  <a:pt x="17478134" y="7732522"/>
                </a:lnTo>
                <a:lnTo>
                  <a:pt x="0" y="7732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390322" y="455789"/>
            <a:ext cx="6504617" cy="1409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91"/>
              </a:lnSpc>
            </a:pPr>
            <a:r>
              <a:rPr lang="en-US" sz="1660" spc="136">
                <a:solidFill>
                  <a:srgbClr val="F5FFF5"/>
                </a:solidFill>
                <a:latin typeface="DM Sans Bold"/>
              </a:rPr>
              <a:t>REPORT RUN DATE: 9/26/2023 1:31:03 PM</a:t>
            </a:r>
          </a:p>
          <a:p>
            <a:pPr algn="r">
              <a:lnSpc>
                <a:spcPts val="2291"/>
              </a:lnSpc>
            </a:pPr>
            <a:r>
              <a:rPr lang="en-US" sz="1660" spc="136">
                <a:solidFill>
                  <a:srgbClr val="F5FFF5"/>
                </a:solidFill>
                <a:latin typeface="DM Sans Bold"/>
              </a:rPr>
              <a:t>Property Type(s): SF,CC, LD, ME,RN,CI, BU,MH</a:t>
            </a:r>
          </a:p>
          <a:p>
            <a:pPr algn="r">
              <a:lnSpc>
                <a:spcPts val="2291"/>
              </a:lnSpc>
            </a:pPr>
            <a:r>
              <a:rPr lang="en-US" sz="1660" spc="136">
                <a:solidFill>
                  <a:srgbClr val="F5FFF5"/>
                </a:solidFill>
                <a:latin typeface="DM Sans Bold"/>
              </a:rPr>
              <a:t>Start Date: 9/26/2022</a:t>
            </a:r>
          </a:p>
          <a:p>
            <a:pPr algn="r">
              <a:lnSpc>
                <a:spcPts val="2291"/>
              </a:lnSpc>
            </a:pPr>
            <a:r>
              <a:rPr lang="en-US" sz="1660" spc="136">
                <a:solidFill>
                  <a:srgbClr val="F5FFF5"/>
                </a:solidFill>
                <a:latin typeface="DM Sans Bold"/>
              </a:rPr>
              <a:t>End Date: 9/26/2023</a:t>
            </a:r>
          </a:p>
          <a:p>
            <a:pPr algn="r" marL="0" indent="0" lvl="0">
              <a:lnSpc>
                <a:spcPts val="2291"/>
              </a:lnSpc>
              <a:spcBef>
                <a:spcPct val="0"/>
              </a:spcBef>
            </a:pPr>
            <a:r>
              <a:rPr lang="en-US" sz="1660" spc="136">
                <a:solidFill>
                  <a:srgbClr val="F5FFF5"/>
                </a:solidFill>
                <a:latin typeface="DM Sans Bold"/>
              </a:rPr>
              <a:t>Town(s): any town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16806" y="489658"/>
            <a:ext cx="6032075" cy="137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510"/>
              </a:lnSpc>
              <a:spcBef>
                <a:spcPct val="0"/>
              </a:spcBef>
            </a:pPr>
            <a:r>
              <a:rPr lang="en-US" sz="3993" spc="391">
                <a:solidFill>
                  <a:srgbClr val="FFFFFF"/>
                </a:solidFill>
                <a:latin typeface="League Spartan"/>
              </a:rPr>
              <a:t>FULL MARKET SHARE REPORT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14135"/>
            <a:ext cx="4445585" cy="10515270"/>
            <a:chOff x="0" y="0"/>
            <a:chExt cx="1170854" cy="27694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854" cy="2769454"/>
            </a:xfrm>
            <a:custGeom>
              <a:avLst/>
              <a:gdLst/>
              <a:ahLst/>
              <a:cxnLst/>
              <a:rect r="r" b="b" t="t" l="l"/>
              <a:pathLst>
                <a:path h="2769454" w="1170854">
                  <a:moveTo>
                    <a:pt x="0" y="0"/>
                  </a:moveTo>
                  <a:lnTo>
                    <a:pt x="1170854" y="0"/>
                  </a:lnTo>
                  <a:lnTo>
                    <a:pt x="1170854" y="2769454"/>
                  </a:lnTo>
                  <a:lnTo>
                    <a:pt x="0" y="2769454"/>
                  </a:lnTo>
                  <a:close/>
                </a:path>
              </a:pathLst>
            </a:custGeom>
            <a:solidFill>
              <a:srgbClr val="04577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422830" y="4440101"/>
            <a:ext cx="11672940" cy="9965773"/>
          </a:xfrm>
          <a:custGeom>
            <a:avLst/>
            <a:gdLst/>
            <a:ahLst/>
            <a:cxnLst/>
            <a:rect r="r" b="b" t="t" l="l"/>
            <a:pathLst>
              <a:path h="9965773" w="11672940">
                <a:moveTo>
                  <a:pt x="0" y="0"/>
                </a:moveTo>
                <a:lnTo>
                  <a:pt x="11672940" y="0"/>
                </a:lnTo>
                <a:lnTo>
                  <a:pt x="11672940" y="9965773"/>
                </a:lnTo>
                <a:lnTo>
                  <a:pt x="0" y="9965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5836470" y="-4982886"/>
            <a:ext cx="11672940" cy="9965773"/>
          </a:xfrm>
          <a:custGeom>
            <a:avLst/>
            <a:gdLst/>
            <a:ahLst/>
            <a:cxnLst/>
            <a:rect r="r" b="b" t="t" l="l"/>
            <a:pathLst>
              <a:path h="9965773" w="11672940">
                <a:moveTo>
                  <a:pt x="0" y="0"/>
                </a:moveTo>
                <a:lnTo>
                  <a:pt x="11672940" y="0"/>
                </a:lnTo>
                <a:lnTo>
                  <a:pt x="11672940" y="9965772"/>
                </a:lnTo>
                <a:lnTo>
                  <a:pt x="0" y="9965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898697" y="220591"/>
            <a:ext cx="13086007" cy="9874298"/>
          </a:xfrm>
          <a:custGeom>
            <a:avLst/>
            <a:gdLst/>
            <a:ahLst/>
            <a:cxnLst/>
            <a:rect r="r" b="b" t="t" l="l"/>
            <a:pathLst>
              <a:path h="9874298" w="13086007">
                <a:moveTo>
                  <a:pt x="0" y="0"/>
                </a:moveTo>
                <a:lnTo>
                  <a:pt x="13086008" y="0"/>
                </a:lnTo>
                <a:lnTo>
                  <a:pt x="13086008" y="9874297"/>
                </a:lnTo>
                <a:lnTo>
                  <a:pt x="0" y="98742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50030" y="2578839"/>
            <a:ext cx="3545524" cy="2133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25"/>
              </a:lnSpc>
            </a:pPr>
            <a:r>
              <a:rPr lang="en-US" sz="1757" spc="144">
                <a:solidFill>
                  <a:srgbClr val="F5FFF5"/>
                </a:solidFill>
                <a:latin typeface="DM Sans Bold"/>
              </a:rPr>
              <a:t>REPORT RUN DATE: 9/26/2023 1:31:03 PM</a:t>
            </a:r>
          </a:p>
          <a:p>
            <a:pPr>
              <a:lnSpc>
                <a:spcPts val="2425"/>
              </a:lnSpc>
            </a:pPr>
            <a:r>
              <a:rPr lang="en-US" sz="1757" spc="144">
                <a:solidFill>
                  <a:srgbClr val="F5FFF5"/>
                </a:solidFill>
                <a:latin typeface="DM Sans Bold"/>
              </a:rPr>
              <a:t>Property Type(s): SF,CC, LD, ME,RN,CI, BU,MH</a:t>
            </a:r>
          </a:p>
          <a:p>
            <a:pPr>
              <a:lnSpc>
                <a:spcPts val="2425"/>
              </a:lnSpc>
            </a:pPr>
            <a:r>
              <a:rPr lang="en-US" sz="1757" spc="144">
                <a:solidFill>
                  <a:srgbClr val="F5FFF5"/>
                </a:solidFill>
                <a:latin typeface="DM Sans Bold"/>
              </a:rPr>
              <a:t>Start Date: 9/26/2022</a:t>
            </a:r>
          </a:p>
          <a:p>
            <a:pPr>
              <a:lnSpc>
                <a:spcPts val="2425"/>
              </a:lnSpc>
            </a:pPr>
            <a:r>
              <a:rPr lang="en-US" sz="1757" spc="144">
                <a:solidFill>
                  <a:srgbClr val="F5FFF5"/>
                </a:solidFill>
                <a:latin typeface="DM Sans Bold"/>
              </a:rPr>
              <a:t>End Date: 9/26/2023</a:t>
            </a:r>
          </a:p>
          <a:p>
            <a:pPr algn="l" marL="0" indent="0" lvl="0">
              <a:lnSpc>
                <a:spcPts val="2425"/>
              </a:lnSpc>
              <a:spcBef>
                <a:spcPct val="0"/>
              </a:spcBef>
            </a:pPr>
            <a:r>
              <a:rPr lang="en-US" sz="1757" spc="144">
                <a:solidFill>
                  <a:srgbClr val="F5FFF5"/>
                </a:solidFill>
                <a:latin typeface="DM Sans Bold"/>
              </a:rPr>
              <a:t>Town(s): any town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0030" y="630536"/>
            <a:ext cx="3730166" cy="1805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830"/>
              </a:lnSpc>
              <a:spcBef>
                <a:spcPct val="0"/>
              </a:spcBef>
            </a:pPr>
            <a:r>
              <a:rPr lang="en-US" sz="3500" spc="343">
                <a:solidFill>
                  <a:srgbClr val="FFFFFF"/>
                </a:solidFill>
                <a:latin typeface="League Spartan"/>
              </a:rPr>
              <a:t>FULL MARKET SHARE REPORT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100000">
            <a:off x="-958788" y="-4959288"/>
            <a:ext cx="20205576" cy="20205576"/>
          </a:xfrm>
          <a:custGeom>
            <a:avLst/>
            <a:gdLst/>
            <a:ahLst/>
            <a:cxnLst/>
            <a:rect r="r" b="b" t="t" l="l"/>
            <a:pathLst>
              <a:path h="20205576" w="20205576">
                <a:moveTo>
                  <a:pt x="20205576" y="7274007"/>
                </a:moveTo>
                <a:lnTo>
                  <a:pt x="7274007" y="20205576"/>
                </a:lnTo>
                <a:lnTo>
                  <a:pt x="0" y="12931569"/>
                </a:lnTo>
                <a:lnTo>
                  <a:pt x="12931569" y="0"/>
                </a:lnTo>
                <a:lnTo>
                  <a:pt x="20205576" y="7274007"/>
                </a:lnTo>
                <a:close/>
              </a:path>
            </a:pathLst>
          </a:custGeom>
          <a:blipFill>
            <a:blip r:embed="rId2"/>
            <a:stretch>
              <a:fillRect l="-126470" t="0" r="-12647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07770" y="5981902"/>
            <a:ext cx="11672940" cy="9965773"/>
          </a:xfrm>
          <a:custGeom>
            <a:avLst/>
            <a:gdLst/>
            <a:ahLst/>
            <a:cxnLst/>
            <a:rect r="r" b="b" t="t" l="l"/>
            <a:pathLst>
              <a:path h="9965773" w="11672940">
                <a:moveTo>
                  <a:pt x="0" y="0"/>
                </a:moveTo>
                <a:lnTo>
                  <a:pt x="11672940" y="0"/>
                </a:lnTo>
                <a:lnTo>
                  <a:pt x="11672940" y="9965772"/>
                </a:lnTo>
                <a:lnTo>
                  <a:pt x="0" y="99657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15324" y="-3592186"/>
            <a:ext cx="11672940" cy="9965773"/>
          </a:xfrm>
          <a:custGeom>
            <a:avLst/>
            <a:gdLst/>
            <a:ahLst/>
            <a:cxnLst/>
            <a:rect r="r" b="b" t="t" l="l"/>
            <a:pathLst>
              <a:path h="9965773" w="11672940">
                <a:moveTo>
                  <a:pt x="0" y="0"/>
                </a:moveTo>
                <a:lnTo>
                  <a:pt x="11672940" y="0"/>
                </a:lnTo>
                <a:lnTo>
                  <a:pt x="11672940" y="9965773"/>
                </a:lnTo>
                <a:lnTo>
                  <a:pt x="0" y="99657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2681" y="1028700"/>
            <a:ext cx="14708375" cy="8916476"/>
          </a:xfrm>
          <a:custGeom>
            <a:avLst/>
            <a:gdLst/>
            <a:ahLst/>
            <a:cxnLst/>
            <a:rect r="r" b="b" t="t" l="l"/>
            <a:pathLst>
              <a:path h="8916476" w="14708375">
                <a:moveTo>
                  <a:pt x="0" y="0"/>
                </a:moveTo>
                <a:lnTo>
                  <a:pt x="14708374" y="0"/>
                </a:lnTo>
                <a:lnTo>
                  <a:pt x="14708374" y="8916476"/>
                </a:lnTo>
                <a:lnTo>
                  <a:pt x="0" y="89164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42681" y="366183"/>
            <a:ext cx="5843038" cy="662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430"/>
              </a:lnSpc>
              <a:spcBef>
                <a:spcPct val="0"/>
              </a:spcBef>
            </a:pPr>
            <a:r>
              <a:rPr lang="en-US" sz="3935" spc="385">
                <a:solidFill>
                  <a:srgbClr val="FFFFFF"/>
                </a:solidFill>
                <a:latin typeface="League Spartan"/>
              </a:rPr>
              <a:t>RANKING REPORT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409105" y="1107178"/>
            <a:ext cx="2651922" cy="6164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53"/>
              </a:lnSpc>
            </a:pPr>
            <a:r>
              <a:rPr lang="en-US" sz="1995" spc="163">
                <a:solidFill>
                  <a:srgbClr val="F5FFF5"/>
                </a:solidFill>
                <a:latin typeface="DM Sans"/>
              </a:rPr>
              <a:t>RAN ON 9/26/2023 BY DONNA DWYER</a:t>
            </a:r>
          </a:p>
          <a:p>
            <a:pPr>
              <a:lnSpc>
                <a:spcPts val="2753"/>
              </a:lnSpc>
            </a:pPr>
            <a:r>
              <a:rPr lang="en-US" sz="1995" spc="163">
                <a:solidFill>
                  <a:srgbClr val="F5FFF5"/>
                </a:solidFill>
                <a:latin typeface="DM Sans Bold"/>
              </a:rPr>
              <a:t>Date Range</a:t>
            </a:r>
            <a:r>
              <a:rPr lang="en-US" sz="1995" spc="163">
                <a:solidFill>
                  <a:srgbClr val="F5FFF5"/>
                </a:solidFill>
                <a:latin typeface="DM Sans"/>
              </a:rPr>
              <a:t>: 9/26/2022 to 9/26/2023</a:t>
            </a:r>
          </a:p>
          <a:p>
            <a:pPr>
              <a:lnSpc>
                <a:spcPts val="2753"/>
              </a:lnSpc>
            </a:pPr>
            <a:r>
              <a:rPr lang="en-US" sz="1995" spc="163">
                <a:solidFill>
                  <a:srgbClr val="F5FFF5"/>
                </a:solidFill>
                <a:latin typeface="DM Sans Bold"/>
              </a:rPr>
              <a:t>Criteria</a:t>
            </a:r>
            <a:r>
              <a:rPr lang="en-US" sz="1995" spc="163">
                <a:solidFill>
                  <a:srgbClr val="F5FFF5"/>
                </a:solidFill>
                <a:latin typeface="DM Sans"/>
              </a:rPr>
              <a:t>:</a:t>
            </a:r>
          </a:p>
          <a:p>
            <a:pPr>
              <a:lnSpc>
                <a:spcPts val="2753"/>
              </a:lnSpc>
            </a:pPr>
            <a:r>
              <a:rPr lang="en-US" sz="1995" spc="163">
                <a:solidFill>
                  <a:srgbClr val="F5FFF5"/>
                </a:solidFill>
                <a:latin typeface="DM Sans"/>
              </a:rPr>
              <a:t>State Or Province is 'Rhode Island'</a:t>
            </a:r>
          </a:p>
          <a:p>
            <a:pPr>
              <a:lnSpc>
                <a:spcPts val="2753"/>
              </a:lnSpc>
            </a:pPr>
            <a:r>
              <a:rPr lang="en-US" sz="1995" spc="163">
                <a:solidFill>
                  <a:srgbClr val="F5FFF5"/>
                </a:solidFill>
                <a:latin typeface="DM Sans Bold"/>
              </a:rPr>
              <a:t>Tran Type:</a:t>
            </a:r>
          </a:p>
          <a:p>
            <a:pPr>
              <a:lnSpc>
                <a:spcPts val="2753"/>
              </a:lnSpc>
            </a:pPr>
            <a:r>
              <a:rPr lang="en-US" sz="1995" spc="163">
                <a:solidFill>
                  <a:srgbClr val="F5FFF5"/>
                </a:solidFill>
                <a:latin typeface="DM Sans"/>
              </a:rPr>
              <a:t>Sales</a:t>
            </a:r>
          </a:p>
          <a:p>
            <a:pPr>
              <a:lnSpc>
                <a:spcPts val="2753"/>
              </a:lnSpc>
            </a:pPr>
            <a:r>
              <a:rPr lang="en-US" sz="1995" spc="163">
                <a:solidFill>
                  <a:srgbClr val="F5FFF5"/>
                </a:solidFill>
                <a:latin typeface="DM Sans Bold"/>
              </a:rPr>
              <a:t>Grouping:</a:t>
            </a:r>
          </a:p>
          <a:p>
            <a:pPr>
              <a:lnSpc>
                <a:spcPts val="2753"/>
              </a:lnSpc>
            </a:pPr>
            <a:r>
              <a:rPr lang="en-US" sz="1995" spc="163">
                <a:solidFill>
                  <a:srgbClr val="F5FFF5"/>
                </a:solidFill>
                <a:latin typeface="DM Sans"/>
              </a:rPr>
              <a:t>Firm</a:t>
            </a:r>
          </a:p>
          <a:p>
            <a:pPr>
              <a:lnSpc>
                <a:spcPts val="2753"/>
              </a:lnSpc>
            </a:pPr>
            <a:r>
              <a:rPr lang="en-US" sz="1995" spc="163">
                <a:solidFill>
                  <a:srgbClr val="F5FFF5"/>
                </a:solidFill>
                <a:latin typeface="DM Sans Bold"/>
              </a:rPr>
              <a:t>Sort Order:</a:t>
            </a:r>
          </a:p>
          <a:p>
            <a:pPr>
              <a:lnSpc>
                <a:spcPts val="2753"/>
              </a:lnSpc>
            </a:pPr>
            <a:r>
              <a:rPr lang="en-US" sz="1995" spc="163">
                <a:solidFill>
                  <a:srgbClr val="F5FFF5"/>
                </a:solidFill>
                <a:latin typeface="DM Sans"/>
              </a:rPr>
              <a:t>Total Volume</a:t>
            </a:r>
          </a:p>
          <a:p>
            <a:pPr>
              <a:lnSpc>
                <a:spcPts val="2753"/>
              </a:lnSpc>
            </a:pPr>
            <a:r>
              <a:rPr lang="en-US" sz="1995" spc="163">
                <a:solidFill>
                  <a:srgbClr val="F5FFF5"/>
                </a:solidFill>
                <a:latin typeface="DM Sans Bold"/>
              </a:rPr>
              <a:t>Top:</a:t>
            </a:r>
          </a:p>
          <a:p>
            <a:pPr>
              <a:lnSpc>
                <a:spcPts val="2753"/>
              </a:lnSpc>
            </a:pPr>
            <a:r>
              <a:rPr lang="en-US" sz="1995" spc="163">
                <a:solidFill>
                  <a:srgbClr val="F5FFF5"/>
                </a:solidFill>
                <a:latin typeface="DM Sans"/>
              </a:rPr>
              <a:t>25</a:t>
            </a:r>
          </a:p>
          <a:p>
            <a:pPr marL="0" indent="0" lvl="0">
              <a:lnSpc>
                <a:spcPts val="275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100000">
            <a:off x="-958788" y="-4959288"/>
            <a:ext cx="20205576" cy="20205576"/>
          </a:xfrm>
          <a:custGeom>
            <a:avLst/>
            <a:gdLst/>
            <a:ahLst/>
            <a:cxnLst/>
            <a:rect r="r" b="b" t="t" l="l"/>
            <a:pathLst>
              <a:path h="20205576" w="20205576">
                <a:moveTo>
                  <a:pt x="20205576" y="7274007"/>
                </a:moveTo>
                <a:lnTo>
                  <a:pt x="7274007" y="20205576"/>
                </a:lnTo>
                <a:lnTo>
                  <a:pt x="0" y="12931569"/>
                </a:lnTo>
                <a:lnTo>
                  <a:pt x="12931569" y="0"/>
                </a:lnTo>
                <a:lnTo>
                  <a:pt x="20205576" y="7274007"/>
                </a:lnTo>
                <a:close/>
              </a:path>
            </a:pathLst>
          </a:custGeom>
          <a:blipFill>
            <a:blip r:embed="rId2"/>
            <a:stretch>
              <a:fillRect l="-126470" t="0" r="-12647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07770" y="5981902"/>
            <a:ext cx="11672940" cy="9965773"/>
          </a:xfrm>
          <a:custGeom>
            <a:avLst/>
            <a:gdLst/>
            <a:ahLst/>
            <a:cxnLst/>
            <a:rect r="r" b="b" t="t" l="l"/>
            <a:pathLst>
              <a:path h="9965773" w="11672940">
                <a:moveTo>
                  <a:pt x="0" y="0"/>
                </a:moveTo>
                <a:lnTo>
                  <a:pt x="11672940" y="0"/>
                </a:lnTo>
                <a:lnTo>
                  <a:pt x="11672940" y="9965772"/>
                </a:lnTo>
                <a:lnTo>
                  <a:pt x="0" y="99657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15324" y="-3592186"/>
            <a:ext cx="11672940" cy="9965773"/>
          </a:xfrm>
          <a:custGeom>
            <a:avLst/>
            <a:gdLst/>
            <a:ahLst/>
            <a:cxnLst/>
            <a:rect r="r" b="b" t="t" l="l"/>
            <a:pathLst>
              <a:path h="9965773" w="11672940">
                <a:moveTo>
                  <a:pt x="0" y="0"/>
                </a:moveTo>
                <a:lnTo>
                  <a:pt x="11672940" y="0"/>
                </a:lnTo>
                <a:lnTo>
                  <a:pt x="11672940" y="9965773"/>
                </a:lnTo>
                <a:lnTo>
                  <a:pt x="0" y="99657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334558" y="1028700"/>
            <a:ext cx="8924742" cy="8500461"/>
          </a:xfrm>
          <a:custGeom>
            <a:avLst/>
            <a:gdLst/>
            <a:ahLst/>
            <a:cxnLst/>
            <a:rect r="r" b="b" t="t" l="l"/>
            <a:pathLst>
              <a:path h="8500461" w="8924742">
                <a:moveTo>
                  <a:pt x="0" y="0"/>
                </a:moveTo>
                <a:lnTo>
                  <a:pt x="8924742" y="0"/>
                </a:lnTo>
                <a:lnTo>
                  <a:pt x="8924742" y="8500461"/>
                </a:lnTo>
                <a:lnTo>
                  <a:pt x="0" y="850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479" t="0" r="-21479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960513" y="2821948"/>
            <a:ext cx="9013475" cy="4643104"/>
            <a:chOff x="0" y="0"/>
            <a:chExt cx="1353106" cy="6970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53106" cy="697024"/>
            </a:xfrm>
            <a:custGeom>
              <a:avLst/>
              <a:gdLst/>
              <a:ahLst/>
              <a:cxnLst/>
              <a:rect r="r" b="b" t="t" l="l"/>
              <a:pathLst>
                <a:path h="697024" w="1353106">
                  <a:moveTo>
                    <a:pt x="0" y="0"/>
                  </a:moveTo>
                  <a:lnTo>
                    <a:pt x="1353106" y="0"/>
                  </a:lnTo>
                  <a:lnTo>
                    <a:pt x="1353106" y="697024"/>
                  </a:lnTo>
                  <a:lnTo>
                    <a:pt x="0" y="697024"/>
                  </a:lnTo>
                  <a:close/>
                </a:path>
              </a:pathLst>
            </a:custGeom>
            <a:solidFill>
              <a:srgbClr val="04577C"/>
            </a:solidFill>
            <a:ln w="38100" cap="sq">
              <a:solidFill>
                <a:srgbClr val="FEFFFF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864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006398" y="3461020"/>
            <a:ext cx="6957692" cy="3364960"/>
            <a:chOff x="0" y="0"/>
            <a:chExt cx="1044491" cy="50514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44491" cy="505149"/>
            </a:xfrm>
            <a:custGeom>
              <a:avLst/>
              <a:gdLst/>
              <a:ahLst/>
              <a:cxnLst/>
              <a:rect r="r" b="b" t="t" l="l"/>
              <a:pathLst>
                <a:path h="505149" w="1044491">
                  <a:moveTo>
                    <a:pt x="0" y="0"/>
                  </a:moveTo>
                  <a:lnTo>
                    <a:pt x="1044491" y="0"/>
                  </a:lnTo>
                  <a:lnTo>
                    <a:pt x="1044491" y="505149"/>
                  </a:lnTo>
                  <a:lnTo>
                    <a:pt x="0" y="505149"/>
                  </a:lnTo>
                  <a:close/>
                </a:path>
              </a:pathLst>
            </a:custGeom>
            <a:solidFill>
              <a:srgbClr val="04577C"/>
            </a:solidFill>
            <a:ln w="38100" cap="sq">
              <a:solidFill>
                <a:srgbClr val="FEFFFF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8646"/>
                </a:lnSpc>
                <a:spcBef>
                  <a:spcPct val="0"/>
                </a:spcBef>
              </a:pPr>
              <a:r>
                <a:rPr lang="en-US" sz="6265" spc="614">
                  <a:solidFill>
                    <a:srgbClr val="FDFBFB"/>
                  </a:solidFill>
                  <a:latin typeface="League Spartan"/>
                </a:rPr>
                <a:t>THANK YOU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DAFvwUU0oVE</dc:identifier>
  <dcterms:modified xsi:type="dcterms:W3CDTF">2011-08-01T06:04:30Z</dcterms:modified>
  <cp:revision>1</cp:revision>
  <dc:title>market share report</dc:title>
</cp:coreProperties>
</file>