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6" r:id="rId1"/>
    <p:sldMasterId id="2147483804" r:id="rId2"/>
  </p:sldMasterIdLst>
  <p:notesMasterIdLst>
    <p:notesMasterId r:id="rId14"/>
  </p:notesMasterIdLst>
  <p:sldIdLst>
    <p:sldId id="2014" r:id="rId3"/>
    <p:sldId id="1999" r:id="rId4"/>
    <p:sldId id="2034" r:id="rId5"/>
    <p:sldId id="2058" r:id="rId6"/>
    <p:sldId id="2062" r:id="rId7"/>
    <p:sldId id="2060" r:id="rId8"/>
    <p:sldId id="2025" r:id="rId9"/>
    <p:sldId id="2061" r:id="rId10"/>
    <p:sldId id="2018" r:id="rId11"/>
    <p:sldId id="2012" r:id="rId12"/>
    <p:sldId id="2059" r:id="rId13"/>
  </p:sldIdLst>
  <p:sldSz cx="12192000" cy="6858000"/>
  <p:notesSz cx="7026275" cy="9312275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ee, Bob" initials="MB" lastIdx="1" clrIdx="0">
    <p:extLst>
      <p:ext uri="{19B8F6BF-5375-455C-9EA6-DF929625EA0E}">
        <p15:presenceInfo xmlns:p15="http://schemas.microsoft.com/office/powerpoint/2012/main" userId="S-1-5-21-1802859667-647903414-1863928812-318320" providerId="AD"/>
      </p:ext>
    </p:extLst>
  </p:cmAuthor>
  <p:cmAuthor id="2" name="bob magee" initials="bm" lastIdx="2" clrIdx="1">
    <p:extLst>
      <p:ext uri="{19B8F6BF-5375-455C-9EA6-DF929625EA0E}">
        <p15:presenceInfo xmlns:p15="http://schemas.microsoft.com/office/powerpoint/2012/main" userId="9111c1c4629b2fbb" providerId="Windows Live"/>
      </p:ext>
    </p:extLst>
  </p:cmAuthor>
  <p:cmAuthor id="3" name="Magee, Bob" initials="MB [2]" lastIdx="1" clrIdx="2">
    <p:extLst>
      <p:ext uri="{19B8F6BF-5375-455C-9EA6-DF929625EA0E}">
        <p15:presenceInfo xmlns:p15="http://schemas.microsoft.com/office/powerpoint/2012/main" userId="S::Bob_Magee@Dell.com::119bac40-ea49-4d92-bde9-93e669785b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14" autoAdjust="0"/>
    <p:restoredTop sz="94660"/>
  </p:normalViewPr>
  <p:slideViewPr>
    <p:cSldViewPr snapToGrid="0">
      <p:cViewPr>
        <p:scale>
          <a:sx n="91" d="100"/>
          <a:sy n="91" d="100"/>
        </p:scale>
        <p:origin x="1332" y="7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20" cy="467231"/>
          </a:xfrm>
          <a:prstGeom prst="rect">
            <a:avLst/>
          </a:prstGeom>
        </p:spPr>
        <p:txBody>
          <a:bodyPr vert="horz" lIns="93354" tIns="46676" rIns="93354" bIns="466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29" y="0"/>
            <a:ext cx="3044720" cy="467231"/>
          </a:xfrm>
          <a:prstGeom prst="rect">
            <a:avLst/>
          </a:prstGeom>
        </p:spPr>
        <p:txBody>
          <a:bodyPr vert="horz" lIns="93354" tIns="46676" rIns="93354" bIns="46676" rtlCol="0"/>
          <a:lstStyle>
            <a:lvl1pPr algn="r">
              <a:defRPr sz="1200"/>
            </a:lvl1pPr>
          </a:lstStyle>
          <a:p>
            <a:fld id="{B614A85E-D708-4E86-BA71-AB7399C34537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0725" y="1165225"/>
            <a:ext cx="5584825" cy="3141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4" tIns="46676" rIns="93354" bIns="466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4" tIns="46676" rIns="93354" bIns="466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20" cy="467230"/>
          </a:xfrm>
          <a:prstGeom prst="rect">
            <a:avLst/>
          </a:prstGeom>
        </p:spPr>
        <p:txBody>
          <a:bodyPr vert="horz" lIns="93354" tIns="46676" rIns="93354" bIns="466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29" y="8845045"/>
            <a:ext cx="3044720" cy="467230"/>
          </a:xfrm>
          <a:prstGeom prst="rect">
            <a:avLst/>
          </a:prstGeom>
        </p:spPr>
        <p:txBody>
          <a:bodyPr vert="horz" lIns="93354" tIns="46676" rIns="93354" bIns="46676" rtlCol="0" anchor="b"/>
          <a:lstStyle>
            <a:lvl1pPr algn="r">
              <a:defRPr sz="1200"/>
            </a:lvl1pPr>
          </a:lstStyle>
          <a:p>
            <a:fld id="{12D782BE-4738-4A1D-B8FD-9D059C1F46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18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161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858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1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391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394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89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32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121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CEFEC-D62C-474C-A598-C0B450664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044340-DBB9-BC4F-B7A3-2A5835EC9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12079-DB5F-5845-9BB0-D0A1C57DF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27B4-0AEF-7648-8DA5-B9B67779B92F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CCAAA-2896-0846-8401-D5B57E0E8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43B33-934F-6148-B5CF-526A65657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CA72-34B7-F041-858D-3860F2804D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8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0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34288C4-9A5C-4DDE-A1FF-3C80680E490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34288C4-9A5C-4DDE-A1FF-3C80680E49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D673BD26-0BBF-44F2-AD9E-C1A69C3D19AC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F09E48-CFDA-A041-8D59-EC7B7289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CBA16-0BBE-9148-A7CA-1744C0A2A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719FD-D77B-504A-81D8-724EA5EEDD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B27B4-0AEF-7648-8DA5-B9B67779B92F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153DC-224E-D248-AD3C-F1B9CA591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6C60D-2CDB-A941-B71B-1472E88FA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0CA72-34B7-F041-858D-3860F2804D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l"/>
          <p:cNvSpPr txBox="1"/>
          <p:nvPr userDrawn="1"/>
        </p:nvSpPr>
        <p:spPr>
          <a:xfrm>
            <a:off x="0" y="6520180"/>
            <a:ext cx="12192000" cy="3002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sz="135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8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250B06F-AD2C-44F6-8A15-BA08EE19E6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447435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A33BE881-FCA8-40F7-AFF0-3FDBA1A3FF4D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0" i="0" baseline="0" dirty="0">
              <a:latin typeface="Arial Nova Light" panose="020B0304020202020204" pitchFamily="34" charset="0"/>
              <a:ea typeface="+mj-ea"/>
              <a:cs typeface="+mj-cs"/>
              <a:sym typeface="Arial Nova Light" panose="020B03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3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.emf"/><Relationship Id="rId10" Type="http://schemas.openxmlformats.org/officeDocument/2006/relationships/image" Target="../media/image8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mdisrupteronboardingplus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rgbClr val="00447C"/>
            </a:gs>
            <a:gs pos="100000">
              <a:srgbClr val="41B6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C040DF-AB9A-4678-AE4D-B6B8E51F1E43}"/>
              </a:ext>
            </a:extLst>
          </p:cNvPr>
          <p:cNvSpPr/>
          <p:nvPr/>
        </p:nvSpPr>
        <p:spPr>
          <a:xfrm>
            <a:off x="-57471" y="1197599"/>
            <a:ext cx="12192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 err="1">
                <a:solidFill>
                  <a:schemeClr val="bg1">
                    <a:lumMod val="75000"/>
                  </a:schemeClr>
                </a:solidFill>
                <a:latin typeface="Century Gothic" panose="020B0502020202020204"/>
              </a:rPr>
              <a:t>eXp</a:t>
            </a: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latin typeface="Century Gothic" panose="020B0502020202020204"/>
              </a:rPr>
              <a:t> VIP Onboarding Plus</a:t>
            </a:r>
            <a:r>
              <a:rPr lang="en-US" sz="5400" b="1" dirty="0">
                <a:solidFill>
                  <a:schemeClr val="bg1">
                    <a:lumMod val="75000"/>
                  </a:schemeClr>
                </a:solidFill>
                <a:latin typeface="Century Gothic" panose="020B0502020202020204"/>
              </a:rPr>
              <a:t>+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bg2">
                    <a:lumMod val="90000"/>
                  </a:schemeClr>
                </a:solidFill>
                <a:latin typeface="Century Gothic" panose="020B0502020202020204"/>
              </a:rPr>
              <a:t>by Transition Partner Service</a:t>
            </a:r>
          </a:p>
          <a:p>
            <a:pPr lvl="0" algn="ctr">
              <a:spcBef>
                <a:spcPct val="0"/>
              </a:spcBef>
              <a:defRPr/>
            </a:pPr>
            <a:endParaRPr lang="en-US" sz="32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32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32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32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32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32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FFC000"/>
                </a:solidFill>
                <a:latin typeface="Century Gothic" panose="020B0502020202020204"/>
              </a:rPr>
              <a:t>www.TeamDisrupterOnboardingPlus.com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b="1" dirty="0">
                <a:solidFill>
                  <a:prstClr val="white"/>
                </a:solidFill>
                <a:latin typeface="Century Gothic" panose="020B0502020202020204"/>
              </a:rPr>
              <a:t>Launching You to The eXp World!!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C1CC54-E329-7C05-6809-0831387F4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009" y="3119693"/>
            <a:ext cx="1483876" cy="139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69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rgbClr val="00447C"/>
            </a:gs>
            <a:gs pos="100000">
              <a:srgbClr val="41B6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26">
            <a:extLst>
              <a:ext uri="{FF2B5EF4-FFF2-40B4-BE49-F238E27FC236}">
                <a16:creationId xmlns:a16="http://schemas.microsoft.com/office/drawing/2014/main" id="{1DE60BC7-4DD3-DB46-B946-A2ED8356C787}"/>
              </a:ext>
            </a:extLst>
          </p:cNvPr>
          <p:cNvSpPr txBox="1">
            <a:spLocks/>
          </p:cNvSpPr>
          <p:nvPr/>
        </p:nvSpPr>
        <p:spPr>
          <a:xfrm>
            <a:off x="0" y="-173837"/>
            <a:ext cx="10251909" cy="15540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hat” and “Why” for launching Team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Distrupter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Onboarding Plus+</a:t>
            </a:r>
          </a:p>
          <a:p>
            <a:pPr marL="0" marR="0" lvl="0" indent="0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Transition Partner Service</a:t>
            </a:r>
          </a:p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Want for Team Disrupter</a:t>
            </a:r>
          </a:p>
        </p:txBody>
      </p:sp>
      <p:sp>
        <p:nvSpPr>
          <p:cNvPr id="62" name="Rounded Rectangle 84">
            <a:extLst>
              <a:ext uri="{FF2B5EF4-FFF2-40B4-BE49-F238E27FC236}">
                <a16:creationId xmlns:a16="http://schemas.microsoft.com/office/drawing/2014/main" id="{E7A32FE9-4301-4863-AC45-3AF085BE28DD}"/>
              </a:ext>
            </a:extLst>
          </p:cNvPr>
          <p:cNvSpPr/>
          <p:nvPr/>
        </p:nvSpPr>
        <p:spPr>
          <a:xfrm>
            <a:off x="142822" y="1360114"/>
            <a:ext cx="11906353" cy="1180748"/>
          </a:xfrm>
          <a:prstGeom prst="roundRect">
            <a:avLst>
              <a:gd name="adj" fmla="val 5564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marR="0" lvl="0" indent="-28575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Make the process of onboarding and transition to eXp Realty to be an </a:t>
            </a:r>
            <a:r>
              <a:rPr kumimoji="0" lang="en-US" sz="1600" b="1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eXplosive</a:t>
            </a:r>
            <a:r>
              <a:rPr kumimoji="0" lang="en-US" sz="1600" b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positive differentiator</a:t>
            </a:r>
            <a:r>
              <a:rPr kumimoji="0" lang="en-US" sz="1600" b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285750" marR="0" lvl="0" indent="-28575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speed to first transaction and first attraction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increase rev share faster</a:t>
            </a:r>
          </a:p>
          <a:p>
            <a:pPr marL="285750" marR="0" lvl="0" indent="-28575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Retention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our most valuable assets – our Agents = retain rev share</a:t>
            </a:r>
          </a:p>
          <a:p>
            <a:pPr marL="285750" indent="-285750" defTabSz="914354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Agent &amp; Sponsor Net Promoter Score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&amp;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sNPS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focus on business, not process and frustration</a:t>
            </a:r>
          </a:p>
          <a:p>
            <a:pPr marL="285750" marR="0" lvl="0" indent="-28575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0F0FF4-26C9-459D-BA15-F8CD7D70EFBB}"/>
              </a:ext>
            </a:extLst>
          </p:cNvPr>
          <p:cNvSpPr/>
          <p:nvPr/>
        </p:nvSpPr>
        <p:spPr>
          <a:xfrm>
            <a:off x="2133763" y="2614172"/>
            <a:ext cx="8301120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354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a </a:t>
            </a:r>
            <a:r>
              <a:rPr lang="en-US" sz="2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positive+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Onboarding and Transition so important?</a:t>
            </a:r>
          </a:p>
        </p:txBody>
      </p:sp>
      <p:sp>
        <p:nvSpPr>
          <p:cNvPr id="5" name="Rounded Rectangle 84">
            <a:extLst>
              <a:ext uri="{FF2B5EF4-FFF2-40B4-BE49-F238E27FC236}">
                <a16:creationId xmlns:a16="http://schemas.microsoft.com/office/drawing/2014/main" id="{7B7E0CE3-7853-407F-9022-5E033F3B001A}"/>
              </a:ext>
            </a:extLst>
          </p:cNvPr>
          <p:cNvSpPr/>
          <p:nvPr/>
        </p:nvSpPr>
        <p:spPr>
          <a:xfrm>
            <a:off x="142822" y="2987243"/>
            <a:ext cx="11906353" cy="2334403"/>
          </a:xfrm>
          <a:prstGeom prst="roundRect">
            <a:avLst>
              <a:gd name="adj" fmla="val 5564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42950" lvl="1" indent="-285750" defTabSz="914354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impressions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the tone and attitude immediately  - - </a:t>
            </a:r>
            <a:r>
              <a:rPr lang="en-US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IT COUNT!!</a:t>
            </a:r>
          </a:p>
          <a:p>
            <a:pPr marL="1200150" lvl="2" indent="-285750" defTabSz="914354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warm and hearty 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eXp Realty &amp; Team Disrupter</a:t>
            </a:r>
          </a:p>
          <a:p>
            <a:pPr marL="1200150" lvl="2" indent="-285750" defTabSz="914354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Demystify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Cloud based brokerage and its tools</a:t>
            </a:r>
          </a:p>
          <a:p>
            <a:pPr marL="742950" lvl="1" indent="-285750" defTabSz="914354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914354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1 – 2 weeks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set the overall opinion and lasting commit to eXp &amp; Team Disrupter - - </a:t>
            </a:r>
            <a:r>
              <a:rPr lang="en-US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IT COUNT!!</a:t>
            </a:r>
          </a:p>
          <a:p>
            <a:pPr marL="1200150" lvl="2" indent="-285750" defTabSz="914354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Imprint is complete and the agent has decided if they will stay or go</a:t>
            </a:r>
          </a:p>
          <a:p>
            <a:pPr marL="742950" lvl="1" indent="-285750" defTabSz="914354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914354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a focused, reliable and consistent process to secure &amp; retain new Agent commitment for top focus &amp; energy on Real Estate &amp; Attraction.  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cannot rely only on eXp Realty to fill the gap.</a:t>
            </a:r>
          </a:p>
          <a:p>
            <a:pPr lvl="1" defTabSz="914354">
              <a:defRPr/>
            </a:pP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914354">
              <a:defRPr/>
            </a:pPr>
            <a:endParaRPr lang="en-US" sz="1600" b="1" noProof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54">
              <a:defRPr/>
            </a:pPr>
            <a:endParaRPr kumimoji="0" lang="en-US" sz="800" b="1" i="0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354">
              <a:defRPr/>
            </a:pPr>
            <a:r>
              <a:rPr kumimoji="0" lang="en-US" sz="1400" b="1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WELCOME,</a:t>
            </a:r>
            <a:r>
              <a:rPr kumimoji="0" lang="en-US" sz="1400" b="1" i="0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NEW HOME, TEAM (WE), KEEP WORKING, ACCELERATE ATTRACTION, GREAT EXPERIENCE, DO THIS FOR MY AGENTS</a:t>
            </a:r>
            <a:endParaRPr kumimoji="0" lang="en-US" sz="1400" b="1" i="0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u="sng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ounded Rectangle 88">
            <a:extLst>
              <a:ext uri="{FF2B5EF4-FFF2-40B4-BE49-F238E27FC236}">
                <a16:creationId xmlns:a16="http://schemas.microsoft.com/office/drawing/2014/main" id="{67958722-3DD2-41B5-802F-759E9EEB971A}"/>
              </a:ext>
            </a:extLst>
          </p:cNvPr>
          <p:cNvSpPr/>
          <p:nvPr/>
        </p:nvSpPr>
        <p:spPr>
          <a:xfrm>
            <a:off x="409605" y="6400256"/>
            <a:ext cx="11372783" cy="400110"/>
          </a:xfrm>
          <a:prstGeom prst="roundRect">
            <a:avLst>
              <a:gd name="adj" fmla="val 18612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D607CC-1048-43E9-A337-B49F7947DE1E}"/>
              </a:ext>
            </a:extLst>
          </p:cNvPr>
          <p:cNvSpPr/>
          <p:nvPr/>
        </p:nvSpPr>
        <p:spPr>
          <a:xfrm>
            <a:off x="506947" y="6422290"/>
            <a:ext cx="10751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defTabSz="914354">
              <a:defRPr/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today’s “pain point” into tomorrow’s differentiating delighter!!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EAA5C9-9301-4137-862B-8CA80C005985}"/>
              </a:ext>
            </a:extLst>
          </p:cNvPr>
          <p:cNvSpPr/>
          <p:nvPr/>
        </p:nvSpPr>
        <p:spPr>
          <a:xfrm>
            <a:off x="1792323" y="5530270"/>
            <a:ext cx="8180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354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Intended response – How you want our agents to FEEL - - - - VIP!!</a:t>
            </a:r>
          </a:p>
        </p:txBody>
      </p:sp>
    </p:spTree>
    <p:extLst>
      <p:ext uri="{BB962C8B-B14F-4D97-AF65-F5344CB8AC3E}">
        <p14:creationId xmlns:p14="http://schemas.microsoft.com/office/powerpoint/2010/main" val="380733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" grpId="0"/>
      <p:bldP spid="5" grpId="0" animBg="1"/>
      <p:bldP spid="7" grpId="0" animBg="1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A2B48F-B0D7-4AA3-BC06-452626E55A53}"/>
              </a:ext>
            </a:extLst>
          </p:cNvPr>
          <p:cNvSpPr txBox="1"/>
          <p:nvPr/>
        </p:nvSpPr>
        <p:spPr>
          <a:xfrm>
            <a:off x="72736" y="0"/>
            <a:ext cx="1211926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FIRST IMPRESSIONS COUNT!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(50%  + 50% = 100% ‘CLOSED 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and SOLD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’)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Nova Light" panose="020B05020201040202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TURN ‘ME’; INTO ‘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WE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’ (“I am Welcome, Comfortable and part of this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TEAM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, I have found a new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HOME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”)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Light" panose="020B0502020104020203"/>
              <a:ea typeface="+mn-ea"/>
              <a:cs typeface="+mn-cs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Warm “Day 1” Welcome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to Team Disrupter &amp; eXp Realty:   Immediate first Impression!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(50% positive decision)</a:t>
            </a: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Insanely Simple Onboarding &amp; Orientation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(“Day 2 – n”):  Demystify, Easy Button, Quick &amp; Fun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(50% positive decision)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Ligh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OUTCOMES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ova Light" panose="020B0502020104020203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How we want the New Agent to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feel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ova Light" panose="020B0502020104020203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It was a great experience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I’ve found a new TEAM/HOME (high retention)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I was able to get right to work (transactions and attraction)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I will be a Sponsor and bring MY New Agents to eXp Realty through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Transition Partner Service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Light" panose="020B0502020104020203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How we want the Sponsor to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feel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ova Light" panose="020B0502020104020203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It was a great experience and GREAT VALUE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I now have a great New Agent on MY Team (high retention)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I was able to keep working without distraction (transactions and attraction)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I want to always Sponsor and bring MY New Agents to eXp Realty through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Transition Partner Service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Ligh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Ligh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178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rgbClr val="00447C"/>
            </a:gs>
            <a:gs pos="100000">
              <a:srgbClr val="41B6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E9C4C8C-AB0E-466C-8C02-759C8FB475D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28943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itle 26">
            <a:extLst>
              <a:ext uri="{FF2B5EF4-FFF2-40B4-BE49-F238E27FC236}">
                <a16:creationId xmlns:a16="http://schemas.microsoft.com/office/drawing/2014/main" id="{1DE60BC7-4DD3-DB46-B946-A2ED8356C787}"/>
              </a:ext>
            </a:extLst>
          </p:cNvPr>
          <p:cNvSpPr txBox="1">
            <a:spLocks/>
          </p:cNvSpPr>
          <p:nvPr/>
        </p:nvSpPr>
        <p:spPr>
          <a:xfrm>
            <a:off x="196249" y="-940553"/>
            <a:ext cx="10920248" cy="1554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One Reality . . . 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D9614-68A8-4EC1-8C17-9738EA672FA5}"/>
              </a:ext>
            </a:extLst>
          </p:cNvPr>
          <p:cNvSpPr txBox="1"/>
          <p:nvPr/>
        </p:nvSpPr>
        <p:spPr>
          <a:xfrm>
            <a:off x="610651" y="613809"/>
            <a:ext cx="5148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Testimonials for Change</a:t>
            </a:r>
            <a:endParaRPr lang="en-US" dirty="0"/>
          </a:p>
        </p:txBody>
      </p:sp>
      <p:sp>
        <p:nvSpPr>
          <p:cNvPr id="8" name="Rounded Rectangle 84">
            <a:extLst>
              <a:ext uri="{FF2B5EF4-FFF2-40B4-BE49-F238E27FC236}">
                <a16:creationId xmlns:a16="http://schemas.microsoft.com/office/drawing/2014/main" id="{BB06130B-6383-4126-BCAF-4E04A0E08069}"/>
              </a:ext>
            </a:extLst>
          </p:cNvPr>
          <p:cNvSpPr/>
          <p:nvPr/>
        </p:nvSpPr>
        <p:spPr>
          <a:xfrm>
            <a:off x="295939" y="1496527"/>
            <a:ext cx="11600121" cy="4971086"/>
          </a:xfrm>
          <a:prstGeom prst="roundRect">
            <a:avLst>
              <a:gd name="adj" fmla="val 5564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 defTabSz="914354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AGENT:  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disruption to my business while I wade through the onboarding process</a:t>
            </a:r>
          </a:p>
          <a:p>
            <a:pPr marL="628650" lvl="1" indent="-171450" defTabSz="914354"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 defTabSz="914354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SPONSOR:  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sponsor, I want to help but even I am not sure what all the steps are</a:t>
            </a:r>
          </a:p>
          <a:p>
            <a:pPr marL="628650" lvl="1" indent="-171450" defTabSz="914354"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 defTabSz="914354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SPONSOR:  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been in eXp for over two years and have yet to fully “onboarded”</a:t>
            </a:r>
          </a:p>
          <a:p>
            <a:pPr marL="628650" lvl="1" indent="-171450" defTabSz="914354"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 defTabSz="914354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AGENT:  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most painful experience I have been through and if I wasn’t resilient, understanding the ultimate benefit – I would not have joined.  I will not attract another person into this until I understand it and this onboarding pain is solved.</a:t>
            </a:r>
          </a:p>
          <a:p>
            <a:pPr marL="628650" lvl="1" indent="-171450" defTabSz="914354"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 defTabSz="914354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SPONSOR:  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onboarding in Australia was so poor that an Australian team has made a decision to not Attract because of the critical nature of the dissatisfaction.</a:t>
            </a:r>
          </a:p>
          <a:p>
            <a:pPr marL="628650" lvl="1" indent="-171450" defTabSz="914354"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 defTabSz="914354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AGENT:  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get that it is in a check list.  I really don’t like checklists, I want someone to do it for me or show me how.</a:t>
            </a:r>
          </a:p>
          <a:p>
            <a:pPr marL="628650" lvl="1" indent="-171450" defTabSz="914354"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 defTabSz="914354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AGENT:  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available, new eXp Concierge Connect is good but unless</a:t>
            </a: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follow the check list precisely there are gaps</a:t>
            </a:r>
          </a:p>
          <a:p>
            <a:pPr marL="628650" lvl="1" indent="-171450" defTabSz="914354"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 defTabSz="914354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AGENT, 3 MONTHS:  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Day 1, I received 12 emails from various eXp organizations, eXp affiliates, eXp non-affiliates, people claiming to be eXp - - - did I mention the texts . . . </a:t>
            </a: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 defTabSz="914354"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 defTabSz="914354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The onboarding process was difficult . . . (Dave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Conord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Co-President, eXp Realty, PV Mexico, Feb 2020)</a:t>
            </a:r>
          </a:p>
          <a:p>
            <a:pPr lvl="1" defTabSz="914354">
              <a:defRPr/>
            </a:pPr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5C7E2-5807-4AF1-B27D-F4B2782043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6261" y="1137029"/>
            <a:ext cx="2988498" cy="155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9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rgbClr val="00447C"/>
            </a:gs>
            <a:gs pos="100000">
              <a:srgbClr val="41B6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78E9FC1-3DAA-4117-A744-1000B80087DD}"/>
              </a:ext>
            </a:extLst>
          </p:cNvPr>
          <p:cNvSpPr/>
          <p:nvPr/>
        </p:nvSpPr>
        <p:spPr>
          <a:xfrm>
            <a:off x="373428" y="3465841"/>
            <a:ext cx="1270780" cy="247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AFTER</a:t>
            </a:r>
          </a:p>
        </p:txBody>
      </p:sp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3F4C74F5-8374-41F4-A1F7-86640D3259D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26444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ABC7CF9-6D68-4F44-BDF7-57C1ACD22F39}"/>
              </a:ext>
            </a:extLst>
          </p:cNvPr>
          <p:cNvSpPr/>
          <p:nvPr/>
        </p:nvSpPr>
        <p:spPr>
          <a:xfrm>
            <a:off x="406929" y="1242573"/>
            <a:ext cx="1270780" cy="247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BEFORE</a:t>
            </a:r>
          </a:p>
        </p:txBody>
      </p:sp>
      <p:sp>
        <p:nvSpPr>
          <p:cNvPr id="53" name="Title 26">
            <a:extLst>
              <a:ext uri="{FF2B5EF4-FFF2-40B4-BE49-F238E27FC236}">
                <a16:creationId xmlns:a16="http://schemas.microsoft.com/office/drawing/2014/main" id="{1DE60BC7-4DD3-DB46-B946-A2ED8356C787}"/>
              </a:ext>
            </a:extLst>
          </p:cNvPr>
          <p:cNvSpPr txBox="1">
            <a:spLocks/>
          </p:cNvSpPr>
          <p:nvPr/>
        </p:nvSpPr>
        <p:spPr>
          <a:xfrm>
            <a:off x="196249" y="-465442"/>
            <a:ext cx="12110224" cy="15540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2" name="Rounded Rectangle 84">
            <a:extLst>
              <a:ext uri="{FF2B5EF4-FFF2-40B4-BE49-F238E27FC236}">
                <a16:creationId xmlns:a16="http://schemas.microsoft.com/office/drawing/2014/main" id="{E7A32FE9-4301-4863-AC45-3AF085BE28DD}"/>
              </a:ext>
            </a:extLst>
          </p:cNvPr>
          <p:cNvSpPr/>
          <p:nvPr/>
        </p:nvSpPr>
        <p:spPr>
          <a:xfrm>
            <a:off x="196249" y="990747"/>
            <a:ext cx="11799502" cy="4351909"/>
          </a:xfrm>
          <a:prstGeom prst="roundRect">
            <a:avLst>
              <a:gd name="adj" fmla="val 5564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marR="0" lvl="1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598DF5-F2D7-4B25-8CF3-5EE3C9429A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114" y="1691642"/>
            <a:ext cx="1318307" cy="985836"/>
          </a:xfrm>
          <a:prstGeom prst="rect">
            <a:avLst/>
          </a:prstGeom>
        </p:spPr>
      </p:pic>
      <p:sp>
        <p:nvSpPr>
          <p:cNvPr id="6" name="Cross 5">
            <a:extLst>
              <a:ext uri="{FF2B5EF4-FFF2-40B4-BE49-F238E27FC236}">
                <a16:creationId xmlns:a16="http://schemas.microsoft.com/office/drawing/2014/main" id="{C022BC70-8121-4ACD-A711-2A067273743C}"/>
              </a:ext>
            </a:extLst>
          </p:cNvPr>
          <p:cNvSpPr/>
          <p:nvPr/>
        </p:nvSpPr>
        <p:spPr>
          <a:xfrm>
            <a:off x="1848191" y="1916203"/>
            <a:ext cx="487018" cy="536713"/>
          </a:xfrm>
          <a:prstGeom prst="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CC8D57-4431-4FB5-B2C8-65F9E689073F}"/>
              </a:ext>
            </a:extLst>
          </p:cNvPr>
          <p:cNvSpPr txBox="1"/>
          <p:nvPr/>
        </p:nvSpPr>
        <p:spPr>
          <a:xfrm>
            <a:off x="2562655" y="1830616"/>
            <a:ext cx="2047461" cy="70788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 Sponsor &amp; New eXp Agent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5BDB16-21A3-4381-8C4B-35BE5A2C29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402" y="3816430"/>
            <a:ext cx="1318307" cy="988607"/>
          </a:xfrm>
          <a:prstGeom prst="rect">
            <a:avLst/>
          </a:prstGeom>
        </p:spPr>
      </p:pic>
      <p:sp>
        <p:nvSpPr>
          <p:cNvPr id="15" name="Cross 14">
            <a:extLst>
              <a:ext uri="{FF2B5EF4-FFF2-40B4-BE49-F238E27FC236}">
                <a16:creationId xmlns:a16="http://schemas.microsoft.com/office/drawing/2014/main" id="{CF6A5991-8805-46B3-B4DA-CA31DDB4236C}"/>
              </a:ext>
            </a:extLst>
          </p:cNvPr>
          <p:cNvSpPr/>
          <p:nvPr/>
        </p:nvSpPr>
        <p:spPr>
          <a:xfrm>
            <a:off x="1810102" y="4001904"/>
            <a:ext cx="487018" cy="536713"/>
          </a:xfrm>
          <a:prstGeom prst="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0E32C6-2AED-47CA-8E60-04DD33B592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9513" y="3886680"/>
            <a:ext cx="2072820" cy="847417"/>
          </a:xfrm>
          <a:prstGeom prst="rect">
            <a:avLst/>
          </a:prstGeom>
        </p:spPr>
      </p:pic>
      <p:sp>
        <p:nvSpPr>
          <p:cNvPr id="17" name="Equals 16">
            <a:extLst>
              <a:ext uri="{FF2B5EF4-FFF2-40B4-BE49-F238E27FC236}">
                <a16:creationId xmlns:a16="http://schemas.microsoft.com/office/drawing/2014/main" id="{7BBDA341-B13D-474B-AFF9-833E81A63707}"/>
              </a:ext>
            </a:extLst>
          </p:cNvPr>
          <p:cNvSpPr/>
          <p:nvPr/>
        </p:nvSpPr>
        <p:spPr>
          <a:xfrm>
            <a:off x="7709226" y="3978356"/>
            <a:ext cx="655983" cy="536713"/>
          </a:xfrm>
          <a:prstGeom prst="mathEqual">
            <a:avLst>
              <a:gd name="adj1" fmla="val 23520"/>
              <a:gd name="adj2" fmla="val 339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Equals 17">
            <a:extLst>
              <a:ext uri="{FF2B5EF4-FFF2-40B4-BE49-F238E27FC236}">
                <a16:creationId xmlns:a16="http://schemas.microsoft.com/office/drawing/2014/main" id="{8860C2F5-6CFF-4236-BC32-7929D26840F4}"/>
              </a:ext>
            </a:extLst>
          </p:cNvPr>
          <p:cNvSpPr/>
          <p:nvPr/>
        </p:nvSpPr>
        <p:spPr>
          <a:xfrm>
            <a:off x="4782765" y="1912100"/>
            <a:ext cx="655983" cy="536713"/>
          </a:xfrm>
          <a:prstGeom prst="mathEqual">
            <a:avLst>
              <a:gd name="adj1" fmla="val 23520"/>
              <a:gd name="adj2" fmla="val 339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2708" name="Picture 4" descr="Image result for frustration">
            <a:extLst>
              <a:ext uri="{FF2B5EF4-FFF2-40B4-BE49-F238E27FC236}">
                <a16:creationId xmlns:a16="http://schemas.microsoft.com/office/drawing/2014/main" id="{9EE780ED-A8B1-4612-9038-3489D99C5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049" y="1715920"/>
            <a:ext cx="1993507" cy="146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D7B704-58C9-4CC1-9C17-FDE70F6C96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0268" y="1242573"/>
            <a:ext cx="1813981" cy="145906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61C6E2E-6894-4530-8CB3-B4C23BFA7813}"/>
              </a:ext>
            </a:extLst>
          </p:cNvPr>
          <p:cNvSpPr/>
          <p:nvPr/>
        </p:nvSpPr>
        <p:spPr>
          <a:xfrm>
            <a:off x="173832" y="90171"/>
            <a:ext cx="8049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VIP Onboarding Plus+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Transition Partner Service =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YOU are the VIP!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7A8464A-3DA6-47AA-A0E2-E57A9B1F2B94}"/>
              </a:ext>
            </a:extLst>
          </p:cNvPr>
          <p:cNvCxnSpPr>
            <a:cxnSpLocks/>
          </p:cNvCxnSpPr>
          <p:nvPr/>
        </p:nvCxnSpPr>
        <p:spPr>
          <a:xfrm flipV="1">
            <a:off x="359402" y="3311880"/>
            <a:ext cx="11385678" cy="4425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C478375-A88D-4521-8841-675D020079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7681" y="3487057"/>
            <a:ext cx="2072820" cy="1743215"/>
          </a:xfrm>
          <a:prstGeom prst="rect">
            <a:avLst/>
          </a:prstGeom>
        </p:spPr>
      </p:pic>
      <p:sp>
        <p:nvSpPr>
          <p:cNvPr id="24" name="Cross 23">
            <a:extLst>
              <a:ext uri="{FF2B5EF4-FFF2-40B4-BE49-F238E27FC236}">
                <a16:creationId xmlns:a16="http://schemas.microsoft.com/office/drawing/2014/main" id="{5BD36CC8-A88A-4CA7-BB6E-92BCB20813E8}"/>
              </a:ext>
            </a:extLst>
          </p:cNvPr>
          <p:cNvSpPr/>
          <p:nvPr/>
        </p:nvSpPr>
        <p:spPr>
          <a:xfrm>
            <a:off x="4634726" y="3978356"/>
            <a:ext cx="487018" cy="536713"/>
          </a:xfrm>
          <a:prstGeom prst="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ounded Rectangle 84">
            <a:extLst>
              <a:ext uri="{FF2B5EF4-FFF2-40B4-BE49-F238E27FC236}">
                <a16:creationId xmlns:a16="http://schemas.microsoft.com/office/drawing/2014/main" id="{138CC9A2-34FB-46CE-90DD-4DFE287527B9}"/>
              </a:ext>
            </a:extLst>
          </p:cNvPr>
          <p:cNvSpPr/>
          <p:nvPr/>
        </p:nvSpPr>
        <p:spPr>
          <a:xfrm>
            <a:off x="196249" y="1005751"/>
            <a:ext cx="11799502" cy="4351909"/>
          </a:xfrm>
          <a:prstGeom prst="roundRect">
            <a:avLst>
              <a:gd name="adj" fmla="val 5564"/>
            </a:avLst>
          </a:prstGeom>
          <a:solidFill>
            <a:schemeClr val="accent1">
              <a:lumMod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marR="0" lvl="1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80D2DA9-4A6B-44BF-A18B-DE81535A3D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43279" y="1627728"/>
            <a:ext cx="5517430" cy="3387422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8A22DB02-A21D-439B-AA06-9B4C3D5D0B72}"/>
              </a:ext>
            </a:extLst>
          </p:cNvPr>
          <p:cNvSpPr/>
          <p:nvPr/>
        </p:nvSpPr>
        <p:spPr>
          <a:xfrm>
            <a:off x="5227681" y="3518397"/>
            <a:ext cx="738909" cy="1134516"/>
          </a:xfrm>
          <a:prstGeom prst="ellipse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259F9C9-ED88-441B-B143-21E9FCFF30C9}"/>
              </a:ext>
            </a:extLst>
          </p:cNvPr>
          <p:cNvSpPr/>
          <p:nvPr/>
        </p:nvSpPr>
        <p:spPr>
          <a:xfrm>
            <a:off x="7020928" y="2324488"/>
            <a:ext cx="738909" cy="1134516"/>
          </a:xfrm>
          <a:prstGeom prst="ellipse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AA0A628-C9B5-40C5-98B7-219E00805AA6}"/>
              </a:ext>
            </a:extLst>
          </p:cNvPr>
          <p:cNvSpPr/>
          <p:nvPr/>
        </p:nvSpPr>
        <p:spPr>
          <a:xfrm>
            <a:off x="5966590" y="1631756"/>
            <a:ext cx="875380" cy="9636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33BDA1D-725E-491C-A06F-475D7E0802ED}"/>
              </a:ext>
            </a:extLst>
          </p:cNvPr>
          <p:cNvSpPr txBox="1"/>
          <p:nvPr/>
        </p:nvSpPr>
        <p:spPr>
          <a:xfrm>
            <a:off x="2825401" y="5573610"/>
            <a:ext cx="715775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you think Gene Frederick and his family’s NPS was after their VIP experience at Disney World?</a:t>
            </a:r>
          </a:p>
        </p:txBody>
      </p:sp>
    </p:spTree>
    <p:extLst>
      <p:ext uri="{BB962C8B-B14F-4D97-AF65-F5344CB8AC3E}">
        <p14:creationId xmlns:p14="http://schemas.microsoft.com/office/powerpoint/2010/main" val="25939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" grpId="0" animBg="1"/>
      <p:bldP spid="6" grpId="0" animBg="1"/>
      <p:bldP spid="7" grpId="0" animBg="1"/>
      <p:bldP spid="15" grpId="0" animBg="1"/>
      <p:bldP spid="17" grpId="0" animBg="1"/>
      <p:bldP spid="18" grpId="0" animBg="1"/>
      <p:bldP spid="24" grpId="0" animBg="1"/>
      <p:bldP spid="30" grpId="0" animBg="1"/>
      <p:bldP spid="27" grpId="0" animBg="1"/>
      <p:bldP spid="28" grpId="0" animBg="1"/>
      <p:bldP spid="29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9431A3-0C4B-4685-A8DE-F2CE5BF93ED0}"/>
              </a:ext>
            </a:extLst>
          </p:cNvPr>
          <p:cNvSpPr/>
          <p:nvPr/>
        </p:nvSpPr>
        <p:spPr>
          <a:xfrm>
            <a:off x="6276109" y="657244"/>
            <a:ext cx="5621481" cy="555652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What you receive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Sponsors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Easy, no frustration, more $ faster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Increase rev share: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Accelerate new agent time to 1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 transaction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Accelerate new agent time to first attraction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Increase in agent retention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Increased Sponsor Net Promoter Score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sNPS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 panose="020B0502020104020203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 panose="020B0502020104020203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New Agents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-  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Dedicated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eXpert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 Transition Partner Concierge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for a VIP level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eXperience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 during your eXp onboarding &amp; orientation process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Easy, no frustration, more $ faster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Accelerated transition allowing agents to get back to their business faster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Accelerated confidence to begin attracting other agents immediately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Increased Agent Net Promoter Score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aNPS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 panose="020B0502020104020203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 panose="020B0502020104020203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A612AF-B133-4865-A433-CCE679C93BA0}"/>
              </a:ext>
            </a:extLst>
          </p:cNvPr>
          <p:cNvSpPr txBox="1"/>
          <p:nvPr/>
        </p:nvSpPr>
        <p:spPr>
          <a:xfrm>
            <a:off x="335152" y="-22354"/>
            <a:ext cx="11856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eXp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 VIP Onboarding Plus+ with Transition Partner Service’s Support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ova Light" panose="020B0502020104020203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4FEA34-216D-4983-8A89-C0FC711E959E}"/>
              </a:ext>
            </a:extLst>
          </p:cNvPr>
          <p:cNvSpPr/>
          <p:nvPr/>
        </p:nvSpPr>
        <p:spPr>
          <a:xfrm>
            <a:off x="294410" y="6309623"/>
            <a:ext cx="11603180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eXp Agents &amp; Sponsors Serving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eXp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 New Agents and their Sponsors!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4824CF-7C42-45AF-8608-B6147B300E8B}"/>
              </a:ext>
            </a:extLst>
          </p:cNvPr>
          <p:cNvSpPr/>
          <p:nvPr/>
        </p:nvSpPr>
        <p:spPr>
          <a:xfrm>
            <a:off x="294409" y="657244"/>
            <a:ext cx="5888181" cy="55565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What we offer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Light" panose="020B0502020104020203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Dedicated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eXpert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 Transition Partner Concierge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for a VIP level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eXperience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 for your new eXp Agent’s onboarding &amp; orientation process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Light" panose="020B0502020104020203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Personal introduction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of your new Agents to critical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eXp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 departments, platforms, tools, processes &amp; programs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Light" panose="020B0502020104020203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eXpert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 navigation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502020104020203"/>
                <a:ea typeface="+mn-ea"/>
                <a:cs typeface="+mn-cs"/>
              </a:rPr>
              <a:t>through occasional digital ‘detours’ that might otherwise add significant time, stress and frustration for Sponsors and new Agents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Light" panose="020B0502020104020203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Light" panose="020B0502020104020203"/>
              <a:ea typeface="+mn-ea"/>
              <a:cs typeface="+mn-cs"/>
            </a:endParaRPr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8CA18724-F0B9-2E67-0E42-59D7A417CB1D}"/>
              </a:ext>
            </a:extLst>
          </p:cNvPr>
          <p:cNvSpPr/>
          <p:nvPr/>
        </p:nvSpPr>
        <p:spPr>
          <a:xfrm>
            <a:off x="294409" y="4110527"/>
            <a:ext cx="6114937" cy="1974079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For only $395 per agent!</a:t>
            </a:r>
          </a:p>
        </p:txBody>
      </p:sp>
    </p:spTree>
    <p:extLst>
      <p:ext uri="{BB962C8B-B14F-4D97-AF65-F5344CB8AC3E}">
        <p14:creationId xmlns:p14="http://schemas.microsoft.com/office/powerpoint/2010/main" val="229404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rgbClr val="00447C"/>
            </a:gs>
            <a:gs pos="100000">
              <a:srgbClr val="41B6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26">
            <a:extLst>
              <a:ext uri="{FF2B5EF4-FFF2-40B4-BE49-F238E27FC236}">
                <a16:creationId xmlns:a16="http://schemas.microsoft.com/office/drawing/2014/main" id="{1DE60BC7-4DD3-DB46-B946-A2ED8356C787}"/>
              </a:ext>
            </a:extLst>
          </p:cNvPr>
          <p:cNvSpPr txBox="1">
            <a:spLocks/>
          </p:cNvSpPr>
          <p:nvPr/>
        </p:nvSpPr>
        <p:spPr>
          <a:xfrm>
            <a:off x="196249" y="-465442"/>
            <a:ext cx="12110224" cy="15540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2" name="Rounded Rectangle 84">
            <a:extLst>
              <a:ext uri="{FF2B5EF4-FFF2-40B4-BE49-F238E27FC236}">
                <a16:creationId xmlns:a16="http://schemas.microsoft.com/office/drawing/2014/main" id="{E7A32FE9-4301-4863-AC45-3AF085BE28DD}"/>
              </a:ext>
            </a:extLst>
          </p:cNvPr>
          <p:cNvSpPr/>
          <p:nvPr/>
        </p:nvSpPr>
        <p:spPr>
          <a:xfrm>
            <a:off x="424849" y="1088612"/>
            <a:ext cx="5442551" cy="5007388"/>
          </a:xfrm>
          <a:prstGeom prst="roundRect">
            <a:avLst>
              <a:gd name="adj" fmla="val 5564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Welcome, orientation and introduction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Meet your VIP onboarding Concierge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Orientation to the Service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Schedule Zoom Meeting 1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Zoom Meeting 1:  Onboarding 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Submit online application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Review, Sign &amp; Submit ICA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Activate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World Pass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Initiate license transfer to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Realty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Schedule Zoom Meeting 2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alibri" panose="020F0502020204030204"/>
            </a:endParaRP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84">
            <a:extLst>
              <a:ext uri="{FF2B5EF4-FFF2-40B4-BE49-F238E27FC236}">
                <a16:creationId xmlns:a16="http://schemas.microsoft.com/office/drawing/2014/main" id="{3D47E94D-49D2-A22A-A07B-971ECECA7B00}"/>
              </a:ext>
            </a:extLst>
          </p:cNvPr>
          <p:cNvSpPr/>
          <p:nvPr/>
        </p:nvSpPr>
        <p:spPr>
          <a:xfrm>
            <a:off x="6365661" y="1088612"/>
            <a:ext cx="5442551" cy="5007388"/>
          </a:xfrm>
          <a:prstGeom prst="roundRect">
            <a:avLst>
              <a:gd name="adj" fmla="val 5564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Zoom Meeting 2: 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World 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Download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World to desktop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 avatar and provide World tour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Visit Education Center and review available training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 any &amp; all questions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Calibri" panose="020F0502020204030204"/>
              </a:rPr>
              <a:t>Schedule Zoom Meeting 3 (if “active”)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Zoom Meeting 3: 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Platforms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Confirm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Email Alias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Activate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Passport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Enterprise set up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Tools &amp; Systems Overview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Tour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Skyslope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Download Forms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Register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KvCore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Account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Tour of Marketing Center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Setup, log into &amp; tour Workplace</a:t>
            </a:r>
          </a:p>
        </p:txBody>
      </p:sp>
      <p:sp>
        <p:nvSpPr>
          <p:cNvPr id="4" name="Rounded Rectangle 84">
            <a:extLst>
              <a:ext uri="{FF2B5EF4-FFF2-40B4-BE49-F238E27FC236}">
                <a16:creationId xmlns:a16="http://schemas.microsoft.com/office/drawing/2014/main" id="{81E0DA98-A345-6E45-D003-B9CD82F70360}"/>
              </a:ext>
            </a:extLst>
          </p:cNvPr>
          <p:cNvSpPr/>
          <p:nvPr/>
        </p:nvSpPr>
        <p:spPr>
          <a:xfrm>
            <a:off x="12751221" y="1310640"/>
            <a:ext cx="5442551" cy="4458748"/>
          </a:xfrm>
          <a:prstGeom prst="roundRect">
            <a:avLst>
              <a:gd name="adj" fmla="val 5564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FB23FB-019B-01B6-6A44-6E7168F8CD96}"/>
              </a:ext>
            </a:extLst>
          </p:cNvPr>
          <p:cNvSpPr txBox="1"/>
          <p:nvPr/>
        </p:nvSpPr>
        <p:spPr>
          <a:xfrm>
            <a:off x="640080" y="4739640"/>
            <a:ext cx="4782572" cy="1708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Session 1 new agents should have the following available at the session: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Estate License Number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Credit Card – for application fees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Bank Routing details for commissions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EIN, if applicable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Proof of cap, if requesting cap deferral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A8EF98-79E2-AD41-4895-7A42CA6E8013}"/>
              </a:ext>
            </a:extLst>
          </p:cNvPr>
          <p:cNvSpPr/>
          <p:nvPr/>
        </p:nvSpPr>
        <p:spPr>
          <a:xfrm>
            <a:off x="173832" y="90171"/>
            <a:ext cx="8049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VIP Onboarding Plus+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General Flow of Concierge Led Zoom Sessions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201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rgbClr val="00447C"/>
            </a:gs>
            <a:gs pos="100000">
              <a:srgbClr val="41B6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26">
            <a:extLst>
              <a:ext uri="{FF2B5EF4-FFF2-40B4-BE49-F238E27FC236}">
                <a16:creationId xmlns:a16="http://schemas.microsoft.com/office/drawing/2014/main" id="{1DE60BC7-4DD3-DB46-B946-A2ED8356C787}"/>
              </a:ext>
            </a:extLst>
          </p:cNvPr>
          <p:cNvSpPr txBox="1">
            <a:spLocks/>
          </p:cNvSpPr>
          <p:nvPr/>
        </p:nvSpPr>
        <p:spPr>
          <a:xfrm>
            <a:off x="196249" y="-465442"/>
            <a:ext cx="12110224" cy="15540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2" name="Rounded Rectangle 84">
            <a:extLst>
              <a:ext uri="{FF2B5EF4-FFF2-40B4-BE49-F238E27FC236}">
                <a16:creationId xmlns:a16="http://schemas.microsoft.com/office/drawing/2014/main" id="{E7A32FE9-4301-4863-AC45-3AF085BE28DD}"/>
              </a:ext>
            </a:extLst>
          </p:cNvPr>
          <p:cNvSpPr/>
          <p:nvPr/>
        </p:nvSpPr>
        <p:spPr>
          <a:xfrm>
            <a:off x="196249" y="951353"/>
            <a:ext cx="11799502" cy="5135548"/>
          </a:xfrm>
          <a:prstGeom prst="roundRect">
            <a:avLst>
              <a:gd name="adj" fmla="val 5564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marR="0" lvl="1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878E3E-3109-4407-9958-C66E6CA322B0}"/>
              </a:ext>
            </a:extLst>
          </p:cNvPr>
          <p:cNvSpPr/>
          <p:nvPr/>
        </p:nvSpPr>
        <p:spPr>
          <a:xfrm>
            <a:off x="722620" y="2967335"/>
            <a:ext cx="1074678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www.TeamDisrupterOnboardingPlus.com</a:t>
            </a:r>
            <a:endParaRPr kumimoji="0" lang="en-US" sz="4800" b="1" i="0" u="none" strike="noStrike" kern="1200" cap="none" spc="0" normalizeH="0" baseline="0" noProof="0" dirty="0">
              <a:ln w="10160">
                <a:solidFill>
                  <a:srgbClr val="5B9BD5"/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dirty="0">
              <a:ln w="10160">
                <a:solidFill>
                  <a:srgbClr val="5B9BD5"/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Bobby Magee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786</a:t>
            </a:r>
            <a:r>
              <a:rPr lang="en-US" sz="4800" b="1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</a:rPr>
              <a:t>-897-4628</a:t>
            </a:r>
            <a:endParaRPr kumimoji="0" lang="en-US" sz="4800" b="1" i="0" u="none" strike="noStrike" kern="1200" cap="none" spc="0" normalizeH="0" baseline="0" noProof="0" dirty="0">
              <a:ln w="10160">
                <a:solidFill>
                  <a:srgbClr val="5B9BD5"/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914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rgbClr val="00447C"/>
            </a:gs>
            <a:gs pos="100000">
              <a:srgbClr val="41B6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26">
            <a:extLst>
              <a:ext uri="{FF2B5EF4-FFF2-40B4-BE49-F238E27FC236}">
                <a16:creationId xmlns:a16="http://schemas.microsoft.com/office/drawing/2014/main" id="{1DE60BC7-4DD3-DB46-B946-A2ED8356C787}"/>
              </a:ext>
            </a:extLst>
          </p:cNvPr>
          <p:cNvSpPr txBox="1">
            <a:spLocks/>
          </p:cNvSpPr>
          <p:nvPr/>
        </p:nvSpPr>
        <p:spPr>
          <a:xfrm>
            <a:off x="196249" y="-465442"/>
            <a:ext cx="12110224" cy="15540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2" name="Rounded Rectangle 84">
            <a:extLst>
              <a:ext uri="{FF2B5EF4-FFF2-40B4-BE49-F238E27FC236}">
                <a16:creationId xmlns:a16="http://schemas.microsoft.com/office/drawing/2014/main" id="{E7A32FE9-4301-4863-AC45-3AF085BE28DD}"/>
              </a:ext>
            </a:extLst>
          </p:cNvPr>
          <p:cNvSpPr/>
          <p:nvPr/>
        </p:nvSpPr>
        <p:spPr>
          <a:xfrm>
            <a:off x="196249" y="951353"/>
            <a:ext cx="11799502" cy="5135548"/>
          </a:xfrm>
          <a:prstGeom prst="roundRect">
            <a:avLst>
              <a:gd name="adj" fmla="val 5564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1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878E3E-3109-4407-9958-C66E6CA322B0}"/>
              </a:ext>
            </a:extLst>
          </p:cNvPr>
          <p:cNvSpPr/>
          <p:nvPr/>
        </p:nvSpPr>
        <p:spPr>
          <a:xfrm>
            <a:off x="4526503" y="2967335"/>
            <a:ext cx="3139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145603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14987B-B096-40CD-916B-469A6F452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92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rgbClr val="00447C"/>
            </a:gs>
            <a:gs pos="100000">
              <a:srgbClr val="41B6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26">
            <a:extLst>
              <a:ext uri="{FF2B5EF4-FFF2-40B4-BE49-F238E27FC236}">
                <a16:creationId xmlns:a16="http://schemas.microsoft.com/office/drawing/2014/main" id="{1DE60BC7-4DD3-DB46-B946-A2ED8356C787}"/>
              </a:ext>
            </a:extLst>
          </p:cNvPr>
          <p:cNvSpPr txBox="1">
            <a:spLocks/>
          </p:cNvSpPr>
          <p:nvPr/>
        </p:nvSpPr>
        <p:spPr>
          <a:xfrm>
            <a:off x="196249" y="-465442"/>
            <a:ext cx="12110224" cy="15540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Disrupter Onboarding Plus+ Development Team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ounded Rectangle 84">
            <a:extLst>
              <a:ext uri="{FF2B5EF4-FFF2-40B4-BE49-F238E27FC236}">
                <a16:creationId xmlns:a16="http://schemas.microsoft.com/office/drawing/2014/main" id="{E7A32FE9-4301-4863-AC45-3AF085BE28DD}"/>
              </a:ext>
            </a:extLst>
          </p:cNvPr>
          <p:cNvSpPr/>
          <p:nvPr/>
        </p:nvSpPr>
        <p:spPr>
          <a:xfrm>
            <a:off x="196249" y="951352"/>
            <a:ext cx="11799500" cy="5606465"/>
          </a:xfrm>
          <a:prstGeom prst="roundRect">
            <a:avLst>
              <a:gd name="adj" fmla="val 5564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/>
              <a:t>   John </a:t>
            </a:r>
            <a:r>
              <a:rPr lang="en-US" sz="3200" b="1" dirty="0" err="1"/>
              <a:t>Rozak</a:t>
            </a:r>
            <a:r>
              <a:rPr lang="en-US" sz="3200" b="1" dirty="0"/>
              <a:t>		</a:t>
            </a:r>
          </a:p>
          <a:p>
            <a:pPr algn="ctr"/>
            <a:r>
              <a:rPr lang="en-US" sz="3200" b="1" dirty="0"/>
              <a:t>Lisa Parenteau</a:t>
            </a:r>
          </a:p>
          <a:p>
            <a:pPr algn="ctr"/>
            <a:r>
              <a:rPr lang="en-US" sz="3200" b="1" dirty="0"/>
              <a:t>Dorothy Manning	</a:t>
            </a:r>
          </a:p>
          <a:p>
            <a:pPr algn="ctr"/>
            <a:r>
              <a:rPr lang="en-US" sz="3200" b="1" dirty="0"/>
              <a:t>Kristina Foster	</a:t>
            </a:r>
          </a:p>
          <a:p>
            <a:pPr algn="ctr"/>
            <a:r>
              <a:rPr lang="en-US" sz="3200" b="1" dirty="0"/>
              <a:t>  Lynn Steen		</a:t>
            </a:r>
          </a:p>
          <a:p>
            <a:pPr algn="ctr"/>
            <a:r>
              <a:rPr lang="en-US" sz="3200" b="1" dirty="0"/>
              <a:t>     Bob McGlynn			</a:t>
            </a:r>
          </a:p>
          <a:p>
            <a:pPr algn="ctr"/>
            <a:r>
              <a:rPr lang="en-US" sz="3200" b="1" dirty="0"/>
              <a:t>Charles Honeycutt</a:t>
            </a:r>
          </a:p>
          <a:p>
            <a:pPr algn="ctr"/>
            <a:r>
              <a:rPr lang="en-US" sz="3200" b="1" dirty="0"/>
              <a:t>Terry Tran	</a:t>
            </a:r>
          </a:p>
          <a:p>
            <a:pPr algn="ctr"/>
            <a:r>
              <a:rPr lang="en-US" sz="3200" b="1" dirty="0"/>
              <a:t>Julie Nelson</a:t>
            </a:r>
          </a:p>
          <a:p>
            <a:pPr algn="ctr"/>
            <a:r>
              <a:rPr lang="en-US" sz="3200" b="1" dirty="0"/>
              <a:t>Christi Davidson-Magee</a:t>
            </a:r>
          </a:p>
          <a:p>
            <a:pPr algn="ctr"/>
            <a:r>
              <a:rPr lang="en-US" sz="3200" b="1" dirty="0"/>
              <a:t> Bobby Magee </a:t>
            </a:r>
          </a:p>
          <a:p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26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gdhfCshO1THiLLTFq1C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LvrMn308UJrTKQ61CTc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videndVTI">
  <a:themeElements>
    <a:clrScheme name="AnalogousFromLightSeedLeftStep">
      <a:dk1>
        <a:srgbClr val="000000"/>
      </a:dk1>
      <a:lt1>
        <a:srgbClr val="FFFFFF"/>
      </a:lt1>
      <a:dk2>
        <a:srgbClr val="323C22"/>
      </a:dk2>
      <a:lt2>
        <a:srgbClr val="E8E7E2"/>
      </a:lt2>
      <a:accent1>
        <a:srgbClr val="96A1C6"/>
      </a:accent1>
      <a:accent2>
        <a:srgbClr val="7FA5BA"/>
      </a:accent2>
      <a:accent3>
        <a:srgbClr val="82ACA9"/>
      </a:accent3>
      <a:accent4>
        <a:srgbClr val="77AE94"/>
      </a:accent4>
      <a:accent5>
        <a:srgbClr val="83AF88"/>
      </a:accent5>
      <a:accent6>
        <a:srgbClr val="88AF77"/>
      </a:accent6>
      <a:hlink>
        <a:srgbClr val="8F8256"/>
      </a:hlink>
      <a:folHlink>
        <a:srgbClr val="828282"/>
      </a:folHlink>
    </a:clrScheme>
    <a:fontScheme name="Dividend">
      <a:maj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35138</TotalTime>
  <Words>1211</Words>
  <Application>Microsoft Office PowerPoint</Application>
  <PresentationFormat>Widescreen</PresentationFormat>
  <Paragraphs>169</Paragraphs>
  <Slides>11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Nova Light</vt:lpstr>
      <vt:lpstr>Calibri</vt:lpstr>
      <vt:lpstr>Calibri Light</vt:lpstr>
      <vt:lpstr>Century Gothic</vt:lpstr>
      <vt:lpstr>Wingdings 2</vt:lpstr>
      <vt:lpstr>7_Office Theme</vt:lpstr>
      <vt:lpstr>DividendVTI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Dell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100/240 Concept, Mar 20</dc:title>
  <dc:creator>Magee, Bob</dc:creator>
  <cp:lastModifiedBy>bob magee</cp:lastModifiedBy>
  <cp:revision>326</cp:revision>
  <cp:lastPrinted>2020-03-28T17:33:42Z</cp:lastPrinted>
  <dcterms:created xsi:type="dcterms:W3CDTF">2018-01-12T15:31:54Z</dcterms:created>
  <dcterms:modified xsi:type="dcterms:W3CDTF">2023-09-28T17:52:00Z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7cb76b2-10b8-4fe1-93d4-2202842406cd_Enabled">
    <vt:lpwstr>True</vt:lpwstr>
  </property>
  <property fmtid="{D5CDD505-2E9C-101B-9397-08002B2CF9AE}" pid="3" name="MSIP_Label_17cb76b2-10b8-4fe1-93d4-2202842406cd_SiteId">
    <vt:lpwstr>945c199a-83a2-4e80-9f8c-5a91be5752dd</vt:lpwstr>
  </property>
  <property fmtid="{D5CDD505-2E9C-101B-9397-08002B2CF9AE}" pid="4" name="MSIP_Label_17cb76b2-10b8-4fe1-93d4-2202842406cd_Owner">
    <vt:lpwstr>Bob_Magee@Dell.com</vt:lpwstr>
  </property>
  <property fmtid="{D5CDD505-2E9C-101B-9397-08002B2CF9AE}" pid="5" name="MSIP_Label_17cb76b2-10b8-4fe1-93d4-2202842406cd_SetDate">
    <vt:lpwstr>2020-02-11T20:07:43.7791391Z</vt:lpwstr>
  </property>
  <property fmtid="{D5CDD505-2E9C-101B-9397-08002B2CF9AE}" pid="6" name="MSIP_Label_17cb76b2-10b8-4fe1-93d4-2202842406cd_Name">
    <vt:lpwstr>External Public</vt:lpwstr>
  </property>
  <property fmtid="{D5CDD505-2E9C-101B-9397-08002B2CF9AE}" pid="7" name="MSIP_Label_17cb76b2-10b8-4fe1-93d4-2202842406cd_Application">
    <vt:lpwstr>Microsoft Azure Information Protection</vt:lpwstr>
  </property>
  <property fmtid="{D5CDD505-2E9C-101B-9397-08002B2CF9AE}" pid="8" name="MSIP_Label_17cb76b2-10b8-4fe1-93d4-2202842406cd_Extended_MSFT_Method">
    <vt:lpwstr>Manual</vt:lpwstr>
  </property>
  <property fmtid="{D5CDD505-2E9C-101B-9397-08002B2CF9AE}" pid="9" name="aiplabel">
    <vt:lpwstr>External Public</vt:lpwstr>
  </property>
  <property fmtid="{D5CDD505-2E9C-101B-9397-08002B2CF9AE}" pid="10" name="MSIP_Label_76546daa-41b6-470c-bb85-f6f40f044d7f_Enabled">
    <vt:lpwstr>true</vt:lpwstr>
  </property>
  <property fmtid="{D5CDD505-2E9C-101B-9397-08002B2CF9AE}" pid="11" name="MSIP_Label_76546daa-41b6-470c-bb85-f6f40f044d7f_SetDate">
    <vt:lpwstr>2020-06-10T11:53:37Z</vt:lpwstr>
  </property>
  <property fmtid="{D5CDD505-2E9C-101B-9397-08002B2CF9AE}" pid="12" name="MSIP_Label_76546daa-41b6-470c-bb85-f6f40f044d7f_Method">
    <vt:lpwstr>Standard</vt:lpwstr>
  </property>
  <property fmtid="{D5CDD505-2E9C-101B-9397-08002B2CF9AE}" pid="13" name="MSIP_Label_76546daa-41b6-470c-bb85-f6f40f044d7f_Name">
    <vt:lpwstr>Internal Use Only - Unrestricted</vt:lpwstr>
  </property>
  <property fmtid="{D5CDD505-2E9C-101B-9397-08002B2CF9AE}" pid="14" name="MSIP_Label_76546daa-41b6-470c-bb85-f6f40f044d7f_SiteId">
    <vt:lpwstr>3dd8961f-e488-4e60-8e11-a82d994e183d</vt:lpwstr>
  </property>
  <property fmtid="{D5CDD505-2E9C-101B-9397-08002B2CF9AE}" pid="15" name="MSIP_Label_76546daa-41b6-470c-bb85-f6f40f044d7f_ActionId">
    <vt:lpwstr>a5f72457-c655-4bb0-9597-000085e4eb19</vt:lpwstr>
  </property>
  <property fmtid="{D5CDD505-2E9C-101B-9397-08002B2CF9AE}" pid="16" name="MSIP_Label_76546daa-41b6-470c-bb85-f6f40f044d7f_ContentBits">
    <vt:lpwstr>1</vt:lpwstr>
  </property>
</Properties>
</file>