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8" r:id="rId2"/>
    <p:sldId id="256" r:id="rId3"/>
    <p:sldId id="264" r:id="rId4"/>
    <p:sldId id="260" r:id="rId5"/>
    <p:sldId id="261" r:id="rId6"/>
    <p:sldId id="259" r:id="rId7"/>
    <p:sldId id="262" r:id="rId8"/>
    <p:sldId id="263" r:id="rId9"/>
    <p:sldId id="265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Untitled Section" id="{6C5053D4-8398-4EE0-879D-A1767D494DA8}">
          <p14:sldIdLst>
            <p14:sldId id="258"/>
            <p14:sldId id="256"/>
            <p14:sldId id="264"/>
            <p14:sldId id="260"/>
            <p14:sldId id="261"/>
            <p14:sldId id="259"/>
            <p14:sldId id="262"/>
            <p14:sldId id="263"/>
            <p14:sldId id="265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54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34D7F8-A21C-49DC-8B9B-BBBFD6DDD327}" type="datetimeFigureOut">
              <a:rPr lang="en-US" smtClean="0"/>
              <a:t>5/23/2018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AD2A6B-2470-4E91-9CFC-93F43ED20DA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21516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AD2A6B-2470-4E91-9CFC-93F43ED20DA6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03084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AD2A6B-2470-4E91-9CFC-93F43ED20DA6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99125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AD2A6B-2470-4E91-9CFC-93F43ED20DA6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71074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E85C5-F9A7-495B-B236-E2380853E42A}" type="datetime1">
              <a:rPr lang="en-US" smtClean="0"/>
              <a:t>5/23/2018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Contact Martina for Legal Advice about the issues raised here (702) 287-0095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169E0-7F0A-47DB-A9C1-C74661E1801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15845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F5F83-95C3-473D-A48E-9639F4909DC4}" type="datetime1">
              <a:rPr lang="en-US" smtClean="0"/>
              <a:t>5/23/2018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Contact Martina for Legal Advice about the issues raised here (702) 287-0095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169E0-7F0A-47DB-A9C1-C74661E1801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13437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25DC2-6F78-4A04-A186-B833F30A544C}" type="datetime1">
              <a:rPr lang="en-US" smtClean="0"/>
              <a:t>5/23/2018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Contact Martina for Legal Advice about the issues raised here (702) 287-0095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169E0-7F0A-47DB-A9C1-C74661E1801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00213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02062-1443-435C-A25E-74A05C4C9641}" type="datetime1">
              <a:rPr lang="en-US" smtClean="0"/>
              <a:t>5/23/2018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Contact Martina for Legal Advice about the issues raised here (702) 287-0095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169E0-7F0A-47DB-A9C1-C74661E1801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05927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329A8-15E7-4A82-9788-B4B5386F1DE6}" type="datetime1">
              <a:rPr lang="en-US" smtClean="0"/>
              <a:t>5/23/2018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Contact Martina for Legal Advice about the issues raised here (702) 287-0095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169E0-7F0A-47DB-A9C1-C74661E1801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23481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FEF8E-7705-4933-AC3F-DC7DFB7E21C0}" type="datetime1">
              <a:rPr lang="en-US" smtClean="0"/>
              <a:t>5/23/2018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Contact Martina for Legal Advice about the issues raised here (702) 287-0095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169E0-7F0A-47DB-A9C1-C74661E1801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4004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2D68E-E71B-4506-BD81-927D78A8512A}" type="datetime1">
              <a:rPr lang="en-US" smtClean="0"/>
              <a:t>5/23/2018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Contact Martina for Legal Advice about the issues raised here (702) 287-0095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169E0-7F0A-47DB-A9C1-C74661E1801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1376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F349C-E042-4846-8C4B-D5ADCD5DAA3D}" type="datetime1">
              <a:rPr lang="en-US" smtClean="0"/>
              <a:t>5/23/2018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Contact Martina for Legal Advice about the issues raised here (702) 287-0095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169E0-7F0A-47DB-A9C1-C74661E1801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06018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1C711-7A19-4BC7-9717-DEE3C6C0FD03}" type="datetime1">
              <a:rPr lang="en-US" smtClean="0"/>
              <a:t>5/23/2018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Contact Martina for Legal Advice about the issues raised here (702) 287-0095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169E0-7F0A-47DB-A9C1-C74661E1801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59245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8E9A9-742F-462E-91D0-50B90F81DB8B}" type="datetime1">
              <a:rPr lang="en-US" smtClean="0"/>
              <a:t>5/23/2018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Contact Martina for Legal Advice about the issues raised here (702) 287-0095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169E0-7F0A-47DB-A9C1-C74661E1801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1243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C6AA4-E4E8-4DDF-8B59-A5DCD48ABDB8}" type="datetime1">
              <a:rPr lang="en-US" smtClean="0"/>
              <a:t>5/23/2018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Contact Martina for Legal Advice about the issues raised here (702) 287-0095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169E0-7F0A-47DB-A9C1-C74661E1801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7530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795DBA-14A0-42DD-A9D4-33B569A6407D}" type="datetime1">
              <a:rPr lang="en-US" smtClean="0"/>
              <a:t>5/23/2018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Contact Martina for Legal Advice about the issues raised here (702) 287-0095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6169E0-7F0A-47DB-A9C1-C74661E1801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27069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jlawvegas.com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What Are We Talking About </a:t>
            </a:r>
            <a:br>
              <a:rPr lang="en-US" dirty="0" smtClean="0"/>
            </a:br>
            <a:r>
              <a:rPr lang="en-US" dirty="0" smtClean="0"/>
              <a:t>and Why Are We Talking About It?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2777789"/>
            <a:ext cx="9144000" cy="3697152"/>
          </a:xfrm>
        </p:spPr>
        <p:txBody>
          <a:bodyPr>
            <a:normAutofit/>
          </a:bodyPr>
          <a:lstStyle/>
          <a:p>
            <a:r>
              <a:rPr lang="en-US" dirty="0" smtClean="0"/>
              <a:t>How Do Responsible Licensees Educate The Public About The Benefits of Regulation and Why Do We Want to DO This?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rgbClr val="C00000"/>
                </a:solidFill>
              </a:rPr>
              <a:t>MARTINA L. JACCARINO, Esq.</a:t>
            </a:r>
          </a:p>
          <a:p>
            <a:r>
              <a:rPr lang="en-US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00B050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M</a:t>
            </a:r>
            <a:r>
              <a:rPr lang="en-US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L</a:t>
            </a:r>
            <a:r>
              <a:rPr lang="en-US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00B050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J</a:t>
            </a:r>
          </a:p>
          <a:p>
            <a:r>
              <a:rPr lang="en-US" dirty="0" smtClean="0">
                <a:hlinkClick r:id="rId3"/>
              </a:rPr>
              <a:t>www.mjlawvegas.com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Martina L. </a:t>
            </a:r>
            <a:r>
              <a:rPr lang="en-US" dirty="0" err="1" smtClean="0"/>
              <a:t>Jaccarino</a:t>
            </a:r>
            <a:r>
              <a:rPr lang="en-US" dirty="0" smtClean="0"/>
              <a:t>, Trial Attorney &amp; Cannabis Consultant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Contact Martina for Legal Advice about the issues raised here (702) 287-0095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89111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9149" y="207963"/>
            <a:ext cx="9144000" cy="1054167"/>
          </a:xfrm>
        </p:spPr>
        <p:txBody>
          <a:bodyPr>
            <a:noAutofit/>
          </a:bodyPr>
          <a:lstStyle/>
          <a:p>
            <a:r>
              <a:rPr lang="en-US" sz="3600" dirty="0" smtClean="0">
                <a:latin typeface="+mn-lt"/>
              </a:rPr>
              <a:t>What Advantages Do Delivery Services Have Over Licensees</a:t>
            </a:r>
            <a:endParaRPr lang="en-US" sz="3600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89149" y="1584101"/>
            <a:ext cx="9478851" cy="4726547"/>
          </a:xfrm>
        </p:spPr>
        <p:txBody>
          <a:bodyPr/>
          <a:lstStyle/>
          <a:p>
            <a:r>
              <a:rPr lang="en-US" dirty="0" smtClean="0"/>
              <a:t>They didn’t have to invest millions to develop their brand and their name</a:t>
            </a:r>
          </a:p>
          <a:p>
            <a:r>
              <a:rPr lang="en-US" dirty="0" smtClean="0"/>
              <a:t>They can deal with illegal actors with relative impunity</a:t>
            </a:r>
          </a:p>
          <a:p>
            <a:r>
              <a:rPr lang="en-US" dirty="0" smtClean="0"/>
              <a:t>No Taxes, regulatory fees, environmental awareness costs, inspections or lab fees, worker’s compensation and benefit expectation, no lawsuits</a:t>
            </a:r>
          </a:p>
          <a:p>
            <a:endParaRPr lang="en-US" dirty="0"/>
          </a:p>
          <a:p>
            <a:r>
              <a:rPr lang="en-US" sz="3600" dirty="0" smtClean="0"/>
              <a:t>What Advantages Do Licensees Have?</a:t>
            </a:r>
          </a:p>
          <a:p>
            <a:r>
              <a:rPr lang="en-US" sz="2800" dirty="0" smtClean="0"/>
              <a:t>The Police work for you-make your local cop your best friend</a:t>
            </a:r>
          </a:p>
          <a:p>
            <a:r>
              <a:rPr lang="en-US" sz="2800" dirty="0" smtClean="0"/>
              <a:t>The Courts work for you-use the law as a weapon to protect what is yours</a:t>
            </a:r>
          </a:p>
          <a:p>
            <a:r>
              <a:rPr lang="en-US" sz="2800" dirty="0" smtClean="0"/>
              <a:t>Our owners are unlikely to go to jail or get killed</a:t>
            </a:r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Contact Martina for Legal Advice about the issues raised here (702) 287-0095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6003635" y="2967335"/>
            <a:ext cx="1847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 flipH="1" flipV="1">
            <a:off x="12147838" y="3123128"/>
            <a:ext cx="1894733" cy="22457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b="1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180670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Should Patients Buy Legal?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 of the regulations are aimed at safety</a:t>
            </a:r>
          </a:p>
          <a:p>
            <a:r>
              <a:rPr lang="en-US" dirty="0" smtClean="0"/>
              <a:t>Legality removes criminal incentive</a:t>
            </a:r>
          </a:p>
          <a:p>
            <a:r>
              <a:rPr lang="en-US" dirty="0" smtClean="0"/>
              <a:t>Patients will know what they are getting because of lab testing</a:t>
            </a:r>
          </a:p>
          <a:p>
            <a:r>
              <a:rPr lang="en-US" dirty="0" smtClean="0"/>
              <a:t>Patients have been involved in the regulatory drafting process</a:t>
            </a:r>
          </a:p>
          <a:p>
            <a:r>
              <a:rPr lang="en-US" dirty="0" smtClean="0"/>
              <a:t>Cannabis Will Not Go </a:t>
            </a:r>
            <a:r>
              <a:rPr lang="en-US" dirty="0" smtClean="0">
                <a:solidFill>
                  <a:srgbClr val="C00000"/>
                </a:solidFill>
              </a:rPr>
              <a:t>RECREATIONAL</a:t>
            </a:r>
            <a:r>
              <a:rPr lang="en-US" dirty="0" smtClean="0"/>
              <a:t>, or stay there, if the Black Market thrives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Contact Martina for Legal Advice about the issues raised here (702) 287-0095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7306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B050"/>
                </a:solidFill>
              </a:rPr>
              <a:t>Tortious Interference With Economic Advantage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Elements:</a:t>
            </a:r>
          </a:p>
          <a:p>
            <a:pPr lvl="1"/>
            <a:r>
              <a:rPr lang="en-US" dirty="0" smtClean="0"/>
              <a:t>1.  Economic Relationship between Plaintiff (MME License Holders) and some third party (Patients)</a:t>
            </a:r>
          </a:p>
          <a:p>
            <a:pPr lvl="1"/>
            <a:r>
              <a:rPr lang="en-US" dirty="0" smtClean="0"/>
              <a:t>2.  Defendant’s knowledge of the relationship (delivery services know that license holders are spending millions to stay compliant</a:t>
            </a:r>
          </a:p>
          <a:p>
            <a:pPr lvl="1"/>
            <a:r>
              <a:rPr lang="en-US" dirty="0" smtClean="0"/>
              <a:t>3.  Intentional Acts on the part of the Def. to disrupt the relationship</a:t>
            </a:r>
          </a:p>
          <a:p>
            <a:pPr lvl="1"/>
            <a:r>
              <a:rPr lang="en-US" dirty="0" smtClean="0"/>
              <a:t>4.  Actual disruption of the relationship</a:t>
            </a:r>
          </a:p>
          <a:p>
            <a:pPr lvl="1"/>
            <a:r>
              <a:rPr lang="en-US" dirty="0" smtClean="0"/>
              <a:t>5.  Economic harm to the proximately (directly) caused by the conduct</a:t>
            </a:r>
          </a:p>
          <a:p>
            <a:pPr lvl="1"/>
            <a:endParaRPr lang="en-US" dirty="0"/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Elements 3 and Proof of 5 will be the battleground</a:t>
            </a:r>
          </a:p>
          <a:p>
            <a:pPr lvl="1"/>
            <a:r>
              <a:rPr lang="en-US" i="1" dirty="0" smtClean="0"/>
              <a:t>Korea Supply Co. v. Lockheed pp 45 (2003)</a:t>
            </a:r>
            <a:endParaRPr lang="en-US" i="1" dirty="0"/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Contact Martina for Legal Advice about the issues raised here (702) 287-0095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05846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0637" y="390883"/>
            <a:ext cx="10515600" cy="1325563"/>
          </a:xfrm>
        </p:spPr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Korea</a:t>
            </a:r>
            <a:r>
              <a:rPr lang="en-US" dirty="0" smtClean="0"/>
              <a:t> Supply v. Lockheed Martin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Facts</a:t>
            </a:r>
            <a:r>
              <a:rPr lang="en-US" dirty="0" smtClean="0"/>
              <a:t>:  Lockheed’s sales person traded sexual favors, and paid millions in bribes for contracts</a:t>
            </a:r>
          </a:p>
          <a:p>
            <a:endParaRPr lang="en-US" dirty="0"/>
          </a:p>
          <a:p>
            <a:r>
              <a:rPr lang="en-US" dirty="0" smtClean="0"/>
              <a:t>Contract worth hundreds of millions of dollars purchased by the Korean Gov. as a result of one woman’s seduction skills (and of course lots of bribes)</a:t>
            </a:r>
          </a:p>
          <a:p>
            <a:endParaRPr lang="en-US" dirty="0"/>
          </a:p>
          <a:p>
            <a:r>
              <a:rPr lang="en-US" dirty="0" smtClean="0"/>
              <a:t>The commission at stake was worth millions, but no contract yet existed—there is a big difference between interference with prospective advantage and interference with contractual relations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Contact Martina for Legal Advice about the issues raised here (702) 287-0095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33327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Existence of An Economic Relationship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</a:t>
            </a:r>
            <a:r>
              <a:rPr lang="en-US" i="1" dirty="0" smtClean="0"/>
              <a:t>Lockheed, </a:t>
            </a:r>
            <a:r>
              <a:rPr lang="en-US" dirty="0" smtClean="0"/>
              <a:t>the fact that KSC was bidding for the contract, that the commission was worth $30m met that element’</a:t>
            </a:r>
          </a:p>
          <a:p>
            <a:r>
              <a:rPr lang="en-US" dirty="0" smtClean="0"/>
              <a:t>MME Program is designed in many ways to create that relationship.  </a:t>
            </a:r>
          </a:p>
          <a:p>
            <a:r>
              <a:rPr lang="en-US" dirty="0" smtClean="0"/>
              <a:t>Through licensure and patient cards, the number of parties who can participate in cannabis sales is defined and reduced.</a:t>
            </a:r>
          </a:p>
          <a:p>
            <a:r>
              <a:rPr lang="en-US" dirty="0" smtClean="0"/>
              <a:t>These types of regulatory programs are designed by governments to permit oversight and increase safety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Contact Martina for Legal Advice about the issues raised here (702) 287-0095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95702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B050"/>
                </a:solidFill>
              </a:rPr>
              <a:t>Intent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Plaintiff need only show that the defendant knew that a disruption in the business relationship was substantially certain to occur for the intent element, or disruption would be the natural consequence</a:t>
            </a:r>
          </a:p>
          <a:p>
            <a:r>
              <a:rPr lang="en-US" dirty="0" smtClean="0"/>
              <a:t>Licensee have to plead and demonstrate that when a delivery services traffics illegal cannabis, that is one less sale to a licensee</a:t>
            </a:r>
          </a:p>
          <a:p>
            <a:r>
              <a:rPr lang="en-US" dirty="0" smtClean="0"/>
              <a:t>This case gave the Court the opportunity to discuss whether the act has to be wrongful in some way </a:t>
            </a:r>
            <a:r>
              <a:rPr lang="en-US" b="1" dirty="0" smtClean="0"/>
              <a:t>other</a:t>
            </a:r>
            <a:r>
              <a:rPr lang="en-US" dirty="0" smtClean="0"/>
              <a:t> than its intent to disrupt a business relationship.</a:t>
            </a:r>
          </a:p>
          <a:p>
            <a:r>
              <a:rPr lang="en-US" dirty="0" smtClean="0"/>
              <a:t>Cannabis sold by anyone not licensed is illegal-delivery is trafficking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Contact Martina for Legal Advice about the issues raised here (702) 287-0095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46430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B050"/>
                </a:solidFill>
              </a:rPr>
              <a:t>Element 4-Actual Disruption 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We must stay together as a Class to keep the proof simple</a:t>
            </a:r>
          </a:p>
          <a:p>
            <a:r>
              <a:rPr lang="en-US" dirty="0" smtClean="0"/>
              <a:t>It is obvious that one illegal sale takes one legal sale out of the market</a:t>
            </a:r>
          </a:p>
          <a:p>
            <a:r>
              <a:rPr lang="en-US" dirty="0" smtClean="0"/>
              <a:t>If your entity is standing alone, it will be difficult to show that an actual disruption occurred-you can get an injunction, but no damages</a:t>
            </a:r>
          </a:p>
          <a:p>
            <a:r>
              <a:rPr lang="en-US" dirty="0" smtClean="0"/>
              <a:t>Prospective economic advantage is difference than contractual relations-competition is still at play on both sides, which is why we have to show that the Defendants actions are wrong or illegal outside of the interference</a:t>
            </a:r>
          </a:p>
          <a:p>
            <a:r>
              <a:rPr lang="en-US" dirty="0" smtClean="0"/>
              <a:t>The </a:t>
            </a:r>
            <a:r>
              <a:rPr lang="en-US" i="1" dirty="0" smtClean="0"/>
              <a:t>Lockheed</a:t>
            </a:r>
            <a:r>
              <a:rPr lang="en-US" dirty="0" smtClean="0"/>
              <a:t> Ct. found bribes were illegal, so element met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Contact Martina for Legal Advice about the issues raised here (702) 287-0095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1218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Element 5-Damages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we want money damages, at least our attorneys fees, we need to stay together as a class.</a:t>
            </a:r>
          </a:p>
          <a:p>
            <a:r>
              <a:rPr lang="en-US" dirty="0" smtClean="0"/>
              <a:t>This entire case is licensees v. Black Market and those who support it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How Does The Case Get Filed?-Phase 1</a:t>
            </a:r>
          </a:p>
          <a:p>
            <a:r>
              <a:rPr lang="en-US" dirty="0" smtClean="0"/>
              <a:t>Jaccarino Law will take on this project on a flat fee basis.  Weed Maps has been the assumed target-an injunction filed against them, through hearing and press conference accomplishes many goals.</a:t>
            </a:r>
          </a:p>
          <a:p>
            <a:r>
              <a:rPr lang="en-US" dirty="0" smtClean="0"/>
              <a:t>$1,500.00 per entity, minimum 15 entities</a:t>
            </a:r>
          </a:p>
          <a:p>
            <a:r>
              <a:rPr lang="en-US" dirty="0" smtClean="0"/>
              <a:t>If we decide to go for damages-Phase Two-contingency if we’re a class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Contact Martina for Legal Advice about the issues raised here (702) 287-0095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58923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</TotalTime>
  <Words>874</Words>
  <Application>Microsoft Office PowerPoint</Application>
  <PresentationFormat>Widescreen</PresentationFormat>
  <Paragraphs>74</Paragraphs>
  <Slides>9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   What Are We Talking About  and Why Are We Talking About It? </vt:lpstr>
      <vt:lpstr>What Advantages Do Delivery Services Have Over Licensees</vt:lpstr>
      <vt:lpstr>Why Should Patients Buy Legal?</vt:lpstr>
      <vt:lpstr>Tortious Interference With Economic Advantage</vt:lpstr>
      <vt:lpstr>Korea Supply v. Lockheed Martin</vt:lpstr>
      <vt:lpstr>Existence of An Economic Relationship</vt:lpstr>
      <vt:lpstr>Intent</vt:lpstr>
      <vt:lpstr>Element 4-Actual Disruption </vt:lpstr>
      <vt:lpstr>Element 5-Damages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Martina</dc:creator>
  <cp:lastModifiedBy>Martina Jaccarino</cp:lastModifiedBy>
  <cp:revision>16</cp:revision>
  <dcterms:created xsi:type="dcterms:W3CDTF">2015-10-22T16:12:12Z</dcterms:created>
  <dcterms:modified xsi:type="dcterms:W3CDTF">2018-05-23T22:07:55Z</dcterms:modified>
</cp:coreProperties>
</file>