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67" r:id="rId1"/>
  </p:sldMasterIdLst>
  <p:notesMasterIdLst>
    <p:notesMasterId r:id="rId16"/>
  </p:notesMasterIdLst>
  <p:sldIdLst>
    <p:sldId id="256" r:id="rId2"/>
    <p:sldId id="268" r:id="rId3"/>
    <p:sldId id="257" r:id="rId4"/>
    <p:sldId id="258" r:id="rId5"/>
    <p:sldId id="259" r:id="rId6"/>
    <p:sldId id="26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F03C"/>
    <a:srgbClr val="00FF00"/>
    <a:srgbClr val="3ED632"/>
    <a:srgbClr val="58B05C"/>
    <a:srgbClr val="0EFA73"/>
    <a:srgbClr val="99FF66"/>
    <a:srgbClr val="4DBB7A"/>
    <a:srgbClr val="3FC9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C1465-1B19-46E2-B702-9520B82E12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E21C230-EEC5-4990-8303-BD7984B371A0}">
      <dgm:prSet/>
      <dgm:spPr/>
      <dgm:t>
        <a:bodyPr/>
        <a:lstStyle/>
        <a:p>
          <a:pPr>
            <a:lnSpc>
              <a:spcPct val="100000"/>
            </a:lnSpc>
          </a:pPr>
          <a:r>
            <a:rPr lang="en-GB" dirty="0">
              <a:solidFill>
                <a:schemeClr val="tx1">
                  <a:lumMod val="95000"/>
                </a:schemeClr>
              </a:solidFill>
            </a:rPr>
            <a:t>PFT Investment Management Division combines over 25 years of proprietary research with disciplined management.</a:t>
          </a:r>
          <a:endParaRPr lang="en-US" dirty="0">
            <a:solidFill>
              <a:schemeClr val="tx1">
                <a:lumMod val="95000"/>
              </a:schemeClr>
            </a:solidFill>
          </a:endParaRPr>
        </a:p>
      </dgm:t>
    </dgm:pt>
    <dgm:pt modelId="{869B5695-8E7A-4E85-B811-980A7D6AC420}" type="parTrans" cxnId="{49B27DD4-157A-4718-A47A-405303AA5D73}">
      <dgm:prSet/>
      <dgm:spPr/>
      <dgm:t>
        <a:bodyPr/>
        <a:lstStyle/>
        <a:p>
          <a:endParaRPr lang="en-US"/>
        </a:p>
      </dgm:t>
    </dgm:pt>
    <dgm:pt modelId="{80012B31-5E00-4B42-B9A5-DA77D39B00B3}" type="sibTrans" cxnId="{49B27DD4-157A-4718-A47A-405303AA5D73}">
      <dgm:prSet/>
      <dgm:spPr/>
      <dgm:t>
        <a:bodyPr/>
        <a:lstStyle/>
        <a:p>
          <a:endParaRPr lang="en-US"/>
        </a:p>
      </dgm:t>
    </dgm:pt>
    <dgm:pt modelId="{A5E78DA7-1702-4D8B-AF7C-231C888BB5AB}">
      <dgm:prSet/>
      <dgm:spPr/>
      <dgm:t>
        <a:bodyPr/>
        <a:lstStyle/>
        <a:p>
          <a:pPr>
            <a:lnSpc>
              <a:spcPct val="100000"/>
            </a:lnSpc>
          </a:pPr>
          <a:r>
            <a:rPr lang="en-GB" dirty="0"/>
            <a:t>Philosophy oriented towards transparency, capital protection and measurable performance.</a:t>
          </a:r>
          <a:endParaRPr lang="en-US" dirty="0"/>
        </a:p>
      </dgm:t>
    </dgm:pt>
    <dgm:pt modelId="{F31372CD-5666-4E8D-8E0D-3E613F7CFED6}" type="parTrans" cxnId="{8195D6E9-FA88-4B48-B00B-18C9078EB3E3}">
      <dgm:prSet/>
      <dgm:spPr/>
      <dgm:t>
        <a:bodyPr/>
        <a:lstStyle/>
        <a:p>
          <a:endParaRPr lang="en-US"/>
        </a:p>
      </dgm:t>
    </dgm:pt>
    <dgm:pt modelId="{6EEE3380-01DA-43DB-A017-BA4E12C1E657}" type="sibTrans" cxnId="{8195D6E9-FA88-4B48-B00B-18C9078EB3E3}">
      <dgm:prSet/>
      <dgm:spPr/>
      <dgm:t>
        <a:bodyPr/>
        <a:lstStyle/>
        <a:p>
          <a:endParaRPr lang="en-US"/>
        </a:p>
      </dgm:t>
    </dgm:pt>
    <dgm:pt modelId="{CFDEBA43-1ECB-4D25-AF22-0BD25BD6C990}" type="pres">
      <dgm:prSet presAssocID="{5FDC1465-1B19-46E2-B702-9520B82E121E}" presName="root" presStyleCnt="0">
        <dgm:presLayoutVars>
          <dgm:dir/>
          <dgm:resizeHandles val="exact"/>
        </dgm:presLayoutVars>
      </dgm:prSet>
      <dgm:spPr/>
    </dgm:pt>
    <dgm:pt modelId="{4B5BE69F-1ABB-439E-A924-3C7B78865801}" type="pres">
      <dgm:prSet presAssocID="{FE21C230-EEC5-4990-8303-BD7984B371A0}" presName="compNode" presStyleCnt="0"/>
      <dgm:spPr/>
    </dgm:pt>
    <dgm:pt modelId="{27F27172-4509-4B18-A413-E55D8A1855E4}" type="pres">
      <dgm:prSet presAssocID="{FE21C230-EEC5-4990-8303-BD7984B371A0}" presName="bgRect" presStyleLbl="bgShp" presStyleIdx="0" presStyleCnt="2">
        <dgm:style>
          <a:lnRef idx="2">
            <a:schemeClr val="accent2">
              <a:shade val="15000"/>
            </a:schemeClr>
          </a:lnRef>
          <a:fillRef idx="1">
            <a:schemeClr val="accent2"/>
          </a:fillRef>
          <a:effectRef idx="0">
            <a:schemeClr val="accent2"/>
          </a:effectRef>
          <a:fontRef idx="minor">
            <a:schemeClr val="lt1"/>
          </a:fontRef>
        </dgm:style>
      </dgm:prSet>
      <dgm:spPr>
        <a:solidFill>
          <a:schemeClr val="bg2"/>
        </a:solidFill>
      </dgm:spPr>
    </dgm:pt>
    <dgm:pt modelId="{2240AD5C-D139-4164-B059-E3805FAFBD2E}" type="pres">
      <dgm:prSet presAssocID="{FE21C230-EEC5-4990-8303-BD7984B371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1A33F85F-1ED7-485B-9472-9C14C4F687E4}" type="pres">
      <dgm:prSet presAssocID="{FE21C230-EEC5-4990-8303-BD7984B371A0}" presName="spaceRect" presStyleCnt="0"/>
      <dgm:spPr/>
    </dgm:pt>
    <dgm:pt modelId="{E0C39506-5084-4507-8404-B3B8A12407E0}" type="pres">
      <dgm:prSet presAssocID="{FE21C230-EEC5-4990-8303-BD7984B371A0}" presName="parTx" presStyleLbl="revTx" presStyleIdx="0" presStyleCnt="2">
        <dgm:presLayoutVars>
          <dgm:chMax val="0"/>
          <dgm:chPref val="0"/>
        </dgm:presLayoutVars>
      </dgm:prSet>
      <dgm:spPr/>
    </dgm:pt>
    <dgm:pt modelId="{1917517A-EA27-4747-B43C-C947D4DCAAEB}" type="pres">
      <dgm:prSet presAssocID="{80012B31-5E00-4B42-B9A5-DA77D39B00B3}" presName="sibTrans" presStyleCnt="0"/>
      <dgm:spPr/>
    </dgm:pt>
    <dgm:pt modelId="{896E2C59-F653-41F6-9343-D6508E7253FC}" type="pres">
      <dgm:prSet presAssocID="{A5E78DA7-1702-4D8B-AF7C-231C888BB5AB}" presName="compNode" presStyleCnt="0"/>
      <dgm:spPr/>
    </dgm:pt>
    <dgm:pt modelId="{0663BF0C-1885-4700-A78E-64769771CAE7}" type="pres">
      <dgm:prSet presAssocID="{A5E78DA7-1702-4D8B-AF7C-231C888BB5AB}" presName="bgRect" presStyleLbl="bgShp" presStyleIdx="1" presStyleCnt="2"/>
      <dgm:spPr>
        <a:solidFill>
          <a:schemeClr val="bg2"/>
        </a:solidFill>
      </dgm:spPr>
    </dgm:pt>
    <dgm:pt modelId="{321F2F97-FB1B-4E08-892E-7174D995254B}" type="pres">
      <dgm:prSet presAssocID="{A5E78DA7-1702-4D8B-AF7C-231C888BB5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4C7BBFD-7002-4C8D-972F-4B6DF880FC73}" type="pres">
      <dgm:prSet presAssocID="{A5E78DA7-1702-4D8B-AF7C-231C888BB5AB}" presName="spaceRect" presStyleCnt="0"/>
      <dgm:spPr/>
    </dgm:pt>
    <dgm:pt modelId="{A1DECEFF-32EF-4F33-9731-2A6A8680CC02}" type="pres">
      <dgm:prSet presAssocID="{A5E78DA7-1702-4D8B-AF7C-231C888BB5AB}" presName="parTx" presStyleLbl="revTx" presStyleIdx="1" presStyleCnt="2">
        <dgm:presLayoutVars>
          <dgm:chMax val="0"/>
          <dgm:chPref val="0"/>
        </dgm:presLayoutVars>
      </dgm:prSet>
      <dgm:spPr/>
    </dgm:pt>
  </dgm:ptLst>
  <dgm:cxnLst>
    <dgm:cxn modelId="{C745D70E-D62D-416F-8580-0D92D0CC2D75}" type="presOf" srcId="{A5E78DA7-1702-4D8B-AF7C-231C888BB5AB}" destId="{A1DECEFF-32EF-4F33-9731-2A6A8680CC02}" srcOrd="0" destOrd="0" presId="urn:microsoft.com/office/officeart/2018/2/layout/IconVerticalSolidList"/>
    <dgm:cxn modelId="{43CF9A34-7EEF-4A2F-B67E-1D38F488E16F}" type="presOf" srcId="{FE21C230-EEC5-4990-8303-BD7984B371A0}" destId="{E0C39506-5084-4507-8404-B3B8A12407E0}" srcOrd="0" destOrd="0" presId="urn:microsoft.com/office/officeart/2018/2/layout/IconVerticalSolidList"/>
    <dgm:cxn modelId="{D9AF1462-11AD-4F5F-B5D6-31E499675767}" type="presOf" srcId="{5FDC1465-1B19-46E2-B702-9520B82E121E}" destId="{CFDEBA43-1ECB-4D25-AF22-0BD25BD6C990}" srcOrd="0" destOrd="0" presId="urn:microsoft.com/office/officeart/2018/2/layout/IconVerticalSolidList"/>
    <dgm:cxn modelId="{49B27DD4-157A-4718-A47A-405303AA5D73}" srcId="{5FDC1465-1B19-46E2-B702-9520B82E121E}" destId="{FE21C230-EEC5-4990-8303-BD7984B371A0}" srcOrd="0" destOrd="0" parTransId="{869B5695-8E7A-4E85-B811-980A7D6AC420}" sibTransId="{80012B31-5E00-4B42-B9A5-DA77D39B00B3}"/>
    <dgm:cxn modelId="{8195D6E9-FA88-4B48-B00B-18C9078EB3E3}" srcId="{5FDC1465-1B19-46E2-B702-9520B82E121E}" destId="{A5E78DA7-1702-4D8B-AF7C-231C888BB5AB}" srcOrd="1" destOrd="0" parTransId="{F31372CD-5666-4E8D-8E0D-3E613F7CFED6}" sibTransId="{6EEE3380-01DA-43DB-A017-BA4E12C1E657}"/>
    <dgm:cxn modelId="{C9963861-9E78-476D-83CC-A8CC16CFF0EE}" type="presParOf" srcId="{CFDEBA43-1ECB-4D25-AF22-0BD25BD6C990}" destId="{4B5BE69F-1ABB-439E-A924-3C7B78865801}" srcOrd="0" destOrd="0" presId="urn:microsoft.com/office/officeart/2018/2/layout/IconVerticalSolidList"/>
    <dgm:cxn modelId="{5CB21D74-0C5B-4694-86E6-9D81F92062DC}" type="presParOf" srcId="{4B5BE69F-1ABB-439E-A924-3C7B78865801}" destId="{27F27172-4509-4B18-A413-E55D8A1855E4}" srcOrd="0" destOrd="0" presId="urn:microsoft.com/office/officeart/2018/2/layout/IconVerticalSolidList"/>
    <dgm:cxn modelId="{03BA4BF4-3B1A-4576-8965-0330EC3A3E87}" type="presParOf" srcId="{4B5BE69F-1ABB-439E-A924-3C7B78865801}" destId="{2240AD5C-D139-4164-B059-E3805FAFBD2E}" srcOrd="1" destOrd="0" presId="urn:microsoft.com/office/officeart/2018/2/layout/IconVerticalSolidList"/>
    <dgm:cxn modelId="{A4DF2FCE-4A42-41EF-BFC2-CB0125C69160}" type="presParOf" srcId="{4B5BE69F-1ABB-439E-A924-3C7B78865801}" destId="{1A33F85F-1ED7-485B-9472-9C14C4F687E4}" srcOrd="2" destOrd="0" presId="urn:microsoft.com/office/officeart/2018/2/layout/IconVerticalSolidList"/>
    <dgm:cxn modelId="{9D0FFC60-1916-4E94-988C-0BC97532AB35}" type="presParOf" srcId="{4B5BE69F-1ABB-439E-A924-3C7B78865801}" destId="{E0C39506-5084-4507-8404-B3B8A12407E0}" srcOrd="3" destOrd="0" presId="urn:microsoft.com/office/officeart/2018/2/layout/IconVerticalSolidList"/>
    <dgm:cxn modelId="{2A018D80-D12C-4E2E-9FA4-72B0EEF4E12D}" type="presParOf" srcId="{CFDEBA43-1ECB-4D25-AF22-0BD25BD6C990}" destId="{1917517A-EA27-4747-B43C-C947D4DCAAEB}" srcOrd="1" destOrd="0" presId="urn:microsoft.com/office/officeart/2018/2/layout/IconVerticalSolidList"/>
    <dgm:cxn modelId="{C49291AA-D69B-4329-980A-7AE3545BB52D}" type="presParOf" srcId="{CFDEBA43-1ECB-4D25-AF22-0BD25BD6C990}" destId="{896E2C59-F653-41F6-9343-D6508E7253FC}" srcOrd="2" destOrd="0" presId="urn:microsoft.com/office/officeart/2018/2/layout/IconVerticalSolidList"/>
    <dgm:cxn modelId="{0F8A80D7-5587-4D0F-BEB0-28C7EF589727}" type="presParOf" srcId="{896E2C59-F653-41F6-9343-D6508E7253FC}" destId="{0663BF0C-1885-4700-A78E-64769771CAE7}" srcOrd="0" destOrd="0" presId="urn:microsoft.com/office/officeart/2018/2/layout/IconVerticalSolidList"/>
    <dgm:cxn modelId="{3A84B56E-93F1-4AAD-9310-10B2445D4CA9}" type="presParOf" srcId="{896E2C59-F653-41F6-9343-D6508E7253FC}" destId="{321F2F97-FB1B-4E08-892E-7174D995254B}" srcOrd="1" destOrd="0" presId="urn:microsoft.com/office/officeart/2018/2/layout/IconVerticalSolidList"/>
    <dgm:cxn modelId="{AFE7A7F4-E54C-4C27-9C88-9BBC342FB75F}" type="presParOf" srcId="{896E2C59-F653-41F6-9343-D6508E7253FC}" destId="{84C7BBFD-7002-4C8D-972F-4B6DF880FC73}" srcOrd="2" destOrd="0" presId="urn:microsoft.com/office/officeart/2018/2/layout/IconVerticalSolidList"/>
    <dgm:cxn modelId="{6ECF9AFB-E2AB-45C1-8902-F9A960141193}" type="presParOf" srcId="{896E2C59-F653-41F6-9343-D6508E7253FC}" destId="{A1DECEFF-32EF-4F33-9731-2A6A8680CC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60BAA4-88AD-40B8-ACA7-084C486EC162}"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1D9B1999-7EE7-4B09-B094-506E53FC9F6A}">
      <dgm:prSet/>
      <dgm:spPr/>
      <dgm:t>
        <a:bodyPr/>
        <a:lstStyle/>
        <a:p>
          <a:pPr>
            <a:lnSpc>
              <a:spcPct val="100000"/>
            </a:lnSpc>
          </a:pPr>
          <a:r>
            <a:rPr lang="en-US" b="1" dirty="0">
              <a:solidFill>
                <a:schemeClr val="accent2"/>
              </a:solidFill>
            </a:rPr>
            <a:t>1</a:t>
          </a:r>
          <a:r>
            <a:rPr lang="en-GB" b="0" dirty="0">
              <a:solidFill>
                <a:schemeClr val="tx1">
                  <a:lumMod val="95000"/>
                </a:schemeClr>
              </a:solidFill>
            </a:rPr>
            <a:t>. Dialogue with a dedicated PFT Representative.</a:t>
          </a:r>
          <a:endParaRPr lang="en-US" b="0" dirty="0">
            <a:solidFill>
              <a:schemeClr val="tx1">
                <a:lumMod val="95000"/>
              </a:schemeClr>
            </a:solidFill>
          </a:endParaRPr>
        </a:p>
      </dgm:t>
    </dgm:pt>
    <dgm:pt modelId="{8D1CD1E4-8066-4B2B-B447-4035CD9C4358}" type="parTrans" cxnId="{0D279258-5560-40B6-8FC3-BFF9CC8FEFCB}">
      <dgm:prSet/>
      <dgm:spPr/>
      <dgm:t>
        <a:bodyPr/>
        <a:lstStyle/>
        <a:p>
          <a:endParaRPr lang="en-US"/>
        </a:p>
      </dgm:t>
    </dgm:pt>
    <dgm:pt modelId="{DAD75A8D-F675-413A-9A11-58FCAFBF7ADC}" type="sibTrans" cxnId="{0D279258-5560-40B6-8FC3-BFF9CC8FEFCB}">
      <dgm:prSet/>
      <dgm:spPr/>
      <dgm:t>
        <a:bodyPr/>
        <a:lstStyle/>
        <a:p>
          <a:endParaRPr lang="en-US"/>
        </a:p>
      </dgm:t>
    </dgm:pt>
    <dgm:pt modelId="{BED9D475-AA0C-4133-A2BA-D454EDB8546E}">
      <dgm:prSet/>
      <dgm:spPr/>
      <dgm:t>
        <a:bodyPr/>
        <a:lstStyle/>
        <a:p>
          <a:pPr>
            <a:lnSpc>
              <a:spcPct val="100000"/>
            </a:lnSpc>
          </a:pPr>
          <a:r>
            <a:rPr lang="en-US" b="1" dirty="0">
              <a:solidFill>
                <a:schemeClr val="accent3"/>
              </a:solidFill>
            </a:rPr>
            <a:t>2. </a:t>
          </a:r>
          <a:r>
            <a:rPr lang="en-GB" dirty="0"/>
            <a:t>Detailed analysis of the objectives and financial situation.</a:t>
          </a:r>
          <a:endParaRPr lang="en-US" dirty="0"/>
        </a:p>
      </dgm:t>
    </dgm:pt>
    <dgm:pt modelId="{1471BF89-0883-4FAC-94DA-3257D11153E2}" type="parTrans" cxnId="{C43E087C-B7D0-498A-9209-AD42A12A78EA}">
      <dgm:prSet/>
      <dgm:spPr/>
      <dgm:t>
        <a:bodyPr/>
        <a:lstStyle/>
        <a:p>
          <a:endParaRPr lang="en-US"/>
        </a:p>
      </dgm:t>
    </dgm:pt>
    <dgm:pt modelId="{168E68FE-1EF4-4255-A1B7-9C35942D7C02}" type="sibTrans" cxnId="{C43E087C-B7D0-498A-9209-AD42A12A78EA}">
      <dgm:prSet/>
      <dgm:spPr/>
      <dgm:t>
        <a:bodyPr/>
        <a:lstStyle/>
        <a:p>
          <a:endParaRPr lang="en-US"/>
        </a:p>
      </dgm:t>
    </dgm:pt>
    <dgm:pt modelId="{C64844C9-9DC3-4C3B-A611-6C5CBF90FBDF}">
      <dgm:prSet/>
      <dgm:spPr/>
      <dgm:t>
        <a:bodyPr/>
        <a:lstStyle/>
        <a:p>
          <a:pPr>
            <a:lnSpc>
              <a:spcPct val="100000"/>
            </a:lnSpc>
          </a:pPr>
          <a:r>
            <a:rPr lang="en-US" b="1" dirty="0">
              <a:solidFill>
                <a:schemeClr val="accent4"/>
              </a:solidFill>
            </a:rPr>
            <a:t>3</a:t>
          </a:r>
          <a:r>
            <a:rPr lang="en-GB" b="0" dirty="0">
              <a:solidFill>
                <a:schemeClr val="tx1">
                  <a:lumMod val="95000"/>
                </a:schemeClr>
              </a:solidFill>
            </a:rPr>
            <a:t>. Strategic definition of the portfolio.</a:t>
          </a:r>
          <a:endParaRPr lang="en-US" b="0" dirty="0">
            <a:solidFill>
              <a:schemeClr val="tx1">
                <a:lumMod val="95000"/>
              </a:schemeClr>
            </a:solidFill>
          </a:endParaRPr>
        </a:p>
      </dgm:t>
    </dgm:pt>
    <dgm:pt modelId="{7EE86E7E-0392-46E1-B86E-48626B45CE73}" type="parTrans" cxnId="{DC1DD85D-5260-47C0-98D4-C551750AFE9C}">
      <dgm:prSet/>
      <dgm:spPr/>
      <dgm:t>
        <a:bodyPr/>
        <a:lstStyle/>
        <a:p>
          <a:endParaRPr lang="en-US"/>
        </a:p>
      </dgm:t>
    </dgm:pt>
    <dgm:pt modelId="{CA20B3BE-C81F-4E0A-9E0A-8A4A816FBF02}" type="sibTrans" cxnId="{DC1DD85D-5260-47C0-98D4-C551750AFE9C}">
      <dgm:prSet/>
      <dgm:spPr/>
      <dgm:t>
        <a:bodyPr/>
        <a:lstStyle/>
        <a:p>
          <a:endParaRPr lang="en-US"/>
        </a:p>
      </dgm:t>
    </dgm:pt>
    <dgm:pt modelId="{7379AED2-89B3-4B06-A84B-8D93FFA535D8}">
      <dgm:prSet/>
      <dgm:spPr/>
      <dgm:t>
        <a:bodyPr/>
        <a:lstStyle/>
        <a:p>
          <a:pPr>
            <a:lnSpc>
              <a:spcPct val="100000"/>
            </a:lnSpc>
          </a:pPr>
          <a:r>
            <a:rPr lang="en-US" b="1" dirty="0">
              <a:solidFill>
                <a:schemeClr val="accent5">
                  <a:lumMod val="40000"/>
                  <a:lumOff val="60000"/>
                </a:schemeClr>
              </a:solidFill>
            </a:rPr>
            <a:t>4.</a:t>
          </a:r>
          <a:r>
            <a:rPr lang="en-US" dirty="0"/>
            <a:t> </a:t>
          </a:r>
          <a:r>
            <a:rPr lang="en-GB" dirty="0"/>
            <a:t>Portfolio construction with proprietary strategies.</a:t>
          </a:r>
          <a:endParaRPr lang="en-US" dirty="0"/>
        </a:p>
      </dgm:t>
    </dgm:pt>
    <dgm:pt modelId="{5D319C75-028C-4D8B-9025-C128B092BF30}" type="parTrans" cxnId="{73D43DB5-CB23-4317-ABBB-606A909B5DD9}">
      <dgm:prSet/>
      <dgm:spPr/>
      <dgm:t>
        <a:bodyPr/>
        <a:lstStyle/>
        <a:p>
          <a:endParaRPr lang="en-US"/>
        </a:p>
      </dgm:t>
    </dgm:pt>
    <dgm:pt modelId="{AE490C83-BBDB-42F7-9279-288E404FD41F}" type="sibTrans" cxnId="{73D43DB5-CB23-4317-ABBB-606A909B5DD9}">
      <dgm:prSet/>
      <dgm:spPr/>
      <dgm:t>
        <a:bodyPr/>
        <a:lstStyle/>
        <a:p>
          <a:endParaRPr lang="en-US"/>
        </a:p>
      </dgm:t>
    </dgm:pt>
    <dgm:pt modelId="{FD8213FA-BE44-46D2-8303-56D92454FCB0}">
      <dgm:prSet/>
      <dgm:spPr/>
      <dgm:t>
        <a:bodyPr/>
        <a:lstStyle/>
        <a:p>
          <a:pPr>
            <a:lnSpc>
              <a:spcPct val="100000"/>
            </a:lnSpc>
          </a:pPr>
          <a:r>
            <a:rPr lang="en-US" b="1" dirty="0">
              <a:solidFill>
                <a:schemeClr val="accent6">
                  <a:lumMod val="75000"/>
                </a:schemeClr>
              </a:solidFill>
            </a:rPr>
            <a:t>5. </a:t>
          </a:r>
          <a:r>
            <a:rPr lang="en-GB" dirty="0"/>
            <a:t>Periodic review and disciplined rebalancing.</a:t>
          </a:r>
          <a:endParaRPr lang="en-US" dirty="0"/>
        </a:p>
      </dgm:t>
    </dgm:pt>
    <dgm:pt modelId="{C5A65046-4908-4ECE-A6E1-EA3F69EC7586}" type="parTrans" cxnId="{C90870C2-5956-4EF4-9BE0-8A067AA0593A}">
      <dgm:prSet/>
      <dgm:spPr/>
      <dgm:t>
        <a:bodyPr/>
        <a:lstStyle/>
        <a:p>
          <a:endParaRPr lang="en-US"/>
        </a:p>
      </dgm:t>
    </dgm:pt>
    <dgm:pt modelId="{2252ADD9-3ABB-486D-B850-C8F39A0B2254}" type="sibTrans" cxnId="{C90870C2-5956-4EF4-9BE0-8A067AA0593A}">
      <dgm:prSet/>
      <dgm:spPr/>
      <dgm:t>
        <a:bodyPr/>
        <a:lstStyle/>
        <a:p>
          <a:endParaRPr lang="en-US"/>
        </a:p>
      </dgm:t>
    </dgm:pt>
    <dgm:pt modelId="{0FD389B0-B205-40EF-B164-87E48DA4D45D}" type="pres">
      <dgm:prSet presAssocID="{3060BAA4-88AD-40B8-ACA7-084C486EC162}" presName="root" presStyleCnt="0">
        <dgm:presLayoutVars>
          <dgm:dir/>
          <dgm:resizeHandles val="exact"/>
        </dgm:presLayoutVars>
      </dgm:prSet>
      <dgm:spPr/>
    </dgm:pt>
    <dgm:pt modelId="{A4C837E9-633C-44CB-B79A-D254BB266C38}" type="pres">
      <dgm:prSet presAssocID="{1D9B1999-7EE7-4B09-B094-506E53FC9F6A}" presName="compNode" presStyleCnt="0"/>
      <dgm:spPr/>
    </dgm:pt>
    <dgm:pt modelId="{4F02AD7A-9F86-449D-A049-F1659478DA7A}" type="pres">
      <dgm:prSet presAssocID="{1D9B1999-7EE7-4B09-B094-506E53FC9F6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C6EB7742-3335-4091-BDA6-0F60A83573F3}" type="pres">
      <dgm:prSet presAssocID="{1D9B1999-7EE7-4B09-B094-506E53FC9F6A}" presName="spaceRect" presStyleCnt="0"/>
      <dgm:spPr/>
    </dgm:pt>
    <dgm:pt modelId="{804FF529-917F-4C6B-8491-F4C4C749DBD7}" type="pres">
      <dgm:prSet presAssocID="{1D9B1999-7EE7-4B09-B094-506E53FC9F6A}" presName="textRect" presStyleLbl="revTx" presStyleIdx="0" presStyleCnt="5">
        <dgm:presLayoutVars>
          <dgm:chMax val="1"/>
          <dgm:chPref val="1"/>
        </dgm:presLayoutVars>
      </dgm:prSet>
      <dgm:spPr/>
    </dgm:pt>
    <dgm:pt modelId="{01DD9259-2FD0-4E95-A194-48B5C67E56DA}" type="pres">
      <dgm:prSet presAssocID="{DAD75A8D-F675-413A-9A11-58FCAFBF7ADC}" presName="sibTrans" presStyleCnt="0"/>
      <dgm:spPr/>
    </dgm:pt>
    <dgm:pt modelId="{1E74F6EC-71B4-4EB9-8E3E-6D34CC2CBF84}" type="pres">
      <dgm:prSet presAssocID="{BED9D475-AA0C-4133-A2BA-D454EDB8546E}" presName="compNode" presStyleCnt="0"/>
      <dgm:spPr/>
    </dgm:pt>
    <dgm:pt modelId="{E92BA827-A0C3-4538-A2CA-A0E183A1943B}" type="pres">
      <dgm:prSet presAssocID="{BED9D475-AA0C-4133-A2BA-D454EDB8546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2FFC5796-B247-4CC5-B835-8C8B3A926329}" type="pres">
      <dgm:prSet presAssocID="{BED9D475-AA0C-4133-A2BA-D454EDB8546E}" presName="spaceRect" presStyleCnt="0"/>
      <dgm:spPr/>
    </dgm:pt>
    <dgm:pt modelId="{38661C6A-5F90-452E-B280-57772F3BAD93}" type="pres">
      <dgm:prSet presAssocID="{BED9D475-AA0C-4133-A2BA-D454EDB8546E}" presName="textRect" presStyleLbl="revTx" presStyleIdx="1" presStyleCnt="5">
        <dgm:presLayoutVars>
          <dgm:chMax val="1"/>
          <dgm:chPref val="1"/>
        </dgm:presLayoutVars>
      </dgm:prSet>
      <dgm:spPr/>
    </dgm:pt>
    <dgm:pt modelId="{901FB304-653E-436D-A161-6276F61CD012}" type="pres">
      <dgm:prSet presAssocID="{168E68FE-1EF4-4255-A1B7-9C35942D7C02}" presName="sibTrans" presStyleCnt="0"/>
      <dgm:spPr/>
    </dgm:pt>
    <dgm:pt modelId="{F314D639-1F84-44A1-A01A-E9CBFD77E294}" type="pres">
      <dgm:prSet presAssocID="{C64844C9-9DC3-4C3B-A611-6C5CBF90FBDF}" presName="compNode" presStyleCnt="0"/>
      <dgm:spPr/>
    </dgm:pt>
    <dgm:pt modelId="{D46D7B1C-B68E-4CB8-B056-8DE2E58B08B1}" type="pres">
      <dgm:prSet presAssocID="{C64844C9-9DC3-4C3B-A611-6C5CBF90FBD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ortafoglio"/>
        </a:ext>
      </dgm:extLst>
    </dgm:pt>
    <dgm:pt modelId="{1E2EBCD0-E457-4874-A293-1A4F92C29256}" type="pres">
      <dgm:prSet presAssocID="{C64844C9-9DC3-4C3B-A611-6C5CBF90FBDF}" presName="spaceRect" presStyleCnt="0"/>
      <dgm:spPr/>
    </dgm:pt>
    <dgm:pt modelId="{A839853B-62EC-4AEE-B8FD-6094ACC2F543}" type="pres">
      <dgm:prSet presAssocID="{C64844C9-9DC3-4C3B-A611-6C5CBF90FBDF}" presName="textRect" presStyleLbl="revTx" presStyleIdx="2" presStyleCnt="5">
        <dgm:presLayoutVars>
          <dgm:chMax val="1"/>
          <dgm:chPref val="1"/>
        </dgm:presLayoutVars>
      </dgm:prSet>
      <dgm:spPr/>
    </dgm:pt>
    <dgm:pt modelId="{2EB4B444-6478-4634-A905-0F4D2759DB0D}" type="pres">
      <dgm:prSet presAssocID="{CA20B3BE-C81F-4E0A-9E0A-8A4A816FBF02}" presName="sibTrans" presStyleCnt="0"/>
      <dgm:spPr/>
    </dgm:pt>
    <dgm:pt modelId="{EC3D3D20-8DC2-4413-B12A-7BA4BCEB6EC2}" type="pres">
      <dgm:prSet presAssocID="{7379AED2-89B3-4B06-A84B-8D93FFA535D8}" presName="compNode" presStyleCnt="0"/>
      <dgm:spPr/>
    </dgm:pt>
    <dgm:pt modelId="{2E1500B8-3724-46D2-8480-ECD61E0AC5DA}" type="pres">
      <dgm:prSet presAssocID="{7379AED2-89B3-4B06-A84B-8D93FFA535D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itcoin"/>
        </a:ext>
      </dgm:extLst>
    </dgm:pt>
    <dgm:pt modelId="{8445CD4B-E688-40A7-94E0-C69F97D6D58B}" type="pres">
      <dgm:prSet presAssocID="{7379AED2-89B3-4B06-A84B-8D93FFA535D8}" presName="spaceRect" presStyleCnt="0"/>
      <dgm:spPr/>
    </dgm:pt>
    <dgm:pt modelId="{32592CC7-8967-45EC-8373-F6237C981110}" type="pres">
      <dgm:prSet presAssocID="{7379AED2-89B3-4B06-A84B-8D93FFA535D8}" presName="textRect" presStyleLbl="revTx" presStyleIdx="3" presStyleCnt="5">
        <dgm:presLayoutVars>
          <dgm:chMax val="1"/>
          <dgm:chPref val="1"/>
        </dgm:presLayoutVars>
      </dgm:prSet>
      <dgm:spPr/>
    </dgm:pt>
    <dgm:pt modelId="{1780AD6C-09C8-4411-BFCF-6256C7241DC7}" type="pres">
      <dgm:prSet presAssocID="{AE490C83-BBDB-42F7-9279-288E404FD41F}" presName="sibTrans" presStyleCnt="0"/>
      <dgm:spPr/>
    </dgm:pt>
    <dgm:pt modelId="{E372F7EC-8B29-47F4-88D9-4F1686421F34}" type="pres">
      <dgm:prSet presAssocID="{FD8213FA-BE44-46D2-8303-56D92454FCB0}" presName="compNode" presStyleCnt="0"/>
      <dgm:spPr/>
    </dgm:pt>
    <dgm:pt modelId="{F8F302FF-3FF2-4AED-AB3E-B8BF398547F5}" type="pres">
      <dgm:prSet presAssocID="{FD8213FA-BE44-46D2-8303-56D92454FC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rrow Circle"/>
        </a:ext>
      </dgm:extLst>
    </dgm:pt>
    <dgm:pt modelId="{F2CB83F1-A286-462C-B3CE-92A1D29874F8}" type="pres">
      <dgm:prSet presAssocID="{FD8213FA-BE44-46D2-8303-56D92454FCB0}" presName="spaceRect" presStyleCnt="0"/>
      <dgm:spPr/>
    </dgm:pt>
    <dgm:pt modelId="{D7FEA706-C7D3-4D50-BD11-A53A1413AFCF}" type="pres">
      <dgm:prSet presAssocID="{FD8213FA-BE44-46D2-8303-56D92454FCB0}" presName="textRect" presStyleLbl="revTx" presStyleIdx="4" presStyleCnt="5">
        <dgm:presLayoutVars>
          <dgm:chMax val="1"/>
          <dgm:chPref val="1"/>
        </dgm:presLayoutVars>
      </dgm:prSet>
      <dgm:spPr/>
    </dgm:pt>
  </dgm:ptLst>
  <dgm:cxnLst>
    <dgm:cxn modelId="{D714D901-0B30-4403-9DA5-BB5363B09591}" type="presOf" srcId="{1D9B1999-7EE7-4B09-B094-506E53FC9F6A}" destId="{804FF529-917F-4C6B-8491-F4C4C749DBD7}" srcOrd="0" destOrd="0" presId="urn:microsoft.com/office/officeart/2018/2/layout/IconLabelList"/>
    <dgm:cxn modelId="{78307224-9C55-43AA-A310-2707E7E59A3A}" type="presOf" srcId="{FD8213FA-BE44-46D2-8303-56D92454FCB0}" destId="{D7FEA706-C7D3-4D50-BD11-A53A1413AFCF}" srcOrd="0" destOrd="0" presId="urn:microsoft.com/office/officeart/2018/2/layout/IconLabelList"/>
    <dgm:cxn modelId="{DC1DD85D-5260-47C0-98D4-C551750AFE9C}" srcId="{3060BAA4-88AD-40B8-ACA7-084C486EC162}" destId="{C64844C9-9DC3-4C3B-A611-6C5CBF90FBDF}" srcOrd="2" destOrd="0" parTransId="{7EE86E7E-0392-46E1-B86E-48626B45CE73}" sibTransId="{CA20B3BE-C81F-4E0A-9E0A-8A4A816FBF02}"/>
    <dgm:cxn modelId="{BA49FF48-EFA8-4F01-93C0-F4E912F0EC63}" type="presOf" srcId="{C64844C9-9DC3-4C3B-A611-6C5CBF90FBDF}" destId="{A839853B-62EC-4AEE-B8FD-6094ACC2F543}" srcOrd="0" destOrd="0" presId="urn:microsoft.com/office/officeart/2018/2/layout/IconLabelList"/>
    <dgm:cxn modelId="{0D279258-5560-40B6-8FC3-BFF9CC8FEFCB}" srcId="{3060BAA4-88AD-40B8-ACA7-084C486EC162}" destId="{1D9B1999-7EE7-4B09-B094-506E53FC9F6A}" srcOrd="0" destOrd="0" parTransId="{8D1CD1E4-8066-4B2B-B447-4035CD9C4358}" sibTransId="{DAD75A8D-F675-413A-9A11-58FCAFBF7ADC}"/>
    <dgm:cxn modelId="{C43E087C-B7D0-498A-9209-AD42A12A78EA}" srcId="{3060BAA4-88AD-40B8-ACA7-084C486EC162}" destId="{BED9D475-AA0C-4133-A2BA-D454EDB8546E}" srcOrd="1" destOrd="0" parTransId="{1471BF89-0883-4FAC-94DA-3257D11153E2}" sibTransId="{168E68FE-1EF4-4255-A1B7-9C35942D7C02}"/>
    <dgm:cxn modelId="{F194247E-1F20-476B-9E9A-3EFA60A17F34}" type="presOf" srcId="{7379AED2-89B3-4B06-A84B-8D93FFA535D8}" destId="{32592CC7-8967-45EC-8373-F6237C981110}" srcOrd="0" destOrd="0" presId="urn:microsoft.com/office/officeart/2018/2/layout/IconLabelList"/>
    <dgm:cxn modelId="{73D43DB5-CB23-4317-ABBB-606A909B5DD9}" srcId="{3060BAA4-88AD-40B8-ACA7-084C486EC162}" destId="{7379AED2-89B3-4B06-A84B-8D93FFA535D8}" srcOrd="3" destOrd="0" parTransId="{5D319C75-028C-4D8B-9025-C128B092BF30}" sibTransId="{AE490C83-BBDB-42F7-9279-288E404FD41F}"/>
    <dgm:cxn modelId="{C90870C2-5956-4EF4-9BE0-8A067AA0593A}" srcId="{3060BAA4-88AD-40B8-ACA7-084C486EC162}" destId="{FD8213FA-BE44-46D2-8303-56D92454FCB0}" srcOrd="4" destOrd="0" parTransId="{C5A65046-4908-4ECE-A6E1-EA3F69EC7586}" sibTransId="{2252ADD9-3ABB-486D-B850-C8F39A0B2254}"/>
    <dgm:cxn modelId="{EB888FDB-964A-412F-8DFB-C8B887F50AED}" type="presOf" srcId="{BED9D475-AA0C-4133-A2BA-D454EDB8546E}" destId="{38661C6A-5F90-452E-B280-57772F3BAD93}" srcOrd="0" destOrd="0" presId="urn:microsoft.com/office/officeart/2018/2/layout/IconLabelList"/>
    <dgm:cxn modelId="{8B95CBF3-9EEC-4E68-9669-2A513F26EBBC}" type="presOf" srcId="{3060BAA4-88AD-40B8-ACA7-084C486EC162}" destId="{0FD389B0-B205-40EF-B164-87E48DA4D45D}" srcOrd="0" destOrd="0" presId="urn:microsoft.com/office/officeart/2018/2/layout/IconLabelList"/>
    <dgm:cxn modelId="{2E6F76CA-2C8C-4E1F-AA4B-48751D2AF9AA}" type="presParOf" srcId="{0FD389B0-B205-40EF-B164-87E48DA4D45D}" destId="{A4C837E9-633C-44CB-B79A-D254BB266C38}" srcOrd="0" destOrd="0" presId="urn:microsoft.com/office/officeart/2018/2/layout/IconLabelList"/>
    <dgm:cxn modelId="{0EBD764D-5459-46F8-BDA8-565BF540B103}" type="presParOf" srcId="{A4C837E9-633C-44CB-B79A-D254BB266C38}" destId="{4F02AD7A-9F86-449D-A049-F1659478DA7A}" srcOrd="0" destOrd="0" presId="urn:microsoft.com/office/officeart/2018/2/layout/IconLabelList"/>
    <dgm:cxn modelId="{1D696951-2F2D-4323-B260-ADE4565BEE78}" type="presParOf" srcId="{A4C837E9-633C-44CB-B79A-D254BB266C38}" destId="{C6EB7742-3335-4091-BDA6-0F60A83573F3}" srcOrd="1" destOrd="0" presId="urn:microsoft.com/office/officeart/2018/2/layout/IconLabelList"/>
    <dgm:cxn modelId="{F48D40A6-3FAB-4422-8D6D-2E0BE35E026A}" type="presParOf" srcId="{A4C837E9-633C-44CB-B79A-D254BB266C38}" destId="{804FF529-917F-4C6B-8491-F4C4C749DBD7}" srcOrd="2" destOrd="0" presId="urn:microsoft.com/office/officeart/2018/2/layout/IconLabelList"/>
    <dgm:cxn modelId="{E4AD6481-1BE8-46E0-9A6B-7BA54A1E91F9}" type="presParOf" srcId="{0FD389B0-B205-40EF-B164-87E48DA4D45D}" destId="{01DD9259-2FD0-4E95-A194-48B5C67E56DA}" srcOrd="1" destOrd="0" presId="urn:microsoft.com/office/officeart/2018/2/layout/IconLabelList"/>
    <dgm:cxn modelId="{3C3E2BC4-32CF-41CD-AA2D-A32CA0422303}" type="presParOf" srcId="{0FD389B0-B205-40EF-B164-87E48DA4D45D}" destId="{1E74F6EC-71B4-4EB9-8E3E-6D34CC2CBF84}" srcOrd="2" destOrd="0" presId="urn:microsoft.com/office/officeart/2018/2/layout/IconLabelList"/>
    <dgm:cxn modelId="{BA3B8808-09F3-49E9-AE38-A4D026CA846A}" type="presParOf" srcId="{1E74F6EC-71B4-4EB9-8E3E-6D34CC2CBF84}" destId="{E92BA827-A0C3-4538-A2CA-A0E183A1943B}" srcOrd="0" destOrd="0" presId="urn:microsoft.com/office/officeart/2018/2/layout/IconLabelList"/>
    <dgm:cxn modelId="{ED414A2B-9CF6-4DB5-9369-2701A2637C96}" type="presParOf" srcId="{1E74F6EC-71B4-4EB9-8E3E-6D34CC2CBF84}" destId="{2FFC5796-B247-4CC5-B835-8C8B3A926329}" srcOrd="1" destOrd="0" presId="urn:microsoft.com/office/officeart/2018/2/layout/IconLabelList"/>
    <dgm:cxn modelId="{15798D8B-DFF5-4B0F-B0EE-65D7560DBDD2}" type="presParOf" srcId="{1E74F6EC-71B4-4EB9-8E3E-6D34CC2CBF84}" destId="{38661C6A-5F90-452E-B280-57772F3BAD93}" srcOrd="2" destOrd="0" presId="urn:microsoft.com/office/officeart/2018/2/layout/IconLabelList"/>
    <dgm:cxn modelId="{0B3C1CDD-5CC6-47FF-9AC6-113CF8A09C23}" type="presParOf" srcId="{0FD389B0-B205-40EF-B164-87E48DA4D45D}" destId="{901FB304-653E-436D-A161-6276F61CD012}" srcOrd="3" destOrd="0" presId="urn:microsoft.com/office/officeart/2018/2/layout/IconLabelList"/>
    <dgm:cxn modelId="{0191469A-D8D6-4F03-BA8E-6CB507BF541C}" type="presParOf" srcId="{0FD389B0-B205-40EF-B164-87E48DA4D45D}" destId="{F314D639-1F84-44A1-A01A-E9CBFD77E294}" srcOrd="4" destOrd="0" presId="urn:microsoft.com/office/officeart/2018/2/layout/IconLabelList"/>
    <dgm:cxn modelId="{4C7B0D11-42B2-4C53-9FFF-D648070D08A2}" type="presParOf" srcId="{F314D639-1F84-44A1-A01A-E9CBFD77E294}" destId="{D46D7B1C-B68E-4CB8-B056-8DE2E58B08B1}" srcOrd="0" destOrd="0" presId="urn:microsoft.com/office/officeart/2018/2/layout/IconLabelList"/>
    <dgm:cxn modelId="{44DD9B6D-1898-45F3-A3E4-E521D7C95B07}" type="presParOf" srcId="{F314D639-1F84-44A1-A01A-E9CBFD77E294}" destId="{1E2EBCD0-E457-4874-A293-1A4F92C29256}" srcOrd="1" destOrd="0" presId="urn:microsoft.com/office/officeart/2018/2/layout/IconLabelList"/>
    <dgm:cxn modelId="{DF15DE17-441A-44A3-B087-B110E4445267}" type="presParOf" srcId="{F314D639-1F84-44A1-A01A-E9CBFD77E294}" destId="{A839853B-62EC-4AEE-B8FD-6094ACC2F543}" srcOrd="2" destOrd="0" presId="urn:microsoft.com/office/officeart/2018/2/layout/IconLabelList"/>
    <dgm:cxn modelId="{68C3408C-EC6C-4EAB-8839-B5BBF6BAE8B3}" type="presParOf" srcId="{0FD389B0-B205-40EF-B164-87E48DA4D45D}" destId="{2EB4B444-6478-4634-A905-0F4D2759DB0D}" srcOrd="5" destOrd="0" presId="urn:microsoft.com/office/officeart/2018/2/layout/IconLabelList"/>
    <dgm:cxn modelId="{21771F95-858D-45DD-85E1-36A051BBFE4C}" type="presParOf" srcId="{0FD389B0-B205-40EF-B164-87E48DA4D45D}" destId="{EC3D3D20-8DC2-4413-B12A-7BA4BCEB6EC2}" srcOrd="6" destOrd="0" presId="urn:microsoft.com/office/officeart/2018/2/layout/IconLabelList"/>
    <dgm:cxn modelId="{583AEF8F-FD21-41A7-A4EA-D545484A706D}" type="presParOf" srcId="{EC3D3D20-8DC2-4413-B12A-7BA4BCEB6EC2}" destId="{2E1500B8-3724-46D2-8480-ECD61E0AC5DA}" srcOrd="0" destOrd="0" presId="urn:microsoft.com/office/officeart/2018/2/layout/IconLabelList"/>
    <dgm:cxn modelId="{A5B57E6B-08EF-465D-8401-6CECC403401C}" type="presParOf" srcId="{EC3D3D20-8DC2-4413-B12A-7BA4BCEB6EC2}" destId="{8445CD4B-E688-40A7-94E0-C69F97D6D58B}" srcOrd="1" destOrd="0" presId="urn:microsoft.com/office/officeart/2018/2/layout/IconLabelList"/>
    <dgm:cxn modelId="{155455A0-291C-4EC7-B04D-2F8B738B5DD8}" type="presParOf" srcId="{EC3D3D20-8DC2-4413-B12A-7BA4BCEB6EC2}" destId="{32592CC7-8967-45EC-8373-F6237C981110}" srcOrd="2" destOrd="0" presId="urn:microsoft.com/office/officeart/2018/2/layout/IconLabelList"/>
    <dgm:cxn modelId="{2A15C4B5-219F-469D-A114-D4302B5EF1DC}" type="presParOf" srcId="{0FD389B0-B205-40EF-B164-87E48DA4D45D}" destId="{1780AD6C-09C8-4411-BFCF-6256C7241DC7}" srcOrd="7" destOrd="0" presId="urn:microsoft.com/office/officeart/2018/2/layout/IconLabelList"/>
    <dgm:cxn modelId="{2EC63201-A00E-4B3B-94E1-E57BD12F66E3}" type="presParOf" srcId="{0FD389B0-B205-40EF-B164-87E48DA4D45D}" destId="{E372F7EC-8B29-47F4-88D9-4F1686421F34}" srcOrd="8" destOrd="0" presId="urn:microsoft.com/office/officeart/2018/2/layout/IconLabelList"/>
    <dgm:cxn modelId="{D52125F0-F7C1-411B-8876-27618BE909D0}" type="presParOf" srcId="{E372F7EC-8B29-47F4-88D9-4F1686421F34}" destId="{F8F302FF-3FF2-4AED-AB3E-B8BF398547F5}" srcOrd="0" destOrd="0" presId="urn:microsoft.com/office/officeart/2018/2/layout/IconLabelList"/>
    <dgm:cxn modelId="{1B2A5CA3-B9EE-4D07-8D41-6ADAC1F080D7}" type="presParOf" srcId="{E372F7EC-8B29-47F4-88D9-4F1686421F34}" destId="{F2CB83F1-A286-462C-B3CE-92A1D29874F8}" srcOrd="1" destOrd="0" presId="urn:microsoft.com/office/officeart/2018/2/layout/IconLabelList"/>
    <dgm:cxn modelId="{5BA33555-F900-408A-9878-25A77A029B40}" type="presParOf" srcId="{E372F7EC-8B29-47F4-88D9-4F1686421F34}" destId="{D7FEA706-C7D3-4D50-BD11-A53A1413AFC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CC886A-9B2B-4562-A36C-0BDB444754D1}"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66D47448-CDF5-4B19-8A48-8B1575816C2F}">
      <dgm:prSet/>
      <dgm:spPr/>
      <dgm:t>
        <a:bodyPr/>
        <a:lstStyle/>
        <a:p>
          <a:pPr>
            <a:lnSpc>
              <a:spcPct val="100000"/>
            </a:lnSpc>
          </a:pPr>
          <a:r>
            <a:rPr lang="en-GB" b="1" dirty="0"/>
            <a:t>Daily deposits into segregated trust accounts.</a:t>
          </a:r>
          <a:endParaRPr lang="en-US" b="1" dirty="0"/>
        </a:p>
      </dgm:t>
    </dgm:pt>
    <dgm:pt modelId="{AB0A350D-D4A0-4DCA-8A1E-8D5087BD2983}" type="parTrans" cxnId="{A1328A5C-CC31-4E77-8D0E-9DC5B56B84CC}">
      <dgm:prSet/>
      <dgm:spPr/>
      <dgm:t>
        <a:bodyPr/>
        <a:lstStyle/>
        <a:p>
          <a:endParaRPr lang="en-US"/>
        </a:p>
      </dgm:t>
    </dgm:pt>
    <dgm:pt modelId="{BF872591-3D7C-4CA5-8E61-09B071593A53}" type="sibTrans" cxnId="{A1328A5C-CC31-4E77-8D0E-9DC5B56B84CC}">
      <dgm:prSet/>
      <dgm:spPr/>
      <dgm:t>
        <a:bodyPr/>
        <a:lstStyle/>
        <a:p>
          <a:endParaRPr lang="en-US"/>
        </a:p>
      </dgm:t>
    </dgm:pt>
    <dgm:pt modelId="{8F646161-43BB-4161-B1C7-E3A0608CA010}">
      <dgm:prSet/>
      <dgm:spPr>
        <a:solidFill>
          <a:schemeClr val="accent2">
            <a:lumMod val="75000"/>
          </a:schemeClr>
        </a:solidFill>
      </dgm:spPr>
      <dgm:t>
        <a:bodyPr/>
        <a:lstStyle/>
        <a:p>
          <a:pPr>
            <a:lnSpc>
              <a:spcPct val="100000"/>
            </a:lnSpc>
          </a:pPr>
          <a:r>
            <a:rPr lang="en-GB" b="1" dirty="0"/>
            <a:t>Maximum operational protection and multi-level compliance.</a:t>
          </a:r>
          <a:endParaRPr lang="en-US" dirty="0"/>
        </a:p>
      </dgm:t>
    </dgm:pt>
    <dgm:pt modelId="{02C8E75F-A5E7-4ECA-BC6C-30BE2871107F}" type="parTrans" cxnId="{F3CFDF64-033F-4BB3-B448-C8B88530EA0F}">
      <dgm:prSet/>
      <dgm:spPr/>
      <dgm:t>
        <a:bodyPr/>
        <a:lstStyle/>
        <a:p>
          <a:endParaRPr lang="en-US"/>
        </a:p>
      </dgm:t>
    </dgm:pt>
    <dgm:pt modelId="{24335BF5-F913-4681-B452-ED3FD8788512}" type="sibTrans" cxnId="{F3CFDF64-033F-4BB3-B448-C8B88530EA0F}">
      <dgm:prSet/>
      <dgm:spPr/>
      <dgm:t>
        <a:bodyPr/>
        <a:lstStyle/>
        <a:p>
          <a:endParaRPr lang="en-US"/>
        </a:p>
      </dgm:t>
    </dgm:pt>
    <dgm:pt modelId="{66B39305-0A88-49B9-946F-997C1E6CD60C}" type="pres">
      <dgm:prSet presAssocID="{BFCC886A-9B2B-4562-A36C-0BDB444754D1}" presName="Name0" presStyleCnt="0">
        <dgm:presLayoutVars>
          <dgm:dir/>
          <dgm:animOne val="branch"/>
          <dgm:animLvl val="lvl"/>
        </dgm:presLayoutVars>
      </dgm:prSet>
      <dgm:spPr/>
    </dgm:pt>
    <dgm:pt modelId="{5751316C-E41D-4AFA-B5CB-C236F7AAB07A}" type="pres">
      <dgm:prSet presAssocID="{66D47448-CDF5-4B19-8A48-8B1575816C2F}" presName="chaos" presStyleCnt="0"/>
      <dgm:spPr/>
    </dgm:pt>
    <dgm:pt modelId="{5E38B213-36CC-4EA0-B8F2-74FF2AAA1FCB}" type="pres">
      <dgm:prSet presAssocID="{66D47448-CDF5-4B19-8A48-8B1575816C2F}" presName="parTx1" presStyleLbl="revTx" presStyleIdx="0" presStyleCnt="1"/>
      <dgm:spPr/>
    </dgm:pt>
    <dgm:pt modelId="{F5A52D58-7E5E-4336-8C8A-13431F8000C0}" type="pres">
      <dgm:prSet presAssocID="{66D47448-CDF5-4B19-8A48-8B1575816C2F}" presName="c1" presStyleLbl="node1" presStyleIdx="0" presStyleCnt="19"/>
      <dgm:spPr>
        <a:solidFill>
          <a:srgbClr val="3FC960"/>
        </a:solidFill>
      </dgm:spPr>
    </dgm:pt>
    <dgm:pt modelId="{7FE457E5-4DDD-4ACD-A1A0-AAC5ADD24EBE}" type="pres">
      <dgm:prSet presAssocID="{66D47448-CDF5-4B19-8A48-8B1575816C2F}" presName="c2" presStyleLbl="node1" presStyleIdx="1" presStyleCnt="19"/>
      <dgm:spPr>
        <a:solidFill>
          <a:srgbClr val="00B050"/>
        </a:solidFill>
      </dgm:spPr>
    </dgm:pt>
    <dgm:pt modelId="{C30EE9D4-BA5F-44A5-89CB-4FF1A3E68233}" type="pres">
      <dgm:prSet presAssocID="{66D47448-CDF5-4B19-8A48-8B1575816C2F}" presName="c3" presStyleLbl="node1" presStyleIdx="2" presStyleCnt="19"/>
      <dgm:spPr>
        <a:solidFill>
          <a:srgbClr val="00FF00"/>
        </a:solidFill>
      </dgm:spPr>
    </dgm:pt>
    <dgm:pt modelId="{01FDF836-DB61-4B80-BA21-6691D9B43FB7}" type="pres">
      <dgm:prSet presAssocID="{66D47448-CDF5-4B19-8A48-8B1575816C2F}" presName="c4" presStyleLbl="node1" presStyleIdx="3" presStyleCnt="19"/>
      <dgm:spPr>
        <a:solidFill>
          <a:schemeClr val="accent4">
            <a:lumMod val="60000"/>
            <a:lumOff val="40000"/>
          </a:schemeClr>
        </a:solidFill>
      </dgm:spPr>
    </dgm:pt>
    <dgm:pt modelId="{AFDDB617-C0B8-4BED-B911-A6C551D8D60C}" type="pres">
      <dgm:prSet presAssocID="{66D47448-CDF5-4B19-8A48-8B1575816C2F}" presName="c5" presStyleLbl="node1" presStyleIdx="4" presStyleCnt="19"/>
      <dgm:spPr>
        <a:solidFill>
          <a:schemeClr val="accent4">
            <a:lumMod val="40000"/>
            <a:lumOff val="60000"/>
          </a:schemeClr>
        </a:solidFill>
      </dgm:spPr>
    </dgm:pt>
    <dgm:pt modelId="{2476B632-0926-491C-B6EC-8C3052836EC6}" type="pres">
      <dgm:prSet presAssocID="{66D47448-CDF5-4B19-8A48-8B1575816C2F}" presName="c6" presStyleLbl="node1" presStyleIdx="5" presStyleCnt="19"/>
      <dgm:spPr>
        <a:solidFill>
          <a:schemeClr val="accent4">
            <a:lumMod val="75000"/>
          </a:schemeClr>
        </a:solidFill>
      </dgm:spPr>
    </dgm:pt>
    <dgm:pt modelId="{4886A3C8-1093-45CA-9C64-FAFB652EDB55}" type="pres">
      <dgm:prSet presAssocID="{66D47448-CDF5-4B19-8A48-8B1575816C2F}" presName="c7" presStyleLbl="node1" presStyleIdx="6" presStyleCnt="19"/>
      <dgm:spPr>
        <a:solidFill>
          <a:schemeClr val="accent4">
            <a:lumMod val="50000"/>
          </a:schemeClr>
        </a:solidFill>
      </dgm:spPr>
    </dgm:pt>
    <dgm:pt modelId="{967C05E7-DE77-4BD9-A8DE-841BF4C44783}" type="pres">
      <dgm:prSet presAssocID="{66D47448-CDF5-4B19-8A48-8B1575816C2F}" presName="c8" presStyleLbl="node1" presStyleIdx="7" presStyleCnt="19"/>
      <dgm:spPr>
        <a:solidFill>
          <a:srgbClr val="3ED632"/>
        </a:solidFill>
      </dgm:spPr>
    </dgm:pt>
    <dgm:pt modelId="{0AB3AF8C-FAB3-41E5-AEC2-4532674EF170}" type="pres">
      <dgm:prSet presAssocID="{66D47448-CDF5-4B19-8A48-8B1575816C2F}" presName="c9" presStyleLbl="node1" presStyleIdx="8" presStyleCnt="19"/>
      <dgm:spPr>
        <a:solidFill>
          <a:srgbClr val="18F03C"/>
        </a:solidFill>
      </dgm:spPr>
    </dgm:pt>
    <dgm:pt modelId="{C1A23819-08E9-41CD-A979-03B21F9B5376}" type="pres">
      <dgm:prSet presAssocID="{66D47448-CDF5-4B19-8A48-8B1575816C2F}" presName="c10" presStyleLbl="node1" presStyleIdx="9" presStyleCnt="19"/>
      <dgm:spPr>
        <a:solidFill>
          <a:schemeClr val="accent4"/>
        </a:solidFill>
      </dgm:spPr>
    </dgm:pt>
    <dgm:pt modelId="{A25BB00B-359A-4E8D-9535-ABBE7898193D}" type="pres">
      <dgm:prSet presAssocID="{66D47448-CDF5-4B19-8A48-8B1575816C2F}" presName="c11" presStyleLbl="node1" presStyleIdx="10" presStyleCnt="19" custLinFactNeighborX="-13951" custLinFactNeighborY="-94796"/>
      <dgm:spPr>
        <a:solidFill>
          <a:srgbClr val="4DBB7A"/>
        </a:solidFill>
      </dgm:spPr>
    </dgm:pt>
    <dgm:pt modelId="{C33BD547-97BE-4CFF-AE91-5DD8CDD61D0B}" type="pres">
      <dgm:prSet presAssocID="{66D47448-CDF5-4B19-8A48-8B1575816C2F}" presName="c12" presStyleLbl="node1" presStyleIdx="11" presStyleCnt="19"/>
      <dgm:spPr>
        <a:solidFill>
          <a:srgbClr val="00FF00"/>
        </a:solidFill>
      </dgm:spPr>
    </dgm:pt>
    <dgm:pt modelId="{2FE07E3B-5619-4EF0-BA64-D3798AE51FCA}" type="pres">
      <dgm:prSet presAssocID="{66D47448-CDF5-4B19-8A48-8B1575816C2F}" presName="c13" presStyleLbl="node1" presStyleIdx="12" presStyleCnt="19"/>
      <dgm:spPr>
        <a:solidFill>
          <a:srgbClr val="99FF66"/>
        </a:solidFill>
      </dgm:spPr>
    </dgm:pt>
    <dgm:pt modelId="{4F821609-7734-42D7-B0C9-4AB44F977D3B}" type="pres">
      <dgm:prSet presAssocID="{66D47448-CDF5-4B19-8A48-8B1575816C2F}" presName="c14" presStyleLbl="node1" presStyleIdx="13" presStyleCnt="19"/>
      <dgm:spPr>
        <a:solidFill>
          <a:schemeClr val="accent4">
            <a:lumMod val="60000"/>
            <a:lumOff val="40000"/>
          </a:schemeClr>
        </a:solidFill>
      </dgm:spPr>
    </dgm:pt>
    <dgm:pt modelId="{CDE0A8A9-035D-4EB9-9085-378C2A6DFFD0}" type="pres">
      <dgm:prSet presAssocID="{66D47448-CDF5-4B19-8A48-8B1575816C2F}" presName="c15" presStyleLbl="node1" presStyleIdx="14" presStyleCnt="19"/>
      <dgm:spPr>
        <a:solidFill>
          <a:srgbClr val="0EFA73"/>
        </a:solidFill>
      </dgm:spPr>
    </dgm:pt>
    <dgm:pt modelId="{34D26CAD-4858-4E49-A42E-B72F97691928}" type="pres">
      <dgm:prSet presAssocID="{66D47448-CDF5-4B19-8A48-8B1575816C2F}" presName="c16" presStyleLbl="node1" presStyleIdx="15" presStyleCnt="19"/>
      <dgm:spPr>
        <a:solidFill>
          <a:srgbClr val="3ED632"/>
        </a:solidFill>
      </dgm:spPr>
    </dgm:pt>
    <dgm:pt modelId="{1E4BB84C-E695-4FCC-A8B4-45BE6AA3D590}" type="pres">
      <dgm:prSet presAssocID="{66D47448-CDF5-4B19-8A48-8B1575816C2F}" presName="c17" presStyleLbl="node1" presStyleIdx="16" presStyleCnt="19"/>
      <dgm:spPr>
        <a:solidFill>
          <a:srgbClr val="18F03C"/>
        </a:solidFill>
      </dgm:spPr>
    </dgm:pt>
    <dgm:pt modelId="{BEC40921-12DE-40C5-8171-31B75622C2B6}" type="pres">
      <dgm:prSet presAssocID="{66D47448-CDF5-4B19-8A48-8B1575816C2F}" presName="c18" presStyleLbl="node1" presStyleIdx="17" presStyleCnt="19"/>
      <dgm:spPr>
        <a:solidFill>
          <a:srgbClr val="58B05C"/>
        </a:solidFill>
      </dgm:spPr>
    </dgm:pt>
    <dgm:pt modelId="{3EBABCE5-EF18-4B77-94F7-24BFF3F88831}" type="pres">
      <dgm:prSet presAssocID="{BF872591-3D7C-4CA5-8E61-09B071593A53}" presName="chevronComposite1" presStyleCnt="0"/>
      <dgm:spPr/>
    </dgm:pt>
    <dgm:pt modelId="{92780523-73AF-48BD-888D-7BF26C0AD88C}" type="pres">
      <dgm:prSet presAssocID="{BF872591-3D7C-4CA5-8E61-09B071593A53}" presName="chevron1" presStyleLbl="sibTrans2D1" presStyleIdx="0" presStyleCnt="2"/>
      <dgm:spPr>
        <a:solidFill>
          <a:srgbClr val="00FF00"/>
        </a:solidFill>
      </dgm:spPr>
    </dgm:pt>
    <dgm:pt modelId="{40ABC48A-4743-4B4D-AABE-8F0714A8615D}" type="pres">
      <dgm:prSet presAssocID="{BF872591-3D7C-4CA5-8E61-09B071593A53}" presName="spChevron1" presStyleCnt="0"/>
      <dgm:spPr/>
    </dgm:pt>
    <dgm:pt modelId="{B7E2D5DE-1B8B-494A-B90D-E7C26F74553A}" type="pres">
      <dgm:prSet presAssocID="{BF872591-3D7C-4CA5-8E61-09B071593A53}" presName="overlap" presStyleCnt="0"/>
      <dgm:spPr/>
    </dgm:pt>
    <dgm:pt modelId="{5A5AEA36-1897-4453-B68A-A9D7FF9561CD}" type="pres">
      <dgm:prSet presAssocID="{BF872591-3D7C-4CA5-8E61-09B071593A53}" presName="chevronComposite2" presStyleCnt="0"/>
      <dgm:spPr/>
    </dgm:pt>
    <dgm:pt modelId="{95B7B828-4F87-4666-8543-2F3A989F6A3D}" type="pres">
      <dgm:prSet presAssocID="{BF872591-3D7C-4CA5-8E61-09B071593A53}" presName="chevron2" presStyleLbl="sibTrans2D1" presStyleIdx="1" presStyleCnt="2"/>
      <dgm:spPr>
        <a:solidFill>
          <a:srgbClr val="18F03C"/>
        </a:solidFill>
      </dgm:spPr>
    </dgm:pt>
    <dgm:pt modelId="{D1788657-7299-4D50-B0FC-E508D61FBC43}" type="pres">
      <dgm:prSet presAssocID="{BF872591-3D7C-4CA5-8E61-09B071593A53}" presName="spChevron2" presStyleCnt="0"/>
      <dgm:spPr/>
    </dgm:pt>
    <dgm:pt modelId="{98AEC114-F76C-46E2-B77A-F9E9D8E8461C}" type="pres">
      <dgm:prSet presAssocID="{8F646161-43BB-4161-B1C7-E3A0608CA010}" presName="last" presStyleCnt="0"/>
      <dgm:spPr/>
    </dgm:pt>
    <dgm:pt modelId="{2DCDDA56-E204-45A6-93D6-20244725BC1C}" type="pres">
      <dgm:prSet presAssocID="{8F646161-43BB-4161-B1C7-E3A0608CA010}" presName="circleTx" presStyleLbl="node1" presStyleIdx="18" presStyleCnt="19"/>
      <dgm:spPr/>
    </dgm:pt>
    <dgm:pt modelId="{F810C11F-4509-4702-8DCC-7430796DFC78}" type="pres">
      <dgm:prSet presAssocID="{8F646161-43BB-4161-B1C7-E3A0608CA010}" presName="spN" presStyleCnt="0"/>
      <dgm:spPr/>
    </dgm:pt>
  </dgm:ptLst>
  <dgm:cxnLst>
    <dgm:cxn modelId="{75317304-085D-48F2-9162-D7680855D715}" type="presOf" srcId="{8F646161-43BB-4161-B1C7-E3A0608CA010}" destId="{2DCDDA56-E204-45A6-93D6-20244725BC1C}" srcOrd="0" destOrd="0" presId="urn:microsoft.com/office/officeart/2009/3/layout/RandomtoResultProcess"/>
    <dgm:cxn modelId="{9D28BD36-938E-420A-A392-B4F774EC3407}" type="presOf" srcId="{BFCC886A-9B2B-4562-A36C-0BDB444754D1}" destId="{66B39305-0A88-49B9-946F-997C1E6CD60C}" srcOrd="0" destOrd="0" presId="urn:microsoft.com/office/officeart/2009/3/layout/RandomtoResultProcess"/>
    <dgm:cxn modelId="{A1328A5C-CC31-4E77-8D0E-9DC5B56B84CC}" srcId="{BFCC886A-9B2B-4562-A36C-0BDB444754D1}" destId="{66D47448-CDF5-4B19-8A48-8B1575816C2F}" srcOrd="0" destOrd="0" parTransId="{AB0A350D-D4A0-4DCA-8A1E-8D5087BD2983}" sibTransId="{BF872591-3D7C-4CA5-8E61-09B071593A53}"/>
    <dgm:cxn modelId="{F3CFDF64-033F-4BB3-B448-C8B88530EA0F}" srcId="{BFCC886A-9B2B-4562-A36C-0BDB444754D1}" destId="{8F646161-43BB-4161-B1C7-E3A0608CA010}" srcOrd="1" destOrd="0" parTransId="{02C8E75F-A5E7-4ECA-BC6C-30BE2871107F}" sibTransId="{24335BF5-F913-4681-B452-ED3FD8788512}"/>
    <dgm:cxn modelId="{E6CE40C7-8CAE-4DA6-A53B-2B70CA73A7FC}" type="presOf" srcId="{66D47448-CDF5-4B19-8A48-8B1575816C2F}" destId="{5E38B213-36CC-4EA0-B8F2-74FF2AAA1FCB}" srcOrd="0" destOrd="0" presId="urn:microsoft.com/office/officeart/2009/3/layout/RandomtoResultProcess"/>
    <dgm:cxn modelId="{58809FFA-1F15-4E06-AC1F-D1355366A701}" type="presParOf" srcId="{66B39305-0A88-49B9-946F-997C1E6CD60C}" destId="{5751316C-E41D-4AFA-B5CB-C236F7AAB07A}" srcOrd="0" destOrd="0" presId="urn:microsoft.com/office/officeart/2009/3/layout/RandomtoResultProcess"/>
    <dgm:cxn modelId="{304DF799-C94A-4F8D-865A-92ECE72E2125}" type="presParOf" srcId="{5751316C-E41D-4AFA-B5CB-C236F7AAB07A}" destId="{5E38B213-36CC-4EA0-B8F2-74FF2AAA1FCB}" srcOrd="0" destOrd="0" presId="urn:microsoft.com/office/officeart/2009/3/layout/RandomtoResultProcess"/>
    <dgm:cxn modelId="{7B14926A-596E-4D27-862C-5891A204472C}" type="presParOf" srcId="{5751316C-E41D-4AFA-B5CB-C236F7AAB07A}" destId="{F5A52D58-7E5E-4336-8C8A-13431F8000C0}" srcOrd="1" destOrd="0" presId="urn:microsoft.com/office/officeart/2009/3/layout/RandomtoResultProcess"/>
    <dgm:cxn modelId="{C8C17B01-F293-4170-A60B-6E5A2286A1C8}" type="presParOf" srcId="{5751316C-E41D-4AFA-B5CB-C236F7AAB07A}" destId="{7FE457E5-4DDD-4ACD-A1A0-AAC5ADD24EBE}" srcOrd="2" destOrd="0" presId="urn:microsoft.com/office/officeart/2009/3/layout/RandomtoResultProcess"/>
    <dgm:cxn modelId="{2BAFC802-E107-4305-909E-941809B2680F}" type="presParOf" srcId="{5751316C-E41D-4AFA-B5CB-C236F7AAB07A}" destId="{C30EE9D4-BA5F-44A5-89CB-4FF1A3E68233}" srcOrd="3" destOrd="0" presId="urn:microsoft.com/office/officeart/2009/3/layout/RandomtoResultProcess"/>
    <dgm:cxn modelId="{FA192476-1771-44F2-92D8-3D438AE125A9}" type="presParOf" srcId="{5751316C-E41D-4AFA-B5CB-C236F7AAB07A}" destId="{01FDF836-DB61-4B80-BA21-6691D9B43FB7}" srcOrd="4" destOrd="0" presId="urn:microsoft.com/office/officeart/2009/3/layout/RandomtoResultProcess"/>
    <dgm:cxn modelId="{6CDECC64-DEFC-478E-B025-F3F99B1CF47D}" type="presParOf" srcId="{5751316C-E41D-4AFA-B5CB-C236F7AAB07A}" destId="{AFDDB617-C0B8-4BED-B911-A6C551D8D60C}" srcOrd="5" destOrd="0" presId="urn:microsoft.com/office/officeart/2009/3/layout/RandomtoResultProcess"/>
    <dgm:cxn modelId="{FFDDA9B3-5B7C-47DF-A956-56CC5D8BCE1A}" type="presParOf" srcId="{5751316C-E41D-4AFA-B5CB-C236F7AAB07A}" destId="{2476B632-0926-491C-B6EC-8C3052836EC6}" srcOrd="6" destOrd="0" presId="urn:microsoft.com/office/officeart/2009/3/layout/RandomtoResultProcess"/>
    <dgm:cxn modelId="{5035EE0A-67A7-45E7-B679-829B75F88F2C}" type="presParOf" srcId="{5751316C-E41D-4AFA-B5CB-C236F7AAB07A}" destId="{4886A3C8-1093-45CA-9C64-FAFB652EDB55}" srcOrd="7" destOrd="0" presId="urn:microsoft.com/office/officeart/2009/3/layout/RandomtoResultProcess"/>
    <dgm:cxn modelId="{35649915-9E6A-408B-8576-F9264BE79A5E}" type="presParOf" srcId="{5751316C-E41D-4AFA-B5CB-C236F7AAB07A}" destId="{967C05E7-DE77-4BD9-A8DE-841BF4C44783}" srcOrd="8" destOrd="0" presId="urn:microsoft.com/office/officeart/2009/3/layout/RandomtoResultProcess"/>
    <dgm:cxn modelId="{E2E1A3E0-CA15-4412-A86A-6D490B01889D}" type="presParOf" srcId="{5751316C-E41D-4AFA-B5CB-C236F7AAB07A}" destId="{0AB3AF8C-FAB3-41E5-AEC2-4532674EF170}" srcOrd="9" destOrd="0" presId="urn:microsoft.com/office/officeart/2009/3/layout/RandomtoResultProcess"/>
    <dgm:cxn modelId="{4A814BAC-1266-4624-9C19-5F945BE28C93}" type="presParOf" srcId="{5751316C-E41D-4AFA-B5CB-C236F7AAB07A}" destId="{C1A23819-08E9-41CD-A979-03B21F9B5376}" srcOrd="10" destOrd="0" presId="urn:microsoft.com/office/officeart/2009/3/layout/RandomtoResultProcess"/>
    <dgm:cxn modelId="{2371F10C-2200-41A1-A2F2-62A1AF493BB5}" type="presParOf" srcId="{5751316C-E41D-4AFA-B5CB-C236F7AAB07A}" destId="{A25BB00B-359A-4E8D-9535-ABBE7898193D}" srcOrd="11" destOrd="0" presId="urn:microsoft.com/office/officeart/2009/3/layout/RandomtoResultProcess"/>
    <dgm:cxn modelId="{586A58E8-06D7-4982-A6C9-00655BC23BE0}" type="presParOf" srcId="{5751316C-E41D-4AFA-B5CB-C236F7AAB07A}" destId="{C33BD547-97BE-4CFF-AE91-5DD8CDD61D0B}" srcOrd="12" destOrd="0" presId="urn:microsoft.com/office/officeart/2009/3/layout/RandomtoResultProcess"/>
    <dgm:cxn modelId="{6CAFE9D2-1583-448A-B2D6-3D94AED41AB1}" type="presParOf" srcId="{5751316C-E41D-4AFA-B5CB-C236F7AAB07A}" destId="{2FE07E3B-5619-4EF0-BA64-D3798AE51FCA}" srcOrd="13" destOrd="0" presId="urn:microsoft.com/office/officeart/2009/3/layout/RandomtoResultProcess"/>
    <dgm:cxn modelId="{6A4856C9-24B5-400B-9224-BCD5EF8E5945}" type="presParOf" srcId="{5751316C-E41D-4AFA-B5CB-C236F7AAB07A}" destId="{4F821609-7734-42D7-B0C9-4AB44F977D3B}" srcOrd="14" destOrd="0" presId="urn:microsoft.com/office/officeart/2009/3/layout/RandomtoResultProcess"/>
    <dgm:cxn modelId="{DF7465FD-6AA9-4F08-82ED-28FA0C81F0FB}" type="presParOf" srcId="{5751316C-E41D-4AFA-B5CB-C236F7AAB07A}" destId="{CDE0A8A9-035D-4EB9-9085-378C2A6DFFD0}" srcOrd="15" destOrd="0" presId="urn:microsoft.com/office/officeart/2009/3/layout/RandomtoResultProcess"/>
    <dgm:cxn modelId="{B0CE532B-5587-4500-B433-E36410D3BDC4}" type="presParOf" srcId="{5751316C-E41D-4AFA-B5CB-C236F7AAB07A}" destId="{34D26CAD-4858-4E49-A42E-B72F97691928}" srcOrd="16" destOrd="0" presId="urn:microsoft.com/office/officeart/2009/3/layout/RandomtoResultProcess"/>
    <dgm:cxn modelId="{B0C15DC7-250D-443F-AF86-3C6DD355198E}" type="presParOf" srcId="{5751316C-E41D-4AFA-B5CB-C236F7AAB07A}" destId="{1E4BB84C-E695-4FCC-A8B4-45BE6AA3D590}" srcOrd="17" destOrd="0" presId="urn:microsoft.com/office/officeart/2009/3/layout/RandomtoResultProcess"/>
    <dgm:cxn modelId="{DB82B0D4-4DC8-4F3C-BED1-40C58C48F685}" type="presParOf" srcId="{5751316C-E41D-4AFA-B5CB-C236F7AAB07A}" destId="{BEC40921-12DE-40C5-8171-31B75622C2B6}" srcOrd="18" destOrd="0" presId="urn:microsoft.com/office/officeart/2009/3/layout/RandomtoResultProcess"/>
    <dgm:cxn modelId="{2FCB14A3-F26E-4C67-A1AD-55C644549627}" type="presParOf" srcId="{66B39305-0A88-49B9-946F-997C1E6CD60C}" destId="{3EBABCE5-EF18-4B77-94F7-24BFF3F88831}" srcOrd="1" destOrd="0" presId="urn:microsoft.com/office/officeart/2009/3/layout/RandomtoResultProcess"/>
    <dgm:cxn modelId="{0BA8600A-220C-4227-A2E5-39259B933B6B}" type="presParOf" srcId="{3EBABCE5-EF18-4B77-94F7-24BFF3F88831}" destId="{92780523-73AF-48BD-888D-7BF26C0AD88C}" srcOrd="0" destOrd="0" presId="urn:microsoft.com/office/officeart/2009/3/layout/RandomtoResultProcess"/>
    <dgm:cxn modelId="{E7CF2282-34DE-43CA-B3A5-4F14310B9451}" type="presParOf" srcId="{3EBABCE5-EF18-4B77-94F7-24BFF3F88831}" destId="{40ABC48A-4743-4B4D-AABE-8F0714A8615D}" srcOrd="1" destOrd="0" presId="urn:microsoft.com/office/officeart/2009/3/layout/RandomtoResultProcess"/>
    <dgm:cxn modelId="{45F0E82A-C596-4CE1-BC7A-363C1B73AE0C}" type="presParOf" srcId="{66B39305-0A88-49B9-946F-997C1E6CD60C}" destId="{B7E2D5DE-1B8B-494A-B90D-E7C26F74553A}" srcOrd="2" destOrd="0" presId="urn:microsoft.com/office/officeart/2009/3/layout/RandomtoResultProcess"/>
    <dgm:cxn modelId="{0A8FD096-146B-471D-AC72-F71AC8B32285}" type="presParOf" srcId="{66B39305-0A88-49B9-946F-997C1E6CD60C}" destId="{5A5AEA36-1897-4453-B68A-A9D7FF9561CD}" srcOrd="3" destOrd="0" presId="urn:microsoft.com/office/officeart/2009/3/layout/RandomtoResultProcess"/>
    <dgm:cxn modelId="{88A8D449-3C02-46AF-A3C9-A0DFF7FEFF08}" type="presParOf" srcId="{5A5AEA36-1897-4453-B68A-A9D7FF9561CD}" destId="{95B7B828-4F87-4666-8543-2F3A989F6A3D}" srcOrd="0" destOrd="0" presId="urn:microsoft.com/office/officeart/2009/3/layout/RandomtoResultProcess"/>
    <dgm:cxn modelId="{62733251-BED1-4011-AC38-79A9C0683D08}" type="presParOf" srcId="{5A5AEA36-1897-4453-B68A-A9D7FF9561CD}" destId="{D1788657-7299-4D50-B0FC-E508D61FBC43}" srcOrd="1" destOrd="0" presId="urn:microsoft.com/office/officeart/2009/3/layout/RandomtoResultProcess"/>
    <dgm:cxn modelId="{4E5BD657-D426-4748-9E3C-70D2021491B5}" type="presParOf" srcId="{66B39305-0A88-49B9-946F-997C1E6CD60C}" destId="{98AEC114-F76C-46E2-B77A-F9E9D8E8461C}" srcOrd="4" destOrd="0" presId="urn:microsoft.com/office/officeart/2009/3/layout/RandomtoResultProcess"/>
    <dgm:cxn modelId="{44B4CA43-D096-4404-A9DB-20F803C8A065}" type="presParOf" srcId="{98AEC114-F76C-46E2-B77A-F9E9D8E8461C}" destId="{2DCDDA56-E204-45A6-93D6-20244725BC1C}" srcOrd="0" destOrd="0" presId="urn:microsoft.com/office/officeart/2009/3/layout/RandomtoResultProcess"/>
    <dgm:cxn modelId="{AF5699EB-8919-479F-A5AB-A255244A158E}" type="presParOf" srcId="{98AEC114-F76C-46E2-B77A-F9E9D8E8461C}" destId="{F810C11F-4509-4702-8DCC-7430796DFC78}" srcOrd="1"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5948E9-F58A-4380-99EB-65D6612D4944}" type="doc">
      <dgm:prSet loTypeId="urn:microsoft.com/office/officeart/2018/2/layout/IconLabelList" loCatId="icon" qsTypeId="urn:microsoft.com/office/officeart/2005/8/quickstyle/simple1" qsCatId="simple" csTypeId="urn:microsoft.com/office/officeart/2005/8/colors/accent2_5" csCatId="accent2" phldr="1"/>
      <dgm:spPr/>
      <dgm:t>
        <a:bodyPr/>
        <a:lstStyle/>
        <a:p>
          <a:endParaRPr lang="en-US"/>
        </a:p>
      </dgm:t>
    </dgm:pt>
    <dgm:pt modelId="{26FB95F2-954F-45AF-B39D-DD570D43858F}">
      <dgm:prSet/>
      <dgm:spPr/>
      <dgm:t>
        <a:bodyPr/>
        <a:lstStyle/>
        <a:p>
          <a:pPr>
            <a:lnSpc>
              <a:spcPct val="100000"/>
            </a:lnSpc>
          </a:pPr>
          <a:r>
            <a:rPr lang="en-GB" b="1" dirty="0"/>
            <a:t>Vision: </a:t>
          </a:r>
          <a:r>
            <a:rPr lang="en-GB" b="0" dirty="0"/>
            <a:t>to create sustainable value through rigorous and independent management.</a:t>
          </a:r>
          <a:endParaRPr lang="en-US" b="0" dirty="0"/>
        </a:p>
      </dgm:t>
    </dgm:pt>
    <dgm:pt modelId="{78CD9229-36CB-4DF8-AE03-5B1E2A5862F4}" type="parTrans" cxnId="{A2627053-5727-4AD8-8B11-5279D7CAC4A5}">
      <dgm:prSet/>
      <dgm:spPr/>
      <dgm:t>
        <a:bodyPr/>
        <a:lstStyle/>
        <a:p>
          <a:endParaRPr lang="en-US"/>
        </a:p>
      </dgm:t>
    </dgm:pt>
    <dgm:pt modelId="{B49F9783-F08A-4626-90A5-5473C44ECB22}" type="sibTrans" cxnId="{A2627053-5727-4AD8-8B11-5279D7CAC4A5}">
      <dgm:prSet/>
      <dgm:spPr/>
      <dgm:t>
        <a:bodyPr/>
        <a:lstStyle/>
        <a:p>
          <a:endParaRPr lang="en-US"/>
        </a:p>
      </dgm:t>
    </dgm:pt>
    <dgm:pt modelId="{9859DEB0-D37B-4AC4-965F-6BB70CE18B29}">
      <dgm:prSet/>
      <dgm:spPr/>
      <dgm:t>
        <a:bodyPr/>
        <a:lstStyle/>
        <a:p>
          <a:pPr>
            <a:lnSpc>
              <a:spcPct val="100000"/>
            </a:lnSpc>
          </a:pPr>
          <a:r>
            <a:rPr lang="en-GB" b="1" dirty="0"/>
            <a:t>Mission: </a:t>
          </a:r>
          <a:r>
            <a:rPr lang="en-GB" b="0" dirty="0"/>
            <a:t>full alignment with the client through segregated accounts and no management fees.</a:t>
          </a:r>
          <a:endParaRPr lang="en-US" b="0" dirty="0"/>
        </a:p>
      </dgm:t>
    </dgm:pt>
    <dgm:pt modelId="{B8281864-3F52-4FF7-8218-BBCE01E83836}" type="parTrans" cxnId="{0A085723-E99E-4089-AF32-7D45CF758833}">
      <dgm:prSet/>
      <dgm:spPr/>
      <dgm:t>
        <a:bodyPr/>
        <a:lstStyle/>
        <a:p>
          <a:endParaRPr lang="en-US"/>
        </a:p>
      </dgm:t>
    </dgm:pt>
    <dgm:pt modelId="{074EB208-A5E8-447D-B056-82A636F0239B}" type="sibTrans" cxnId="{0A085723-E99E-4089-AF32-7D45CF758833}">
      <dgm:prSet/>
      <dgm:spPr/>
      <dgm:t>
        <a:bodyPr/>
        <a:lstStyle/>
        <a:p>
          <a:endParaRPr lang="en-US"/>
        </a:p>
      </dgm:t>
    </dgm:pt>
    <dgm:pt modelId="{979BDC50-85A1-422E-84FE-DA419EB06B2A}" type="pres">
      <dgm:prSet presAssocID="{CB5948E9-F58A-4380-99EB-65D6612D4944}" presName="root" presStyleCnt="0">
        <dgm:presLayoutVars>
          <dgm:dir/>
          <dgm:resizeHandles val="exact"/>
        </dgm:presLayoutVars>
      </dgm:prSet>
      <dgm:spPr/>
    </dgm:pt>
    <dgm:pt modelId="{3B13E565-F5E5-434C-946E-6D497250BD43}" type="pres">
      <dgm:prSet presAssocID="{26FB95F2-954F-45AF-B39D-DD570D43858F}" presName="compNode" presStyleCnt="0"/>
      <dgm:spPr/>
    </dgm:pt>
    <dgm:pt modelId="{3FBFB974-850C-4A94-B7B3-CDC69E55D75B}" type="pres">
      <dgm:prSet presAssocID="{26FB95F2-954F-45AF-B39D-DD570D4385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retta di mano"/>
        </a:ext>
      </dgm:extLst>
    </dgm:pt>
    <dgm:pt modelId="{127EE319-143B-4A7B-85A0-83C491DB8235}" type="pres">
      <dgm:prSet presAssocID="{26FB95F2-954F-45AF-B39D-DD570D43858F}" presName="spaceRect" presStyleCnt="0"/>
      <dgm:spPr/>
    </dgm:pt>
    <dgm:pt modelId="{BC8AF7DF-AE94-4BC2-916F-27CED5723794}" type="pres">
      <dgm:prSet presAssocID="{26FB95F2-954F-45AF-B39D-DD570D43858F}" presName="textRect" presStyleLbl="revTx" presStyleIdx="0" presStyleCnt="2">
        <dgm:presLayoutVars>
          <dgm:chMax val="1"/>
          <dgm:chPref val="1"/>
        </dgm:presLayoutVars>
      </dgm:prSet>
      <dgm:spPr/>
    </dgm:pt>
    <dgm:pt modelId="{535DE0A9-4040-45D1-883C-FB1599CBA30C}" type="pres">
      <dgm:prSet presAssocID="{B49F9783-F08A-4626-90A5-5473C44ECB22}" presName="sibTrans" presStyleCnt="0"/>
      <dgm:spPr/>
    </dgm:pt>
    <dgm:pt modelId="{1CC9D543-08F6-4A4D-917F-23297066F8DC}" type="pres">
      <dgm:prSet presAssocID="{9859DEB0-D37B-4AC4-965F-6BB70CE18B29}" presName="compNode" presStyleCnt="0"/>
      <dgm:spPr/>
    </dgm:pt>
    <dgm:pt modelId="{84C1C3AB-FC66-4D76-88D5-62572E2616D7}" type="pres">
      <dgm:prSet presAssocID="{9859DEB0-D37B-4AC4-965F-6BB70CE18B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gno di spunta"/>
        </a:ext>
      </dgm:extLst>
    </dgm:pt>
    <dgm:pt modelId="{FF561BF2-1547-45E7-8B32-AF39AAAA1E0C}" type="pres">
      <dgm:prSet presAssocID="{9859DEB0-D37B-4AC4-965F-6BB70CE18B29}" presName="spaceRect" presStyleCnt="0"/>
      <dgm:spPr/>
    </dgm:pt>
    <dgm:pt modelId="{45F9DED9-53DC-408A-8708-1F9D44DF8D2E}" type="pres">
      <dgm:prSet presAssocID="{9859DEB0-D37B-4AC4-965F-6BB70CE18B29}" presName="textRect" presStyleLbl="revTx" presStyleIdx="1" presStyleCnt="2">
        <dgm:presLayoutVars>
          <dgm:chMax val="1"/>
          <dgm:chPref val="1"/>
        </dgm:presLayoutVars>
      </dgm:prSet>
      <dgm:spPr/>
    </dgm:pt>
  </dgm:ptLst>
  <dgm:cxnLst>
    <dgm:cxn modelId="{38821E02-CEDE-4DDB-AD28-41306472D137}" type="presOf" srcId="{CB5948E9-F58A-4380-99EB-65D6612D4944}" destId="{979BDC50-85A1-422E-84FE-DA419EB06B2A}" srcOrd="0" destOrd="0" presId="urn:microsoft.com/office/officeart/2018/2/layout/IconLabelList"/>
    <dgm:cxn modelId="{0A085723-E99E-4089-AF32-7D45CF758833}" srcId="{CB5948E9-F58A-4380-99EB-65D6612D4944}" destId="{9859DEB0-D37B-4AC4-965F-6BB70CE18B29}" srcOrd="1" destOrd="0" parTransId="{B8281864-3F52-4FF7-8218-BBCE01E83836}" sibTransId="{074EB208-A5E8-447D-B056-82A636F0239B}"/>
    <dgm:cxn modelId="{A2627053-5727-4AD8-8B11-5279D7CAC4A5}" srcId="{CB5948E9-F58A-4380-99EB-65D6612D4944}" destId="{26FB95F2-954F-45AF-B39D-DD570D43858F}" srcOrd="0" destOrd="0" parTransId="{78CD9229-36CB-4DF8-AE03-5B1E2A5862F4}" sibTransId="{B49F9783-F08A-4626-90A5-5473C44ECB22}"/>
    <dgm:cxn modelId="{7CB2CF9F-5A5A-42AD-88CE-E0C38C537D89}" type="presOf" srcId="{26FB95F2-954F-45AF-B39D-DD570D43858F}" destId="{BC8AF7DF-AE94-4BC2-916F-27CED5723794}" srcOrd="0" destOrd="0" presId="urn:microsoft.com/office/officeart/2018/2/layout/IconLabelList"/>
    <dgm:cxn modelId="{7D4508D7-BA9A-4749-8D20-8DDD01B27B4E}" type="presOf" srcId="{9859DEB0-D37B-4AC4-965F-6BB70CE18B29}" destId="{45F9DED9-53DC-408A-8708-1F9D44DF8D2E}" srcOrd="0" destOrd="0" presId="urn:microsoft.com/office/officeart/2018/2/layout/IconLabelList"/>
    <dgm:cxn modelId="{15F8C186-8A08-41C3-A6DC-753580BE645F}" type="presParOf" srcId="{979BDC50-85A1-422E-84FE-DA419EB06B2A}" destId="{3B13E565-F5E5-434C-946E-6D497250BD43}" srcOrd="0" destOrd="0" presId="urn:microsoft.com/office/officeart/2018/2/layout/IconLabelList"/>
    <dgm:cxn modelId="{49C9E17B-9C7F-42CB-80C4-89DE9328982E}" type="presParOf" srcId="{3B13E565-F5E5-434C-946E-6D497250BD43}" destId="{3FBFB974-850C-4A94-B7B3-CDC69E55D75B}" srcOrd="0" destOrd="0" presId="urn:microsoft.com/office/officeart/2018/2/layout/IconLabelList"/>
    <dgm:cxn modelId="{02053152-F569-482C-AE33-2B9B7C258CE2}" type="presParOf" srcId="{3B13E565-F5E5-434C-946E-6D497250BD43}" destId="{127EE319-143B-4A7B-85A0-83C491DB8235}" srcOrd="1" destOrd="0" presId="urn:microsoft.com/office/officeart/2018/2/layout/IconLabelList"/>
    <dgm:cxn modelId="{9364E118-E690-4888-A6D8-C0292D0B9213}" type="presParOf" srcId="{3B13E565-F5E5-434C-946E-6D497250BD43}" destId="{BC8AF7DF-AE94-4BC2-916F-27CED5723794}" srcOrd="2" destOrd="0" presId="urn:microsoft.com/office/officeart/2018/2/layout/IconLabelList"/>
    <dgm:cxn modelId="{8F8B6A94-F707-41B1-96B9-19E300F23B06}" type="presParOf" srcId="{979BDC50-85A1-422E-84FE-DA419EB06B2A}" destId="{535DE0A9-4040-45D1-883C-FB1599CBA30C}" srcOrd="1" destOrd="0" presId="urn:microsoft.com/office/officeart/2018/2/layout/IconLabelList"/>
    <dgm:cxn modelId="{1184473F-3FC2-4C21-8BA4-E4B8C8A9D94C}" type="presParOf" srcId="{979BDC50-85A1-422E-84FE-DA419EB06B2A}" destId="{1CC9D543-08F6-4A4D-917F-23297066F8DC}" srcOrd="2" destOrd="0" presId="urn:microsoft.com/office/officeart/2018/2/layout/IconLabelList"/>
    <dgm:cxn modelId="{CDF23512-17B9-48B6-AC0E-8564D2509FE1}" type="presParOf" srcId="{1CC9D543-08F6-4A4D-917F-23297066F8DC}" destId="{84C1C3AB-FC66-4D76-88D5-62572E2616D7}" srcOrd="0" destOrd="0" presId="urn:microsoft.com/office/officeart/2018/2/layout/IconLabelList"/>
    <dgm:cxn modelId="{3A9F017D-B7C2-4C16-ADBA-BE6C3F408189}" type="presParOf" srcId="{1CC9D543-08F6-4A4D-917F-23297066F8DC}" destId="{FF561BF2-1547-45E7-8B32-AF39AAAA1E0C}" srcOrd="1" destOrd="0" presId="urn:microsoft.com/office/officeart/2018/2/layout/IconLabelList"/>
    <dgm:cxn modelId="{DA86C325-90CB-4AC9-888A-554D8460FD47}" type="presParOf" srcId="{1CC9D543-08F6-4A4D-917F-23297066F8DC}" destId="{45F9DED9-53DC-408A-8708-1F9D44DF8D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940FA-6ECA-4E26-A3C4-C8EA14589DB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E2618C1-6D35-421C-A13E-46B710B6A87D}">
      <dgm:prSet/>
      <dgm:spPr>
        <a:solidFill>
          <a:schemeClr val="accent2">
            <a:lumMod val="75000"/>
          </a:schemeClr>
        </a:solidFill>
      </dgm:spPr>
      <dgm:t>
        <a:bodyPr/>
        <a:lstStyle/>
        <a:p>
          <a:r>
            <a:rPr lang="en-GB" dirty="0"/>
            <a:t>Multi-level governance in accordance with international standards.</a:t>
          </a:r>
          <a:endParaRPr lang="en-US" dirty="0"/>
        </a:p>
      </dgm:t>
    </dgm:pt>
    <dgm:pt modelId="{B75EE8BD-3047-46D6-AD08-23E11273EE9C}" type="parTrans" cxnId="{72A7BF04-9C68-4658-8637-14B4D35C06B1}">
      <dgm:prSet/>
      <dgm:spPr/>
      <dgm:t>
        <a:bodyPr/>
        <a:lstStyle/>
        <a:p>
          <a:endParaRPr lang="en-US"/>
        </a:p>
      </dgm:t>
    </dgm:pt>
    <dgm:pt modelId="{4E2423AD-A8AE-417B-9DC8-753201DDC855}" type="sibTrans" cxnId="{72A7BF04-9C68-4658-8637-14B4D35C06B1}">
      <dgm:prSet/>
      <dgm:spPr/>
      <dgm:t>
        <a:bodyPr/>
        <a:lstStyle/>
        <a:p>
          <a:endParaRPr lang="en-US"/>
        </a:p>
      </dgm:t>
    </dgm:pt>
    <dgm:pt modelId="{394FB580-D2FA-45CA-8DE5-89C1C5503EE4}">
      <dgm:prSet/>
      <dgm:spPr>
        <a:solidFill>
          <a:schemeClr val="accent6">
            <a:lumMod val="75000"/>
          </a:schemeClr>
        </a:solidFill>
      </dgm:spPr>
      <dgm:t>
        <a:bodyPr/>
        <a:lstStyle/>
        <a:p>
          <a:r>
            <a:rPr lang="en-GB" dirty="0"/>
            <a:t>PFT Group via Zeus Global Asset Management, with international operating offices in different countries and continents</a:t>
          </a:r>
        </a:p>
      </dgm:t>
    </dgm:pt>
    <dgm:pt modelId="{FDB6EC6A-D25C-4F58-B267-ADAF93445D32}" type="parTrans" cxnId="{E5C4ED9E-4ABD-4FC4-A5E1-BD38A2DA0350}">
      <dgm:prSet/>
      <dgm:spPr/>
      <dgm:t>
        <a:bodyPr/>
        <a:lstStyle/>
        <a:p>
          <a:endParaRPr lang="en-GB"/>
        </a:p>
      </dgm:t>
    </dgm:pt>
    <dgm:pt modelId="{9B19E6C0-47A4-44C3-AFC7-445EEE4C2C93}" type="sibTrans" cxnId="{E5C4ED9E-4ABD-4FC4-A5E1-BD38A2DA0350}">
      <dgm:prSet/>
      <dgm:spPr/>
      <dgm:t>
        <a:bodyPr/>
        <a:lstStyle/>
        <a:p>
          <a:endParaRPr lang="en-GB"/>
        </a:p>
      </dgm:t>
    </dgm:pt>
    <dgm:pt modelId="{408CC16D-76EC-4F67-9C88-A980B4567B3D}" type="pres">
      <dgm:prSet presAssocID="{6EB940FA-6ECA-4E26-A3C4-C8EA14589DBF}" presName="diagram" presStyleCnt="0">
        <dgm:presLayoutVars>
          <dgm:dir/>
          <dgm:resizeHandles val="exact"/>
        </dgm:presLayoutVars>
      </dgm:prSet>
      <dgm:spPr/>
    </dgm:pt>
    <dgm:pt modelId="{CDA15AA8-90E3-46E4-83F1-08458ED5A85C}" type="pres">
      <dgm:prSet presAssocID="{394FB580-D2FA-45CA-8DE5-89C1C5503EE4}" presName="arrow" presStyleLbl="node1" presStyleIdx="0" presStyleCnt="2">
        <dgm:presLayoutVars>
          <dgm:bulletEnabled val="1"/>
        </dgm:presLayoutVars>
      </dgm:prSet>
      <dgm:spPr/>
    </dgm:pt>
    <dgm:pt modelId="{DDE12112-8F8E-4B7E-B0F4-9B3A7697EAA6}" type="pres">
      <dgm:prSet presAssocID="{AE2618C1-6D35-421C-A13E-46B710B6A87D}" presName="arrow" presStyleLbl="node1" presStyleIdx="1" presStyleCnt="2">
        <dgm:presLayoutVars>
          <dgm:bulletEnabled val="1"/>
        </dgm:presLayoutVars>
      </dgm:prSet>
      <dgm:spPr/>
    </dgm:pt>
  </dgm:ptLst>
  <dgm:cxnLst>
    <dgm:cxn modelId="{72A7BF04-9C68-4658-8637-14B4D35C06B1}" srcId="{6EB940FA-6ECA-4E26-A3C4-C8EA14589DBF}" destId="{AE2618C1-6D35-421C-A13E-46B710B6A87D}" srcOrd="1" destOrd="0" parTransId="{B75EE8BD-3047-46D6-AD08-23E11273EE9C}" sibTransId="{4E2423AD-A8AE-417B-9DC8-753201DDC855}"/>
    <dgm:cxn modelId="{1175045C-C1CE-4F33-9754-F6A2D10E9713}" type="presOf" srcId="{AE2618C1-6D35-421C-A13E-46B710B6A87D}" destId="{DDE12112-8F8E-4B7E-B0F4-9B3A7697EAA6}" srcOrd="0" destOrd="0" presId="urn:microsoft.com/office/officeart/2005/8/layout/arrow5"/>
    <dgm:cxn modelId="{9B63D04F-27A2-4792-ADC4-30E7CD9C28C2}" type="presOf" srcId="{394FB580-D2FA-45CA-8DE5-89C1C5503EE4}" destId="{CDA15AA8-90E3-46E4-83F1-08458ED5A85C}" srcOrd="0" destOrd="0" presId="urn:microsoft.com/office/officeart/2005/8/layout/arrow5"/>
    <dgm:cxn modelId="{ABBE788F-9D58-4658-A72F-03050A22723F}" type="presOf" srcId="{6EB940FA-6ECA-4E26-A3C4-C8EA14589DBF}" destId="{408CC16D-76EC-4F67-9C88-A980B4567B3D}" srcOrd="0" destOrd="0" presId="urn:microsoft.com/office/officeart/2005/8/layout/arrow5"/>
    <dgm:cxn modelId="{E5C4ED9E-4ABD-4FC4-A5E1-BD38A2DA0350}" srcId="{6EB940FA-6ECA-4E26-A3C4-C8EA14589DBF}" destId="{394FB580-D2FA-45CA-8DE5-89C1C5503EE4}" srcOrd="0" destOrd="0" parTransId="{FDB6EC6A-D25C-4F58-B267-ADAF93445D32}" sibTransId="{9B19E6C0-47A4-44C3-AFC7-445EEE4C2C93}"/>
    <dgm:cxn modelId="{586DF0B9-69B0-4AB7-8331-FDE797715AB5}" type="presParOf" srcId="{408CC16D-76EC-4F67-9C88-A980B4567B3D}" destId="{CDA15AA8-90E3-46E4-83F1-08458ED5A85C}" srcOrd="0" destOrd="0" presId="urn:microsoft.com/office/officeart/2005/8/layout/arrow5"/>
    <dgm:cxn modelId="{A1B3C16A-AFD9-4652-991F-CD062CF2BF6D}" type="presParOf" srcId="{408CC16D-76EC-4F67-9C88-A980B4567B3D}" destId="{DDE12112-8F8E-4B7E-B0F4-9B3A7697EAA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20C778-3413-4C49-8F83-3B29133816CB}" type="doc">
      <dgm:prSet loTypeId="urn:microsoft.com/office/officeart/2016/7/layout/RepeatingBendingProcessNew" loCatId="process" qsTypeId="urn:microsoft.com/office/officeart/2005/8/quickstyle/simple3" qsCatId="simple" csTypeId="urn:microsoft.com/office/officeart/2005/8/colors/colorful2" csCatId="colorful" phldr="1"/>
      <dgm:spPr/>
      <dgm:t>
        <a:bodyPr/>
        <a:lstStyle/>
        <a:p>
          <a:endParaRPr lang="en-US"/>
        </a:p>
      </dgm:t>
    </dgm:pt>
    <dgm:pt modelId="{C6329151-772E-4586-A17A-8FDA304DBD61}">
      <dgm:prSet/>
      <dgm:spPr/>
      <dgm:t>
        <a:bodyPr/>
        <a:lstStyle/>
        <a:p>
          <a:r>
            <a:rPr lang="en-GB" b="1" dirty="0"/>
            <a:t>1. Proprietary </a:t>
          </a:r>
          <a:r>
            <a:rPr lang="en-GB" b="0" dirty="0"/>
            <a:t>Investment Strategies: Proprietary models (PFT Rank) and useful review factors.</a:t>
          </a:r>
          <a:endParaRPr lang="en-US" b="0" dirty="0"/>
        </a:p>
      </dgm:t>
    </dgm:pt>
    <dgm:pt modelId="{00ECCDB2-E3E9-496B-88C8-C23CBA957A67}" type="parTrans" cxnId="{A4F5A2D7-09E0-4132-8E38-706476B55710}">
      <dgm:prSet/>
      <dgm:spPr/>
      <dgm:t>
        <a:bodyPr/>
        <a:lstStyle/>
        <a:p>
          <a:endParaRPr lang="en-US"/>
        </a:p>
      </dgm:t>
    </dgm:pt>
    <dgm:pt modelId="{24B7F814-D07E-4F55-9FCD-A3473649F37A}" type="sibTrans" cxnId="{A4F5A2D7-09E0-4132-8E38-706476B55710}">
      <dgm:prSet/>
      <dgm:spPr/>
      <dgm:t>
        <a:bodyPr/>
        <a:lstStyle/>
        <a:p>
          <a:endParaRPr lang="en-US"/>
        </a:p>
      </dgm:t>
    </dgm:pt>
    <dgm:pt modelId="{F174FF87-E60E-4241-91A8-00C1EE963209}">
      <dgm:prSet/>
      <dgm:spPr/>
      <dgm:t>
        <a:bodyPr/>
        <a:lstStyle/>
        <a:p>
          <a:r>
            <a:rPr lang="en-GB" b="1" dirty="0"/>
            <a:t>2. Vertical Integration: </a:t>
          </a:r>
          <a:r>
            <a:rPr lang="en-GB" b="0" dirty="0"/>
            <a:t>databases, models and research developed internally.</a:t>
          </a:r>
          <a:endParaRPr lang="en-US" b="0" dirty="0"/>
        </a:p>
      </dgm:t>
    </dgm:pt>
    <dgm:pt modelId="{08346F02-491F-4310-9B85-5891CEC04F40}" type="parTrans" cxnId="{00E3F1B9-09FC-430C-9601-83F928D1A6F6}">
      <dgm:prSet/>
      <dgm:spPr/>
      <dgm:t>
        <a:bodyPr/>
        <a:lstStyle/>
        <a:p>
          <a:endParaRPr lang="en-US"/>
        </a:p>
      </dgm:t>
    </dgm:pt>
    <dgm:pt modelId="{1EAC78CF-D52E-41EA-A66D-A79456F0364A}" type="sibTrans" cxnId="{00E3F1B9-09FC-430C-9601-83F928D1A6F6}">
      <dgm:prSet/>
      <dgm:spPr/>
      <dgm:t>
        <a:bodyPr/>
        <a:lstStyle/>
        <a:p>
          <a:endParaRPr lang="en-US"/>
        </a:p>
      </dgm:t>
    </dgm:pt>
    <dgm:pt modelId="{EC1068C4-3EF4-4CA4-8F7E-5A56D154388E}">
      <dgm:prSet/>
      <dgm:spPr/>
      <dgm:t>
        <a:bodyPr/>
        <a:lstStyle/>
        <a:p>
          <a:r>
            <a:rPr lang="en-GB" b="1" dirty="0"/>
            <a:t>3. Transparency and control: </a:t>
          </a:r>
          <a:r>
            <a:rPr lang="en-GB" b="0" dirty="0"/>
            <a:t>consolidated view of risk and portfolio management.</a:t>
          </a:r>
          <a:endParaRPr lang="en-US" b="0" dirty="0"/>
        </a:p>
      </dgm:t>
    </dgm:pt>
    <dgm:pt modelId="{3C6A0891-BCD2-4AB3-BA36-4C61AFAEE95A}" type="parTrans" cxnId="{8EDF809E-912C-4055-A7E9-F0B1689C8453}">
      <dgm:prSet/>
      <dgm:spPr/>
      <dgm:t>
        <a:bodyPr/>
        <a:lstStyle/>
        <a:p>
          <a:endParaRPr lang="en-US"/>
        </a:p>
      </dgm:t>
    </dgm:pt>
    <dgm:pt modelId="{74A6AC84-3B20-4ACA-AB57-EA7A16819598}" type="sibTrans" cxnId="{8EDF809E-912C-4055-A7E9-F0B1689C8453}">
      <dgm:prSet/>
      <dgm:spPr/>
      <dgm:t>
        <a:bodyPr/>
        <a:lstStyle/>
        <a:p>
          <a:endParaRPr lang="en-US"/>
        </a:p>
      </dgm:t>
    </dgm:pt>
    <dgm:pt modelId="{FFCFBB47-B6C0-471A-9D22-678750FE4048}">
      <dgm:prSet/>
      <dgm:spPr/>
      <dgm:t>
        <a:bodyPr/>
        <a:lstStyle/>
        <a:p>
          <a:r>
            <a:rPr lang="it-IT" b="1" dirty="0"/>
            <a:t>4. Track Record e Governance: </a:t>
          </a:r>
          <a:r>
            <a:rPr lang="it-IT" b="0" dirty="0"/>
            <a:t>risultati verificabili e struttura di controllo multilivello.</a:t>
          </a:r>
          <a:endParaRPr lang="en-US" b="0" dirty="0"/>
        </a:p>
      </dgm:t>
    </dgm:pt>
    <dgm:pt modelId="{E0482A76-40F1-483A-B024-1792D77CB292}" type="parTrans" cxnId="{A96DF92E-9CED-4286-B9D3-00455B322939}">
      <dgm:prSet/>
      <dgm:spPr/>
      <dgm:t>
        <a:bodyPr/>
        <a:lstStyle/>
        <a:p>
          <a:endParaRPr lang="en-US"/>
        </a:p>
      </dgm:t>
    </dgm:pt>
    <dgm:pt modelId="{4C5EBA60-75A9-40B9-BA3E-518F9E4DF4FD}" type="sibTrans" cxnId="{A96DF92E-9CED-4286-B9D3-00455B322939}">
      <dgm:prSet/>
      <dgm:spPr/>
      <dgm:t>
        <a:bodyPr/>
        <a:lstStyle/>
        <a:p>
          <a:endParaRPr lang="en-US"/>
        </a:p>
      </dgm:t>
    </dgm:pt>
    <dgm:pt modelId="{273AD63A-AFF9-44CB-9F0B-1790E2724722}">
      <dgm:prSet/>
      <dgm:spPr/>
      <dgm:t>
        <a:bodyPr/>
        <a:lstStyle/>
        <a:p>
          <a:r>
            <a:rPr lang="en-GB" i="1" dirty="0"/>
            <a:t>By developing databases, models and research in-house, we eliminate the need for outsourcing.</a:t>
          </a:r>
          <a:endParaRPr lang="en-US" dirty="0"/>
        </a:p>
      </dgm:t>
    </dgm:pt>
    <dgm:pt modelId="{CB1E2DB9-A05E-4208-BEC0-60ADFA46CBC1}" type="parTrans" cxnId="{B531B972-8812-45CA-B156-22F983BFA3BD}">
      <dgm:prSet/>
      <dgm:spPr/>
      <dgm:t>
        <a:bodyPr/>
        <a:lstStyle/>
        <a:p>
          <a:endParaRPr lang="en-US"/>
        </a:p>
      </dgm:t>
    </dgm:pt>
    <dgm:pt modelId="{8F9C8138-05B8-4CAC-8EC8-2E56D734AE30}" type="sibTrans" cxnId="{B531B972-8812-45CA-B156-22F983BFA3BD}">
      <dgm:prSet/>
      <dgm:spPr/>
      <dgm:t>
        <a:bodyPr/>
        <a:lstStyle/>
        <a:p>
          <a:endParaRPr lang="en-US"/>
        </a:p>
      </dgm:t>
    </dgm:pt>
    <dgm:pt modelId="{4CA43A60-FCD5-4D90-9284-402FB53A7A16}">
      <dgm:prSet/>
      <dgm:spPr/>
      <dgm:t>
        <a:bodyPr/>
        <a:lstStyle/>
        <a:p>
          <a:r>
            <a:rPr lang="en-GB" b="1" dirty="0"/>
            <a:t>The result: </a:t>
          </a:r>
          <a:r>
            <a:rPr lang="en-GB" b="0" dirty="0"/>
            <a:t>decision-making independence, absence of conflicts of interest, greater transparency and flexibility in the personalization of mandates.</a:t>
          </a:r>
          <a:endParaRPr lang="en-US" b="0" dirty="0"/>
        </a:p>
      </dgm:t>
    </dgm:pt>
    <dgm:pt modelId="{90344D70-0CB3-4B62-B41B-81E09ED0C76B}" type="parTrans" cxnId="{8BB066E0-DE20-4DE4-BC05-814418A32443}">
      <dgm:prSet/>
      <dgm:spPr/>
      <dgm:t>
        <a:bodyPr/>
        <a:lstStyle/>
        <a:p>
          <a:endParaRPr lang="en-US"/>
        </a:p>
      </dgm:t>
    </dgm:pt>
    <dgm:pt modelId="{8E6A0224-808A-4342-B396-17A933BD95C6}" type="sibTrans" cxnId="{8BB066E0-DE20-4DE4-BC05-814418A32443}">
      <dgm:prSet/>
      <dgm:spPr/>
      <dgm:t>
        <a:bodyPr/>
        <a:lstStyle/>
        <a:p>
          <a:endParaRPr lang="en-US"/>
        </a:p>
      </dgm:t>
    </dgm:pt>
    <dgm:pt modelId="{8E8B3194-2EE4-4869-95F8-99ABC8D4F7A6}" type="pres">
      <dgm:prSet presAssocID="{C620C778-3413-4C49-8F83-3B29133816CB}" presName="Name0" presStyleCnt="0">
        <dgm:presLayoutVars>
          <dgm:dir/>
          <dgm:resizeHandles val="exact"/>
        </dgm:presLayoutVars>
      </dgm:prSet>
      <dgm:spPr/>
    </dgm:pt>
    <dgm:pt modelId="{CEEDB514-B92B-453D-90B7-7E6944E4E692}" type="pres">
      <dgm:prSet presAssocID="{C6329151-772E-4586-A17A-8FDA304DBD61}" presName="node" presStyleLbl="node1" presStyleIdx="0" presStyleCnt="6">
        <dgm:presLayoutVars>
          <dgm:bulletEnabled val="1"/>
        </dgm:presLayoutVars>
      </dgm:prSet>
      <dgm:spPr/>
    </dgm:pt>
    <dgm:pt modelId="{2DD11C08-F4FE-4FEB-B127-E9F72B8C95E0}" type="pres">
      <dgm:prSet presAssocID="{24B7F814-D07E-4F55-9FCD-A3473649F37A}" presName="sibTrans" presStyleLbl="sibTrans1D1" presStyleIdx="0" presStyleCnt="5"/>
      <dgm:spPr/>
    </dgm:pt>
    <dgm:pt modelId="{8CAABED1-CDE0-4FA1-BEE4-39AF09B198C2}" type="pres">
      <dgm:prSet presAssocID="{24B7F814-D07E-4F55-9FCD-A3473649F37A}" presName="connectorText" presStyleLbl="sibTrans1D1" presStyleIdx="0" presStyleCnt="5"/>
      <dgm:spPr/>
    </dgm:pt>
    <dgm:pt modelId="{2FF8421A-6212-4216-BE24-BF85FC665580}" type="pres">
      <dgm:prSet presAssocID="{F174FF87-E60E-4241-91A8-00C1EE963209}" presName="node" presStyleLbl="node1" presStyleIdx="1" presStyleCnt="6">
        <dgm:presLayoutVars>
          <dgm:bulletEnabled val="1"/>
        </dgm:presLayoutVars>
      </dgm:prSet>
      <dgm:spPr/>
    </dgm:pt>
    <dgm:pt modelId="{D33CF84C-F10B-48A7-8F59-0F7227B8084E}" type="pres">
      <dgm:prSet presAssocID="{1EAC78CF-D52E-41EA-A66D-A79456F0364A}" presName="sibTrans" presStyleLbl="sibTrans1D1" presStyleIdx="1" presStyleCnt="5"/>
      <dgm:spPr/>
    </dgm:pt>
    <dgm:pt modelId="{1EFACE92-BD25-4448-B59A-231CCD223E06}" type="pres">
      <dgm:prSet presAssocID="{1EAC78CF-D52E-41EA-A66D-A79456F0364A}" presName="connectorText" presStyleLbl="sibTrans1D1" presStyleIdx="1" presStyleCnt="5"/>
      <dgm:spPr/>
    </dgm:pt>
    <dgm:pt modelId="{DD1FCCA1-B592-434F-A2B0-079C0C4B77A7}" type="pres">
      <dgm:prSet presAssocID="{EC1068C4-3EF4-4CA4-8F7E-5A56D154388E}" presName="node" presStyleLbl="node1" presStyleIdx="2" presStyleCnt="6">
        <dgm:presLayoutVars>
          <dgm:bulletEnabled val="1"/>
        </dgm:presLayoutVars>
      </dgm:prSet>
      <dgm:spPr/>
    </dgm:pt>
    <dgm:pt modelId="{FA1A3961-7BB2-4CC2-B75F-BBC25FE1F54F}" type="pres">
      <dgm:prSet presAssocID="{74A6AC84-3B20-4ACA-AB57-EA7A16819598}" presName="sibTrans" presStyleLbl="sibTrans1D1" presStyleIdx="2" presStyleCnt="5"/>
      <dgm:spPr/>
    </dgm:pt>
    <dgm:pt modelId="{C39E89DE-D53F-4705-BE8B-5F26570C6E25}" type="pres">
      <dgm:prSet presAssocID="{74A6AC84-3B20-4ACA-AB57-EA7A16819598}" presName="connectorText" presStyleLbl="sibTrans1D1" presStyleIdx="2" presStyleCnt="5"/>
      <dgm:spPr/>
    </dgm:pt>
    <dgm:pt modelId="{3CF26BFD-52F1-40BC-AC41-7243EC1A0D6D}" type="pres">
      <dgm:prSet presAssocID="{FFCFBB47-B6C0-471A-9D22-678750FE4048}" presName="node" presStyleLbl="node1" presStyleIdx="3" presStyleCnt="6">
        <dgm:presLayoutVars>
          <dgm:bulletEnabled val="1"/>
        </dgm:presLayoutVars>
      </dgm:prSet>
      <dgm:spPr/>
    </dgm:pt>
    <dgm:pt modelId="{84D4C523-6CF3-4465-880B-07B38BC6B0A2}" type="pres">
      <dgm:prSet presAssocID="{4C5EBA60-75A9-40B9-BA3E-518F9E4DF4FD}" presName="sibTrans" presStyleLbl="sibTrans1D1" presStyleIdx="3" presStyleCnt="5"/>
      <dgm:spPr/>
    </dgm:pt>
    <dgm:pt modelId="{3A722E49-A800-4182-838F-536B3BD1965D}" type="pres">
      <dgm:prSet presAssocID="{4C5EBA60-75A9-40B9-BA3E-518F9E4DF4FD}" presName="connectorText" presStyleLbl="sibTrans1D1" presStyleIdx="3" presStyleCnt="5"/>
      <dgm:spPr/>
    </dgm:pt>
    <dgm:pt modelId="{1D4FBAA6-8D6A-4928-9342-E91E68C2FC5D}" type="pres">
      <dgm:prSet presAssocID="{273AD63A-AFF9-44CB-9F0B-1790E2724722}" presName="node" presStyleLbl="node1" presStyleIdx="4" presStyleCnt="6">
        <dgm:presLayoutVars>
          <dgm:bulletEnabled val="1"/>
        </dgm:presLayoutVars>
      </dgm:prSet>
      <dgm:spPr/>
    </dgm:pt>
    <dgm:pt modelId="{DF38CE1D-9530-44B5-AC52-23F2C4E704D0}" type="pres">
      <dgm:prSet presAssocID="{8F9C8138-05B8-4CAC-8EC8-2E56D734AE30}" presName="sibTrans" presStyleLbl="sibTrans1D1" presStyleIdx="4" presStyleCnt="5"/>
      <dgm:spPr/>
    </dgm:pt>
    <dgm:pt modelId="{0B7144AB-D9DB-4AD5-8A0D-F0E1B7F4B735}" type="pres">
      <dgm:prSet presAssocID="{8F9C8138-05B8-4CAC-8EC8-2E56D734AE30}" presName="connectorText" presStyleLbl="sibTrans1D1" presStyleIdx="4" presStyleCnt="5"/>
      <dgm:spPr/>
    </dgm:pt>
    <dgm:pt modelId="{80F6BE82-2C0E-4A1A-A901-9F054BFEDBEB}" type="pres">
      <dgm:prSet presAssocID="{4CA43A60-FCD5-4D90-9284-402FB53A7A16}" presName="node" presStyleLbl="node1" presStyleIdx="5" presStyleCnt="6">
        <dgm:presLayoutVars>
          <dgm:bulletEnabled val="1"/>
        </dgm:presLayoutVars>
      </dgm:prSet>
      <dgm:spPr/>
    </dgm:pt>
  </dgm:ptLst>
  <dgm:cxnLst>
    <dgm:cxn modelId="{38BC5003-C631-42F5-BE5D-B3F73832A45F}" type="presOf" srcId="{8F9C8138-05B8-4CAC-8EC8-2E56D734AE30}" destId="{0B7144AB-D9DB-4AD5-8A0D-F0E1B7F4B735}" srcOrd="1" destOrd="0" presId="urn:microsoft.com/office/officeart/2016/7/layout/RepeatingBendingProcessNew"/>
    <dgm:cxn modelId="{CF2E7A0D-9FBA-47CA-B829-4B9BFAB6FB6F}" type="presOf" srcId="{74A6AC84-3B20-4ACA-AB57-EA7A16819598}" destId="{C39E89DE-D53F-4705-BE8B-5F26570C6E25}" srcOrd="1" destOrd="0" presId="urn:microsoft.com/office/officeart/2016/7/layout/RepeatingBendingProcessNew"/>
    <dgm:cxn modelId="{EE0C4E0F-B3A4-4BD0-9A35-71ADC096762A}" type="presOf" srcId="{4C5EBA60-75A9-40B9-BA3E-518F9E4DF4FD}" destId="{3A722E49-A800-4182-838F-536B3BD1965D}" srcOrd="1" destOrd="0" presId="urn:microsoft.com/office/officeart/2016/7/layout/RepeatingBendingProcessNew"/>
    <dgm:cxn modelId="{4A470810-F5B4-4B31-A9E1-F73535ED038E}" type="presOf" srcId="{F174FF87-E60E-4241-91A8-00C1EE963209}" destId="{2FF8421A-6212-4216-BE24-BF85FC665580}" srcOrd="0" destOrd="0" presId="urn:microsoft.com/office/officeart/2016/7/layout/RepeatingBendingProcessNew"/>
    <dgm:cxn modelId="{D7152313-154D-4B35-B24D-BF77F8E0761C}" type="presOf" srcId="{1EAC78CF-D52E-41EA-A66D-A79456F0364A}" destId="{1EFACE92-BD25-4448-B59A-231CCD223E06}" srcOrd="1" destOrd="0" presId="urn:microsoft.com/office/officeart/2016/7/layout/RepeatingBendingProcessNew"/>
    <dgm:cxn modelId="{92AE7722-DDF8-4974-A154-F7B0026ABD65}" type="presOf" srcId="{4C5EBA60-75A9-40B9-BA3E-518F9E4DF4FD}" destId="{84D4C523-6CF3-4465-880B-07B38BC6B0A2}" srcOrd="0" destOrd="0" presId="urn:microsoft.com/office/officeart/2016/7/layout/RepeatingBendingProcessNew"/>
    <dgm:cxn modelId="{A96DF92E-9CED-4286-B9D3-00455B322939}" srcId="{C620C778-3413-4C49-8F83-3B29133816CB}" destId="{FFCFBB47-B6C0-471A-9D22-678750FE4048}" srcOrd="3" destOrd="0" parTransId="{E0482A76-40F1-483A-B024-1792D77CB292}" sibTransId="{4C5EBA60-75A9-40B9-BA3E-518F9E4DF4FD}"/>
    <dgm:cxn modelId="{B5D2F03E-E508-44E9-82CA-B6CE9390A4F7}" type="presOf" srcId="{8F9C8138-05B8-4CAC-8EC8-2E56D734AE30}" destId="{DF38CE1D-9530-44B5-AC52-23F2C4E704D0}" srcOrd="0" destOrd="0" presId="urn:microsoft.com/office/officeart/2016/7/layout/RepeatingBendingProcessNew"/>
    <dgm:cxn modelId="{75CBF869-4705-4A9D-8A38-6517F998E018}" type="presOf" srcId="{24B7F814-D07E-4F55-9FCD-A3473649F37A}" destId="{8CAABED1-CDE0-4FA1-BEE4-39AF09B198C2}" srcOrd="1" destOrd="0" presId="urn:microsoft.com/office/officeart/2016/7/layout/RepeatingBendingProcessNew"/>
    <dgm:cxn modelId="{B531B972-8812-45CA-B156-22F983BFA3BD}" srcId="{C620C778-3413-4C49-8F83-3B29133816CB}" destId="{273AD63A-AFF9-44CB-9F0B-1790E2724722}" srcOrd="4" destOrd="0" parTransId="{CB1E2DB9-A05E-4208-BEC0-60ADFA46CBC1}" sibTransId="{8F9C8138-05B8-4CAC-8EC8-2E56D734AE30}"/>
    <dgm:cxn modelId="{4F429E85-D61F-48E7-A14F-1FC7FE59FE68}" type="presOf" srcId="{C620C778-3413-4C49-8F83-3B29133816CB}" destId="{8E8B3194-2EE4-4869-95F8-99ABC8D4F7A6}" srcOrd="0" destOrd="0" presId="urn:microsoft.com/office/officeart/2016/7/layout/RepeatingBendingProcessNew"/>
    <dgm:cxn modelId="{A35C5587-840D-4A67-9427-37ADE8264952}" type="presOf" srcId="{C6329151-772E-4586-A17A-8FDA304DBD61}" destId="{CEEDB514-B92B-453D-90B7-7E6944E4E692}" srcOrd="0" destOrd="0" presId="urn:microsoft.com/office/officeart/2016/7/layout/RepeatingBendingProcessNew"/>
    <dgm:cxn modelId="{8EDF809E-912C-4055-A7E9-F0B1689C8453}" srcId="{C620C778-3413-4C49-8F83-3B29133816CB}" destId="{EC1068C4-3EF4-4CA4-8F7E-5A56D154388E}" srcOrd="2" destOrd="0" parTransId="{3C6A0891-BCD2-4AB3-BA36-4C61AFAEE95A}" sibTransId="{74A6AC84-3B20-4ACA-AB57-EA7A16819598}"/>
    <dgm:cxn modelId="{00E3F1B9-09FC-430C-9601-83F928D1A6F6}" srcId="{C620C778-3413-4C49-8F83-3B29133816CB}" destId="{F174FF87-E60E-4241-91A8-00C1EE963209}" srcOrd="1" destOrd="0" parTransId="{08346F02-491F-4310-9B85-5891CEC04F40}" sibTransId="{1EAC78CF-D52E-41EA-A66D-A79456F0364A}"/>
    <dgm:cxn modelId="{09360EBB-6193-4EE9-9C4D-672FF0D5EBD7}" type="presOf" srcId="{1EAC78CF-D52E-41EA-A66D-A79456F0364A}" destId="{D33CF84C-F10B-48A7-8F59-0F7227B8084E}" srcOrd="0" destOrd="0" presId="urn:microsoft.com/office/officeart/2016/7/layout/RepeatingBendingProcessNew"/>
    <dgm:cxn modelId="{3FD54EBF-1D2B-4A75-AA30-BD739B5648AD}" type="presOf" srcId="{4CA43A60-FCD5-4D90-9284-402FB53A7A16}" destId="{80F6BE82-2C0E-4A1A-A901-9F054BFEDBEB}" srcOrd="0" destOrd="0" presId="urn:microsoft.com/office/officeart/2016/7/layout/RepeatingBendingProcessNew"/>
    <dgm:cxn modelId="{22E0D3CA-B823-49A9-9992-3659C2810859}" type="presOf" srcId="{FFCFBB47-B6C0-471A-9D22-678750FE4048}" destId="{3CF26BFD-52F1-40BC-AC41-7243EC1A0D6D}" srcOrd="0" destOrd="0" presId="urn:microsoft.com/office/officeart/2016/7/layout/RepeatingBendingProcessNew"/>
    <dgm:cxn modelId="{9469D9CA-549C-45CE-B581-B034ABD6DA99}" type="presOf" srcId="{24B7F814-D07E-4F55-9FCD-A3473649F37A}" destId="{2DD11C08-F4FE-4FEB-B127-E9F72B8C95E0}" srcOrd="0" destOrd="0" presId="urn:microsoft.com/office/officeart/2016/7/layout/RepeatingBendingProcessNew"/>
    <dgm:cxn modelId="{A4F5A2D7-09E0-4132-8E38-706476B55710}" srcId="{C620C778-3413-4C49-8F83-3B29133816CB}" destId="{C6329151-772E-4586-A17A-8FDA304DBD61}" srcOrd="0" destOrd="0" parTransId="{00ECCDB2-E3E9-496B-88C8-C23CBA957A67}" sibTransId="{24B7F814-D07E-4F55-9FCD-A3473649F37A}"/>
    <dgm:cxn modelId="{8BB066E0-DE20-4DE4-BC05-814418A32443}" srcId="{C620C778-3413-4C49-8F83-3B29133816CB}" destId="{4CA43A60-FCD5-4D90-9284-402FB53A7A16}" srcOrd="5" destOrd="0" parTransId="{90344D70-0CB3-4B62-B41B-81E09ED0C76B}" sibTransId="{8E6A0224-808A-4342-B396-17A933BD95C6}"/>
    <dgm:cxn modelId="{3316BFF0-C4A3-4AA5-99BF-2496ABA8C8D0}" type="presOf" srcId="{273AD63A-AFF9-44CB-9F0B-1790E2724722}" destId="{1D4FBAA6-8D6A-4928-9342-E91E68C2FC5D}" srcOrd="0" destOrd="0" presId="urn:microsoft.com/office/officeart/2016/7/layout/RepeatingBendingProcessNew"/>
    <dgm:cxn modelId="{7B2027FD-4F79-49FE-B1D4-1D9E997BBC25}" type="presOf" srcId="{74A6AC84-3B20-4ACA-AB57-EA7A16819598}" destId="{FA1A3961-7BB2-4CC2-B75F-BBC25FE1F54F}" srcOrd="0" destOrd="0" presId="urn:microsoft.com/office/officeart/2016/7/layout/RepeatingBendingProcessNew"/>
    <dgm:cxn modelId="{489C01FF-211A-4AAD-A0A8-7B770B3E2CDE}" type="presOf" srcId="{EC1068C4-3EF4-4CA4-8F7E-5A56D154388E}" destId="{DD1FCCA1-B592-434F-A2B0-079C0C4B77A7}" srcOrd="0" destOrd="0" presId="urn:microsoft.com/office/officeart/2016/7/layout/RepeatingBendingProcessNew"/>
    <dgm:cxn modelId="{B6ACB476-CFB4-4940-A291-7E5AD73C9CB2}" type="presParOf" srcId="{8E8B3194-2EE4-4869-95F8-99ABC8D4F7A6}" destId="{CEEDB514-B92B-453D-90B7-7E6944E4E692}" srcOrd="0" destOrd="0" presId="urn:microsoft.com/office/officeart/2016/7/layout/RepeatingBendingProcessNew"/>
    <dgm:cxn modelId="{604F1BB7-F157-4671-AAC4-8D3275C04297}" type="presParOf" srcId="{8E8B3194-2EE4-4869-95F8-99ABC8D4F7A6}" destId="{2DD11C08-F4FE-4FEB-B127-E9F72B8C95E0}" srcOrd="1" destOrd="0" presId="urn:microsoft.com/office/officeart/2016/7/layout/RepeatingBendingProcessNew"/>
    <dgm:cxn modelId="{D52BDC3B-496C-49A5-A8C3-CC8FB7162037}" type="presParOf" srcId="{2DD11C08-F4FE-4FEB-B127-E9F72B8C95E0}" destId="{8CAABED1-CDE0-4FA1-BEE4-39AF09B198C2}" srcOrd="0" destOrd="0" presId="urn:microsoft.com/office/officeart/2016/7/layout/RepeatingBendingProcessNew"/>
    <dgm:cxn modelId="{16234248-FAE1-4601-9BAE-9065B403BFEB}" type="presParOf" srcId="{8E8B3194-2EE4-4869-95F8-99ABC8D4F7A6}" destId="{2FF8421A-6212-4216-BE24-BF85FC665580}" srcOrd="2" destOrd="0" presId="urn:microsoft.com/office/officeart/2016/7/layout/RepeatingBendingProcessNew"/>
    <dgm:cxn modelId="{D9C63314-7DCA-42E4-81CF-B9D22108C6B8}" type="presParOf" srcId="{8E8B3194-2EE4-4869-95F8-99ABC8D4F7A6}" destId="{D33CF84C-F10B-48A7-8F59-0F7227B8084E}" srcOrd="3" destOrd="0" presId="urn:microsoft.com/office/officeart/2016/7/layout/RepeatingBendingProcessNew"/>
    <dgm:cxn modelId="{152AB338-1874-4650-B1D0-0A211DAAD5D0}" type="presParOf" srcId="{D33CF84C-F10B-48A7-8F59-0F7227B8084E}" destId="{1EFACE92-BD25-4448-B59A-231CCD223E06}" srcOrd="0" destOrd="0" presId="urn:microsoft.com/office/officeart/2016/7/layout/RepeatingBendingProcessNew"/>
    <dgm:cxn modelId="{DA46842E-B0F3-4F48-91A9-2A704B08470E}" type="presParOf" srcId="{8E8B3194-2EE4-4869-95F8-99ABC8D4F7A6}" destId="{DD1FCCA1-B592-434F-A2B0-079C0C4B77A7}" srcOrd="4" destOrd="0" presId="urn:microsoft.com/office/officeart/2016/7/layout/RepeatingBendingProcessNew"/>
    <dgm:cxn modelId="{FE8EF966-2C9E-47A5-8E47-5E44C8B8AEEF}" type="presParOf" srcId="{8E8B3194-2EE4-4869-95F8-99ABC8D4F7A6}" destId="{FA1A3961-7BB2-4CC2-B75F-BBC25FE1F54F}" srcOrd="5" destOrd="0" presId="urn:microsoft.com/office/officeart/2016/7/layout/RepeatingBendingProcessNew"/>
    <dgm:cxn modelId="{9CC6F419-A14D-4DE4-8E8B-F71AC3EDADA8}" type="presParOf" srcId="{FA1A3961-7BB2-4CC2-B75F-BBC25FE1F54F}" destId="{C39E89DE-D53F-4705-BE8B-5F26570C6E25}" srcOrd="0" destOrd="0" presId="urn:microsoft.com/office/officeart/2016/7/layout/RepeatingBendingProcessNew"/>
    <dgm:cxn modelId="{A50CF068-3CEF-443B-A3E7-915C8A70D192}" type="presParOf" srcId="{8E8B3194-2EE4-4869-95F8-99ABC8D4F7A6}" destId="{3CF26BFD-52F1-40BC-AC41-7243EC1A0D6D}" srcOrd="6" destOrd="0" presId="urn:microsoft.com/office/officeart/2016/7/layout/RepeatingBendingProcessNew"/>
    <dgm:cxn modelId="{D088766E-FE6A-4B35-BBD4-900FCEFD2BB4}" type="presParOf" srcId="{8E8B3194-2EE4-4869-95F8-99ABC8D4F7A6}" destId="{84D4C523-6CF3-4465-880B-07B38BC6B0A2}" srcOrd="7" destOrd="0" presId="urn:microsoft.com/office/officeart/2016/7/layout/RepeatingBendingProcessNew"/>
    <dgm:cxn modelId="{E86A587C-C5BB-46E0-ABF1-F708212F1FD8}" type="presParOf" srcId="{84D4C523-6CF3-4465-880B-07B38BC6B0A2}" destId="{3A722E49-A800-4182-838F-536B3BD1965D}" srcOrd="0" destOrd="0" presId="urn:microsoft.com/office/officeart/2016/7/layout/RepeatingBendingProcessNew"/>
    <dgm:cxn modelId="{5795D876-5B49-4217-8572-08CCA766415E}" type="presParOf" srcId="{8E8B3194-2EE4-4869-95F8-99ABC8D4F7A6}" destId="{1D4FBAA6-8D6A-4928-9342-E91E68C2FC5D}" srcOrd="8" destOrd="0" presId="urn:microsoft.com/office/officeart/2016/7/layout/RepeatingBendingProcessNew"/>
    <dgm:cxn modelId="{9C58C6A1-AF85-45E2-910E-EE3E39593D1C}" type="presParOf" srcId="{8E8B3194-2EE4-4869-95F8-99ABC8D4F7A6}" destId="{DF38CE1D-9530-44B5-AC52-23F2C4E704D0}" srcOrd="9" destOrd="0" presId="urn:microsoft.com/office/officeart/2016/7/layout/RepeatingBendingProcessNew"/>
    <dgm:cxn modelId="{2307D5C2-4E47-48F7-AEA1-89858B033490}" type="presParOf" srcId="{DF38CE1D-9530-44B5-AC52-23F2C4E704D0}" destId="{0B7144AB-D9DB-4AD5-8A0D-F0E1B7F4B735}" srcOrd="0" destOrd="0" presId="urn:microsoft.com/office/officeart/2016/7/layout/RepeatingBendingProcessNew"/>
    <dgm:cxn modelId="{37A70E26-C496-4DC8-9CFA-7E5B685FFBA1}" type="presParOf" srcId="{8E8B3194-2EE4-4869-95F8-99ABC8D4F7A6}" destId="{80F6BE82-2C0E-4A1A-A901-9F054BFEDBEB}"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27EFA0-22FB-423D-AA21-EAC1CA68520C}"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0B9665B-E280-4A59-9501-AD5981453711}">
      <dgm:prSet/>
      <dgm:spPr>
        <a:solidFill>
          <a:schemeClr val="accent1">
            <a:lumMod val="75000"/>
          </a:schemeClr>
        </a:solidFill>
      </dgm:spPr>
      <dgm:t>
        <a:bodyPr/>
        <a:lstStyle/>
        <a:p>
          <a:pPr>
            <a:lnSpc>
              <a:spcPct val="100000"/>
            </a:lnSpc>
          </a:pPr>
          <a:r>
            <a:rPr lang="en-GB" dirty="0"/>
            <a:t>Proprietary multi-factor models from 4 to 40 factors.</a:t>
          </a:r>
          <a:endParaRPr lang="en-US" dirty="0"/>
        </a:p>
      </dgm:t>
    </dgm:pt>
    <dgm:pt modelId="{EBBA7CA4-7C55-402A-82C3-9A4050F4C7D9}" type="parTrans" cxnId="{04408F9A-6BEF-4E2E-852F-35D59E7F0C36}">
      <dgm:prSet/>
      <dgm:spPr/>
      <dgm:t>
        <a:bodyPr/>
        <a:lstStyle/>
        <a:p>
          <a:endParaRPr lang="en-US"/>
        </a:p>
      </dgm:t>
    </dgm:pt>
    <dgm:pt modelId="{1EF0CFB7-7504-4F93-BB2F-BF84A6B288BC}" type="sibTrans" cxnId="{04408F9A-6BEF-4E2E-852F-35D59E7F0C36}">
      <dgm:prSet/>
      <dgm:spPr/>
      <dgm:t>
        <a:bodyPr/>
        <a:lstStyle/>
        <a:p>
          <a:endParaRPr lang="en-US"/>
        </a:p>
      </dgm:t>
    </dgm:pt>
    <dgm:pt modelId="{87F84567-9625-45A3-9D45-423748D054CD}">
      <dgm:prSet/>
      <dgm:spPr>
        <a:solidFill>
          <a:schemeClr val="accent4"/>
        </a:solidFill>
      </dgm:spPr>
      <dgm:t>
        <a:bodyPr/>
        <a:lstStyle/>
        <a:p>
          <a:pPr>
            <a:lnSpc>
              <a:spcPct val="100000"/>
            </a:lnSpc>
          </a:pPr>
          <a:r>
            <a:rPr lang="en-GB" dirty="0"/>
            <a:t>Unique integration of earnings revisions, surprise, magnitude and agreement.</a:t>
          </a:r>
          <a:endParaRPr lang="en-US" dirty="0"/>
        </a:p>
      </dgm:t>
    </dgm:pt>
    <dgm:pt modelId="{7F234DDE-7DEC-4A6A-AA57-B72D540F22FC}" type="parTrans" cxnId="{801D6943-5CBD-45AE-A9E0-34D5C06D911D}">
      <dgm:prSet/>
      <dgm:spPr/>
      <dgm:t>
        <a:bodyPr/>
        <a:lstStyle/>
        <a:p>
          <a:endParaRPr lang="en-US"/>
        </a:p>
      </dgm:t>
    </dgm:pt>
    <dgm:pt modelId="{F044229F-7B55-4ED8-B38B-AD7BD5299C81}" type="sibTrans" cxnId="{801D6943-5CBD-45AE-A9E0-34D5C06D911D}">
      <dgm:prSet/>
      <dgm:spPr/>
      <dgm:t>
        <a:bodyPr/>
        <a:lstStyle/>
        <a:p>
          <a:endParaRPr lang="en-US"/>
        </a:p>
      </dgm:t>
    </dgm:pt>
    <dgm:pt modelId="{AEDDA576-C9E2-48C3-A8BF-57B1764396FF}">
      <dgm:prSet/>
      <dgm:spPr>
        <a:solidFill>
          <a:schemeClr val="accent2">
            <a:lumMod val="75000"/>
          </a:schemeClr>
        </a:solidFill>
      </dgm:spPr>
      <dgm:t>
        <a:bodyPr/>
        <a:lstStyle/>
        <a:p>
          <a:pPr>
            <a:lnSpc>
              <a:spcPct val="100000"/>
            </a:lnSpc>
          </a:pPr>
          <a:r>
            <a:rPr lang="en-GB" dirty="0"/>
            <a:t>PFT Rank as a predictive engine of strategies</a:t>
          </a:r>
          <a:r>
            <a:rPr lang="en-US" dirty="0"/>
            <a:t>.</a:t>
          </a:r>
        </a:p>
      </dgm:t>
    </dgm:pt>
    <dgm:pt modelId="{23F0D13B-8985-4803-B3F9-C1A499F43AB9}" type="parTrans" cxnId="{A5090D70-D69D-46FD-83F8-27D9252895D9}">
      <dgm:prSet/>
      <dgm:spPr/>
      <dgm:t>
        <a:bodyPr/>
        <a:lstStyle/>
        <a:p>
          <a:endParaRPr lang="en-US"/>
        </a:p>
      </dgm:t>
    </dgm:pt>
    <dgm:pt modelId="{4681AA11-0B3F-4F36-A5EF-4927DC2C3364}" type="sibTrans" cxnId="{A5090D70-D69D-46FD-83F8-27D9252895D9}">
      <dgm:prSet/>
      <dgm:spPr/>
      <dgm:t>
        <a:bodyPr/>
        <a:lstStyle/>
        <a:p>
          <a:endParaRPr lang="en-US"/>
        </a:p>
      </dgm:t>
    </dgm:pt>
    <dgm:pt modelId="{C2B21D23-3704-4CA6-9672-E34EA1686849}" type="pres">
      <dgm:prSet presAssocID="{7F27EFA0-22FB-423D-AA21-EAC1CA68520C}" presName="diagram" presStyleCnt="0">
        <dgm:presLayoutVars>
          <dgm:dir/>
          <dgm:resizeHandles val="exact"/>
        </dgm:presLayoutVars>
      </dgm:prSet>
      <dgm:spPr/>
    </dgm:pt>
    <dgm:pt modelId="{01D1D5E1-B56F-47D8-BEBD-6F72471E0E84}" type="pres">
      <dgm:prSet presAssocID="{E0B9665B-E280-4A59-9501-AD5981453711}" presName="arrow" presStyleLbl="node1" presStyleIdx="0" presStyleCnt="3" custScaleX="123270" custScaleY="108723">
        <dgm:presLayoutVars>
          <dgm:bulletEnabled val="1"/>
        </dgm:presLayoutVars>
      </dgm:prSet>
      <dgm:spPr/>
    </dgm:pt>
    <dgm:pt modelId="{F100D9E4-7157-44CA-A1E5-E4DBEC1AEFB0}" type="pres">
      <dgm:prSet presAssocID="{87F84567-9625-45A3-9D45-423748D054CD}" presName="arrow" presStyleLbl="node1" presStyleIdx="1" presStyleCnt="3" custScaleX="124916" custScaleY="117788">
        <dgm:presLayoutVars>
          <dgm:bulletEnabled val="1"/>
        </dgm:presLayoutVars>
      </dgm:prSet>
      <dgm:spPr/>
    </dgm:pt>
    <dgm:pt modelId="{DBD595CA-A152-4B5F-BA38-6A15A033213C}" type="pres">
      <dgm:prSet presAssocID="{AEDDA576-C9E2-48C3-A8BF-57B1764396FF}" presName="arrow" presStyleLbl="node1" presStyleIdx="2" presStyleCnt="3" custScaleX="120275" custScaleY="115924">
        <dgm:presLayoutVars>
          <dgm:bulletEnabled val="1"/>
        </dgm:presLayoutVars>
      </dgm:prSet>
      <dgm:spPr/>
    </dgm:pt>
  </dgm:ptLst>
  <dgm:cxnLst>
    <dgm:cxn modelId="{D9972A12-EA08-4F73-A01E-1E48D9CBB169}" type="presOf" srcId="{7F27EFA0-22FB-423D-AA21-EAC1CA68520C}" destId="{C2B21D23-3704-4CA6-9672-E34EA1686849}" srcOrd="0" destOrd="0" presId="urn:microsoft.com/office/officeart/2005/8/layout/arrow5"/>
    <dgm:cxn modelId="{62D6021F-F696-4D33-BFDB-C57FFD733E92}" type="presOf" srcId="{AEDDA576-C9E2-48C3-A8BF-57B1764396FF}" destId="{DBD595CA-A152-4B5F-BA38-6A15A033213C}" srcOrd="0" destOrd="0" presId="urn:microsoft.com/office/officeart/2005/8/layout/arrow5"/>
    <dgm:cxn modelId="{801D6943-5CBD-45AE-A9E0-34D5C06D911D}" srcId="{7F27EFA0-22FB-423D-AA21-EAC1CA68520C}" destId="{87F84567-9625-45A3-9D45-423748D054CD}" srcOrd="1" destOrd="0" parTransId="{7F234DDE-7DEC-4A6A-AA57-B72D540F22FC}" sibTransId="{F044229F-7B55-4ED8-B38B-AD7BD5299C81}"/>
    <dgm:cxn modelId="{A5090D70-D69D-46FD-83F8-27D9252895D9}" srcId="{7F27EFA0-22FB-423D-AA21-EAC1CA68520C}" destId="{AEDDA576-C9E2-48C3-A8BF-57B1764396FF}" srcOrd="2" destOrd="0" parTransId="{23F0D13B-8985-4803-B3F9-C1A499F43AB9}" sibTransId="{4681AA11-0B3F-4F36-A5EF-4927DC2C3364}"/>
    <dgm:cxn modelId="{CA989486-9618-4755-81E0-BF824FE1DEFC}" type="presOf" srcId="{E0B9665B-E280-4A59-9501-AD5981453711}" destId="{01D1D5E1-B56F-47D8-BEBD-6F72471E0E84}" srcOrd="0" destOrd="0" presId="urn:microsoft.com/office/officeart/2005/8/layout/arrow5"/>
    <dgm:cxn modelId="{04408F9A-6BEF-4E2E-852F-35D59E7F0C36}" srcId="{7F27EFA0-22FB-423D-AA21-EAC1CA68520C}" destId="{E0B9665B-E280-4A59-9501-AD5981453711}" srcOrd="0" destOrd="0" parTransId="{EBBA7CA4-7C55-402A-82C3-9A4050F4C7D9}" sibTransId="{1EF0CFB7-7504-4F93-BB2F-BF84A6B288BC}"/>
    <dgm:cxn modelId="{410264D8-3739-4AC5-B39A-A6CBFEAEA43E}" type="presOf" srcId="{87F84567-9625-45A3-9D45-423748D054CD}" destId="{F100D9E4-7157-44CA-A1E5-E4DBEC1AEFB0}" srcOrd="0" destOrd="0" presId="urn:microsoft.com/office/officeart/2005/8/layout/arrow5"/>
    <dgm:cxn modelId="{94DC87F9-F3F7-4F5E-9978-6BD31149AE2C}" type="presParOf" srcId="{C2B21D23-3704-4CA6-9672-E34EA1686849}" destId="{01D1D5E1-B56F-47D8-BEBD-6F72471E0E84}" srcOrd="0" destOrd="0" presId="urn:microsoft.com/office/officeart/2005/8/layout/arrow5"/>
    <dgm:cxn modelId="{CC6C4978-BF32-437B-A6A6-2EE4BD3FFA13}" type="presParOf" srcId="{C2B21D23-3704-4CA6-9672-E34EA1686849}" destId="{F100D9E4-7157-44CA-A1E5-E4DBEC1AEFB0}" srcOrd="1" destOrd="0" presId="urn:microsoft.com/office/officeart/2005/8/layout/arrow5"/>
    <dgm:cxn modelId="{55BF768D-9BBF-45CD-A6E8-7D34875399A9}" type="presParOf" srcId="{C2B21D23-3704-4CA6-9672-E34EA1686849}" destId="{DBD595CA-A152-4B5F-BA38-6A15A033213C}" srcOrd="2"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66A5F2-0AB3-4A78-9EB3-B8E6D4EB523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DC4D6D2-5DD7-4838-8E75-12F3ABE43B6D}">
      <dgm:prSet/>
      <dgm:spPr/>
      <dgm:t>
        <a:bodyPr/>
        <a:lstStyle/>
        <a:p>
          <a:pPr>
            <a:lnSpc>
              <a:spcPct val="100000"/>
            </a:lnSpc>
            <a:defRPr cap="all"/>
          </a:pPr>
          <a:r>
            <a:rPr lang="en-GB" dirty="0"/>
            <a:t>Daily recalculation on over 5,000 companies.</a:t>
          </a:r>
          <a:endParaRPr lang="en-US" dirty="0"/>
        </a:p>
      </dgm:t>
    </dgm:pt>
    <dgm:pt modelId="{9654C3AA-DBF2-4D76-9923-6767303BC5D1}" type="parTrans" cxnId="{02F930E7-A0E3-436E-987E-49F8FE67EF1A}">
      <dgm:prSet/>
      <dgm:spPr/>
      <dgm:t>
        <a:bodyPr/>
        <a:lstStyle/>
        <a:p>
          <a:endParaRPr lang="en-US"/>
        </a:p>
      </dgm:t>
    </dgm:pt>
    <dgm:pt modelId="{F2ABAA87-AE2D-4EB0-974F-0778AF815FF1}" type="sibTrans" cxnId="{02F930E7-A0E3-436E-987E-49F8FE67EF1A}">
      <dgm:prSet/>
      <dgm:spPr/>
      <dgm:t>
        <a:bodyPr/>
        <a:lstStyle/>
        <a:p>
          <a:endParaRPr lang="en-US"/>
        </a:p>
      </dgm:t>
    </dgm:pt>
    <dgm:pt modelId="{46391465-F6F7-4C53-9D2C-D47882928E69}">
      <dgm:prSet/>
      <dgm:spPr>
        <a:noFill/>
      </dgm:spPr>
      <dgm:t>
        <a:bodyPr/>
        <a:lstStyle/>
        <a:p>
          <a:pPr>
            <a:lnSpc>
              <a:spcPct val="100000"/>
            </a:lnSpc>
            <a:defRPr cap="all"/>
          </a:pPr>
          <a:r>
            <a:rPr lang="en-GB" b="1" dirty="0"/>
            <a:t>CLASSIFIED </a:t>
          </a:r>
          <a:r>
            <a:rPr lang="en-GB" b="0" dirty="0"/>
            <a:t>Strong Buy, Buy, Hold, Sell, Strong Sell.</a:t>
          </a:r>
          <a:endParaRPr lang="en-US" b="0" dirty="0"/>
        </a:p>
      </dgm:t>
    </dgm:pt>
    <dgm:pt modelId="{5940664B-824A-45A9-AA2E-E5DA4A1A9D4F}" type="parTrans" cxnId="{332FE2B4-52CF-4F23-9085-C0F811668BDF}">
      <dgm:prSet/>
      <dgm:spPr/>
      <dgm:t>
        <a:bodyPr/>
        <a:lstStyle/>
        <a:p>
          <a:endParaRPr lang="en-US"/>
        </a:p>
      </dgm:t>
    </dgm:pt>
    <dgm:pt modelId="{D335372D-FCF1-4325-A8E2-30B9004FD00E}" type="sibTrans" cxnId="{332FE2B4-52CF-4F23-9085-C0F811668BDF}">
      <dgm:prSet/>
      <dgm:spPr/>
      <dgm:t>
        <a:bodyPr/>
        <a:lstStyle/>
        <a:p>
          <a:endParaRPr lang="en-US"/>
        </a:p>
      </dgm:t>
    </dgm:pt>
    <dgm:pt modelId="{6151370F-505E-4CD0-93C8-EA1D22EBA9A2}">
      <dgm:prSet/>
      <dgm:spPr/>
      <dgm:t>
        <a:bodyPr/>
        <a:lstStyle/>
        <a:p>
          <a:pPr>
            <a:lnSpc>
              <a:spcPct val="100000"/>
            </a:lnSpc>
            <a:defRPr cap="all"/>
          </a:pPr>
          <a:r>
            <a:rPr lang="en-GB" dirty="0"/>
            <a:t>Disciplined identification of titles with favourable revisions.</a:t>
          </a:r>
          <a:endParaRPr lang="en-US" dirty="0"/>
        </a:p>
      </dgm:t>
    </dgm:pt>
    <dgm:pt modelId="{8A663822-93B3-4B41-9018-3F329E37F7E4}" type="parTrans" cxnId="{F9CA348E-55E7-4062-845A-B5D1BC9DD3EE}">
      <dgm:prSet/>
      <dgm:spPr/>
      <dgm:t>
        <a:bodyPr/>
        <a:lstStyle/>
        <a:p>
          <a:endParaRPr lang="en-US"/>
        </a:p>
      </dgm:t>
    </dgm:pt>
    <dgm:pt modelId="{8E384821-E318-47A9-B939-20860901E13A}" type="sibTrans" cxnId="{F9CA348E-55E7-4062-845A-B5D1BC9DD3EE}">
      <dgm:prSet/>
      <dgm:spPr/>
      <dgm:t>
        <a:bodyPr/>
        <a:lstStyle/>
        <a:p>
          <a:endParaRPr lang="en-US"/>
        </a:p>
      </dgm:t>
    </dgm:pt>
    <dgm:pt modelId="{0A2D2607-0A70-4409-B2D6-1CB707622336}" type="pres">
      <dgm:prSet presAssocID="{6B66A5F2-0AB3-4A78-9EB3-B8E6D4EB5234}" presName="root" presStyleCnt="0">
        <dgm:presLayoutVars>
          <dgm:dir/>
          <dgm:resizeHandles val="exact"/>
        </dgm:presLayoutVars>
      </dgm:prSet>
      <dgm:spPr/>
    </dgm:pt>
    <dgm:pt modelId="{B8768BA8-F29A-4733-B5EA-3B69FB9D2737}" type="pres">
      <dgm:prSet presAssocID="{8DC4D6D2-5DD7-4838-8E75-12F3ABE43B6D}" presName="compNode" presStyleCnt="0"/>
      <dgm:spPr/>
    </dgm:pt>
    <dgm:pt modelId="{4AA5CBB5-71E9-4F87-AB41-15362811E917}" type="pres">
      <dgm:prSet presAssocID="{8DC4D6D2-5DD7-4838-8E75-12F3ABE43B6D}" presName="iconBgRect" presStyleLbl="bgShp" presStyleIdx="0" presStyleCnt="3"/>
      <dgm:spPr>
        <a:solidFill>
          <a:schemeClr val="bg2"/>
        </a:solidFill>
      </dgm:spPr>
    </dgm:pt>
    <dgm:pt modelId="{60C37909-DF94-49B6-BB00-BAD9F4689347}" type="pres">
      <dgm:prSet presAssocID="{8DC4D6D2-5DD7-4838-8E75-12F3ABE43B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lar system"/>
        </a:ext>
      </dgm:extLst>
    </dgm:pt>
    <dgm:pt modelId="{B1226F96-BF71-470B-B118-7472CDC4E8F0}" type="pres">
      <dgm:prSet presAssocID="{8DC4D6D2-5DD7-4838-8E75-12F3ABE43B6D}" presName="spaceRect" presStyleCnt="0"/>
      <dgm:spPr/>
    </dgm:pt>
    <dgm:pt modelId="{09B246CE-999B-4A37-B2F3-A1D4F8B21E15}" type="pres">
      <dgm:prSet presAssocID="{8DC4D6D2-5DD7-4838-8E75-12F3ABE43B6D}" presName="textRect" presStyleLbl="revTx" presStyleIdx="0" presStyleCnt="3">
        <dgm:presLayoutVars>
          <dgm:chMax val="1"/>
          <dgm:chPref val="1"/>
        </dgm:presLayoutVars>
      </dgm:prSet>
      <dgm:spPr/>
    </dgm:pt>
    <dgm:pt modelId="{E1825D0A-1671-4999-990E-4C32CA8E363C}" type="pres">
      <dgm:prSet presAssocID="{F2ABAA87-AE2D-4EB0-974F-0778AF815FF1}" presName="sibTrans" presStyleCnt="0"/>
      <dgm:spPr/>
    </dgm:pt>
    <dgm:pt modelId="{DF43EE21-8449-4E30-AA4E-E10E27AA54E2}" type="pres">
      <dgm:prSet presAssocID="{46391465-F6F7-4C53-9D2C-D47882928E69}" presName="compNode" presStyleCnt="0"/>
      <dgm:spPr/>
    </dgm:pt>
    <dgm:pt modelId="{2606426F-012E-4AD5-AFA8-2D53132743EC}" type="pres">
      <dgm:prSet presAssocID="{46391465-F6F7-4C53-9D2C-D47882928E69}" presName="iconBgRect" presStyleLbl="bgShp" presStyleIdx="1" presStyleCnt="3"/>
      <dgm:spPr>
        <a:solidFill>
          <a:schemeClr val="bg2"/>
        </a:solidFill>
      </dgm:spPr>
    </dgm:pt>
    <dgm:pt modelId="{2775D308-3E2E-481B-BF07-370CB4A8D953}" type="pres">
      <dgm:prSet presAssocID="{46391465-F6F7-4C53-9D2C-D47882928E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18EC5791-4456-426F-973C-E1DF3642372D}" type="pres">
      <dgm:prSet presAssocID="{46391465-F6F7-4C53-9D2C-D47882928E69}" presName="spaceRect" presStyleCnt="0"/>
      <dgm:spPr/>
    </dgm:pt>
    <dgm:pt modelId="{46EFC507-2FF1-4CC0-91D7-07FA34270E95}" type="pres">
      <dgm:prSet presAssocID="{46391465-F6F7-4C53-9D2C-D47882928E69}" presName="textRect" presStyleLbl="revTx" presStyleIdx="1" presStyleCnt="3">
        <dgm:presLayoutVars>
          <dgm:chMax val="1"/>
          <dgm:chPref val="1"/>
        </dgm:presLayoutVars>
      </dgm:prSet>
      <dgm:spPr/>
    </dgm:pt>
    <dgm:pt modelId="{61AED788-0E7A-4F64-8189-FA6B4FB7D11C}" type="pres">
      <dgm:prSet presAssocID="{D335372D-FCF1-4325-A8E2-30B9004FD00E}" presName="sibTrans" presStyleCnt="0"/>
      <dgm:spPr/>
    </dgm:pt>
    <dgm:pt modelId="{FCBB7861-2D07-43A4-801F-817B164AC9C1}" type="pres">
      <dgm:prSet presAssocID="{6151370F-505E-4CD0-93C8-EA1D22EBA9A2}" presName="compNode" presStyleCnt="0"/>
      <dgm:spPr/>
    </dgm:pt>
    <dgm:pt modelId="{408F234E-D13F-4E67-910E-10E216750495}" type="pres">
      <dgm:prSet presAssocID="{6151370F-505E-4CD0-93C8-EA1D22EBA9A2}" presName="iconBgRect" presStyleLbl="bgShp" presStyleIdx="2" presStyleCnt="3"/>
      <dgm:spPr>
        <a:solidFill>
          <a:schemeClr val="bg2"/>
        </a:solidFill>
      </dgm:spPr>
    </dgm:pt>
    <dgm:pt modelId="{B0A5BF44-F0F7-484C-B8B4-1018EF091F4E}" type="pres">
      <dgm:prSet presAssocID="{6151370F-505E-4CD0-93C8-EA1D22EBA9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gno di spunta"/>
        </a:ext>
      </dgm:extLst>
    </dgm:pt>
    <dgm:pt modelId="{A174C02E-9BCE-4D0F-8872-AA725783EA09}" type="pres">
      <dgm:prSet presAssocID="{6151370F-505E-4CD0-93C8-EA1D22EBA9A2}" presName="spaceRect" presStyleCnt="0"/>
      <dgm:spPr/>
    </dgm:pt>
    <dgm:pt modelId="{83CD4515-1A4B-4785-83F9-642F8C1D0F79}" type="pres">
      <dgm:prSet presAssocID="{6151370F-505E-4CD0-93C8-EA1D22EBA9A2}" presName="textRect" presStyleLbl="revTx" presStyleIdx="2" presStyleCnt="3">
        <dgm:presLayoutVars>
          <dgm:chMax val="1"/>
          <dgm:chPref val="1"/>
        </dgm:presLayoutVars>
      </dgm:prSet>
      <dgm:spPr/>
    </dgm:pt>
  </dgm:ptLst>
  <dgm:cxnLst>
    <dgm:cxn modelId="{B10ED338-A51D-4520-A3E4-95F02DC86537}" type="presOf" srcId="{46391465-F6F7-4C53-9D2C-D47882928E69}" destId="{46EFC507-2FF1-4CC0-91D7-07FA34270E95}" srcOrd="0" destOrd="0" presId="urn:microsoft.com/office/officeart/2018/5/layout/IconCircleLabelList"/>
    <dgm:cxn modelId="{1C359641-002B-48E9-BF12-F777276F4179}" type="presOf" srcId="{8DC4D6D2-5DD7-4838-8E75-12F3ABE43B6D}" destId="{09B246CE-999B-4A37-B2F3-A1D4F8B21E15}" srcOrd="0" destOrd="0" presId="urn:microsoft.com/office/officeart/2018/5/layout/IconCircleLabelList"/>
    <dgm:cxn modelId="{F9CA348E-55E7-4062-845A-B5D1BC9DD3EE}" srcId="{6B66A5F2-0AB3-4A78-9EB3-B8E6D4EB5234}" destId="{6151370F-505E-4CD0-93C8-EA1D22EBA9A2}" srcOrd="2" destOrd="0" parTransId="{8A663822-93B3-4B41-9018-3F329E37F7E4}" sibTransId="{8E384821-E318-47A9-B939-20860901E13A}"/>
    <dgm:cxn modelId="{332FE2B4-52CF-4F23-9085-C0F811668BDF}" srcId="{6B66A5F2-0AB3-4A78-9EB3-B8E6D4EB5234}" destId="{46391465-F6F7-4C53-9D2C-D47882928E69}" srcOrd="1" destOrd="0" parTransId="{5940664B-824A-45A9-AA2E-E5DA4A1A9D4F}" sibTransId="{D335372D-FCF1-4325-A8E2-30B9004FD00E}"/>
    <dgm:cxn modelId="{02F930E7-A0E3-436E-987E-49F8FE67EF1A}" srcId="{6B66A5F2-0AB3-4A78-9EB3-B8E6D4EB5234}" destId="{8DC4D6D2-5DD7-4838-8E75-12F3ABE43B6D}" srcOrd="0" destOrd="0" parTransId="{9654C3AA-DBF2-4D76-9923-6767303BC5D1}" sibTransId="{F2ABAA87-AE2D-4EB0-974F-0778AF815FF1}"/>
    <dgm:cxn modelId="{35A638F3-6C2A-47A1-BBD8-C54723C76307}" type="presOf" srcId="{6B66A5F2-0AB3-4A78-9EB3-B8E6D4EB5234}" destId="{0A2D2607-0A70-4409-B2D6-1CB707622336}" srcOrd="0" destOrd="0" presId="urn:microsoft.com/office/officeart/2018/5/layout/IconCircleLabelList"/>
    <dgm:cxn modelId="{BCDC4AF9-A70F-49CA-AB53-AECE4030CB8E}" type="presOf" srcId="{6151370F-505E-4CD0-93C8-EA1D22EBA9A2}" destId="{83CD4515-1A4B-4785-83F9-642F8C1D0F79}" srcOrd="0" destOrd="0" presId="urn:microsoft.com/office/officeart/2018/5/layout/IconCircleLabelList"/>
    <dgm:cxn modelId="{E448B7AE-552D-4408-A9A2-CB28A62A1EA1}" type="presParOf" srcId="{0A2D2607-0A70-4409-B2D6-1CB707622336}" destId="{B8768BA8-F29A-4733-B5EA-3B69FB9D2737}" srcOrd="0" destOrd="0" presId="urn:microsoft.com/office/officeart/2018/5/layout/IconCircleLabelList"/>
    <dgm:cxn modelId="{7E2F3AA0-41CC-4376-AF6E-04F58C1C7D4A}" type="presParOf" srcId="{B8768BA8-F29A-4733-B5EA-3B69FB9D2737}" destId="{4AA5CBB5-71E9-4F87-AB41-15362811E917}" srcOrd="0" destOrd="0" presId="urn:microsoft.com/office/officeart/2018/5/layout/IconCircleLabelList"/>
    <dgm:cxn modelId="{33372111-88C1-4C51-B86E-10C677836A3F}" type="presParOf" srcId="{B8768BA8-F29A-4733-B5EA-3B69FB9D2737}" destId="{60C37909-DF94-49B6-BB00-BAD9F4689347}" srcOrd="1" destOrd="0" presId="urn:microsoft.com/office/officeart/2018/5/layout/IconCircleLabelList"/>
    <dgm:cxn modelId="{AD8943F5-133C-4C8D-A9FF-C9C372A243C5}" type="presParOf" srcId="{B8768BA8-F29A-4733-B5EA-3B69FB9D2737}" destId="{B1226F96-BF71-470B-B118-7472CDC4E8F0}" srcOrd="2" destOrd="0" presId="urn:microsoft.com/office/officeart/2018/5/layout/IconCircleLabelList"/>
    <dgm:cxn modelId="{31430C1B-DC50-45E2-8950-94CB2BC51821}" type="presParOf" srcId="{B8768BA8-F29A-4733-B5EA-3B69FB9D2737}" destId="{09B246CE-999B-4A37-B2F3-A1D4F8B21E15}" srcOrd="3" destOrd="0" presId="urn:microsoft.com/office/officeart/2018/5/layout/IconCircleLabelList"/>
    <dgm:cxn modelId="{245638D3-2FA5-4FEB-A865-C321A37A7439}" type="presParOf" srcId="{0A2D2607-0A70-4409-B2D6-1CB707622336}" destId="{E1825D0A-1671-4999-990E-4C32CA8E363C}" srcOrd="1" destOrd="0" presId="urn:microsoft.com/office/officeart/2018/5/layout/IconCircleLabelList"/>
    <dgm:cxn modelId="{D0739C64-7D57-4E9C-9D71-A45F47AFE382}" type="presParOf" srcId="{0A2D2607-0A70-4409-B2D6-1CB707622336}" destId="{DF43EE21-8449-4E30-AA4E-E10E27AA54E2}" srcOrd="2" destOrd="0" presId="urn:microsoft.com/office/officeart/2018/5/layout/IconCircleLabelList"/>
    <dgm:cxn modelId="{BE945CCC-561F-44DF-9CF8-49897B73B23D}" type="presParOf" srcId="{DF43EE21-8449-4E30-AA4E-E10E27AA54E2}" destId="{2606426F-012E-4AD5-AFA8-2D53132743EC}" srcOrd="0" destOrd="0" presId="urn:microsoft.com/office/officeart/2018/5/layout/IconCircleLabelList"/>
    <dgm:cxn modelId="{1BE1EBD9-9098-4DB6-9744-D83B370DD967}" type="presParOf" srcId="{DF43EE21-8449-4E30-AA4E-E10E27AA54E2}" destId="{2775D308-3E2E-481B-BF07-370CB4A8D953}" srcOrd="1" destOrd="0" presId="urn:microsoft.com/office/officeart/2018/5/layout/IconCircleLabelList"/>
    <dgm:cxn modelId="{704F52DC-1427-43D3-B165-B029AB28567F}" type="presParOf" srcId="{DF43EE21-8449-4E30-AA4E-E10E27AA54E2}" destId="{18EC5791-4456-426F-973C-E1DF3642372D}" srcOrd="2" destOrd="0" presId="urn:microsoft.com/office/officeart/2018/5/layout/IconCircleLabelList"/>
    <dgm:cxn modelId="{65AB61D5-524E-4F45-88B7-D306FEE78806}" type="presParOf" srcId="{DF43EE21-8449-4E30-AA4E-E10E27AA54E2}" destId="{46EFC507-2FF1-4CC0-91D7-07FA34270E95}" srcOrd="3" destOrd="0" presId="urn:microsoft.com/office/officeart/2018/5/layout/IconCircleLabelList"/>
    <dgm:cxn modelId="{ADD9FCE5-E70A-48B2-B003-6726E8A96B0F}" type="presParOf" srcId="{0A2D2607-0A70-4409-B2D6-1CB707622336}" destId="{61AED788-0E7A-4F64-8189-FA6B4FB7D11C}" srcOrd="3" destOrd="0" presId="urn:microsoft.com/office/officeart/2018/5/layout/IconCircleLabelList"/>
    <dgm:cxn modelId="{05661FEB-F15C-4FB3-B72E-D9DE3F9CD984}" type="presParOf" srcId="{0A2D2607-0A70-4409-B2D6-1CB707622336}" destId="{FCBB7861-2D07-43A4-801F-817B164AC9C1}" srcOrd="4" destOrd="0" presId="urn:microsoft.com/office/officeart/2018/5/layout/IconCircleLabelList"/>
    <dgm:cxn modelId="{09ED794E-B482-4A92-B9B3-62F7E99A0A99}" type="presParOf" srcId="{FCBB7861-2D07-43A4-801F-817B164AC9C1}" destId="{408F234E-D13F-4E67-910E-10E216750495}" srcOrd="0" destOrd="0" presId="urn:microsoft.com/office/officeart/2018/5/layout/IconCircleLabelList"/>
    <dgm:cxn modelId="{B77C67E2-B197-42E5-A370-DA7FB842E0C9}" type="presParOf" srcId="{FCBB7861-2D07-43A4-801F-817B164AC9C1}" destId="{B0A5BF44-F0F7-484C-B8B4-1018EF091F4E}" srcOrd="1" destOrd="0" presId="urn:microsoft.com/office/officeart/2018/5/layout/IconCircleLabelList"/>
    <dgm:cxn modelId="{0CE7D9EC-175F-4859-B93D-82BD6C0D0925}" type="presParOf" srcId="{FCBB7861-2D07-43A4-801F-817B164AC9C1}" destId="{A174C02E-9BCE-4D0F-8872-AA725783EA09}" srcOrd="2" destOrd="0" presId="urn:microsoft.com/office/officeart/2018/5/layout/IconCircleLabelList"/>
    <dgm:cxn modelId="{6E50A530-FB61-4F55-9387-116245420FEF}" type="presParOf" srcId="{FCBB7861-2D07-43A4-801F-817B164AC9C1}" destId="{83CD4515-1A4B-4785-83F9-642F8C1D0F7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038B5E-4A35-4B44-91B7-9E25A8BD8F2D}" type="doc">
      <dgm:prSet loTypeId="urn:microsoft.com/office/officeart/2005/8/layout/pyramid2" loCatId="list" qsTypeId="urn:microsoft.com/office/officeart/2005/8/quickstyle/3d3" qsCatId="3D" csTypeId="urn:microsoft.com/office/officeart/2005/8/colors/accent1_2" csCatId="accent1" phldr="1"/>
      <dgm:spPr/>
      <dgm:t>
        <a:bodyPr/>
        <a:lstStyle/>
        <a:p>
          <a:endParaRPr lang="en-US"/>
        </a:p>
      </dgm:t>
    </dgm:pt>
    <dgm:pt modelId="{C9DB4EDC-E638-42B1-B5C9-B39F1815018B}">
      <dgm:prSet custT="1"/>
      <dgm:spPr>
        <a:ln>
          <a:solidFill>
            <a:schemeClr val="accent2"/>
          </a:solidFill>
        </a:ln>
      </dgm:spPr>
      <dgm:t>
        <a:bodyPr/>
        <a:lstStyle/>
        <a:p>
          <a:r>
            <a:rPr lang="en-GB" sz="1800" b="1" dirty="0"/>
            <a:t>Agreement: </a:t>
          </a:r>
          <a:r>
            <a:rPr lang="en-GB" sz="1800" b="0" dirty="0"/>
            <a:t>common direction of analysts.</a:t>
          </a:r>
          <a:endParaRPr lang="en-US" sz="1800" b="0" dirty="0"/>
        </a:p>
      </dgm:t>
    </dgm:pt>
    <dgm:pt modelId="{EC338D0B-2AD4-4D79-9E0C-C3ABD0F033E0}" type="parTrans" cxnId="{0F386933-3DF8-45F2-A17D-7EDD1EBFD82A}">
      <dgm:prSet/>
      <dgm:spPr/>
      <dgm:t>
        <a:bodyPr/>
        <a:lstStyle/>
        <a:p>
          <a:endParaRPr lang="en-US"/>
        </a:p>
      </dgm:t>
    </dgm:pt>
    <dgm:pt modelId="{179136A7-C428-416A-9F6C-4E8E0CA713BA}" type="sibTrans" cxnId="{0F386933-3DF8-45F2-A17D-7EDD1EBFD82A}">
      <dgm:prSet/>
      <dgm:spPr/>
      <dgm:t>
        <a:bodyPr/>
        <a:lstStyle/>
        <a:p>
          <a:endParaRPr lang="en-US"/>
        </a:p>
      </dgm:t>
    </dgm:pt>
    <dgm:pt modelId="{779FBA39-B75F-46D4-A588-70FF77F0D594}">
      <dgm:prSet custT="1"/>
      <dgm:spPr>
        <a:ln>
          <a:solidFill>
            <a:schemeClr val="accent2"/>
          </a:solidFill>
        </a:ln>
      </dgm:spPr>
      <dgm:t>
        <a:bodyPr/>
        <a:lstStyle/>
        <a:p>
          <a:r>
            <a:rPr lang="en-US" sz="1800" b="1" dirty="0"/>
            <a:t>Magnitude:</a:t>
          </a:r>
          <a:r>
            <a:rPr lang="en-US" sz="1800" dirty="0"/>
            <a:t> </a:t>
          </a:r>
          <a:r>
            <a:rPr lang="en-GB" sz="1800" dirty="0"/>
            <a:t>magnitude of changes in estimates.</a:t>
          </a:r>
          <a:endParaRPr lang="en-US" sz="1800" dirty="0"/>
        </a:p>
      </dgm:t>
    </dgm:pt>
    <dgm:pt modelId="{C613544C-7590-45A3-A875-4FACE16782C2}" type="parTrans" cxnId="{1BDEE7ED-2651-49A7-8324-EAFCD6A258B1}">
      <dgm:prSet/>
      <dgm:spPr/>
      <dgm:t>
        <a:bodyPr/>
        <a:lstStyle/>
        <a:p>
          <a:endParaRPr lang="en-US"/>
        </a:p>
      </dgm:t>
    </dgm:pt>
    <dgm:pt modelId="{3013A487-9317-4A41-B154-DE884409776B}" type="sibTrans" cxnId="{1BDEE7ED-2651-49A7-8324-EAFCD6A258B1}">
      <dgm:prSet/>
      <dgm:spPr/>
      <dgm:t>
        <a:bodyPr/>
        <a:lstStyle/>
        <a:p>
          <a:endParaRPr lang="en-US"/>
        </a:p>
      </dgm:t>
    </dgm:pt>
    <dgm:pt modelId="{78644706-CFC7-481A-8B5A-38B68676C116}">
      <dgm:prSet custT="1"/>
      <dgm:spPr>
        <a:ln>
          <a:solidFill>
            <a:schemeClr val="accent2"/>
          </a:solidFill>
        </a:ln>
      </dgm:spPr>
      <dgm:t>
        <a:bodyPr/>
        <a:lstStyle/>
        <a:p>
          <a:pPr algn="ctr"/>
          <a:r>
            <a:rPr lang="en-US" sz="1800" b="1" dirty="0"/>
            <a:t>Upside: </a:t>
          </a:r>
          <a:r>
            <a:rPr lang="en-GB" sz="1800" dirty="0"/>
            <a:t>difference between more accurate estimation and consensus.</a:t>
          </a:r>
          <a:endParaRPr lang="en-US" sz="1800" dirty="0"/>
        </a:p>
      </dgm:t>
    </dgm:pt>
    <dgm:pt modelId="{35C4D47A-D7B7-489E-AA69-4E94A9614731}" type="parTrans" cxnId="{DE981E34-BA42-4265-A023-C07159E3B1FF}">
      <dgm:prSet/>
      <dgm:spPr/>
      <dgm:t>
        <a:bodyPr/>
        <a:lstStyle/>
        <a:p>
          <a:endParaRPr lang="en-US"/>
        </a:p>
      </dgm:t>
    </dgm:pt>
    <dgm:pt modelId="{184615FA-5BD7-44BD-A0F4-AE73B06FAC67}" type="sibTrans" cxnId="{DE981E34-BA42-4265-A023-C07159E3B1FF}">
      <dgm:prSet/>
      <dgm:spPr/>
      <dgm:t>
        <a:bodyPr/>
        <a:lstStyle/>
        <a:p>
          <a:endParaRPr lang="en-US"/>
        </a:p>
      </dgm:t>
    </dgm:pt>
    <dgm:pt modelId="{14AFA0CB-48D8-4975-90A3-735B02A5E4A9}">
      <dgm:prSet custT="1"/>
      <dgm:spPr>
        <a:ln>
          <a:solidFill>
            <a:schemeClr val="accent2"/>
          </a:solidFill>
        </a:ln>
      </dgm:spPr>
      <dgm:t>
        <a:bodyPr/>
        <a:lstStyle/>
        <a:p>
          <a:r>
            <a:rPr lang="en-US" sz="1800" b="1" dirty="0"/>
            <a:t>Surprise: </a:t>
          </a:r>
          <a:r>
            <a:rPr lang="en-GB" sz="1800" dirty="0"/>
            <a:t>Market anomalies that can be exploited for alpha.</a:t>
          </a:r>
          <a:endParaRPr lang="en-US" sz="1800" dirty="0"/>
        </a:p>
      </dgm:t>
    </dgm:pt>
    <dgm:pt modelId="{B40280C1-2BD0-45F7-BB9B-C7AE4497B9CD}" type="parTrans" cxnId="{D2C4ED6A-A596-4DA7-81CB-618122B64C3A}">
      <dgm:prSet/>
      <dgm:spPr/>
      <dgm:t>
        <a:bodyPr/>
        <a:lstStyle/>
        <a:p>
          <a:endParaRPr lang="en-US"/>
        </a:p>
      </dgm:t>
    </dgm:pt>
    <dgm:pt modelId="{65B97CCB-1FD5-4159-A4FC-39A5ABA1CD42}" type="sibTrans" cxnId="{D2C4ED6A-A596-4DA7-81CB-618122B64C3A}">
      <dgm:prSet/>
      <dgm:spPr/>
      <dgm:t>
        <a:bodyPr/>
        <a:lstStyle/>
        <a:p>
          <a:endParaRPr lang="en-US"/>
        </a:p>
      </dgm:t>
    </dgm:pt>
    <dgm:pt modelId="{F0F8260A-F002-465F-8382-3AD6B3360ACE}" type="pres">
      <dgm:prSet presAssocID="{82038B5E-4A35-4B44-91B7-9E25A8BD8F2D}" presName="compositeShape" presStyleCnt="0">
        <dgm:presLayoutVars>
          <dgm:dir/>
          <dgm:resizeHandles/>
        </dgm:presLayoutVars>
      </dgm:prSet>
      <dgm:spPr/>
    </dgm:pt>
    <dgm:pt modelId="{31797E50-750A-4F43-9BF5-811615F63950}" type="pres">
      <dgm:prSet presAssocID="{82038B5E-4A35-4B44-91B7-9E25A8BD8F2D}" presName="pyramid" presStyleLbl="node1" presStyleIdx="0" presStyleCnt="1"/>
      <dgm:spPr>
        <a:solidFill>
          <a:schemeClr val="accent4">
            <a:lumMod val="60000"/>
            <a:lumOff val="40000"/>
          </a:schemeClr>
        </a:solidFill>
        <a:ln>
          <a:solidFill>
            <a:schemeClr val="accent2"/>
          </a:solidFill>
        </a:ln>
      </dgm:spPr>
    </dgm:pt>
    <dgm:pt modelId="{E0E1FFBD-D2C2-49A5-B1F7-32A5A73B3E40}" type="pres">
      <dgm:prSet presAssocID="{82038B5E-4A35-4B44-91B7-9E25A8BD8F2D}" presName="theList" presStyleCnt="0"/>
      <dgm:spPr/>
    </dgm:pt>
    <dgm:pt modelId="{C011094A-5820-4767-AD80-0F38986895E8}" type="pres">
      <dgm:prSet presAssocID="{C9DB4EDC-E638-42B1-B5C9-B39F1815018B}" presName="aNode" presStyleLbl="fgAcc1" presStyleIdx="0" presStyleCnt="4" custScaleX="111351">
        <dgm:presLayoutVars>
          <dgm:bulletEnabled val="1"/>
        </dgm:presLayoutVars>
      </dgm:prSet>
      <dgm:spPr/>
    </dgm:pt>
    <dgm:pt modelId="{36AB6DCF-FB2B-4F31-87F0-D1151FCE6BA0}" type="pres">
      <dgm:prSet presAssocID="{C9DB4EDC-E638-42B1-B5C9-B39F1815018B}" presName="aSpace" presStyleCnt="0"/>
      <dgm:spPr/>
    </dgm:pt>
    <dgm:pt modelId="{20EADAD4-7008-495F-BEA3-C7C3F6562044}" type="pres">
      <dgm:prSet presAssocID="{779FBA39-B75F-46D4-A588-70FF77F0D594}" presName="aNode" presStyleLbl="fgAcc1" presStyleIdx="1" presStyleCnt="4" custScaleX="111922">
        <dgm:presLayoutVars>
          <dgm:bulletEnabled val="1"/>
        </dgm:presLayoutVars>
      </dgm:prSet>
      <dgm:spPr/>
    </dgm:pt>
    <dgm:pt modelId="{987D804C-BABE-4350-B29C-9E76B5B0DBD7}" type="pres">
      <dgm:prSet presAssocID="{779FBA39-B75F-46D4-A588-70FF77F0D594}" presName="aSpace" presStyleCnt="0"/>
      <dgm:spPr/>
    </dgm:pt>
    <dgm:pt modelId="{31B62367-642C-436D-8A44-40ECBD92279F}" type="pres">
      <dgm:prSet presAssocID="{78644706-CFC7-481A-8B5A-38B68676C116}" presName="aNode" presStyleLbl="fgAcc1" presStyleIdx="2" presStyleCnt="4" custScaleX="111529">
        <dgm:presLayoutVars>
          <dgm:bulletEnabled val="1"/>
        </dgm:presLayoutVars>
      </dgm:prSet>
      <dgm:spPr/>
    </dgm:pt>
    <dgm:pt modelId="{985163FC-3830-4565-A8CC-FA222828E62E}" type="pres">
      <dgm:prSet presAssocID="{78644706-CFC7-481A-8B5A-38B68676C116}" presName="aSpace" presStyleCnt="0"/>
      <dgm:spPr/>
    </dgm:pt>
    <dgm:pt modelId="{E6DF3825-8AA0-406C-BA73-BCA669683EF1}" type="pres">
      <dgm:prSet presAssocID="{14AFA0CB-48D8-4975-90A3-735B02A5E4A9}" presName="aNode" presStyleLbl="fgAcc1" presStyleIdx="3" presStyleCnt="4" custScaleX="112886">
        <dgm:presLayoutVars>
          <dgm:bulletEnabled val="1"/>
        </dgm:presLayoutVars>
      </dgm:prSet>
      <dgm:spPr/>
    </dgm:pt>
    <dgm:pt modelId="{A5A72562-95A1-432B-9B34-A8AB0387E7DF}" type="pres">
      <dgm:prSet presAssocID="{14AFA0CB-48D8-4975-90A3-735B02A5E4A9}" presName="aSpace" presStyleCnt="0"/>
      <dgm:spPr/>
    </dgm:pt>
  </dgm:ptLst>
  <dgm:cxnLst>
    <dgm:cxn modelId="{0F386933-3DF8-45F2-A17D-7EDD1EBFD82A}" srcId="{82038B5E-4A35-4B44-91B7-9E25A8BD8F2D}" destId="{C9DB4EDC-E638-42B1-B5C9-B39F1815018B}" srcOrd="0" destOrd="0" parTransId="{EC338D0B-2AD4-4D79-9E0C-C3ABD0F033E0}" sibTransId="{179136A7-C428-416A-9F6C-4E8E0CA713BA}"/>
    <dgm:cxn modelId="{DE981E34-BA42-4265-A023-C07159E3B1FF}" srcId="{82038B5E-4A35-4B44-91B7-9E25A8BD8F2D}" destId="{78644706-CFC7-481A-8B5A-38B68676C116}" srcOrd="2" destOrd="0" parTransId="{35C4D47A-D7B7-489E-AA69-4E94A9614731}" sibTransId="{184615FA-5BD7-44BD-A0F4-AE73B06FAC67}"/>
    <dgm:cxn modelId="{D2C4ED6A-A596-4DA7-81CB-618122B64C3A}" srcId="{82038B5E-4A35-4B44-91B7-9E25A8BD8F2D}" destId="{14AFA0CB-48D8-4975-90A3-735B02A5E4A9}" srcOrd="3" destOrd="0" parTransId="{B40280C1-2BD0-45F7-BB9B-C7AE4497B9CD}" sibTransId="{65B97CCB-1FD5-4159-A4FC-39A5ABA1CD42}"/>
    <dgm:cxn modelId="{92D67571-819C-48FA-9ED8-F4BEEAF9DF29}" type="presOf" srcId="{82038B5E-4A35-4B44-91B7-9E25A8BD8F2D}" destId="{F0F8260A-F002-465F-8382-3AD6B3360ACE}" srcOrd="0" destOrd="0" presId="urn:microsoft.com/office/officeart/2005/8/layout/pyramid2"/>
    <dgm:cxn modelId="{E8FE9455-D449-466F-8420-399DE54CF851}" type="presOf" srcId="{14AFA0CB-48D8-4975-90A3-735B02A5E4A9}" destId="{E6DF3825-8AA0-406C-BA73-BCA669683EF1}" srcOrd="0" destOrd="0" presId="urn:microsoft.com/office/officeart/2005/8/layout/pyramid2"/>
    <dgm:cxn modelId="{4CC4127D-A7D4-48A4-A09B-1B545E18353E}" type="presOf" srcId="{C9DB4EDC-E638-42B1-B5C9-B39F1815018B}" destId="{C011094A-5820-4767-AD80-0F38986895E8}" srcOrd="0" destOrd="0" presId="urn:microsoft.com/office/officeart/2005/8/layout/pyramid2"/>
    <dgm:cxn modelId="{8D02339B-637E-44C5-AACB-E85FDF10757A}" type="presOf" srcId="{78644706-CFC7-481A-8B5A-38B68676C116}" destId="{31B62367-642C-436D-8A44-40ECBD92279F}" srcOrd="0" destOrd="0" presId="urn:microsoft.com/office/officeart/2005/8/layout/pyramid2"/>
    <dgm:cxn modelId="{1BDEE7ED-2651-49A7-8324-EAFCD6A258B1}" srcId="{82038B5E-4A35-4B44-91B7-9E25A8BD8F2D}" destId="{779FBA39-B75F-46D4-A588-70FF77F0D594}" srcOrd="1" destOrd="0" parTransId="{C613544C-7590-45A3-A875-4FACE16782C2}" sibTransId="{3013A487-9317-4A41-B154-DE884409776B}"/>
    <dgm:cxn modelId="{CCC5C0EF-DCC1-4605-B069-BC902344E9CF}" type="presOf" srcId="{779FBA39-B75F-46D4-A588-70FF77F0D594}" destId="{20EADAD4-7008-495F-BEA3-C7C3F6562044}" srcOrd="0" destOrd="0" presId="urn:microsoft.com/office/officeart/2005/8/layout/pyramid2"/>
    <dgm:cxn modelId="{05F5FDF1-66F9-460F-84E1-32C29E024F9A}" type="presParOf" srcId="{F0F8260A-F002-465F-8382-3AD6B3360ACE}" destId="{31797E50-750A-4F43-9BF5-811615F63950}" srcOrd="0" destOrd="0" presId="urn:microsoft.com/office/officeart/2005/8/layout/pyramid2"/>
    <dgm:cxn modelId="{586BB876-ABB4-4E22-91D8-D7E83BD5A3DC}" type="presParOf" srcId="{F0F8260A-F002-465F-8382-3AD6B3360ACE}" destId="{E0E1FFBD-D2C2-49A5-B1F7-32A5A73B3E40}" srcOrd="1" destOrd="0" presId="urn:microsoft.com/office/officeart/2005/8/layout/pyramid2"/>
    <dgm:cxn modelId="{2927A62B-46BE-4FFB-BA50-063AEE92B9F3}" type="presParOf" srcId="{E0E1FFBD-D2C2-49A5-B1F7-32A5A73B3E40}" destId="{C011094A-5820-4767-AD80-0F38986895E8}" srcOrd="0" destOrd="0" presId="urn:microsoft.com/office/officeart/2005/8/layout/pyramid2"/>
    <dgm:cxn modelId="{F97A2A1C-003F-420D-B880-10776B5DDD29}" type="presParOf" srcId="{E0E1FFBD-D2C2-49A5-B1F7-32A5A73B3E40}" destId="{36AB6DCF-FB2B-4F31-87F0-D1151FCE6BA0}" srcOrd="1" destOrd="0" presId="urn:microsoft.com/office/officeart/2005/8/layout/pyramid2"/>
    <dgm:cxn modelId="{0FA8FD9E-0A29-482D-9152-A75926C85121}" type="presParOf" srcId="{E0E1FFBD-D2C2-49A5-B1F7-32A5A73B3E40}" destId="{20EADAD4-7008-495F-BEA3-C7C3F6562044}" srcOrd="2" destOrd="0" presId="urn:microsoft.com/office/officeart/2005/8/layout/pyramid2"/>
    <dgm:cxn modelId="{F6FCA5B0-8B96-490B-A39B-DD57B746D679}" type="presParOf" srcId="{E0E1FFBD-D2C2-49A5-B1F7-32A5A73B3E40}" destId="{987D804C-BABE-4350-B29C-9E76B5B0DBD7}" srcOrd="3" destOrd="0" presId="urn:microsoft.com/office/officeart/2005/8/layout/pyramid2"/>
    <dgm:cxn modelId="{01FEE95D-9122-48E9-9D1A-2BDD05B04AFA}" type="presParOf" srcId="{E0E1FFBD-D2C2-49A5-B1F7-32A5A73B3E40}" destId="{31B62367-642C-436D-8A44-40ECBD92279F}" srcOrd="4" destOrd="0" presId="urn:microsoft.com/office/officeart/2005/8/layout/pyramid2"/>
    <dgm:cxn modelId="{7AACB196-D122-43BC-B176-52A9D7D83E20}" type="presParOf" srcId="{E0E1FFBD-D2C2-49A5-B1F7-32A5A73B3E40}" destId="{985163FC-3830-4565-A8CC-FA222828E62E}" srcOrd="5" destOrd="0" presId="urn:microsoft.com/office/officeart/2005/8/layout/pyramid2"/>
    <dgm:cxn modelId="{7E9F2013-E1DA-49BA-B92D-756FFE28B8E8}" type="presParOf" srcId="{E0E1FFBD-D2C2-49A5-B1F7-32A5A73B3E40}" destId="{E6DF3825-8AA0-406C-BA73-BCA669683EF1}" srcOrd="6" destOrd="0" presId="urn:microsoft.com/office/officeart/2005/8/layout/pyramid2"/>
    <dgm:cxn modelId="{1EE6A689-EBEE-47CA-B268-969D5E8BEF7F}" type="presParOf" srcId="{E0E1FFBD-D2C2-49A5-B1F7-32A5A73B3E40}" destId="{A5A72562-95A1-432B-9B34-A8AB0387E7DF}" srcOrd="7"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662869-B362-49FB-A458-8B2E011A8E1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4D7F194-2D63-44CE-8A88-744FB56DB780}">
      <dgm:prSet/>
      <dgm:spPr/>
      <dgm:t>
        <a:bodyPr/>
        <a:lstStyle/>
        <a:p>
          <a:pPr>
            <a:lnSpc>
              <a:spcPct val="100000"/>
            </a:lnSpc>
          </a:pPr>
          <a:r>
            <a:rPr lang="en-GB" dirty="0"/>
            <a:t>Proprietary databases, internal models, screening and </a:t>
          </a:r>
          <a:r>
            <a:rPr lang="en-GB" dirty="0" err="1"/>
            <a:t>backtesting</a:t>
          </a:r>
          <a:r>
            <a:rPr lang="en-GB" dirty="0"/>
            <a:t>.</a:t>
          </a:r>
          <a:endParaRPr lang="en-US" dirty="0"/>
        </a:p>
      </dgm:t>
    </dgm:pt>
    <dgm:pt modelId="{85C9ED96-AE39-4191-868C-D213CCC3F3D1}" type="parTrans" cxnId="{23585812-8C9E-4833-9028-EEE540E090AB}">
      <dgm:prSet/>
      <dgm:spPr/>
      <dgm:t>
        <a:bodyPr/>
        <a:lstStyle/>
        <a:p>
          <a:endParaRPr lang="en-US"/>
        </a:p>
      </dgm:t>
    </dgm:pt>
    <dgm:pt modelId="{1018AB5B-3276-43E1-A8E1-183EAC7123C4}" type="sibTrans" cxnId="{23585812-8C9E-4833-9028-EEE540E090AB}">
      <dgm:prSet/>
      <dgm:spPr/>
      <dgm:t>
        <a:bodyPr/>
        <a:lstStyle/>
        <a:p>
          <a:endParaRPr lang="en-US"/>
        </a:p>
      </dgm:t>
    </dgm:pt>
    <dgm:pt modelId="{E5E61594-2D4A-45A9-B4A4-55F1225BA711}">
      <dgm:prSet/>
      <dgm:spPr/>
      <dgm:t>
        <a:bodyPr/>
        <a:lstStyle/>
        <a:p>
          <a:pPr>
            <a:lnSpc>
              <a:spcPct val="100000"/>
            </a:lnSpc>
          </a:pPr>
          <a:r>
            <a:rPr lang="en-GB" dirty="0"/>
            <a:t>Completely in-house, independent and scalable process.</a:t>
          </a:r>
          <a:endParaRPr lang="en-US" dirty="0"/>
        </a:p>
      </dgm:t>
    </dgm:pt>
    <dgm:pt modelId="{162BF17F-A58D-43CA-90AD-6B1433B0F571}" type="parTrans" cxnId="{81D188B5-32ED-4BED-8734-2F6A00F5FC57}">
      <dgm:prSet/>
      <dgm:spPr/>
      <dgm:t>
        <a:bodyPr/>
        <a:lstStyle/>
        <a:p>
          <a:endParaRPr lang="en-US"/>
        </a:p>
      </dgm:t>
    </dgm:pt>
    <dgm:pt modelId="{4976FB0E-3950-4755-8836-B575E017A59A}" type="sibTrans" cxnId="{81D188B5-32ED-4BED-8734-2F6A00F5FC57}">
      <dgm:prSet/>
      <dgm:spPr/>
      <dgm:t>
        <a:bodyPr/>
        <a:lstStyle/>
        <a:p>
          <a:endParaRPr lang="en-US"/>
        </a:p>
      </dgm:t>
    </dgm:pt>
    <dgm:pt modelId="{3BAEEA95-5C8F-4D95-9785-F0E63D06FD68}" type="pres">
      <dgm:prSet presAssocID="{B6662869-B362-49FB-A458-8B2E011A8E16}" presName="root" presStyleCnt="0">
        <dgm:presLayoutVars>
          <dgm:dir/>
          <dgm:resizeHandles val="exact"/>
        </dgm:presLayoutVars>
      </dgm:prSet>
      <dgm:spPr/>
    </dgm:pt>
    <dgm:pt modelId="{36129392-027D-4FC7-800B-34BFBCF108DE}" type="pres">
      <dgm:prSet presAssocID="{74D7F194-2D63-44CE-8A88-744FB56DB780}" presName="compNode" presStyleCnt="0"/>
      <dgm:spPr/>
    </dgm:pt>
    <dgm:pt modelId="{FF7704C3-82A5-4E67-BADE-5AD2D635F559}" type="pres">
      <dgm:prSet presAssocID="{74D7F194-2D63-44CE-8A88-744FB56DB780}" presName="bgRect" presStyleLbl="bgShp" presStyleIdx="0" presStyleCnt="2"/>
      <dgm:spPr>
        <a:solidFill>
          <a:schemeClr val="bg2">
            <a:lumMod val="75000"/>
          </a:schemeClr>
        </a:solidFill>
      </dgm:spPr>
    </dgm:pt>
    <dgm:pt modelId="{9DAE1C78-1260-4FE2-85ED-E741DF15BBC1}" type="pres">
      <dgm:prSet presAssocID="{74D7F194-2D63-44CE-8A88-744FB56DB7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BC8E79FD-0B69-439F-8A7D-7173C7343136}" type="pres">
      <dgm:prSet presAssocID="{74D7F194-2D63-44CE-8A88-744FB56DB780}" presName="spaceRect" presStyleCnt="0"/>
      <dgm:spPr/>
    </dgm:pt>
    <dgm:pt modelId="{3D760301-2349-4CE9-BF02-606D6FB00FA3}" type="pres">
      <dgm:prSet presAssocID="{74D7F194-2D63-44CE-8A88-744FB56DB780}" presName="parTx" presStyleLbl="revTx" presStyleIdx="0" presStyleCnt="2">
        <dgm:presLayoutVars>
          <dgm:chMax val="0"/>
          <dgm:chPref val="0"/>
        </dgm:presLayoutVars>
      </dgm:prSet>
      <dgm:spPr/>
    </dgm:pt>
    <dgm:pt modelId="{03F9DD87-42C5-4F0B-AB27-18C9C9B4F252}" type="pres">
      <dgm:prSet presAssocID="{1018AB5B-3276-43E1-A8E1-183EAC7123C4}" presName="sibTrans" presStyleCnt="0"/>
      <dgm:spPr/>
    </dgm:pt>
    <dgm:pt modelId="{92211CC7-4C81-4104-87B5-AEA31F59747C}" type="pres">
      <dgm:prSet presAssocID="{E5E61594-2D4A-45A9-B4A4-55F1225BA711}" presName="compNode" presStyleCnt="0"/>
      <dgm:spPr/>
    </dgm:pt>
    <dgm:pt modelId="{9975B8D8-E8EE-4005-9D24-AE8DD57C6484}" type="pres">
      <dgm:prSet presAssocID="{E5E61594-2D4A-45A9-B4A4-55F1225BA711}" presName="bgRect" presStyleLbl="bgShp" presStyleIdx="1" presStyleCnt="2"/>
      <dgm:spPr>
        <a:solidFill>
          <a:schemeClr val="bg2">
            <a:lumMod val="75000"/>
          </a:schemeClr>
        </a:solidFill>
      </dgm:spPr>
    </dgm:pt>
    <dgm:pt modelId="{F12764BC-CD3E-4E2C-915E-FE0AEAA079F2}" type="pres">
      <dgm:prSet presAssocID="{E5E61594-2D4A-45A9-B4A4-55F1225BA7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sa"/>
        </a:ext>
      </dgm:extLst>
    </dgm:pt>
    <dgm:pt modelId="{AD4E4FBE-922E-490C-9B6F-9119EED21BE4}" type="pres">
      <dgm:prSet presAssocID="{E5E61594-2D4A-45A9-B4A4-55F1225BA711}" presName="spaceRect" presStyleCnt="0"/>
      <dgm:spPr/>
    </dgm:pt>
    <dgm:pt modelId="{A9449FF9-C3A6-4C65-B075-746683C29CAD}" type="pres">
      <dgm:prSet presAssocID="{E5E61594-2D4A-45A9-B4A4-55F1225BA711}" presName="parTx" presStyleLbl="revTx" presStyleIdx="1" presStyleCnt="2">
        <dgm:presLayoutVars>
          <dgm:chMax val="0"/>
          <dgm:chPref val="0"/>
        </dgm:presLayoutVars>
      </dgm:prSet>
      <dgm:spPr/>
    </dgm:pt>
  </dgm:ptLst>
  <dgm:cxnLst>
    <dgm:cxn modelId="{23585812-8C9E-4833-9028-EEE540E090AB}" srcId="{B6662869-B362-49FB-A458-8B2E011A8E16}" destId="{74D7F194-2D63-44CE-8A88-744FB56DB780}" srcOrd="0" destOrd="0" parTransId="{85C9ED96-AE39-4191-868C-D213CCC3F3D1}" sibTransId="{1018AB5B-3276-43E1-A8E1-183EAC7123C4}"/>
    <dgm:cxn modelId="{B8FD1F2D-F666-4CF1-BD2B-92B4A56164FE}" type="presOf" srcId="{B6662869-B362-49FB-A458-8B2E011A8E16}" destId="{3BAEEA95-5C8F-4D95-9785-F0E63D06FD68}" srcOrd="0" destOrd="0" presId="urn:microsoft.com/office/officeart/2018/2/layout/IconVerticalSolidList"/>
    <dgm:cxn modelId="{30DFFF8E-7EA8-42EC-B009-516937FA811C}" type="presOf" srcId="{E5E61594-2D4A-45A9-B4A4-55F1225BA711}" destId="{A9449FF9-C3A6-4C65-B075-746683C29CAD}" srcOrd="0" destOrd="0" presId="urn:microsoft.com/office/officeart/2018/2/layout/IconVerticalSolidList"/>
    <dgm:cxn modelId="{0730F8A6-7F67-4354-9C97-83A658497011}" type="presOf" srcId="{74D7F194-2D63-44CE-8A88-744FB56DB780}" destId="{3D760301-2349-4CE9-BF02-606D6FB00FA3}" srcOrd="0" destOrd="0" presId="urn:microsoft.com/office/officeart/2018/2/layout/IconVerticalSolidList"/>
    <dgm:cxn modelId="{81D188B5-32ED-4BED-8734-2F6A00F5FC57}" srcId="{B6662869-B362-49FB-A458-8B2E011A8E16}" destId="{E5E61594-2D4A-45A9-B4A4-55F1225BA711}" srcOrd="1" destOrd="0" parTransId="{162BF17F-A58D-43CA-90AD-6B1433B0F571}" sibTransId="{4976FB0E-3950-4755-8836-B575E017A59A}"/>
    <dgm:cxn modelId="{12603F20-BF72-4E75-9828-33276861C160}" type="presParOf" srcId="{3BAEEA95-5C8F-4D95-9785-F0E63D06FD68}" destId="{36129392-027D-4FC7-800B-34BFBCF108DE}" srcOrd="0" destOrd="0" presId="urn:microsoft.com/office/officeart/2018/2/layout/IconVerticalSolidList"/>
    <dgm:cxn modelId="{4ABA9115-81EE-4FE9-BB66-90599945A40C}" type="presParOf" srcId="{36129392-027D-4FC7-800B-34BFBCF108DE}" destId="{FF7704C3-82A5-4E67-BADE-5AD2D635F559}" srcOrd="0" destOrd="0" presId="urn:microsoft.com/office/officeart/2018/2/layout/IconVerticalSolidList"/>
    <dgm:cxn modelId="{653213B5-90D9-41C5-8C3F-AC36F34A7C6B}" type="presParOf" srcId="{36129392-027D-4FC7-800B-34BFBCF108DE}" destId="{9DAE1C78-1260-4FE2-85ED-E741DF15BBC1}" srcOrd="1" destOrd="0" presId="urn:microsoft.com/office/officeart/2018/2/layout/IconVerticalSolidList"/>
    <dgm:cxn modelId="{91B3BCEF-A4C0-45D8-9BAF-408AD8A98ED9}" type="presParOf" srcId="{36129392-027D-4FC7-800B-34BFBCF108DE}" destId="{BC8E79FD-0B69-439F-8A7D-7173C7343136}" srcOrd="2" destOrd="0" presId="urn:microsoft.com/office/officeart/2018/2/layout/IconVerticalSolidList"/>
    <dgm:cxn modelId="{79CCDF55-D6CD-4D93-A843-03825800DA65}" type="presParOf" srcId="{36129392-027D-4FC7-800B-34BFBCF108DE}" destId="{3D760301-2349-4CE9-BF02-606D6FB00FA3}" srcOrd="3" destOrd="0" presId="urn:microsoft.com/office/officeart/2018/2/layout/IconVerticalSolidList"/>
    <dgm:cxn modelId="{30A07305-F735-4F08-8439-FEBCA78AA612}" type="presParOf" srcId="{3BAEEA95-5C8F-4D95-9785-F0E63D06FD68}" destId="{03F9DD87-42C5-4F0B-AB27-18C9C9B4F252}" srcOrd="1" destOrd="0" presId="urn:microsoft.com/office/officeart/2018/2/layout/IconVerticalSolidList"/>
    <dgm:cxn modelId="{46A936C6-A74A-43D6-BB16-9B45BE8E2FD2}" type="presParOf" srcId="{3BAEEA95-5C8F-4D95-9785-F0E63D06FD68}" destId="{92211CC7-4C81-4104-87B5-AEA31F59747C}" srcOrd="2" destOrd="0" presId="urn:microsoft.com/office/officeart/2018/2/layout/IconVerticalSolidList"/>
    <dgm:cxn modelId="{FEE0FBF5-6F2D-45B5-A5DD-3C2C3F3E967D}" type="presParOf" srcId="{92211CC7-4C81-4104-87B5-AEA31F59747C}" destId="{9975B8D8-E8EE-4005-9D24-AE8DD57C6484}" srcOrd="0" destOrd="0" presId="urn:microsoft.com/office/officeart/2018/2/layout/IconVerticalSolidList"/>
    <dgm:cxn modelId="{C53DE7F9-99AC-4D09-A1AA-E18999AB3168}" type="presParOf" srcId="{92211CC7-4C81-4104-87B5-AEA31F59747C}" destId="{F12764BC-CD3E-4E2C-915E-FE0AEAA079F2}" srcOrd="1" destOrd="0" presId="urn:microsoft.com/office/officeart/2018/2/layout/IconVerticalSolidList"/>
    <dgm:cxn modelId="{B5D88055-5085-44C0-ACC8-717B9557B971}" type="presParOf" srcId="{92211CC7-4C81-4104-87B5-AEA31F59747C}" destId="{AD4E4FBE-922E-490C-9B6F-9119EED21BE4}" srcOrd="2" destOrd="0" presId="urn:microsoft.com/office/officeart/2018/2/layout/IconVerticalSolidList"/>
    <dgm:cxn modelId="{CBF7154C-088A-4A0E-A24C-0F75D879B831}" type="presParOf" srcId="{92211CC7-4C81-4104-87B5-AEA31F59747C}" destId="{A9449FF9-C3A6-4C65-B075-746683C29CAD}"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3BEE74-22CF-4E58-9EF4-B1D2BEF2B4E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28B7536-2482-4592-9B78-1F319385F13D}">
      <dgm:prSet/>
      <dgm:spPr/>
      <dgm:t>
        <a:bodyPr/>
        <a:lstStyle/>
        <a:p>
          <a:r>
            <a:rPr lang="en-GB" dirty="0"/>
            <a:t>Ranking among the best equity managers for outperformance.</a:t>
          </a:r>
          <a:endParaRPr lang="en-US" dirty="0"/>
        </a:p>
      </dgm:t>
    </dgm:pt>
    <dgm:pt modelId="{ECCB8494-C851-4375-9B98-B9A61FA3633A}" type="parTrans" cxnId="{5ACD4971-D0C4-4D2A-84AF-10C61367693A}">
      <dgm:prSet/>
      <dgm:spPr/>
      <dgm:t>
        <a:bodyPr/>
        <a:lstStyle/>
        <a:p>
          <a:endParaRPr lang="en-US"/>
        </a:p>
      </dgm:t>
    </dgm:pt>
    <dgm:pt modelId="{2720EFE7-3A38-4CE5-B1F1-DAB6B4C18165}" type="sibTrans" cxnId="{5ACD4971-D0C4-4D2A-84AF-10C61367693A}">
      <dgm:prSet/>
      <dgm:spPr/>
      <dgm:t>
        <a:bodyPr/>
        <a:lstStyle/>
        <a:p>
          <a:endParaRPr lang="en-US"/>
        </a:p>
      </dgm:t>
    </dgm:pt>
    <dgm:pt modelId="{573D8EE8-BF52-4107-9097-C3420A83ECD1}">
      <dgm:prSet/>
      <dgm:spPr/>
      <dgm:t>
        <a:bodyPr/>
        <a:lstStyle/>
        <a:p>
          <a:pPr algn="ctr"/>
          <a:r>
            <a:rPr lang="en-GB" dirty="0"/>
            <a:t>Performance higher than the medians of the relative comparison universes.</a:t>
          </a:r>
          <a:endParaRPr lang="en-US" dirty="0"/>
        </a:p>
      </dgm:t>
    </dgm:pt>
    <dgm:pt modelId="{D657248A-D96C-478C-A2BB-5C31A3D50EA9}" type="parTrans" cxnId="{0DBC819E-3EDC-41BB-BDDC-9F690DE21619}">
      <dgm:prSet/>
      <dgm:spPr/>
      <dgm:t>
        <a:bodyPr/>
        <a:lstStyle/>
        <a:p>
          <a:endParaRPr lang="en-US"/>
        </a:p>
      </dgm:t>
    </dgm:pt>
    <dgm:pt modelId="{2C28ABE5-3DCA-48B1-99A4-93FE87D79221}" type="sibTrans" cxnId="{0DBC819E-3EDC-41BB-BDDC-9F690DE21619}">
      <dgm:prSet/>
      <dgm:spPr/>
      <dgm:t>
        <a:bodyPr/>
        <a:lstStyle/>
        <a:p>
          <a:endParaRPr lang="en-US"/>
        </a:p>
      </dgm:t>
    </dgm:pt>
    <dgm:pt modelId="{1A2BD4C9-9C74-4232-8518-3568FA6ABA81}" type="pres">
      <dgm:prSet presAssocID="{643BEE74-22CF-4E58-9EF4-B1D2BEF2B4E4}" presName="Name0" presStyleCnt="0">
        <dgm:presLayoutVars>
          <dgm:chMax val="7"/>
          <dgm:chPref val="7"/>
          <dgm:dir/>
          <dgm:animLvl val="lvl"/>
        </dgm:presLayoutVars>
      </dgm:prSet>
      <dgm:spPr/>
    </dgm:pt>
    <dgm:pt modelId="{2D52219C-186C-418B-844F-7191C9F0AF99}" type="pres">
      <dgm:prSet presAssocID="{428B7536-2482-4592-9B78-1F319385F13D}" presName="Accent1" presStyleCnt="0"/>
      <dgm:spPr/>
    </dgm:pt>
    <dgm:pt modelId="{95810430-8466-48B5-962A-15F742DD5C86}" type="pres">
      <dgm:prSet presAssocID="{428B7536-2482-4592-9B78-1F319385F13D}" presName="Accent" presStyleLbl="node1" presStyleIdx="0" presStyleCnt="2"/>
      <dgm:spPr>
        <a:solidFill>
          <a:schemeClr val="accent2"/>
        </a:solidFill>
      </dgm:spPr>
    </dgm:pt>
    <dgm:pt modelId="{809CEA81-3BFC-499F-848D-AEDF08FC1021}" type="pres">
      <dgm:prSet presAssocID="{428B7536-2482-4592-9B78-1F319385F13D}" presName="Parent1" presStyleLbl="revTx" presStyleIdx="0" presStyleCnt="2">
        <dgm:presLayoutVars>
          <dgm:chMax val="1"/>
          <dgm:chPref val="1"/>
          <dgm:bulletEnabled val="1"/>
        </dgm:presLayoutVars>
      </dgm:prSet>
      <dgm:spPr/>
    </dgm:pt>
    <dgm:pt modelId="{599D8344-19F9-4870-B6C6-90D3362E8AF4}" type="pres">
      <dgm:prSet presAssocID="{573D8EE8-BF52-4107-9097-C3420A83ECD1}" presName="Accent2" presStyleCnt="0"/>
      <dgm:spPr/>
    </dgm:pt>
    <dgm:pt modelId="{95A0B863-486E-4DAE-96BB-1533197A351E}" type="pres">
      <dgm:prSet presAssocID="{573D8EE8-BF52-4107-9097-C3420A83ECD1}" presName="Accent" presStyleLbl="node1" presStyleIdx="1" presStyleCnt="2"/>
      <dgm:spPr>
        <a:solidFill>
          <a:schemeClr val="accent4"/>
        </a:solidFill>
      </dgm:spPr>
    </dgm:pt>
    <dgm:pt modelId="{A12B416D-B7DC-49C2-8BFF-7BDD2DC2AFFB}" type="pres">
      <dgm:prSet presAssocID="{573D8EE8-BF52-4107-9097-C3420A83ECD1}" presName="Parent2" presStyleLbl="revTx" presStyleIdx="1" presStyleCnt="2">
        <dgm:presLayoutVars>
          <dgm:chMax val="1"/>
          <dgm:chPref val="1"/>
          <dgm:bulletEnabled val="1"/>
        </dgm:presLayoutVars>
      </dgm:prSet>
      <dgm:spPr/>
    </dgm:pt>
  </dgm:ptLst>
  <dgm:cxnLst>
    <dgm:cxn modelId="{CDB0A94B-6C70-4995-8AAF-A13F39C300FD}" type="presOf" srcId="{573D8EE8-BF52-4107-9097-C3420A83ECD1}" destId="{A12B416D-B7DC-49C2-8BFF-7BDD2DC2AFFB}" srcOrd="0" destOrd="0" presId="urn:microsoft.com/office/officeart/2009/layout/CircleArrowProcess"/>
    <dgm:cxn modelId="{5ACD4971-D0C4-4D2A-84AF-10C61367693A}" srcId="{643BEE74-22CF-4E58-9EF4-B1D2BEF2B4E4}" destId="{428B7536-2482-4592-9B78-1F319385F13D}" srcOrd="0" destOrd="0" parTransId="{ECCB8494-C851-4375-9B98-B9A61FA3633A}" sibTransId="{2720EFE7-3A38-4CE5-B1F1-DAB6B4C18165}"/>
    <dgm:cxn modelId="{74D43059-93C1-4112-BBED-22DCCEB31FC6}" type="presOf" srcId="{643BEE74-22CF-4E58-9EF4-B1D2BEF2B4E4}" destId="{1A2BD4C9-9C74-4232-8518-3568FA6ABA81}" srcOrd="0" destOrd="0" presId="urn:microsoft.com/office/officeart/2009/layout/CircleArrowProcess"/>
    <dgm:cxn modelId="{0DBC819E-3EDC-41BB-BDDC-9F690DE21619}" srcId="{643BEE74-22CF-4E58-9EF4-B1D2BEF2B4E4}" destId="{573D8EE8-BF52-4107-9097-C3420A83ECD1}" srcOrd="1" destOrd="0" parTransId="{D657248A-D96C-478C-A2BB-5C31A3D50EA9}" sibTransId="{2C28ABE5-3DCA-48B1-99A4-93FE87D79221}"/>
    <dgm:cxn modelId="{BF4B00F5-9FAA-4054-9659-3F0D76563833}" type="presOf" srcId="{428B7536-2482-4592-9B78-1F319385F13D}" destId="{809CEA81-3BFC-499F-848D-AEDF08FC1021}" srcOrd="0" destOrd="0" presId="urn:microsoft.com/office/officeart/2009/layout/CircleArrowProcess"/>
    <dgm:cxn modelId="{01F9ED3A-CF81-4721-9E3B-2C79F33A745C}" type="presParOf" srcId="{1A2BD4C9-9C74-4232-8518-3568FA6ABA81}" destId="{2D52219C-186C-418B-844F-7191C9F0AF99}" srcOrd="0" destOrd="0" presId="urn:microsoft.com/office/officeart/2009/layout/CircleArrowProcess"/>
    <dgm:cxn modelId="{BE49D9FC-D908-4D34-9F6B-A7467B140681}" type="presParOf" srcId="{2D52219C-186C-418B-844F-7191C9F0AF99}" destId="{95810430-8466-48B5-962A-15F742DD5C86}" srcOrd="0" destOrd="0" presId="urn:microsoft.com/office/officeart/2009/layout/CircleArrowProcess"/>
    <dgm:cxn modelId="{5CD74080-301B-4854-BF7E-87E5F7374AAB}" type="presParOf" srcId="{1A2BD4C9-9C74-4232-8518-3568FA6ABA81}" destId="{809CEA81-3BFC-499F-848D-AEDF08FC1021}" srcOrd="1" destOrd="0" presId="urn:microsoft.com/office/officeart/2009/layout/CircleArrowProcess"/>
    <dgm:cxn modelId="{504599FA-522C-4C9E-B915-EB11BCCF3E72}" type="presParOf" srcId="{1A2BD4C9-9C74-4232-8518-3568FA6ABA81}" destId="{599D8344-19F9-4870-B6C6-90D3362E8AF4}" srcOrd="2" destOrd="0" presId="urn:microsoft.com/office/officeart/2009/layout/CircleArrowProcess"/>
    <dgm:cxn modelId="{C091536D-1F70-4817-98EC-D0EEEC58B4E8}" type="presParOf" srcId="{599D8344-19F9-4870-B6C6-90D3362E8AF4}" destId="{95A0B863-486E-4DAE-96BB-1533197A351E}" srcOrd="0" destOrd="0" presId="urn:microsoft.com/office/officeart/2009/layout/CircleArrowProcess"/>
    <dgm:cxn modelId="{D305753F-94D4-4F64-9C58-EB05824EE051}" type="presParOf" srcId="{1A2BD4C9-9C74-4232-8518-3568FA6ABA81}" destId="{A12B416D-B7DC-49C2-8BFF-7BDD2DC2AFF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27172-4509-4B18-A413-E55D8A1855E4}">
      <dsp:nvSpPr>
        <dsp:cNvPr id="0" name=""/>
        <dsp:cNvSpPr/>
      </dsp:nvSpPr>
      <dsp:spPr>
        <a:xfrm>
          <a:off x="0" y="817244"/>
          <a:ext cx="8229600" cy="1508760"/>
        </a:xfrm>
        <a:prstGeom prst="roundRect">
          <a:avLst>
            <a:gd name="adj" fmla="val 10000"/>
          </a:avLst>
        </a:prstGeom>
        <a:solidFill>
          <a:schemeClr val="bg2"/>
        </a:solidFill>
        <a:ln w="12700" cap="flat" cmpd="sng" algn="ctr">
          <a:solidFill>
            <a:schemeClr val="accent2">
              <a:shade val="15000"/>
            </a:schemeClr>
          </a:solidFill>
          <a:prstDash val="solid"/>
        </a:ln>
        <a:effectLst/>
      </dsp:spPr>
      <dsp:style>
        <a:lnRef idx="2">
          <a:schemeClr val="accent2">
            <a:shade val="15000"/>
          </a:schemeClr>
        </a:lnRef>
        <a:fillRef idx="1">
          <a:schemeClr val="accent2"/>
        </a:fillRef>
        <a:effectRef idx="0">
          <a:schemeClr val="accent2"/>
        </a:effectRef>
        <a:fontRef idx="minor">
          <a:schemeClr val="lt1"/>
        </a:fontRef>
      </dsp:style>
    </dsp:sp>
    <dsp:sp modelId="{2240AD5C-D139-4164-B059-E3805FAFBD2E}">
      <dsp:nvSpPr>
        <dsp:cNvPr id="0" name=""/>
        <dsp:cNvSpPr/>
      </dsp:nvSpPr>
      <dsp:spPr>
        <a:xfrm>
          <a:off x="456399" y="1156715"/>
          <a:ext cx="829818" cy="829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39506-5084-4507-8404-B3B8A12407E0}">
      <dsp:nvSpPr>
        <dsp:cNvPr id="0" name=""/>
        <dsp:cNvSpPr/>
      </dsp:nvSpPr>
      <dsp:spPr>
        <a:xfrm>
          <a:off x="1742617" y="817244"/>
          <a:ext cx="6486982"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tx1">
                  <a:lumMod val="95000"/>
                </a:schemeClr>
              </a:solidFill>
            </a:rPr>
            <a:t>PFT Investment Management Division combines over 25 years of proprietary research with disciplined management.</a:t>
          </a:r>
          <a:endParaRPr lang="en-US" sz="2500" kern="1200" dirty="0">
            <a:solidFill>
              <a:schemeClr val="tx1">
                <a:lumMod val="95000"/>
              </a:schemeClr>
            </a:solidFill>
          </a:endParaRPr>
        </a:p>
      </dsp:txBody>
      <dsp:txXfrm>
        <a:off x="1742617" y="817244"/>
        <a:ext cx="6486982" cy="1508760"/>
      </dsp:txXfrm>
    </dsp:sp>
    <dsp:sp modelId="{0663BF0C-1885-4700-A78E-64769771CAE7}">
      <dsp:nvSpPr>
        <dsp:cNvPr id="0" name=""/>
        <dsp:cNvSpPr/>
      </dsp:nvSpPr>
      <dsp:spPr>
        <a:xfrm>
          <a:off x="0" y="2703194"/>
          <a:ext cx="8229600" cy="150876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321F2F97-FB1B-4E08-892E-7174D995254B}">
      <dsp:nvSpPr>
        <dsp:cNvPr id="0" name=""/>
        <dsp:cNvSpPr/>
      </dsp:nvSpPr>
      <dsp:spPr>
        <a:xfrm>
          <a:off x="456399" y="3042665"/>
          <a:ext cx="829818" cy="829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ECEFF-32EF-4F33-9731-2A6A8680CC02}">
      <dsp:nvSpPr>
        <dsp:cNvPr id="0" name=""/>
        <dsp:cNvSpPr/>
      </dsp:nvSpPr>
      <dsp:spPr>
        <a:xfrm>
          <a:off x="1742617" y="2703194"/>
          <a:ext cx="6486982" cy="150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1111250">
            <a:lnSpc>
              <a:spcPct val="100000"/>
            </a:lnSpc>
            <a:spcBef>
              <a:spcPct val="0"/>
            </a:spcBef>
            <a:spcAft>
              <a:spcPct val="35000"/>
            </a:spcAft>
            <a:buNone/>
          </a:pPr>
          <a:r>
            <a:rPr lang="en-GB" sz="2500" kern="1200" dirty="0"/>
            <a:t>Philosophy oriented towards transparency, capital protection and measurable performance.</a:t>
          </a:r>
          <a:endParaRPr lang="en-US" sz="2500" kern="1200" dirty="0"/>
        </a:p>
      </dsp:txBody>
      <dsp:txXfrm>
        <a:off x="1742617" y="2703194"/>
        <a:ext cx="6486982" cy="1508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2AD7A-9F86-449D-A049-F1659478DA7A}">
      <dsp:nvSpPr>
        <dsp:cNvPr id="0" name=""/>
        <dsp:cNvSpPr/>
      </dsp:nvSpPr>
      <dsp:spPr>
        <a:xfrm>
          <a:off x="973546" y="460845"/>
          <a:ext cx="746718" cy="746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FF529-917F-4C6B-8491-F4C4C749DBD7}">
      <dsp:nvSpPr>
        <dsp:cNvPr id="0" name=""/>
        <dsp:cNvSpPr/>
      </dsp:nvSpPr>
      <dsp:spPr>
        <a:xfrm>
          <a:off x="517218" y="1491028"/>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solidFill>
                <a:schemeClr val="accent2"/>
              </a:solidFill>
            </a:rPr>
            <a:t>1</a:t>
          </a:r>
          <a:r>
            <a:rPr lang="en-GB" sz="1200" b="0" kern="1200" dirty="0">
              <a:solidFill>
                <a:schemeClr val="tx1">
                  <a:lumMod val="95000"/>
                </a:schemeClr>
              </a:solidFill>
            </a:rPr>
            <a:t>. Dialogue with a dedicated PFT Representative.</a:t>
          </a:r>
          <a:endParaRPr lang="en-US" sz="1200" b="0" kern="1200" dirty="0">
            <a:solidFill>
              <a:schemeClr val="tx1">
                <a:lumMod val="95000"/>
              </a:schemeClr>
            </a:solidFill>
          </a:endParaRPr>
        </a:p>
      </dsp:txBody>
      <dsp:txXfrm>
        <a:off x="517218" y="1491028"/>
        <a:ext cx="1659374" cy="663750"/>
      </dsp:txXfrm>
    </dsp:sp>
    <dsp:sp modelId="{E92BA827-A0C3-4538-A2CA-A0E183A1943B}">
      <dsp:nvSpPr>
        <dsp:cNvPr id="0" name=""/>
        <dsp:cNvSpPr/>
      </dsp:nvSpPr>
      <dsp:spPr>
        <a:xfrm>
          <a:off x="2923312" y="460845"/>
          <a:ext cx="746718" cy="746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61C6A-5F90-452E-B280-57772F3BAD93}">
      <dsp:nvSpPr>
        <dsp:cNvPr id="0" name=""/>
        <dsp:cNvSpPr/>
      </dsp:nvSpPr>
      <dsp:spPr>
        <a:xfrm>
          <a:off x="2466984" y="1491028"/>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solidFill>
                <a:schemeClr val="accent3"/>
              </a:solidFill>
            </a:rPr>
            <a:t>2. </a:t>
          </a:r>
          <a:r>
            <a:rPr lang="en-GB" sz="1200" kern="1200" dirty="0"/>
            <a:t>Detailed analysis of the objectives and financial situation.</a:t>
          </a:r>
          <a:endParaRPr lang="en-US" sz="1200" kern="1200" dirty="0"/>
        </a:p>
      </dsp:txBody>
      <dsp:txXfrm>
        <a:off x="2466984" y="1491028"/>
        <a:ext cx="1659374" cy="663750"/>
      </dsp:txXfrm>
    </dsp:sp>
    <dsp:sp modelId="{D46D7B1C-B68E-4CB8-B056-8DE2E58B08B1}">
      <dsp:nvSpPr>
        <dsp:cNvPr id="0" name=""/>
        <dsp:cNvSpPr/>
      </dsp:nvSpPr>
      <dsp:spPr>
        <a:xfrm>
          <a:off x="4873077" y="460845"/>
          <a:ext cx="746718" cy="746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9853B-62EC-4AEE-B8FD-6094ACC2F543}">
      <dsp:nvSpPr>
        <dsp:cNvPr id="0" name=""/>
        <dsp:cNvSpPr/>
      </dsp:nvSpPr>
      <dsp:spPr>
        <a:xfrm>
          <a:off x="4416749" y="1491028"/>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solidFill>
                <a:schemeClr val="accent4"/>
              </a:solidFill>
            </a:rPr>
            <a:t>3</a:t>
          </a:r>
          <a:r>
            <a:rPr lang="en-GB" sz="1200" b="0" kern="1200" dirty="0">
              <a:solidFill>
                <a:schemeClr val="tx1">
                  <a:lumMod val="95000"/>
                </a:schemeClr>
              </a:solidFill>
            </a:rPr>
            <a:t>. Strategic definition of the portfolio.</a:t>
          </a:r>
          <a:endParaRPr lang="en-US" sz="1200" b="0" kern="1200" dirty="0">
            <a:solidFill>
              <a:schemeClr val="tx1">
                <a:lumMod val="95000"/>
              </a:schemeClr>
            </a:solidFill>
          </a:endParaRPr>
        </a:p>
      </dsp:txBody>
      <dsp:txXfrm>
        <a:off x="4416749" y="1491028"/>
        <a:ext cx="1659374" cy="663750"/>
      </dsp:txXfrm>
    </dsp:sp>
    <dsp:sp modelId="{2E1500B8-3724-46D2-8480-ECD61E0AC5DA}">
      <dsp:nvSpPr>
        <dsp:cNvPr id="0" name=""/>
        <dsp:cNvSpPr/>
      </dsp:nvSpPr>
      <dsp:spPr>
        <a:xfrm>
          <a:off x="6822843" y="460845"/>
          <a:ext cx="746718" cy="7467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92CC7-8967-45EC-8373-F6237C981110}">
      <dsp:nvSpPr>
        <dsp:cNvPr id="0" name=""/>
        <dsp:cNvSpPr/>
      </dsp:nvSpPr>
      <dsp:spPr>
        <a:xfrm>
          <a:off x="6366515" y="1491028"/>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solidFill>
                <a:schemeClr val="accent5">
                  <a:lumMod val="40000"/>
                  <a:lumOff val="60000"/>
                </a:schemeClr>
              </a:solidFill>
            </a:rPr>
            <a:t>4.</a:t>
          </a:r>
          <a:r>
            <a:rPr lang="en-US" sz="1200" kern="1200" dirty="0"/>
            <a:t> </a:t>
          </a:r>
          <a:r>
            <a:rPr lang="en-GB" sz="1200" kern="1200" dirty="0"/>
            <a:t>Portfolio construction with proprietary strategies.</a:t>
          </a:r>
          <a:endParaRPr lang="en-US" sz="1200" kern="1200" dirty="0"/>
        </a:p>
      </dsp:txBody>
      <dsp:txXfrm>
        <a:off x="6366515" y="1491028"/>
        <a:ext cx="1659374" cy="663750"/>
      </dsp:txXfrm>
    </dsp:sp>
    <dsp:sp modelId="{F8F302FF-3FF2-4AED-AB3E-B8BF398547F5}">
      <dsp:nvSpPr>
        <dsp:cNvPr id="0" name=""/>
        <dsp:cNvSpPr/>
      </dsp:nvSpPr>
      <dsp:spPr>
        <a:xfrm>
          <a:off x="3898195" y="2569622"/>
          <a:ext cx="746718" cy="7467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EA706-C7D3-4D50-BD11-A53A1413AFCF}">
      <dsp:nvSpPr>
        <dsp:cNvPr id="0" name=""/>
        <dsp:cNvSpPr/>
      </dsp:nvSpPr>
      <dsp:spPr>
        <a:xfrm>
          <a:off x="3441867" y="3599805"/>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solidFill>
                <a:schemeClr val="accent6">
                  <a:lumMod val="75000"/>
                </a:schemeClr>
              </a:solidFill>
            </a:rPr>
            <a:t>5. </a:t>
          </a:r>
          <a:r>
            <a:rPr lang="en-GB" sz="1200" kern="1200" dirty="0"/>
            <a:t>Periodic review and disciplined rebalancing.</a:t>
          </a:r>
          <a:endParaRPr lang="en-US" sz="1200" kern="1200" dirty="0"/>
        </a:p>
      </dsp:txBody>
      <dsp:txXfrm>
        <a:off x="3441867" y="3599805"/>
        <a:ext cx="1659374" cy="6637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8B213-36CC-4EA0-B8F2-74FF2AAA1FCB}">
      <dsp:nvSpPr>
        <dsp:cNvPr id="0" name=""/>
        <dsp:cNvSpPr/>
      </dsp:nvSpPr>
      <dsp:spPr>
        <a:xfrm>
          <a:off x="205889" y="2090181"/>
          <a:ext cx="3031558" cy="99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GB" sz="2000" b="1" kern="1200" dirty="0"/>
            <a:t>Daily deposits into segregated trust accounts.</a:t>
          </a:r>
          <a:endParaRPr lang="en-US" sz="2000" b="1" kern="1200" dirty="0"/>
        </a:p>
      </dsp:txBody>
      <dsp:txXfrm>
        <a:off x="205889" y="2090181"/>
        <a:ext cx="3031558" cy="999036"/>
      </dsp:txXfrm>
    </dsp:sp>
    <dsp:sp modelId="{F5A52D58-7E5E-4336-8C8A-13431F8000C0}">
      <dsp:nvSpPr>
        <dsp:cNvPr id="0" name=""/>
        <dsp:cNvSpPr/>
      </dsp:nvSpPr>
      <dsp:spPr>
        <a:xfrm>
          <a:off x="202444" y="1786336"/>
          <a:ext cx="241146" cy="241146"/>
        </a:xfrm>
        <a:prstGeom prst="ellipse">
          <a:avLst/>
        </a:prstGeom>
        <a:solidFill>
          <a:srgbClr val="3FC9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457E5-4DDD-4ACD-A1A0-AAC5ADD24EBE}">
      <dsp:nvSpPr>
        <dsp:cNvPr id="0" name=""/>
        <dsp:cNvSpPr/>
      </dsp:nvSpPr>
      <dsp:spPr>
        <a:xfrm>
          <a:off x="371247" y="1448731"/>
          <a:ext cx="241146" cy="241146"/>
        </a:xfrm>
        <a:prstGeom prst="ellipse">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EE9D4-BA5F-44A5-89CB-4FF1A3E68233}">
      <dsp:nvSpPr>
        <dsp:cNvPr id="0" name=""/>
        <dsp:cNvSpPr/>
      </dsp:nvSpPr>
      <dsp:spPr>
        <a:xfrm>
          <a:off x="776374" y="1516252"/>
          <a:ext cx="378944" cy="378944"/>
        </a:xfrm>
        <a:prstGeom prst="ellipse">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F836-DB61-4B80-BA21-6691D9B43FB7}">
      <dsp:nvSpPr>
        <dsp:cNvPr id="0" name=""/>
        <dsp:cNvSpPr/>
      </dsp:nvSpPr>
      <dsp:spPr>
        <a:xfrm>
          <a:off x="1113979" y="1144886"/>
          <a:ext cx="241146" cy="241146"/>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DB617-C0B8-4BED-B911-A6C551D8D60C}">
      <dsp:nvSpPr>
        <dsp:cNvPr id="0" name=""/>
        <dsp:cNvSpPr/>
      </dsp:nvSpPr>
      <dsp:spPr>
        <a:xfrm>
          <a:off x="1552866" y="1009844"/>
          <a:ext cx="241146" cy="241146"/>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6B632-0926-491C-B6EC-8C3052836EC6}">
      <dsp:nvSpPr>
        <dsp:cNvPr id="0" name=""/>
        <dsp:cNvSpPr/>
      </dsp:nvSpPr>
      <dsp:spPr>
        <a:xfrm>
          <a:off x="2093035" y="1246168"/>
          <a:ext cx="241146" cy="241146"/>
        </a:xfrm>
        <a:prstGeom prst="ellipse">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6A3C8-1093-45CA-9C64-FAFB652EDB55}">
      <dsp:nvSpPr>
        <dsp:cNvPr id="0" name=""/>
        <dsp:cNvSpPr/>
      </dsp:nvSpPr>
      <dsp:spPr>
        <a:xfrm>
          <a:off x="2430640" y="1414971"/>
          <a:ext cx="378944" cy="378944"/>
        </a:xfrm>
        <a:prstGeom prst="ellipse">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C05E7-DE77-4BD9-A8DE-841BF4C44783}">
      <dsp:nvSpPr>
        <dsp:cNvPr id="0" name=""/>
        <dsp:cNvSpPr/>
      </dsp:nvSpPr>
      <dsp:spPr>
        <a:xfrm>
          <a:off x="2903287" y="1786336"/>
          <a:ext cx="241146" cy="241146"/>
        </a:xfrm>
        <a:prstGeom prst="ellipse">
          <a:avLst/>
        </a:prstGeom>
        <a:solidFill>
          <a:srgbClr val="3ED63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3AF8C-FAB3-41E5-AEC2-4532674EF170}">
      <dsp:nvSpPr>
        <dsp:cNvPr id="0" name=""/>
        <dsp:cNvSpPr/>
      </dsp:nvSpPr>
      <dsp:spPr>
        <a:xfrm>
          <a:off x="3105851" y="2157702"/>
          <a:ext cx="241146" cy="241146"/>
        </a:xfrm>
        <a:prstGeom prst="ellipse">
          <a:avLst/>
        </a:prstGeom>
        <a:solidFill>
          <a:srgbClr val="18F03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23819-08E9-41CD-A979-03B21F9B5376}">
      <dsp:nvSpPr>
        <dsp:cNvPr id="0" name=""/>
        <dsp:cNvSpPr/>
      </dsp:nvSpPr>
      <dsp:spPr>
        <a:xfrm>
          <a:off x="1350303" y="1448731"/>
          <a:ext cx="620091" cy="620091"/>
        </a:xfrm>
        <a:prstGeom prst="ellipse">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BB00B-359A-4E8D-9535-ABBE7898193D}">
      <dsp:nvSpPr>
        <dsp:cNvPr id="0" name=""/>
        <dsp:cNvSpPr/>
      </dsp:nvSpPr>
      <dsp:spPr>
        <a:xfrm>
          <a:off x="0" y="2503034"/>
          <a:ext cx="241146" cy="241146"/>
        </a:xfrm>
        <a:prstGeom prst="ellipse">
          <a:avLst/>
        </a:prstGeom>
        <a:solidFill>
          <a:srgbClr val="4DBB7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BD547-97BE-4CFF-AE91-5DD8CDD61D0B}">
      <dsp:nvSpPr>
        <dsp:cNvPr id="0" name=""/>
        <dsp:cNvSpPr/>
      </dsp:nvSpPr>
      <dsp:spPr>
        <a:xfrm>
          <a:off x="236205" y="3035476"/>
          <a:ext cx="378944" cy="378944"/>
        </a:xfrm>
        <a:prstGeom prst="ellipse">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07E3B-5619-4EF0-BA64-D3798AE51FCA}">
      <dsp:nvSpPr>
        <dsp:cNvPr id="0" name=""/>
        <dsp:cNvSpPr/>
      </dsp:nvSpPr>
      <dsp:spPr>
        <a:xfrm>
          <a:off x="742613" y="3305561"/>
          <a:ext cx="551192" cy="551192"/>
        </a:xfrm>
        <a:prstGeom prst="ellipse">
          <a:avLst/>
        </a:prstGeom>
        <a:solidFill>
          <a:srgbClr val="99FF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21609-7734-42D7-B0C9-4AB44F977D3B}">
      <dsp:nvSpPr>
        <dsp:cNvPr id="0" name=""/>
        <dsp:cNvSpPr/>
      </dsp:nvSpPr>
      <dsp:spPr>
        <a:xfrm>
          <a:off x="1451584" y="3744448"/>
          <a:ext cx="241146" cy="241146"/>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0A8A9-035D-4EB9-9085-378C2A6DFFD0}">
      <dsp:nvSpPr>
        <dsp:cNvPr id="0" name=""/>
        <dsp:cNvSpPr/>
      </dsp:nvSpPr>
      <dsp:spPr>
        <a:xfrm>
          <a:off x="1586626" y="3305561"/>
          <a:ext cx="378944" cy="378944"/>
        </a:xfrm>
        <a:prstGeom prst="ellipse">
          <a:avLst/>
        </a:prstGeom>
        <a:solidFill>
          <a:srgbClr val="0EFA7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26CAD-4858-4E49-A42E-B72F97691928}">
      <dsp:nvSpPr>
        <dsp:cNvPr id="0" name=""/>
        <dsp:cNvSpPr/>
      </dsp:nvSpPr>
      <dsp:spPr>
        <a:xfrm>
          <a:off x="1924232" y="3778208"/>
          <a:ext cx="241146" cy="241146"/>
        </a:xfrm>
        <a:prstGeom prst="ellipse">
          <a:avLst/>
        </a:prstGeom>
        <a:solidFill>
          <a:srgbClr val="3ED63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BB84C-E695-4FCC-A8B4-45BE6AA3D590}">
      <dsp:nvSpPr>
        <dsp:cNvPr id="0" name=""/>
        <dsp:cNvSpPr/>
      </dsp:nvSpPr>
      <dsp:spPr>
        <a:xfrm>
          <a:off x="2228077" y="3238040"/>
          <a:ext cx="551192" cy="551192"/>
        </a:xfrm>
        <a:prstGeom prst="ellipse">
          <a:avLst/>
        </a:prstGeom>
        <a:solidFill>
          <a:srgbClr val="18F03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40921-12DE-40C5-8171-31B75622C2B6}">
      <dsp:nvSpPr>
        <dsp:cNvPr id="0" name=""/>
        <dsp:cNvSpPr/>
      </dsp:nvSpPr>
      <dsp:spPr>
        <a:xfrm>
          <a:off x="2970809" y="3102997"/>
          <a:ext cx="378944" cy="378944"/>
        </a:xfrm>
        <a:prstGeom prst="ellipse">
          <a:avLst/>
        </a:prstGeom>
        <a:solidFill>
          <a:srgbClr val="58B05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80523-73AF-48BD-888D-7BF26C0AD88C}">
      <dsp:nvSpPr>
        <dsp:cNvPr id="0" name=""/>
        <dsp:cNvSpPr/>
      </dsp:nvSpPr>
      <dsp:spPr>
        <a:xfrm>
          <a:off x="3349753" y="1515691"/>
          <a:ext cx="1112906" cy="2124660"/>
        </a:xfrm>
        <a:prstGeom prst="chevron">
          <a:avLst>
            <a:gd name="adj" fmla="val 62310"/>
          </a:avLst>
        </a:prstGeom>
        <a:solidFill>
          <a:srgbClr val="00FF00"/>
        </a:solidFill>
        <a:ln>
          <a:noFill/>
        </a:ln>
        <a:effectLst/>
      </dsp:spPr>
      <dsp:style>
        <a:lnRef idx="0">
          <a:scrgbClr r="0" g="0" b="0"/>
        </a:lnRef>
        <a:fillRef idx="1">
          <a:scrgbClr r="0" g="0" b="0"/>
        </a:fillRef>
        <a:effectRef idx="0">
          <a:scrgbClr r="0" g="0" b="0"/>
        </a:effectRef>
        <a:fontRef idx="minor">
          <a:schemeClr val="lt1"/>
        </a:fontRef>
      </dsp:style>
    </dsp:sp>
    <dsp:sp modelId="{95B7B828-4F87-4666-8543-2F3A989F6A3D}">
      <dsp:nvSpPr>
        <dsp:cNvPr id="0" name=""/>
        <dsp:cNvSpPr/>
      </dsp:nvSpPr>
      <dsp:spPr>
        <a:xfrm>
          <a:off x="4260314" y="1515691"/>
          <a:ext cx="1112906" cy="2124660"/>
        </a:xfrm>
        <a:prstGeom prst="chevron">
          <a:avLst>
            <a:gd name="adj" fmla="val 62310"/>
          </a:avLst>
        </a:prstGeom>
        <a:solidFill>
          <a:srgbClr val="18F03C"/>
        </a:solidFill>
        <a:ln>
          <a:noFill/>
        </a:ln>
        <a:effectLst/>
      </dsp:spPr>
      <dsp:style>
        <a:lnRef idx="0">
          <a:scrgbClr r="0" g="0" b="0"/>
        </a:lnRef>
        <a:fillRef idx="1">
          <a:scrgbClr r="0" g="0" b="0"/>
        </a:fillRef>
        <a:effectRef idx="0">
          <a:scrgbClr r="0" g="0" b="0"/>
        </a:effectRef>
        <a:fontRef idx="minor">
          <a:schemeClr val="lt1"/>
        </a:fontRef>
      </dsp:style>
    </dsp:sp>
    <dsp:sp modelId="{2DCDDA56-E204-45A6-93D6-20244725BC1C}">
      <dsp:nvSpPr>
        <dsp:cNvPr id="0" name=""/>
        <dsp:cNvSpPr/>
      </dsp:nvSpPr>
      <dsp:spPr>
        <a:xfrm>
          <a:off x="5494629" y="1340104"/>
          <a:ext cx="2579920" cy="2579920"/>
        </a:xfrm>
        <a:prstGeom prst="ellipse">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pPr>
          <a:r>
            <a:rPr lang="en-GB" sz="2000" b="1" kern="1200" dirty="0"/>
            <a:t>Maximum operational protection and multi-level compliance.</a:t>
          </a:r>
          <a:endParaRPr lang="en-US" sz="2000" kern="1200" dirty="0"/>
        </a:p>
      </dsp:txBody>
      <dsp:txXfrm>
        <a:off x="5872450" y="1717925"/>
        <a:ext cx="1824278" cy="1824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FB974-850C-4A94-B7B3-CDC69E55D75B}">
      <dsp:nvSpPr>
        <dsp:cNvPr id="0" name=""/>
        <dsp:cNvSpPr/>
      </dsp:nvSpPr>
      <dsp:spPr>
        <a:xfrm>
          <a:off x="1052690" y="1093430"/>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AF7DF-AE94-4BC2-916F-27CED5723794}">
      <dsp:nvSpPr>
        <dsp:cNvPr id="0" name=""/>
        <dsp:cNvSpPr/>
      </dsp:nvSpPr>
      <dsp:spPr>
        <a:xfrm>
          <a:off x="16284" y="3215769"/>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dirty="0"/>
            <a:t>Vision: </a:t>
          </a:r>
          <a:r>
            <a:rPr lang="en-GB" sz="1500" b="0" kern="1200" dirty="0"/>
            <a:t>to create sustainable value through rigorous and independent management.</a:t>
          </a:r>
          <a:endParaRPr lang="en-US" sz="1500" b="0" kern="1200" dirty="0"/>
        </a:p>
      </dsp:txBody>
      <dsp:txXfrm>
        <a:off x="16284" y="3215769"/>
        <a:ext cx="3768750" cy="720000"/>
      </dsp:txXfrm>
    </dsp:sp>
    <dsp:sp modelId="{84C1C3AB-FC66-4D76-88D5-62572E2616D7}">
      <dsp:nvSpPr>
        <dsp:cNvPr id="0" name=""/>
        <dsp:cNvSpPr/>
      </dsp:nvSpPr>
      <dsp:spPr>
        <a:xfrm>
          <a:off x="5480971" y="1093430"/>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9DED9-53DC-408A-8708-1F9D44DF8D2E}">
      <dsp:nvSpPr>
        <dsp:cNvPr id="0" name=""/>
        <dsp:cNvSpPr/>
      </dsp:nvSpPr>
      <dsp:spPr>
        <a:xfrm>
          <a:off x="4444565" y="3215769"/>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1" kern="1200" dirty="0"/>
            <a:t>Mission: </a:t>
          </a:r>
          <a:r>
            <a:rPr lang="en-GB" sz="1500" b="0" kern="1200" dirty="0"/>
            <a:t>full alignment with the client through segregated accounts and no management fees.</a:t>
          </a:r>
          <a:endParaRPr lang="en-US" sz="1500" b="0" kern="1200" dirty="0"/>
        </a:p>
      </dsp:txBody>
      <dsp:txXfrm>
        <a:off x="4444565" y="3215769"/>
        <a:ext cx="376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15AA8-90E3-46E4-83F1-08458ED5A85C}">
      <dsp:nvSpPr>
        <dsp:cNvPr id="0" name=""/>
        <dsp:cNvSpPr/>
      </dsp:nvSpPr>
      <dsp:spPr>
        <a:xfrm rot="16200000">
          <a:off x="515" y="519484"/>
          <a:ext cx="3990230" cy="3990230"/>
        </a:xfrm>
        <a:prstGeom prst="downArrow">
          <a:avLst>
            <a:gd name="adj1" fmla="val 50000"/>
            <a:gd name="adj2" fmla="val 35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PFT Group via Zeus Global Asset Management, with international operating offices in different countries and continents</a:t>
          </a:r>
        </a:p>
      </dsp:txBody>
      <dsp:txXfrm rot="5400000">
        <a:off x="516" y="1517041"/>
        <a:ext cx="3291940" cy="1995115"/>
      </dsp:txXfrm>
    </dsp:sp>
    <dsp:sp modelId="{DDE12112-8F8E-4B7E-B0F4-9B3A7697EAA6}">
      <dsp:nvSpPr>
        <dsp:cNvPr id="0" name=""/>
        <dsp:cNvSpPr/>
      </dsp:nvSpPr>
      <dsp:spPr>
        <a:xfrm rot="5400000">
          <a:off x="4238853" y="519484"/>
          <a:ext cx="3990230" cy="3990230"/>
        </a:xfrm>
        <a:prstGeom prst="downArrow">
          <a:avLst>
            <a:gd name="adj1" fmla="val 50000"/>
            <a:gd name="adj2" fmla="val 35000"/>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Multi-level governance in accordance with international standards.</a:t>
          </a:r>
          <a:endParaRPr lang="en-US" sz="1900" kern="1200" dirty="0"/>
        </a:p>
      </dsp:txBody>
      <dsp:txXfrm rot="-5400000">
        <a:off x="4937144" y="1517042"/>
        <a:ext cx="3291940" cy="1995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1C08-F4FE-4FEB-B127-E9F72B8C95E0}">
      <dsp:nvSpPr>
        <dsp:cNvPr id="0" name=""/>
        <dsp:cNvSpPr/>
      </dsp:nvSpPr>
      <dsp:spPr>
        <a:xfrm>
          <a:off x="2245298" y="815963"/>
          <a:ext cx="485428" cy="91440"/>
        </a:xfrm>
        <a:custGeom>
          <a:avLst/>
          <a:gdLst/>
          <a:ahLst/>
          <a:cxnLst/>
          <a:rect l="0" t="0" r="0" b="0"/>
          <a:pathLst>
            <a:path>
              <a:moveTo>
                <a:pt x="0" y="45720"/>
              </a:moveTo>
              <a:lnTo>
                <a:pt x="48542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5111" y="859100"/>
        <a:ext cx="25801" cy="5165"/>
      </dsp:txXfrm>
    </dsp:sp>
    <dsp:sp modelId="{CEEDB514-B92B-453D-90B7-7E6944E4E692}">
      <dsp:nvSpPr>
        <dsp:cNvPr id="0" name=""/>
        <dsp:cNvSpPr/>
      </dsp:nvSpPr>
      <dsp:spPr>
        <a:xfrm>
          <a:off x="3497" y="188603"/>
          <a:ext cx="2243601" cy="1346160"/>
        </a:xfrm>
        <a:prstGeom prst="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938" tIns="115400" rIns="109938" bIns="115400" numCol="1" spcCol="1270" anchor="ctr" anchorCtr="0">
          <a:noAutofit/>
        </a:bodyPr>
        <a:lstStyle/>
        <a:p>
          <a:pPr marL="0" lvl="0" indent="0" algn="ctr" defTabSz="533400">
            <a:lnSpc>
              <a:spcPct val="90000"/>
            </a:lnSpc>
            <a:spcBef>
              <a:spcPct val="0"/>
            </a:spcBef>
            <a:spcAft>
              <a:spcPct val="35000"/>
            </a:spcAft>
            <a:buNone/>
          </a:pPr>
          <a:r>
            <a:rPr lang="en-GB" sz="1200" b="1" kern="1200" dirty="0"/>
            <a:t>1. Proprietary </a:t>
          </a:r>
          <a:r>
            <a:rPr lang="en-GB" sz="1200" b="0" kern="1200" dirty="0"/>
            <a:t>Investment Strategies: Proprietary models (PFT Rank) and useful review factors.</a:t>
          </a:r>
          <a:endParaRPr lang="en-US" sz="1200" b="0" kern="1200" dirty="0"/>
        </a:p>
      </dsp:txBody>
      <dsp:txXfrm>
        <a:off x="3497" y="188603"/>
        <a:ext cx="2243601" cy="1346160"/>
      </dsp:txXfrm>
    </dsp:sp>
    <dsp:sp modelId="{D33CF84C-F10B-48A7-8F59-0F7227B8084E}">
      <dsp:nvSpPr>
        <dsp:cNvPr id="0" name=""/>
        <dsp:cNvSpPr/>
      </dsp:nvSpPr>
      <dsp:spPr>
        <a:xfrm>
          <a:off x="1125297" y="1532963"/>
          <a:ext cx="2759629" cy="485428"/>
        </a:xfrm>
        <a:custGeom>
          <a:avLst/>
          <a:gdLst/>
          <a:ahLst/>
          <a:cxnLst/>
          <a:rect l="0" t="0" r="0" b="0"/>
          <a:pathLst>
            <a:path>
              <a:moveTo>
                <a:pt x="2759629" y="0"/>
              </a:moveTo>
              <a:lnTo>
                <a:pt x="2759629" y="259814"/>
              </a:lnTo>
              <a:lnTo>
                <a:pt x="0" y="259814"/>
              </a:lnTo>
              <a:lnTo>
                <a:pt x="0" y="485428"/>
              </a:lnTo>
            </a:path>
          </a:pathLst>
        </a:custGeom>
        <a:noFill/>
        <a:ln w="9525" cap="flat" cmpd="sng" algn="ctr">
          <a:solidFill>
            <a:schemeClr val="accent2">
              <a:hueOff val="287373"/>
              <a:satOff val="-4693"/>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925" y="1773095"/>
        <a:ext cx="140373" cy="5165"/>
      </dsp:txXfrm>
    </dsp:sp>
    <dsp:sp modelId="{2FF8421A-6212-4216-BE24-BF85FC665580}">
      <dsp:nvSpPr>
        <dsp:cNvPr id="0" name=""/>
        <dsp:cNvSpPr/>
      </dsp:nvSpPr>
      <dsp:spPr>
        <a:xfrm>
          <a:off x="2763126" y="188603"/>
          <a:ext cx="2243601" cy="1346160"/>
        </a:xfrm>
        <a:prstGeom prst="rect">
          <a:avLst/>
        </a:prstGeom>
        <a:gradFill rotWithShape="0">
          <a:gsLst>
            <a:gs pos="0">
              <a:schemeClr val="accent2">
                <a:hueOff val="229898"/>
                <a:satOff val="-3754"/>
                <a:lumOff val="235"/>
                <a:alphaOff val="0"/>
                <a:tint val="69000"/>
                <a:alpha val="100000"/>
                <a:satMod val="109000"/>
                <a:lumMod val="110000"/>
              </a:schemeClr>
            </a:gs>
            <a:gs pos="52000">
              <a:schemeClr val="accent2">
                <a:hueOff val="229898"/>
                <a:satOff val="-3754"/>
                <a:lumOff val="235"/>
                <a:alphaOff val="0"/>
                <a:tint val="74000"/>
                <a:satMod val="100000"/>
                <a:lumMod val="104000"/>
              </a:schemeClr>
            </a:gs>
            <a:gs pos="100000">
              <a:schemeClr val="accent2">
                <a:hueOff val="229898"/>
                <a:satOff val="-3754"/>
                <a:lumOff val="235"/>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938" tIns="115400" rIns="109938" bIns="115400" numCol="1" spcCol="1270" anchor="ctr" anchorCtr="0">
          <a:noAutofit/>
        </a:bodyPr>
        <a:lstStyle/>
        <a:p>
          <a:pPr marL="0" lvl="0" indent="0" algn="ctr" defTabSz="533400">
            <a:lnSpc>
              <a:spcPct val="90000"/>
            </a:lnSpc>
            <a:spcBef>
              <a:spcPct val="0"/>
            </a:spcBef>
            <a:spcAft>
              <a:spcPct val="35000"/>
            </a:spcAft>
            <a:buNone/>
          </a:pPr>
          <a:r>
            <a:rPr lang="en-GB" sz="1200" b="1" kern="1200" dirty="0"/>
            <a:t>2. Vertical Integration: </a:t>
          </a:r>
          <a:r>
            <a:rPr lang="en-GB" sz="1200" b="0" kern="1200" dirty="0"/>
            <a:t>databases, models and research developed internally.</a:t>
          </a:r>
          <a:endParaRPr lang="en-US" sz="1200" b="0" kern="1200" dirty="0"/>
        </a:p>
      </dsp:txBody>
      <dsp:txXfrm>
        <a:off x="2763126" y="188603"/>
        <a:ext cx="2243601" cy="1346160"/>
      </dsp:txXfrm>
    </dsp:sp>
    <dsp:sp modelId="{FA1A3961-7BB2-4CC2-B75F-BBC25FE1F54F}">
      <dsp:nvSpPr>
        <dsp:cNvPr id="0" name=""/>
        <dsp:cNvSpPr/>
      </dsp:nvSpPr>
      <dsp:spPr>
        <a:xfrm>
          <a:off x="2245298" y="2678152"/>
          <a:ext cx="485428" cy="91440"/>
        </a:xfrm>
        <a:custGeom>
          <a:avLst/>
          <a:gdLst/>
          <a:ahLst/>
          <a:cxnLst/>
          <a:rect l="0" t="0" r="0" b="0"/>
          <a:pathLst>
            <a:path>
              <a:moveTo>
                <a:pt x="0" y="45720"/>
              </a:moveTo>
              <a:lnTo>
                <a:pt x="485428" y="45720"/>
              </a:lnTo>
            </a:path>
          </a:pathLst>
        </a:custGeom>
        <a:noFill/>
        <a:ln w="9525" cap="flat" cmpd="sng" algn="ctr">
          <a:solidFill>
            <a:schemeClr val="accent2">
              <a:hueOff val="574745"/>
              <a:satOff val="-9386"/>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5111" y="2721289"/>
        <a:ext cx="25801" cy="5165"/>
      </dsp:txXfrm>
    </dsp:sp>
    <dsp:sp modelId="{DD1FCCA1-B592-434F-A2B0-079C0C4B77A7}">
      <dsp:nvSpPr>
        <dsp:cNvPr id="0" name=""/>
        <dsp:cNvSpPr/>
      </dsp:nvSpPr>
      <dsp:spPr>
        <a:xfrm>
          <a:off x="3497" y="2050792"/>
          <a:ext cx="2243601" cy="1346160"/>
        </a:xfrm>
        <a:prstGeom prst="rect">
          <a:avLst/>
        </a:prstGeom>
        <a:gradFill rotWithShape="0">
          <a:gsLst>
            <a:gs pos="0">
              <a:schemeClr val="accent2">
                <a:hueOff val="459796"/>
                <a:satOff val="-7509"/>
                <a:lumOff val="470"/>
                <a:alphaOff val="0"/>
                <a:tint val="69000"/>
                <a:alpha val="100000"/>
                <a:satMod val="109000"/>
                <a:lumMod val="110000"/>
              </a:schemeClr>
            </a:gs>
            <a:gs pos="52000">
              <a:schemeClr val="accent2">
                <a:hueOff val="459796"/>
                <a:satOff val="-7509"/>
                <a:lumOff val="470"/>
                <a:alphaOff val="0"/>
                <a:tint val="74000"/>
                <a:satMod val="100000"/>
                <a:lumMod val="104000"/>
              </a:schemeClr>
            </a:gs>
            <a:gs pos="100000">
              <a:schemeClr val="accent2">
                <a:hueOff val="459796"/>
                <a:satOff val="-7509"/>
                <a:lumOff val="47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938" tIns="115400" rIns="109938" bIns="115400" numCol="1" spcCol="1270" anchor="ctr" anchorCtr="0">
          <a:noAutofit/>
        </a:bodyPr>
        <a:lstStyle/>
        <a:p>
          <a:pPr marL="0" lvl="0" indent="0" algn="ctr" defTabSz="533400">
            <a:lnSpc>
              <a:spcPct val="90000"/>
            </a:lnSpc>
            <a:spcBef>
              <a:spcPct val="0"/>
            </a:spcBef>
            <a:spcAft>
              <a:spcPct val="35000"/>
            </a:spcAft>
            <a:buNone/>
          </a:pPr>
          <a:r>
            <a:rPr lang="en-GB" sz="1200" b="1" kern="1200" dirty="0"/>
            <a:t>3. Transparency and control: </a:t>
          </a:r>
          <a:r>
            <a:rPr lang="en-GB" sz="1200" b="0" kern="1200" dirty="0"/>
            <a:t>consolidated view of risk and portfolio management.</a:t>
          </a:r>
          <a:endParaRPr lang="en-US" sz="1200" b="0" kern="1200" dirty="0"/>
        </a:p>
      </dsp:txBody>
      <dsp:txXfrm>
        <a:off x="3497" y="2050792"/>
        <a:ext cx="2243601" cy="1346160"/>
      </dsp:txXfrm>
    </dsp:sp>
    <dsp:sp modelId="{84D4C523-6CF3-4465-880B-07B38BC6B0A2}">
      <dsp:nvSpPr>
        <dsp:cNvPr id="0" name=""/>
        <dsp:cNvSpPr/>
      </dsp:nvSpPr>
      <dsp:spPr>
        <a:xfrm>
          <a:off x="1125297" y="3395152"/>
          <a:ext cx="2759629" cy="485428"/>
        </a:xfrm>
        <a:custGeom>
          <a:avLst/>
          <a:gdLst/>
          <a:ahLst/>
          <a:cxnLst/>
          <a:rect l="0" t="0" r="0" b="0"/>
          <a:pathLst>
            <a:path>
              <a:moveTo>
                <a:pt x="2759629" y="0"/>
              </a:moveTo>
              <a:lnTo>
                <a:pt x="2759629" y="259814"/>
              </a:lnTo>
              <a:lnTo>
                <a:pt x="0" y="259814"/>
              </a:lnTo>
              <a:lnTo>
                <a:pt x="0" y="485428"/>
              </a:lnTo>
            </a:path>
          </a:pathLst>
        </a:custGeom>
        <a:noFill/>
        <a:ln w="9525" cap="flat" cmpd="sng" algn="ctr">
          <a:solidFill>
            <a:schemeClr val="accent2">
              <a:hueOff val="862118"/>
              <a:satOff val="-14079"/>
              <a:lumOff val="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925" y="3635284"/>
        <a:ext cx="140373" cy="5165"/>
      </dsp:txXfrm>
    </dsp:sp>
    <dsp:sp modelId="{3CF26BFD-52F1-40BC-AC41-7243EC1A0D6D}">
      <dsp:nvSpPr>
        <dsp:cNvPr id="0" name=""/>
        <dsp:cNvSpPr/>
      </dsp:nvSpPr>
      <dsp:spPr>
        <a:xfrm>
          <a:off x="2763126" y="2050792"/>
          <a:ext cx="2243601" cy="1346160"/>
        </a:xfrm>
        <a:prstGeom prst="rect">
          <a:avLst/>
        </a:prstGeom>
        <a:gradFill rotWithShape="0">
          <a:gsLst>
            <a:gs pos="0">
              <a:schemeClr val="accent2">
                <a:hueOff val="689694"/>
                <a:satOff val="-11263"/>
                <a:lumOff val="706"/>
                <a:alphaOff val="0"/>
                <a:tint val="69000"/>
                <a:alpha val="100000"/>
                <a:satMod val="109000"/>
                <a:lumMod val="110000"/>
              </a:schemeClr>
            </a:gs>
            <a:gs pos="52000">
              <a:schemeClr val="accent2">
                <a:hueOff val="689694"/>
                <a:satOff val="-11263"/>
                <a:lumOff val="706"/>
                <a:alphaOff val="0"/>
                <a:tint val="74000"/>
                <a:satMod val="100000"/>
                <a:lumMod val="104000"/>
              </a:schemeClr>
            </a:gs>
            <a:gs pos="100000">
              <a:schemeClr val="accent2">
                <a:hueOff val="689694"/>
                <a:satOff val="-11263"/>
                <a:lumOff val="706"/>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938" tIns="115400" rIns="109938" bIns="115400" numCol="1" spcCol="1270" anchor="ctr" anchorCtr="0">
          <a:noAutofit/>
        </a:bodyPr>
        <a:lstStyle/>
        <a:p>
          <a:pPr marL="0" lvl="0" indent="0" algn="ctr" defTabSz="533400">
            <a:lnSpc>
              <a:spcPct val="90000"/>
            </a:lnSpc>
            <a:spcBef>
              <a:spcPct val="0"/>
            </a:spcBef>
            <a:spcAft>
              <a:spcPct val="35000"/>
            </a:spcAft>
            <a:buNone/>
          </a:pPr>
          <a:r>
            <a:rPr lang="it-IT" sz="1200" b="1" kern="1200" dirty="0"/>
            <a:t>4. Track Record e Governance: </a:t>
          </a:r>
          <a:r>
            <a:rPr lang="it-IT" sz="1200" b="0" kern="1200" dirty="0"/>
            <a:t>risultati verificabili e struttura di controllo multilivello.</a:t>
          </a:r>
          <a:endParaRPr lang="en-US" sz="1200" b="0" kern="1200" dirty="0"/>
        </a:p>
      </dsp:txBody>
      <dsp:txXfrm>
        <a:off x="2763126" y="2050792"/>
        <a:ext cx="2243601" cy="1346160"/>
      </dsp:txXfrm>
    </dsp:sp>
    <dsp:sp modelId="{DF38CE1D-9530-44B5-AC52-23F2C4E704D0}">
      <dsp:nvSpPr>
        <dsp:cNvPr id="0" name=""/>
        <dsp:cNvSpPr/>
      </dsp:nvSpPr>
      <dsp:spPr>
        <a:xfrm>
          <a:off x="2245298" y="4540341"/>
          <a:ext cx="485428" cy="91440"/>
        </a:xfrm>
        <a:custGeom>
          <a:avLst/>
          <a:gdLst/>
          <a:ahLst/>
          <a:cxnLst/>
          <a:rect l="0" t="0" r="0" b="0"/>
          <a:pathLst>
            <a:path>
              <a:moveTo>
                <a:pt x="0" y="45720"/>
              </a:moveTo>
              <a:lnTo>
                <a:pt x="485428" y="45720"/>
              </a:lnTo>
            </a:path>
          </a:pathLst>
        </a:custGeom>
        <a:noFill/>
        <a:ln w="9525" cap="flat" cmpd="sng" algn="ctr">
          <a:solidFill>
            <a:schemeClr val="accent2">
              <a:hueOff val="1149490"/>
              <a:satOff val="-18772"/>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5111" y="4583478"/>
        <a:ext cx="25801" cy="5165"/>
      </dsp:txXfrm>
    </dsp:sp>
    <dsp:sp modelId="{1D4FBAA6-8D6A-4928-9342-E91E68C2FC5D}">
      <dsp:nvSpPr>
        <dsp:cNvPr id="0" name=""/>
        <dsp:cNvSpPr/>
      </dsp:nvSpPr>
      <dsp:spPr>
        <a:xfrm>
          <a:off x="3497" y="3912981"/>
          <a:ext cx="2243601" cy="1346160"/>
        </a:xfrm>
        <a:prstGeom prst="rect">
          <a:avLst/>
        </a:prstGeom>
        <a:gradFill rotWithShape="0">
          <a:gsLst>
            <a:gs pos="0">
              <a:schemeClr val="accent2">
                <a:hueOff val="919592"/>
                <a:satOff val="-15018"/>
                <a:lumOff val="941"/>
                <a:alphaOff val="0"/>
                <a:tint val="69000"/>
                <a:alpha val="100000"/>
                <a:satMod val="109000"/>
                <a:lumMod val="110000"/>
              </a:schemeClr>
            </a:gs>
            <a:gs pos="52000">
              <a:schemeClr val="accent2">
                <a:hueOff val="919592"/>
                <a:satOff val="-15018"/>
                <a:lumOff val="941"/>
                <a:alphaOff val="0"/>
                <a:tint val="74000"/>
                <a:satMod val="100000"/>
                <a:lumMod val="104000"/>
              </a:schemeClr>
            </a:gs>
            <a:gs pos="100000">
              <a:schemeClr val="accent2">
                <a:hueOff val="919592"/>
                <a:satOff val="-15018"/>
                <a:lumOff val="941"/>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938" tIns="115400" rIns="109938" bIns="115400" numCol="1" spcCol="1270" anchor="ctr" anchorCtr="0">
          <a:noAutofit/>
        </a:bodyPr>
        <a:lstStyle/>
        <a:p>
          <a:pPr marL="0" lvl="0" indent="0" algn="ctr" defTabSz="533400">
            <a:lnSpc>
              <a:spcPct val="90000"/>
            </a:lnSpc>
            <a:spcBef>
              <a:spcPct val="0"/>
            </a:spcBef>
            <a:spcAft>
              <a:spcPct val="35000"/>
            </a:spcAft>
            <a:buNone/>
          </a:pPr>
          <a:r>
            <a:rPr lang="en-GB" sz="1200" i="1" kern="1200" dirty="0"/>
            <a:t>By developing databases, models and research in-house, we eliminate the need for outsourcing.</a:t>
          </a:r>
          <a:endParaRPr lang="en-US" sz="1200" kern="1200" dirty="0"/>
        </a:p>
      </dsp:txBody>
      <dsp:txXfrm>
        <a:off x="3497" y="3912981"/>
        <a:ext cx="2243601" cy="1346160"/>
      </dsp:txXfrm>
    </dsp:sp>
    <dsp:sp modelId="{80F6BE82-2C0E-4A1A-A901-9F054BFEDBEB}">
      <dsp:nvSpPr>
        <dsp:cNvPr id="0" name=""/>
        <dsp:cNvSpPr/>
      </dsp:nvSpPr>
      <dsp:spPr>
        <a:xfrm>
          <a:off x="2763126" y="3912981"/>
          <a:ext cx="2243601" cy="1346160"/>
        </a:xfrm>
        <a:prstGeom prst="rect">
          <a:avLst/>
        </a:prstGeom>
        <a:gradFill rotWithShape="0">
          <a:gsLst>
            <a:gs pos="0">
              <a:schemeClr val="accent2">
                <a:hueOff val="1149490"/>
                <a:satOff val="-18772"/>
                <a:lumOff val="1176"/>
                <a:alphaOff val="0"/>
                <a:tint val="69000"/>
                <a:alpha val="100000"/>
                <a:satMod val="109000"/>
                <a:lumMod val="110000"/>
              </a:schemeClr>
            </a:gs>
            <a:gs pos="52000">
              <a:schemeClr val="accent2">
                <a:hueOff val="1149490"/>
                <a:satOff val="-18772"/>
                <a:lumOff val="1176"/>
                <a:alphaOff val="0"/>
                <a:tint val="74000"/>
                <a:satMod val="100000"/>
                <a:lumMod val="104000"/>
              </a:schemeClr>
            </a:gs>
            <a:gs pos="100000">
              <a:schemeClr val="accent2">
                <a:hueOff val="1149490"/>
                <a:satOff val="-18772"/>
                <a:lumOff val="1176"/>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938" tIns="115400" rIns="109938" bIns="115400" numCol="1" spcCol="1270" anchor="ctr" anchorCtr="0">
          <a:noAutofit/>
        </a:bodyPr>
        <a:lstStyle/>
        <a:p>
          <a:pPr marL="0" lvl="0" indent="0" algn="ctr" defTabSz="533400">
            <a:lnSpc>
              <a:spcPct val="90000"/>
            </a:lnSpc>
            <a:spcBef>
              <a:spcPct val="0"/>
            </a:spcBef>
            <a:spcAft>
              <a:spcPct val="35000"/>
            </a:spcAft>
            <a:buNone/>
          </a:pPr>
          <a:r>
            <a:rPr lang="en-GB" sz="1200" b="1" kern="1200" dirty="0"/>
            <a:t>The result: </a:t>
          </a:r>
          <a:r>
            <a:rPr lang="en-GB" sz="1200" b="0" kern="1200" dirty="0"/>
            <a:t>decision-making independence, absence of conflicts of interest, greater transparency and flexibility in the personalization of mandates.</a:t>
          </a:r>
          <a:endParaRPr lang="en-US" sz="1200" b="0" kern="1200" dirty="0"/>
        </a:p>
      </dsp:txBody>
      <dsp:txXfrm>
        <a:off x="2763126" y="3912981"/>
        <a:ext cx="2243601" cy="134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1D5E1-B56F-47D8-BEBD-6F72471E0E84}">
      <dsp:nvSpPr>
        <dsp:cNvPr id="0" name=""/>
        <dsp:cNvSpPr/>
      </dsp:nvSpPr>
      <dsp:spPr>
        <a:xfrm>
          <a:off x="2591965" y="-147362"/>
          <a:ext cx="2756470" cy="2431181"/>
        </a:xfrm>
        <a:prstGeom prst="downArrow">
          <a:avLst>
            <a:gd name="adj1" fmla="val 50000"/>
            <a:gd name="adj2" fmla="val 35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GB" sz="1500" kern="1200" dirty="0"/>
            <a:t>Proprietary multi-factor models from 4 to 40 factors.</a:t>
          </a:r>
          <a:endParaRPr lang="en-US" sz="1500" kern="1200" dirty="0"/>
        </a:p>
      </dsp:txBody>
      <dsp:txXfrm>
        <a:off x="3281083" y="-147362"/>
        <a:ext cx="1378235" cy="2005724"/>
      </dsp:txXfrm>
    </dsp:sp>
    <dsp:sp modelId="{F100D9E4-7157-44CA-A1E5-E4DBEC1AEFB0}">
      <dsp:nvSpPr>
        <dsp:cNvPr id="0" name=""/>
        <dsp:cNvSpPr/>
      </dsp:nvSpPr>
      <dsp:spPr>
        <a:xfrm rot="7200000">
          <a:off x="3867157" y="1991858"/>
          <a:ext cx="2793277" cy="2633886"/>
        </a:xfrm>
        <a:prstGeom prst="downArrow">
          <a:avLst>
            <a:gd name="adj1" fmla="val 50000"/>
            <a:gd name="adj2" fmla="val 35000"/>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GB" sz="1500" kern="1200" dirty="0"/>
            <a:t>Unique integration of earnings revisions, surprise, magnitude and agreement.</a:t>
          </a:r>
          <a:endParaRPr lang="en-US" sz="1500" kern="1200" dirty="0"/>
        </a:p>
      </dsp:txBody>
      <dsp:txXfrm rot="-5400000">
        <a:off x="4376907" y="2725714"/>
        <a:ext cx="2172956" cy="1396639"/>
      </dsp:txXfrm>
    </dsp:sp>
    <dsp:sp modelId="{DBD595CA-A152-4B5F-BA38-6A15A033213C}">
      <dsp:nvSpPr>
        <dsp:cNvPr id="0" name=""/>
        <dsp:cNvSpPr/>
      </dsp:nvSpPr>
      <dsp:spPr>
        <a:xfrm rot="14400000">
          <a:off x="1331856" y="2012698"/>
          <a:ext cx="2689498" cy="2592204"/>
        </a:xfrm>
        <a:prstGeom prst="downArrow">
          <a:avLst>
            <a:gd name="adj1" fmla="val 50000"/>
            <a:gd name="adj2" fmla="val 35000"/>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GB" sz="1500" kern="1200" dirty="0"/>
            <a:t>PFT Rank as a predictive engine of strategies</a:t>
          </a:r>
          <a:r>
            <a:rPr lang="en-US" sz="1500" kern="1200" dirty="0"/>
            <a:t>.</a:t>
          </a:r>
        </a:p>
      </dsp:txBody>
      <dsp:txXfrm rot="5400000">
        <a:off x="1410891" y="2749834"/>
        <a:ext cx="2138568" cy="1344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5CBB5-71E9-4F87-AB41-15362811E917}">
      <dsp:nvSpPr>
        <dsp:cNvPr id="0" name=""/>
        <dsp:cNvSpPr/>
      </dsp:nvSpPr>
      <dsp:spPr>
        <a:xfrm>
          <a:off x="535049" y="1187099"/>
          <a:ext cx="1475437" cy="1475437"/>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60C37909-DF94-49B6-BB00-BAD9F4689347}">
      <dsp:nvSpPr>
        <dsp:cNvPr id="0" name=""/>
        <dsp:cNvSpPr/>
      </dsp:nvSpPr>
      <dsp:spPr>
        <a:xfrm>
          <a:off x="849487" y="1501537"/>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246CE-999B-4A37-B2F3-A1D4F8B21E15}">
      <dsp:nvSpPr>
        <dsp:cNvPr id="0" name=""/>
        <dsp:cNvSpPr/>
      </dsp:nvSpPr>
      <dsp:spPr>
        <a:xfrm>
          <a:off x="63393" y="3122099"/>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Daily recalculation on over 5,000 companies.</a:t>
          </a:r>
          <a:endParaRPr lang="en-US" sz="1400" kern="1200" dirty="0"/>
        </a:p>
      </dsp:txBody>
      <dsp:txXfrm>
        <a:off x="63393" y="3122099"/>
        <a:ext cx="2418750" cy="720000"/>
      </dsp:txXfrm>
    </dsp:sp>
    <dsp:sp modelId="{2606426F-012E-4AD5-AFA8-2D53132743EC}">
      <dsp:nvSpPr>
        <dsp:cNvPr id="0" name=""/>
        <dsp:cNvSpPr/>
      </dsp:nvSpPr>
      <dsp:spPr>
        <a:xfrm>
          <a:off x="3377081" y="1187099"/>
          <a:ext cx="1475437" cy="1475437"/>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2775D308-3E2E-481B-BF07-370CB4A8D953}">
      <dsp:nvSpPr>
        <dsp:cNvPr id="0" name=""/>
        <dsp:cNvSpPr/>
      </dsp:nvSpPr>
      <dsp:spPr>
        <a:xfrm>
          <a:off x="3691518" y="1501537"/>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FC507-2FF1-4CC0-91D7-07FA34270E95}">
      <dsp:nvSpPr>
        <dsp:cNvPr id="0" name=""/>
        <dsp:cNvSpPr/>
      </dsp:nvSpPr>
      <dsp:spPr>
        <a:xfrm>
          <a:off x="2905425" y="3122099"/>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dirty="0"/>
            <a:t>CLASSIFIED </a:t>
          </a:r>
          <a:r>
            <a:rPr lang="en-GB" sz="1400" b="0" kern="1200" dirty="0"/>
            <a:t>Strong Buy, Buy, Hold, Sell, Strong Sell.</a:t>
          </a:r>
          <a:endParaRPr lang="en-US" sz="1400" b="0" kern="1200" dirty="0"/>
        </a:p>
      </dsp:txBody>
      <dsp:txXfrm>
        <a:off x="2905425" y="3122099"/>
        <a:ext cx="2418750" cy="720000"/>
      </dsp:txXfrm>
    </dsp:sp>
    <dsp:sp modelId="{408F234E-D13F-4E67-910E-10E216750495}">
      <dsp:nvSpPr>
        <dsp:cNvPr id="0" name=""/>
        <dsp:cNvSpPr/>
      </dsp:nvSpPr>
      <dsp:spPr>
        <a:xfrm>
          <a:off x="6219112" y="1187099"/>
          <a:ext cx="1475437" cy="1475437"/>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B0A5BF44-F0F7-484C-B8B4-1018EF091F4E}">
      <dsp:nvSpPr>
        <dsp:cNvPr id="0" name=""/>
        <dsp:cNvSpPr/>
      </dsp:nvSpPr>
      <dsp:spPr>
        <a:xfrm>
          <a:off x="6533550" y="1501537"/>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D4515-1A4B-4785-83F9-642F8C1D0F79}">
      <dsp:nvSpPr>
        <dsp:cNvPr id="0" name=""/>
        <dsp:cNvSpPr/>
      </dsp:nvSpPr>
      <dsp:spPr>
        <a:xfrm>
          <a:off x="5747456" y="3122099"/>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Disciplined identification of titles with favourable revisions.</a:t>
          </a:r>
          <a:endParaRPr lang="en-US" sz="1400" kern="1200" dirty="0"/>
        </a:p>
      </dsp:txBody>
      <dsp:txXfrm>
        <a:off x="5747456" y="3122099"/>
        <a:ext cx="2418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97E50-750A-4F43-9BF5-811615F63950}">
      <dsp:nvSpPr>
        <dsp:cNvPr id="0" name=""/>
        <dsp:cNvSpPr/>
      </dsp:nvSpPr>
      <dsp:spPr>
        <a:xfrm>
          <a:off x="1833461" y="0"/>
          <a:ext cx="4365171" cy="4365171"/>
        </a:xfrm>
        <a:prstGeom prst="triangle">
          <a:avLst/>
        </a:prstGeom>
        <a:solidFill>
          <a:schemeClr val="accent4">
            <a:lumMod val="60000"/>
            <a:lumOff val="40000"/>
          </a:schemeClr>
        </a:solidFill>
        <a:ln>
          <a:solidFill>
            <a:schemeClr val="accent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11094A-5820-4767-AD80-0F38986895E8}">
      <dsp:nvSpPr>
        <dsp:cNvPr id="0" name=""/>
        <dsp:cNvSpPr/>
      </dsp:nvSpPr>
      <dsp:spPr>
        <a:xfrm>
          <a:off x="3855012" y="436943"/>
          <a:ext cx="3159430" cy="775840"/>
        </a:xfrm>
        <a:prstGeom prst="roundRect">
          <a:avLst/>
        </a:prstGeom>
        <a:solidFill>
          <a:schemeClr val="lt1">
            <a:alpha val="90000"/>
            <a:hueOff val="0"/>
            <a:satOff val="0"/>
            <a:lumOff val="0"/>
            <a:alphaOff val="0"/>
          </a:schemeClr>
        </a:solidFill>
        <a:ln>
          <a:solidFill>
            <a:schemeClr val="accent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Agreement: </a:t>
          </a:r>
          <a:r>
            <a:rPr lang="en-GB" sz="1800" b="0" kern="1200" dirty="0"/>
            <a:t>common direction of analysts.</a:t>
          </a:r>
          <a:endParaRPr lang="en-US" sz="1800" b="0" kern="1200" dirty="0"/>
        </a:p>
      </dsp:txBody>
      <dsp:txXfrm>
        <a:off x="3892885" y="474816"/>
        <a:ext cx="3083684" cy="700094"/>
      </dsp:txXfrm>
    </dsp:sp>
    <dsp:sp modelId="{20EADAD4-7008-495F-BEA3-C7C3F6562044}">
      <dsp:nvSpPr>
        <dsp:cNvPr id="0" name=""/>
        <dsp:cNvSpPr/>
      </dsp:nvSpPr>
      <dsp:spPr>
        <a:xfrm>
          <a:off x="3846911" y="1309764"/>
          <a:ext cx="3175631" cy="775840"/>
        </a:xfrm>
        <a:prstGeom prst="roundRect">
          <a:avLst/>
        </a:prstGeom>
        <a:solidFill>
          <a:schemeClr val="lt1">
            <a:alpha val="90000"/>
            <a:hueOff val="0"/>
            <a:satOff val="0"/>
            <a:lumOff val="0"/>
            <a:alphaOff val="0"/>
          </a:schemeClr>
        </a:solidFill>
        <a:ln>
          <a:solidFill>
            <a:schemeClr val="accent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Magnitude:</a:t>
          </a:r>
          <a:r>
            <a:rPr lang="en-US" sz="1800" kern="1200" dirty="0"/>
            <a:t> </a:t>
          </a:r>
          <a:r>
            <a:rPr lang="en-GB" sz="1800" kern="1200" dirty="0"/>
            <a:t>magnitude of changes in estimates.</a:t>
          </a:r>
          <a:endParaRPr lang="en-US" sz="1800" kern="1200" dirty="0"/>
        </a:p>
      </dsp:txBody>
      <dsp:txXfrm>
        <a:off x="3884784" y="1347637"/>
        <a:ext cx="3099885" cy="700094"/>
      </dsp:txXfrm>
    </dsp:sp>
    <dsp:sp modelId="{31B62367-642C-436D-8A44-40ECBD92279F}">
      <dsp:nvSpPr>
        <dsp:cNvPr id="0" name=""/>
        <dsp:cNvSpPr/>
      </dsp:nvSpPr>
      <dsp:spPr>
        <a:xfrm>
          <a:off x="3852486" y="2182585"/>
          <a:ext cx="3164480" cy="775840"/>
        </a:xfrm>
        <a:prstGeom prst="roundRect">
          <a:avLst/>
        </a:prstGeom>
        <a:solidFill>
          <a:schemeClr val="lt1">
            <a:alpha val="90000"/>
            <a:hueOff val="0"/>
            <a:satOff val="0"/>
            <a:lumOff val="0"/>
            <a:alphaOff val="0"/>
          </a:schemeClr>
        </a:solidFill>
        <a:ln>
          <a:solidFill>
            <a:schemeClr val="accent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Upside: </a:t>
          </a:r>
          <a:r>
            <a:rPr lang="en-GB" sz="1800" kern="1200" dirty="0"/>
            <a:t>difference between more accurate estimation and consensus.</a:t>
          </a:r>
          <a:endParaRPr lang="en-US" sz="1800" kern="1200" dirty="0"/>
        </a:p>
      </dsp:txBody>
      <dsp:txXfrm>
        <a:off x="3890359" y="2220458"/>
        <a:ext cx="3088734" cy="700094"/>
      </dsp:txXfrm>
    </dsp:sp>
    <dsp:sp modelId="{E6DF3825-8AA0-406C-BA73-BCA669683EF1}">
      <dsp:nvSpPr>
        <dsp:cNvPr id="0" name=""/>
        <dsp:cNvSpPr/>
      </dsp:nvSpPr>
      <dsp:spPr>
        <a:xfrm>
          <a:off x="3833235" y="3055406"/>
          <a:ext cx="3202983" cy="775840"/>
        </a:xfrm>
        <a:prstGeom prst="roundRect">
          <a:avLst/>
        </a:prstGeom>
        <a:solidFill>
          <a:schemeClr val="lt1">
            <a:alpha val="90000"/>
            <a:hueOff val="0"/>
            <a:satOff val="0"/>
            <a:lumOff val="0"/>
            <a:alphaOff val="0"/>
          </a:schemeClr>
        </a:solidFill>
        <a:ln>
          <a:solidFill>
            <a:schemeClr val="accent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Surprise: </a:t>
          </a:r>
          <a:r>
            <a:rPr lang="en-GB" sz="1800" kern="1200" dirty="0"/>
            <a:t>Market anomalies that can be exploited for alpha.</a:t>
          </a:r>
          <a:endParaRPr lang="en-US" sz="1800" kern="1200" dirty="0"/>
        </a:p>
      </dsp:txBody>
      <dsp:txXfrm>
        <a:off x="3871108" y="3093279"/>
        <a:ext cx="3127237" cy="700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704C3-82A5-4E67-BADE-5AD2D635F559}">
      <dsp:nvSpPr>
        <dsp:cNvPr id="0" name=""/>
        <dsp:cNvSpPr/>
      </dsp:nvSpPr>
      <dsp:spPr>
        <a:xfrm>
          <a:off x="0" y="786656"/>
          <a:ext cx="8229600" cy="1452288"/>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9DAE1C78-1260-4FE2-85ED-E741DF15BBC1}">
      <dsp:nvSpPr>
        <dsp:cNvPr id="0" name=""/>
        <dsp:cNvSpPr/>
      </dsp:nvSpPr>
      <dsp:spPr>
        <a:xfrm>
          <a:off x="439317" y="1113421"/>
          <a:ext cx="798758" cy="7987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60301-2349-4CE9-BF02-606D6FB00FA3}">
      <dsp:nvSpPr>
        <dsp:cNvPr id="0" name=""/>
        <dsp:cNvSpPr/>
      </dsp:nvSpPr>
      <dsp:spPr>
        <a:xfrm>
          <a:off x="1677393" y="786656"/>
          <a:ext cx="6552206" cy="145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01" tIns="153701" rIns="153701" bIns="153701" numCol="1" spcCol="1270" anchor="ctr" anchorCtr="0">
          <a:noAutofit/>
        </a:bodyPr>
        <a:lstStyle/>
        <a:p>
          <a:pPr marL="0" lvl="0" indent="0" algn="l" defTabSz="1111250">
            <a:lnSpc>
              <a:spcPct val="100000"/>
            </a:lnSpc>
            <a:spcBef>
              <a:spcPct val="0"/>
            </a:spcBef>
            <a:spcAft>
              <a:spcPct val="35000"/>
            </a:spcAft>
            <a:buNone/>
          </a:pPr>
          <a:r>
            <a:rPr lang="en-GB" sz="2500" kern="1200" dirty="0"/>
            <a:t>Proprietary databases, internal models, screening and </a:t>
          </a:r>
          <a:r>
            <a:rPr lang="en-GB" sz="2500" kern="1200" dirty="0" err="1"/>
            <a:t>backtesting</a:t>
          </a:r>
          <a:r>
            <a:rPr lang="en-GB" sz="2500" kern="1200" dirty="0"/>
            <a:t>.</a:t>
          </a:r>
          <a:endParaRPr lang="en-US" sz="2500" kern="1200" dirty="0"/>
        </a:p>
      </dsp:txBody>
      <dsp:txXfrm>
        <a:off x="1677393" y="786656"/>
        <a:ext cx="6552206" cy="1452288"/>
      </dsp:txXfrm>
    </dsp:sp>
    <dsp:sp modelId="{9975B8D8-E8EE-4005-9D24-AE8DD57C6484}">
      <dsp:nvSpPr>
        <dsp:cNvPr id="0" name=""/>
        <dsp:cNvSpPr/>
      </dsp:nvSpPr>
      <dsp:spPr>
        <a:xfrm>
          <a:off x="0" y="2602017"/>
          <a:ext cx="8229600" cy="1452288"/>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F12764BC-CD3E-4E2C-915E-FE0AEAA079F2}">
      <dsp:nvSpPr>
        <dsp:cNvPr id="0" name=""/>
        <dsp:cNvSpPr/>
      </dsp:nvSpPr>
      <dsp:spPr>
        <a:xfrm>
          <a:off x="439317" y="2928782"/>
          <a:ext cx="798758" cy="7987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49FF9-C3A6-4C65-B075-746683C29CAD}">
      <dsp:nvSpPr>
        <dsp:cNvPr id="0" name=""/>
        <dsp:cNvSpPr/>
      </dsp:nvSpPr>
      <dsp:spPr>
        <a:xfrm>
          <a:off x="1677393" y="2602017"/>
          <a:ext cx="6552206" cy="145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01" tIns="153701" rIns="153701" bIns="153701" numCol="1" spcCol="1270" anchor="ctr" anchorCtr="0">
          <a:noAutofit/>
        </a:bodyPr>
        <a:lstStyle/>
        <a:p>
          <a:pPr marL="0" lvl="0" indent="0" algn="l" defTabSz="1111250">
            <a:lnSpc>
              <a:spcPct val="100000"/>
            </a:lnSpc>
            <a:spcBef>
              <a:spcPct val="0"/>
            </a:spcBef>
            <a:spcAft>
              <a:spcPct val="35000"/>
            </a:spcAft>
            <a:buNone/>
          </a:pPr>
          <a:r>
            <a:rPr lang="en-GB" sz="2500" kern="1200" dirty="0"/>
            <a:t>Completely in-house, independent and scalable process.</a:t>
          </a:r>
          <a:endParaRPr lang="en-US" sz="2500" kern="1200" dirty="0"/>
        </a:p>
      </dsp:txBody>
      <dsp:txXfrm>
        <a:off x="1677393" y="2602017"/>
        <a:ext cx="6552206" cy="14522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10430-8466-48B5-962A-15F742DD5C86}">
      <dsp:nvSpPr>
        <dsp:cNvPr id="0" name=""/>
        <dsp:cNvSpPr/>
      </dsp:nvSpPr>
      <dsp:spPr>
        <a:xfrm>
          <a:off x="2856371" y="0"/>
          <a:ext cx="3399717" cy="3399814"/>
        </a:xfrm>
        <a:prstGeom prst="circularArrow">
          <a:avLst>
            <a:gd name="adj1" fmla="val 10980"/>
            <a:gd name="adj2" fmla="val 1142322"/>
            <a:gd name="adj3" fmla="val 4500000"/>
            <a:gd name="adj4" fmla="val 10800000"/>
            <a:gd name="adj5" fmla="val 125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CEA81-3BFC-499F-848D-AEDF08FC1021}">
      <dsp:nvSpPr>
        <dsp:cNvPr id="0" name=""/>
        <dsp:cNvSpPr/>
      </dsp:nvSpPr>
      <dsp:spPr>
        <a:xfrm>
          <a:off x="3607229" y="1230870"/>
          <a:ext cx="1896774" cy="94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Ranking among the best equity managers for outperformance.</a:t>
          </a:r>
          <a:endParaRPr lang="en-US" sz="1300" kern="1200" dirty="0"/>
        </a:p>
      </dsp:txBody>
      <dsp:txXfrm>
        <a:off x="3607229" y="1230870"/>
        <a:ext cx="1896774" cy="948275"/>
      </dsp:txXfrm>
    </dsp:sp>
    <dsp:sp modelId="{95A0B863-486E-4DAE-96BB-1533197A351E}">
      <dsp:nvSpPr>
        <dsp:cNvPr id="0" name=""/>
        <dsp:cNvSpPr/>
      </dsp:nvSpPr>
      <dsp:spPr>
        <a:xfrm>
          <a:off x="2154589" y="2179145"/>
          <a:ext cx="2920615" cy="2921851"/>
        </a:xfrm>
        <a:prstGeom prst="blockArc">
          <a:avLst>
            <a:gd name="adj1" fmla="val 0"/>
            <a:gd name="adj2" fmla="val 18900000"/>
            <a:gd name="adj3" fmla="val 12740"/>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B416D-B7DC-49C2-8BFF-7BDD2DC2AFFB}">
      <dsp:nvSpPr>
        <dsp:cNvPr id="0" name=""/>
        <dsp:cNvSpPr/>
      </dsp:nvSpPr>
      <dsp:spPr>
        <a:xfrm>
          <a:off x="2658842" y="3188123"/>
          <a:ext cx="1896774" cy="94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Performance higher than the medians of the relative comparison universes.</a:t>
          </a:r>
          <a:endParaRPr lang="en-US" sz="1300" kern="1200" dirty="0"/>
        </a:p>
      </dsp:txBody>
      <dsp:txXfrm>
        <a:off x="2658842" y="3188123"/>
        <a:ext cx="1896774" cy="9482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FC544-0B71-4AA2-9AAF-49C6C271F958}" type="datetimeFigureOut">
              <a:rPr lang="en-GB" smtClean="0"/>
              <a:t>15/11/2025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507FB-EC7B-4B14-8A04-051B8AE3EB82}" type="slidenum">
              <a:rPr lang="en-GB" smtClean="0"/>
              <a:t>‹N›</a:t>
            </a:fld>
            <a:endParaRPr lang="en-GB"/>
          </a:p>
        </p:txBody>
      </p:sp>
    </p:spTree>
    <p:extLst>
      <p:ext uri="{BB962C8B-B14F-4D97-AF65-F5344CB8AC3E}">
        <p14:creationId xmlns:p14="http://schemas.microsoft.com/office/powerpoint/2010/main" val="303515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129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3458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65886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‹N›</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86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424176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5BCAD085-E8A6-8845-BD4E-CB4CCA059FC4}" type="datetimeFigureOut">
              <a:rPr lang="en-US" smtClean="0"/>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186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5BCAD085-E8A6-8845-BD4E-CB4CCA059FC4}" type="datetimeFigureOut">
              <a:rPr lang="en-US" smtClean="0"/>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3601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0627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1261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9346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1247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34380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94359" y="3132667"/>
            <a:ext cx="3910579" cy="31309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2098" y="3132667"/>
            <a:ext cx="3907541" cy="31309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7809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49869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1266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0731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78152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CAD085-E8A6-8845-BD4E-CB4CCA059FC4}" type="datetimeFigureOut">
              <a:rPr lang="en-US" smtClean="0"/>
              <a:t>11/15/2025</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3369695044"/>
      </p:ext>
    </p:extLst>
  </p:cSld>
  <p:clrMap bg1="dk1" tx1="lt1" bg2="dk2"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www.pftcertx.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hyperlink" Target="http://www.pftcertx.com/" TargetMode="Externa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hyperlink" Target="http://www.pftcertx.com/" TargetMode="Externa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hyperlink" Target="http://www.pftcertx.com/" TargetMode="Externa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hyperlink" Target="http://www.pftcertx.com/" TargetMode="Externa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1.wdp"/><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3" Type="http://schemas.openxmlformats.org/officeDocument/2006/relationships/hyperlink" Target="mailto:legal.compliance@z-gam.com" TargetMode="External"/><Relationship Id="rId7" Type="http://schemas.microsoft.com/office/2007/relationships/hdphoto" Target="../media/hdphoto1.wdp"/><Relationship Id="rId2" Type="http://schemas.openxmlformats.org/officeDocument/2006/relationships/hyperlink" Target="mailto:investor.relations@pftcertx.com"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z-gam.com/" TargetMode="External"/><Relationship Id="rId4" Type="http://schemas.openxmlformats.org/officeDocument/2006/relationships/hyperlink" Target="http://www.pftcert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ftcertx.com/"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hyperlink" Target="http://www.pftcertx.com/"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hyperlink" Target="http://www.pftcertx.com/"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hyperlink" Target="http://www.pftcertx.com/"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microsoft.com/office/2007/relationships/hdphoto" Target="../media/hdphoto1.wdp"/><Relationship Id="rId5" Type="http://schemas.openxmlformats.org/officeDocument/2006/relationships/diagramLayout" Target="../diagrams/layout4.xml"/><Relationship Id="rId10" Type="http://schemas.openxmlformats.org/officeDocument/2006/relationships/image" Target="../media/image3.png"/><Relationship Id="rId4" Type="http://schemas.openxmlformats.org/officeDocument/2006/relationships/diagramData" Target="../diagrams/data4.xml"/><Relationship Id="rId9" Type="http://schemas.openxmlformats.org/officeDocument/2006/relationships/hyperlink" Target="http://www.pftcert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hyperlink" Target="http://www.pftcertx.com/" TargetMode="Externa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hyperlink" Target="http://www.pftcertx.com/"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hyperlink" Target="http://www.pftcertx.com/" TargetMode="Externa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8000">
              <a:schemeClr val="tx1">
                <a:lumMod val="65000"/>
              </a:schemeClr>
            </a:gs>
            <a:gs pos="79000">
              <a:schemeClr val="bg1">
                <a:shade val="63000"/>
                <a:satMod val="120000"/>
              </a:schemeClr>
            </a:gs>
          </a:gsLst>
          <a:path path="circle">
            <a:fillToRect l="100000" t="100000"/>
          </a:path>
        </a:gra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42" name="Picture 4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extBox 1"/>
          <p:cNvSpPr txBox="1"/>
          <p:nvPr/>
        </p:nvSpPr>
        <p:spPr>
          <a:xfrm>
            <a:off x="1197429" y="217715"/>
            <a:ext cx="7315201" cy="4757055"/>
          </a:xfrm>
          <a:prstGeom prst="rect">
            <a:avLst/>
          </a:prstGeom>
          <a:noFill/>
        </p:spPr>
        <p:txBody>
          <a:bodyPr vert="horz" lIns="91440" tIns="45720" rIns="91440" bIns="45720" rtlCol="0" anchor="b">
            <a:normAutofit/>
          </a:bodyPr>
          <a:lstStyle/>
          <a:p>
            <a:pPr defTabSz="914400">
              <a:lnSpc>
                <a:spcPct val="90000"/>
              </a:lnSpc>
              <a:spcBef>
                <a:spcPct val="0"/>
              </a:spcBef>
              <a:spcAft>
                <a:spcPts val="200"/>
              </a:spcAft>
              <a:buClr>
                <a:schemeClr val="tx1"/>
              </a:buClr>
              <a:buSzPct val="100000"/>
              <a:defRPr sz="4200" b="1">
                <a:solidFill>
                  <a:srgbClr val="D4AF37"/>
                </a:solidFill>
                <a:latin typeface="Century Gothic"/>
              </a:defRPr>
            </a:pPr>
            <a:r>
              <a:rPr lang="en-US" sz="5400" cap="all" dirty="0">
                <a:solidFill>
                  <a:schemeClr val="bg2">
                    <a:lumMod val="20000"/>
                    <a:lumOff val="80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Broadway" panose="04040905080B02020502" pitchFamily="82" charset="0"/>
                <a:ea typeface="+mj-ea"/>
                <a:cs typeface="+mj-cs"/>
              </a:rPr>
              <a:t>PFT Group</a:t>
            </a:r>
          </a:p>
          <a:p>
            <a:pPr defTabSz="914400">
              <a:lnSpc>
                <a:spcPct val="90000"/>
              </a:lnSpc>
              <a:spcBef>
                <a:spcPct val="0"/>
              </a:spcBef>
              <a:spcAft>
                <a:spcPts val="200"/>
              </a:spcAft>
              <a:buClr>
                <a:schemeClr val="tx1"/>
              </a:buClr>
              <a:buSzPct val="100000"/>
              <a:defRPr sz="4200" b="1">
                <a:solidFill>
                  <a:srgbClr val="D4AF37"/>
                </a:solidFill>
                <a:latin typeface="Century Gothic"/>
              </a:defRPr>
            </a:pPr>
            <a:r>
              <a:rPr lang="en-US" sz="3600" cap="all" dirty="0">
                <a:solidFill>
                  <a:schemeClr val="bg2">
                    <a:lumMod val="20000"/>
                    <a:lumOff val="80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Impact" panose="020B0806030902050204" pitchFamily="34" charset="0"/>
                <a:ea typeface="+mj-ea"/>
                <a:cs typeface="+mj-cs"/>
              </a:rPr>
              <a:t>Investment Management </a:t>
            </a:r>
          </a:p>
        </p:txBody>
      </p:sp>
      <p:pic>
        <p:nvPicPr>
          <p:cNvPr id="35" name="Immagine 34" descr="Immagine che contiene testo, Elementi grafici, grafica, poster&#10;&#10;Il contenuto generato dall'IA potrebbe non essere corretto.">
            <a:hlinkClick r:id="rId4"/>
            <a:extLst>
              <a:ext uri="{FF2B5EF4-FFF2-40B4-BE49-F238E27FC236}">
                <a16:creationId xmlns:a16="http://schemas.microsoft.com/office/drawing/2014/main" id="{0B4CE5D1-C3F7-A43E-425D-7094A38AF31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7350764" y="217715"/>
            <a:ext cx="1477551" cy="12944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tint val="93000"/>
                <a:shade val="98000"/>
                <a:satMod val="150000"/>
                <a:lumMod val="102000"/>
              </a:schemeClr>
            </a:gs>
            <a:gs pos="76000">
              <a:schemeClr val="accent2">
                <a:lumMod val="20000"/>
                <a:lumOff val="80000"/>
              </a:schemeClr>
            </a:gs>
            <a:gs pos="50000">
              <a:schemeClr val="tx2">
                <a:lumMod val="75000"/>
              </a:schemeClr>
            </a:gs>
            <a:gs pos="38000">
              <a:schemeClr val="bg1">
                <a:tint val="98000"/>
                <a:shade val="90000"/>
                <a:satMod val="130000"/>
                <a:lumMod val="103000"/>
              </a:schemeClr>
            </a:gs>
            <a:gs pos="85000">
              <a:schemeClr val="bg1">
                <a:shade val="63000"/>
                <a:satMod val="12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163286" y="640080"/>
            <a:ext cx="8523514" cy="553998"/>
          </a:xfrm>
          <a:prstGeom prst="rect">
            <a:avLst/>
          </a:prstGeom>
          <a:noFill/>
        </p:spPr>
        <p:txBody>
          <a:bodyPr wrap="square">
            <a:spAutoFit/>
          </a:bodyPr>
          <a:lstStyle/>
          <a:p>
            <a:pPr>
              <a:defRPr sz="3000" b="1">
                <a:solidFill>
                  <a:srgbClr val="000000"/>
                </a:solidFill>
                <a:latin typeface="Century Gothic"/>
              </a:defRPr>
            </a:pPr>
            <a:r>
              <a:rPr lang="it-IT" dirty="0">
                <a:solidFill>
                  <a:schemeClr val="bg2">
                    <a:lumMod val="20000"/>
                    <a:lumOff val="80000"/>
                  </a:schemeClr>
                </a:solidFill>
                <a:latin typeface="Abadi ExtraLight" panose="020B0204020104020204" pitchFamily="34" charset="0"/>
              </a:rPr>
              <a:t>    </a:t>
            </a:r>
            <a:r>
              <a:rPr dirty="0">
                <a:solidFill>
                  <a:schemeClr val="tx1">
                    <a:lumMod val="95000"/>
                  </a:schemeClr>
                </a:solidFill>
                <a:latin typeface="Abadi ExtraLight" panose="020B0204020104020204" pitchFamily="34" charset="0"/>
              </a:rPr>
              <a:t>Vertical Integration</a:t>
            </a:r>
          </a:p>
        </p:txBody>
      </p:sp>
      <p:graphicFrame>
        <p:nvGraphicFramePr>
          <p:cNvPr id="8" name="TextBox 3">
            <a:extLst>
              <a:ext uri="{FF2B5EF4-FFF2-40B4-BE49-F238E27FC236}">
                <a16:creationId xmlns:a16="http://schemas.microsoft.com/office/drawing/2014/main" id="{6FC428CA-ECB5-4304-2929-31669F2D0225}"/>
              </a:ext>
            </a:extLst>
          </p:cNvPr>
          <p:cNvGraphicFramePr/>
          <p:nvPr>
            <p:extLst>
              <p:ext uri="{D42A27DB-BD31-4B8C-83A1-F6EECF244321}">
                <p14:modId xmlns:p14="http://schemas.microsoft.com/office/powerpoint/2010/main" val="3686292159"/>
              </p:ext>
            </p:extLst>
          </p:nvPr>
        </p:nvGraphicFramePr>
        <p:xfrm>
          <a:off x="640080" y="1194078"/>
          <a:ext cx="8229600" cy="4840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E8C6AD7D-D8F5-3B75-2ED9-C110C40315F7}"/>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608674" y="168592"/>
            <a:ext cx="1076325" cy="942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0500">
              <a:schemeClr val="tx2">
                <a:lumMod val="50000"/>
              </a:schemeClr>
            </a:gs>
            <a:gs pos="46000">
              <a:schemeClr val="bg1">
                <a:tint val="93000"/>
                <a:shade val="98000"/>
                <a:satMod val="150000"/>
                <a:lumMod val="102000"/>
              </a:schemeClr>
            </a:gs>
            <a:gs pos="44000">
              <a:schemeClr val="bg2">
                <a:lumMod val="60000"/>
                <a:lumOff val="40000"/>
              </a:schemeClr>
            </a:gs>
            <a:gs pos="75000">
              <a:schemeClr val="bg1">
                <a:tint val="98000"/>
                <a:shade val="90000"/>
                <a:satMod val="130000"/>
                <a:lumMod val="103000"/>
              </a:schemeClr>
            </a:gs>
            <a:gs pos="27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rot="10800000" flipV="1">
            <a:off x="195944" y="645437"/>
            <a:ext cx="5040642" cy="553998"/>
          </a:xfrm>
          <a:prstGeom prst="rect">
            <a:avLst/>
          </a:prstGeom>
          <a:noFill/>
        </p:spPr>
        <p:txBody>
          <a:bodyPr wrap="square">
            <a:spAutoFit/>
          </a:bodyPr>
          <a:lstStyle/>
          <a:p>
            <a:pPr>
              <a:defRPr sz="3000" b="1">
                <a:solidFill>
                  <a:srgbClr val="000000"/>
                </a:solidFill>
                <a:latin typeface="Century Gothic"/>
              </a:defRPr>
            </a:pPr>
            <a:r>
              <a:rPr dirty="0">
                <a:solidFill>
                  <a:schemeClr val="tx1">
                    <a:lumMod val="95000"/>
                  </a:schemeClr>
                </a:solidFill>
                <a:latin typeface="Abadi ExtraLight" panose="020B0204020104020204" pitchFamily="34" charset="0"/>
              </a:rPr>
              <a:t>Track Record &amp; Proven Results</a:t>
            </a:r>
          </a:p>
        </p:txBody>
      </p:sp>
      <p:graphicFrame>
        <p:nvGraphicFramePr>
          <p:cNvPr id="6" name="TextBox 3">
            <a:extLst>
              <a:ext uri="{FF2B5EF4-FFF2-40B4-BE49-F238E27FC236}">
                <a16:creationId xmlns:a16="http://schemas.microsoft.com/office/drawing/2014/main" id="{421A670B-55A3-D0F7-1EAE-6C7A82F3D1D7}"/>
              </a:ext>
            </a:extLst>
          </p:cNvPr>
          <p:cNvGraphicFramePr/>
          <p:nvPr>
            <p:extLst>
              <p:ext uri="{D42A27DB-BD31-4B8C-83A1-F6EECF244321}">
                <p14:modId xmlns:p14="http://schemas.microsoft.com/office/powerpoint/2010/main" val="511129293"/>
              </p:ext>
            </p:extLst>
          </p:nvPr>
        </p:nvGraphicFramePr>
        <p:xfrm>
          <a:off x="459001" y="1111567"/>
          <a:ext cx="8410679" cy="510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magine 7" descr="Immagine che contiene testo, Elementi grafici, grafica, poster&#10;&#10;Il contenuto generato dall'IA potrebbe non essere corretto.">
            <a:hlinkClick r:id="rId7"/>
            <a:extLst>
              <a:ext uri="{FF2B5EF4-FFF2-40B4-BE49-F238E27FC236}">
                <a16:creationId xmlns:a16="http://schemas.microsoft.com/office/drawing/2014/main" id="{ACC413AF-E422-CCAA-0AA4-8ECE5CB1F629}"/>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608674" y="168592"/>
            <a:ext cx="1076325" cy="942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2">
                <a:lumMod val="40000"/>
                <a:lumOff val="60000"/>
              </a:schemeClr>
            </a:gs>
            <a:gs pos="14000">
              <a:schemeClr val="bg1">
                <a:tint val="93000"/>
                <a:shade val="98000"/>
                <a:satMod val="150000"/>
                <a:lumMod val="102000"/>
              </a:schemeClr>
            </a:gs>
            <a:gs pos="35000">
              <a:schemeClr val="bg1">
                <a:tint val="98000"/>
                <a:shade val="90000"/>
                <a:satMod val="130000"/>
                <a:lumMod val="103000"/>
              </a:schemeClr>
            </a:gs>
            <a:gs pos="16000">
              <a:schemeClr val="bg1">
                <a:shade val="63000"/>
                <a:satMod val="12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6571" y="640080"/>
            <a:ext cx="8273143" cy="553998"/>
          </a:xfrm>
          <a:prstGeom prst="rect">
            <a:avLst/>
          </a:prstGeom>
          <a:noFill/>
        </p:spPr>
        <p:txBody>
          <a:bodyPr wrap="square">
            <a:spAutoFit/>
          </a:bodyPr>
          <a:lstStyle/>
          <a:p>
            <a:pPr>
              <a:defRPr sz="3000" b="1">
                <a:solidFill>
                  <a:srgbClr val="000000"/>
                </a:solidFill>
                <a:latin typeface="Century Gothic"/>
              </a:defRPr>
            </a:pPr>
            <a:r>
              <a:rPr dirty="0">
                <a:solidFill>
                  <a:schemeClr val="tx1">
                    <a:lumMod val="95000"/>
                  </a:schemeClr>
                </a:solidFill>
                <a:latin typeface="Abadi ExtraLight" panose="020B0204020104020204" pitchFamily="34" charset="0"/>
              </a:rPr>
              <a:t>Getting Started — Simple Steps</a:t>
            </a:r>
          </a:p>
        </p:txBody>
      </p:sp>
      <p:graphicFrame>
        <p:nvGraphicFramePr>
          <p:cNvPr id="6" name="TextBox 3">
            <a:extLst>
              <a:ext uri="{FF2B5EF4-FFF2-40B4-BE49-F238E27FC236}">
                <a16:creationId xmlns:a16="http://schemas.microsoft.com/office/drawing/2014/main" id="{E202DF3E-2481-6721-8DC0-742D53A590E0}"/>
              </a:ext>
            </a:extLst>
          </p:cNvPr>
          <p:cNvGraphicFramePr/>
          <p:nvPr>
            <p:extLst>
              <p:ext uri="{D42A27DB-BD31-4B8C-83A1-F6EECF244321}">
                <p14:modId xmlns:p14="http://schemas.microsoft.com/office/powerpoint/2010/main" val="3929655082"/>
              </p:ext>
            </p:extLst>
          </p:nvPr>
        </p:nvGraphicFramePr>
        <p:xfrm>
          <a:off x="326571" y="1393370"/>
          <a:ext cx="8543109" cy="472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B4BF87C0-DDF0-7482-393E-DCAB196F7C65}"/>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608674" y="168592"/>
            <a:ext cx="1076325" cy="9429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640080" y="640080"/>
            <a:ext cx="8046720" cy="553998"/>
          </a:xfrm>
          <a:prstGeom prst="rect">
            <a:avLst/>
          </a:prstGeom>
          <a:noFill/>
        </p:spPr>
        <p:txBody>
          <a:bodyPr wrap="square">
            <a:spAutoFit/>
          </a:bodyPr>
          <a:lstStyle/>
          <a:p>
            <a:pPr>
              <a:defRPr sz="3000" b="1">
                <a:solidFill>
                  <a:srgbClr val="000000"/>
                </a:solidFill>
                <a:latin typeface="Century Gothic"/>
              </a:defRPr>
            </a:pPr>
            <a:r>
              <a:rPr lang="it-IT" dirty="0">
                <a:solidFill>
                  <a:schemeClr val="tx2">
                    <a:lumMod val="90000"/>
                  </a:schemeClr>
                </a:solidFill>
                <a:latin typeface="Abadi ExtraLight" panose="020B0204020104020204" pitchFamily="34" charset="0"/>
              </a:rPr>
              <a:t>  </a:t>
            </a:r>
            <a:r>
              <a:rPr lang="en-GB" dirty="0">
                <a:solidFill>
                  <a:schemeClr val="tx1">
                    <a:lumMod val="95000"/>
                  </a:schemeClr>
                </a:solidFill>
                <a:latin typeface="Abadi ExtraLight" panose="020B0204020104020204" pitchFamily="34" charset="0"/>
              </a:rPr>
              <a:t>Capital Guarantee</a:t>
            </a:r>
            <a:endParaRPr dirty="0">
              <a:solidFill>
                <a:schemeClr val="tx1">
                  <a:lumMod val="95000"/>
                </a:schemeClr>
              </a:solidFill>
              <a:latin typeface="Abadi ExtraLight" panose="020B0204020104020204" pitchFamily="34" charset="0"/>
            </a:endParaRPr>
          </a:p>
        </p:txBody>
      </p:sp>
      <p:pic>
        <p:nvPicPr>
          <p:cNvPr id="5" name="Immagine 4" descr="Immagine che contiene testo, Elementi grafici, grafica, poster&#10;&#10;Il contenuto generato dall'IA potrebbe non essere corretto.">
            <a:hlinkClick r:id="rId2"/>
            <a:extLst>
              <a:ext uri="{FF2B5EF4-FFF2-40B4-BE49-F238E27FC236}">
                <a16:creationId xmlns:a16="http://schemas.microsoft.com/office/drawing/2014/main" id="{469C06BF-375A-7ACB-75A0-0DC4C5BDA6E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608674" y="168592"/>
            <a:ext cx="1076325" cy="942975"/>
          </a:xfrm>
          <a:prstGeom prst="rect">
            <a:avLst/>
          </a:prstGeom>
        </p:spPr>
      </p:pic>
      <p:graphicFrame>
        <p:nvGraphicFramePr>
          <p:cNvPr id="7" name="TextBox 3">
            <a:extLst>
              <a:ext uri="{FF2B5EF4-FFF2-40B4-BE49-F238E27FC236}">
                <a16:creationId xmlns:a16="http://schemas.microsoft.com/office/drawing/2014/main" id="{0E511950-871E-9397-61F7-DF58492317B5}"/>
              </a:ext>
            </a:extLst>
          </p:cNvPr>
          <p:cNvGraphicFramePr/>
          <p:nvPr>
            <p:extLst>
              <p:ext uri="{D42A27DB-BD31-4B8C-83A1-F6EECF244321}">
                <p14:modId xmlns:p14="http://schemas.microsoft.com/office/powerpoint/2010/main" val="2606880608"/>
              </p:ext>
            </p:extLst>
          </p:nvPr>
        </p:nvGraphicFramePr>
        <p:xfrm>
          <a:off x="640080" y="1005840"/>
          <a:ext cx="82296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849086" y="599718"/>
            <a:ext cx="3722914" cy="553998"/>
          </a:xfrm>
          <a:prstGeom prst="rect">
            <a:avLst/>
          </a:prstGeom>
          <a:noFill/>
        </p:spPr>
        <p:txBody>
          <a:bodyPr wrap="square">
            <a:spAutoFit/>
          </a:bodyPr>
          <a:lstStyle/>
          <a:p>
            <a:pPr>
              <a:defRPr sz="3000" b="1">
                <a:solidFill>
                  <a:srgbClr val="000000"/>
                </a:solidFill>
                <a:latin typeface="Century Gothic"/>
              </a:defRPr>
            </a:pPr>
            <a:r>
              <a:rPr lang="en-GB" dirty="0">
                <a:solidFill>
                  <a:schemeClr val="tx1">
                    <a:lumMod val="95000"/>
                  </a:schemeClr>
                </a:solidFill>
                <a:latin typeface="Abadi ExtraLight" panose="020B0204020104020204" pitchFamily="34" charset="0"/>
              </a:rPr>
              <a:t>Institutional Contacts</a:t>
            </a:r>
            <a:endParaRPr dirty="0">
              <a:solidFill>
                <a:schemeClr val="tx1">
                  <a:lumMod val="95000"/>
                </a:schemeClr>
              </a:solidFill>
              <a:latin typeface="Abadi ExtraLight" panose="020B0204020104020204" pitchFamily="34" charset="0"/>
            </a:endParaRPr>
          </a:p>
        </p:txBody>
      </p:sp>
      <p:sp>
        <p:nvSpPr>
          <p:cNvPr id="4" name="TextBox 3"/>
          <p:cNvSpPr txBox="1"/>
          <p:nvPr/>
        </p:nvSpPr>
        <p:spPr>
          <a:xfrm>
            <a:off x="381000" y="1600200"/>
            <a:ext cx="8488680" cy="2800767"/>
          </a:xfrm>
          <a:prstGeom prst="rect">
            <a:avLst/>
          </a:prstGeom>
          <a:noFill/>
        </p:spPr>
        <p:txBody>
          <a:bodyPr wrap="square">
            <a:spAutoFit/>
          </a:bodyPr>
          <a:lstStyle/>
          <a:p>
            <a:pPr>
              <a:defRPr sz="2000">
                <a:solidFill>
                  <a:srgbClr val="C8C8DC"/>
                </a:solidFill>
                <a:latin typeface="Century Gothic"/>
              </a:defRPr>
            </a:pPr>
            <a:r>
              <a:rPr b="1" dirty="0">
                <a:solidFill>
                  <a:schemeClr val="tx1">
                    <a:lumMod val="95000"/>
                  </a:schemeClr>
                </a:solidFill>
                <a:latin typeface="Broadway" panose="04040905080B02020502" pitchFamily="82" charset="0"/>
              </a:rPr>
              <a:t>PFT </a:t>
            </a:r>
            <a:r>
              <a:rPr b="1" dirty="0" err="1">
                <a:solidFill>
                  <a:schemeClr val="tx1">
                    <a:lumMod val="95000"/>
                  </a:schemeClr>
                </a:solidFill>
                <a:latin typeface="Broadway" panose="04040905080B02020502" pitchFamily="82" charset="0"/>
              </a:rPr>
              <a:t>CertX</a:t>
            </a:r>
            <a:r>
              <a:rPr b="1" dirty="0">
                <a:solidFill>
                  <a:schemeClr val="tx1">
                    <a:lumMod val="95000"/>
                  </a:schemeClr>
                </a:solidFill>
                <a:latin typeface="Broadway" panose="04040905080B02020502" pitchFamily="82" charset="0"/>
              </a:rPr>
              <a:t> International Group </a:t>
            </a:r>
            <a:r>
              <a:rPr b="1" dirty="0">
                <a:solidFill>
                  <a:schemeClr val="tx1">
                    <a:lumMod val="95000"/>
                  </a:schemeClr>
                </a:solidFill>
              </a:rPr>
              <a:t>— </a:t>
            </a:r>
            <a:r>
              <a:rPr b="1" dirty="0">
                <a:solidFill>
                  <a:schemeClr val="tx1">
                    <a:lumMod val="95000"/>
                  </a:schemeClr>
                </a:solidFill>
                <a:latin typeface="Impact" panose="020B0806030902050204" pitchFamily="34" charset="0"/>
              </a:rPr>
              <a:t>Zeus Global A</a:t>
            </a:r>
            <a:r>
              <a:rPr lang="it-IT" b="1" dirty="0" err="1">
                <a:solidFill>
                  <a:schemeClr val="tx1">
                    <a:lumMod val="95000"/>
                  </a:schemeClr>
                </a:solidFill>
                <a:latin typeface="Impact" panose="020B0806030902050204" pitchFamily="34" charset="0"/>
              </a:rPr>
              <a:t>sset</a:t>
            </a:r>
            <a:r>
              <a:rPr lang="it-IT" b="1" dirty="0">
                <a:solidFill>
                  <a:schemeClr val="tx1">
                    <a:lumMod val="95000"/>
                  </a:schemeClr>
                </a:solidFill>
                <a:latin typeface="Impact" panose="020B0806030902050204" pitchFamily="34" charset="0"/>
              </a:rPr>
              <a:t> Management</a:t>
            </a:r>
            <a:endParaRPr b="1" dirty="0">
              <a:solidFill>
                <a:schemeClr val="tx1">
                  <a:lumMod val="95000"/>
                </a:schemeClr>
              </a:solidFill>
              <a:latin typeface="Impact" panose="020B0806030902050204" pitchFamily="34" charset="0"/>
            </a:endParaRPr>
          </a:p>
          <a:p>
            <a:pPr>
              <a:defRPr sz="2000">
                <a:solidFill>
                  <a:srgbClr val="C8C8DC"/>
                </a:solidFill>
                <a:latin typeface="Century Gothic"/>
              </a:defRPr>
            </a:pPr>
            <a:r>
              <a:rPr sz="1600" dirty="0">
                <a:solidFill>
                  <a:schemeClr val="tx1">
                    <a:lumMod val="95000"/>
                  </a:schemeClr>
                </a:solidFill>
              </a:rPr>
              <a:t>Bruxelles • Dubai • Londra • Madrid • New York</a:t>
            </a:r>
          </a:p>
          <a:p>
            <a:pPr>
              <a:defRPr sz="2000">
                <a:solidFill>
                  <a:srgbClr val="C8C8DC"/>
                </a:solidFill>
                <a:latin typeface="Century Gothic"/>
              </a:defRPr>
            </a:pPr>
            <a:endParaRPr lang="it-IT" dirty="0"/>
          </a:p>
          <a:p>
            <a:pPr>
              <a:defRPr sz="2000">
                <a:solidFill>
                  <a:srgbClr val="C8C8DC"/>
                </a:solidFill>
                <a:latin typeface="Century Gothic"/>
              </a:defRPr>
            </a:pPr>
            <a:r>
              <a:rPr lang="it-IT" sz="1600" dirty="0">
                <a:solidFill>
                  <a:schemeClr val="tx1">
                    <a:lumMod val="95000"/>
                  </a:schemeClr>
                </a:solidFill>
              </a:rPr>
              <a:t>Contact: </a:t>
            </a:r>
            <a:endParaRPr lang="it-IT" sz="1600" dirty="0">
              <a:solidFill>
                <a:schemeClr val="accent5">
                  <a:lumMod val="40000"/>
                  <a:lumOff val="60000"/>
                </a:schemeClr>
              </a:solidFill>
            </a:endParaRPr>
          </a:p>
          <a:p>
            <a:pPr>
              <a:defRPr sz="2000">
                <a:solidFill>
                  <a:srgbClr val="C8C8DC"/>
                </a:solidFill>
                <a:latin typeface="Century Gothic"/>
              </a:defRPr>
            </a:pPr>
            <a:endParaRPr lang="it-IT" dirty="0">
              <a:solidFill>
                <a:schemeClr val="accent5">
                  <a:lumMod val="40000"/>
                  <a:lumOff val="60000"/>
                </a:schemeClr>
              </a:solidFill>
            </a:endParaRPr>
          </a:p>
          <a:p>
            <a:pPr>
              <a:defRPr sz="2000">
                <a:solidFill>
                  <a:srgbClr val="C8C8DC"/>
                </a:solidFill>
                <a:latin typeface="Century Gothic"/>
              </a:defRPr>
            </a:pPr>
            <a:r>
              <a:rPr sz="1600" dirty="0">
                <a:solidFill>
                  <a:schemeClr val="accent5">
                    <a:lumMod val="40000"/>
                    <a:lumOff val="60000"/>
                  </a:schemeClr>
                </a:solidFill>
                <a:hlinkClick r:id="rId2">
                  <a:extLst>
                    <a:ext uri="{A12FA001-AC4F-418D-AE19-62706E023703}">
                      <ahyp:hlinkClr xmlns:ahyp="http://schemas.microsoft.com/office/drawing/2018/hyperlinkcolor" val="tx"/>
                    </a:ext>
                  </a:extLst>
                </a:hlinkClick>
              </a:rPr>
              <a:t>investor.relations@pftcertx.com</a:t>
            </a:r>
            <a:endParaRPr lang="it-IT" sz="1600" dirty="0">
              <a:solidFill>
                <a:schemeClr val="accent5">
                  <a:lumMod val="40000"/>
                  <a:lumOff val="60000"/>
                </a:schemeClr>
              </a:solidFill>
            </a:endParaRPr>
          </a:p>
          <a:p>
            <a:pPr>
              <a:defRPr sz="2000">
                <a:solidFill>
                  <a:srgbClr val="C8C8DC"/>
                </a:solidFill>
                <a:latin typeface="Century Gothic"/>
              </a:defRPr>
            </a:pPr>
            <a:r>
              <a:rPr lang="it-IT" sz="1600" dirty="0">
                <a:solidFill>
                  <a:schemeClr val="accent5">
                    <a:lumMod val="40000"/>
                    <a:lumOff val="60000"/>
                  </a:schemeClr>
                </a:solidFill>
                <a:hlinkClick r:id="rId3">
                  <a:extLst>
                    <a:ext uri="{A12FA001-AC4F-418D-AE19-62706E023703}">
                      <ahyp:hlinkClr xmlns:ahyp="http://schemas.microsoft.com/office/drawing/2018/hyperlinkcolor" val="tx"/>
                    </a:ext>
                  </a:extLst>
                </a:hlinkClick>
              </a:rPr>
              <a:t>legal.compliance@z-gam.com</a:t>
            </a:r>
            <a:r>
              <a:rPr lang="it-IT" sz="1600" dirty="0">
                <a:solidFill>
                  <a:schemeClr val="accent5">
                    <a:lumMod val="40000"/>
                    <a:lumOff val="60000"/>
                  </a:schemeClr>
                </a:solidFill>
              </a:rPr>
              <a:t> </a:t>
            </a:r>
          </a:p>
          <a:p>
            <a:pPr>
              <a:defRPr sz="2000">
                <a:solidFill>
                  <a:srgbClr val="C8C8DC"/>
                </a:solidFill>
                <a:latin typeface="Century Gothic"/>
              </a:defRPr>
            </a:pPr>
            <a:endParaRPr lang="it-IT" sz="1600" dirty="0">
              <a:solidFill>
                <a:schemeClr val="accent5">
                  <a:lumMod val="40000"/>
                  <a:lumOff val="60000"/>
                </a:schemeClr>
              </a:solidFill>
            </a:endParaRPr>
          </a:p>
          <a:p>
            <a:pPr>
              <a:defRPr sz="2000">
                <a:solidFill>
                  <a:srgbClr val="C8C8DC"/>
                </a:solidFill>
                <a:latin typeface="Century Gothic"/>
              </a:defRPr>
            </a:pPr>
            <a:r>
              <a:rPr lang="it-IT" sz="1600" dirty="0">
                <a:solidFill>
                  <a:schemeClr val="accent5">
                    <a:lumMod val="40000"/>
                    <a:lumOff val="60000"/>
                  </a:schemeClr>
                </a:solidFill>
                <a:hlinkClick r:id="rId4">
                  <a:extLst>
                    <a:ext uri="{A12FA001-AC4F-418D-AE19-62706E023703}">
                      <ahyp:hlinkClr xmlns:ahyp="http://schemas.microsoft.com/office/drawing/2018/hyperlinkcolor" val="tx"/>
                    </a:ext>
                  </a:extLst>
                </a:hlinkClick>
              </a:rPr>
              <a:t>www.pftcertx.com</a:t>
            </a:r>
            <a:r>
              <a:rPr lang="it-IT" sz="1600" dirty="0">
                <a:solidFill>
                  <a:schemeClr val="accent5">
                    <a:lumMod val="40000"/>
                    <a:lumOff val="60000"/>
                  </a:schemeClr>
                </a:solidFill>
              </a:rPr>
              <a:t> </a:t>
            </a:r>
          </a:p>
          <a:p>
            <a:pPr>
              <a:defRPr sz="2000">
                <a:solidFill>
                  <a:srgbClr val="C8C8DC"/>
                </a:solidFill>
                <a:latin typeface="Century Gothic"/>
              </a:defRPr>
            </a:pPr>
            <a:r>
              <a:rPr lang="it-IT" sz="1600" dirty="0">
                <a:solidFill>
                  <a:schemeClr val="accent5">
                    <a:lumMod val="40000"/>
                    <a:lumOff val="60000"/>
                  </a:schemeClr>
                </a:solidFill>
                <a:hlinkClick r:id="rId5">
                  <a:extLst>
                    <a:ext uri="{A12FA001-AC4F-418D-AE19-62706E023703}">
                      <ahyp:hlinkClr xmlns:ahyp="http://schemas.microsoft.com/office/drawing/2018/hyperlinkcolor" val="tx"/>
                    </a:ext>
                  </a:extLst>
                </a:hlinkClick>
              </a:rPr>
              <a:t>www.z-gam.com</a:t>
            </a:r>
            <a:r>
              <a:rPr lang="it-IT" sz="1600" dirty="0">
                <a:solidFill>
                  <a:schemeClr val="accent5">
                    <a:lumMod val="40000"/>
                    <a:lumOff val="60000"/>
                  </a:schemeClr>
                </a:solidFill>
              </a:rPr>
              <a:t> </a:t>
            </a:r>
            <a:endParaRPr sz="1600" dirty="0">
              <a:solidFill>
                <a:schemeClr val="accent5">
                  <a:lumMod val="40000"/>
                  <a:lumOff val="60000"/>
                </a:schemeClr>
              </a:solidFill>
            </a:endParaRPr>
          </a:p>
        </p:txBody>
      </p:sp>
      <p:pic>
        <p:nvPicPr>
          <p:cNvPr id="5" name="Immagine 4" descr="Immagine che contiene testo, Elementi grafici, grafica, poster&#10;&#10;Il contenuto generato dall'IA potrebbe non essere corretto.">
            <a:hlinkClick r:id="rId4"/>
            <a:extLst>
              <a:ext uri="{FF2B5EF4-FFF2-40B4-BE49-F238E27FC236}">
                <a16:creationId xmlns:a16="http://schemas.microsoft.com/office/drawing/2014/main" id="{606EA056-B231-D486-85B8-BAAA90F37D2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7608674" y="168592"/>
            <a:ext cx="1076325" cy="9429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lumMod val="75000"/>
                <a:lumOff val="25000"/>
              </a:schemeClr>
            </a:gs>
            <a:gs pos="30000">
              <a:schemeClr val="tx1">
                <a:lumMod val="85000"/>
                <a:lumOff val="15000"/>
              </a:schemeClr>
            </a:gs>
            <a:gs pos="42000">
              <a:schemeClr val="tx1">
                <a:lumMod val="85000"/>
                <a:lumOff val="15000"/>
              </a:schemeClr>
            </a:gs>
            <a:gs pos="40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C7E233-09E5-8977-A967-0CE3DE5CF1E6}"/>
              </a:ext>
            </a:extLst>
          </p:cNvPr>
          <p:cNvSpPr>
            <a:spLocks noGrp="1"/>
          </p:cNvSpPr>
          <p:nvPr>
            <p:ph type="title"/>
          </p:nvPr>
        </p:nvSpPr>
        <p:spPr>
          <a:xfrm>
            <a:off x="3067880" y="764372"/>
            <a:ext cx="5575552" cy="1432289"/>
          </a:xfrm>
          <a:noFill/>
        </p:spPr>
        <p:txBody>
          <a:bodyPr>
            <a:normAutofit/>
          </a:bodyPr>
          <a:lstStyle/>
          <a:p>
            <a:r>
              <a:rPr lang="it-IT" dirty="0" err="1">
                <a:solidFill>
                  <a:schemeClr val="bg1">
                    <a:lumMod val="95000"/>
                  </a:schemeClr>
                </a:solidFill>
              </a:rPr>
              <a:t>Introduction</a:t>
            </a:r>
            <a:endParaRPr lang="en-GB" dirty="0">
              <a:solidFill>
                <a:schemeClr val="bg1">
                  <a:lumMod val="95000"/>
                </a:schemeClr>
              </a:solidFill>
            </a:endParaRPr>
          </a:p>
        </p:txBody>
      </p:sp>
      <p:sp>
        <p:nvSpPr>
          <p:cNvPr id="15" name="Rectangle 10">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805274" y="2497932"/>
            <a:ext cx="6857999" cy="1862138"/>
          </a:xfrm>
          <a:prstGeom prst="rect">
            <a:avLst/>
          </a:prstGeom>
        </p:spPr>
      </p:pic>
      <p:sp>
        <p:nvSpPr>
          <p:cNvPr id="3" name="Segnaposto contenuto 2">
            <a:extLst>
              <a:ext uri="{FF2B5EF4-FFF2-40B4-BE49-F238E27FC236}">
                <a16:creationId xmlns:a16="http://schemas.microsoft.com/office/drawing/2014/main" id="{B3460F5B-F06C-0DEA-AF35-3ADF541A132F}"/>
              </a:ext>
            </a:extLst>
          </p:cNvPr>
          <p:cNvSpPr>
            <a:spLocks noGrp="1"/>
          </p:cNvSpPr>
          <p:nvPr>
            <p:ph idx="1"/>
          </p:nvPr>
        </p:nvSpPr>
        <p:spPr>
          <a:xfrm>
            <a:off x="2878282" y="2196661"/>
            <a:ext cx="5780156" cy="4022025"/>
          </a:xfrm>
          <a:noFill/>
        </p:spPr>
        <p:txBody>
          <a:bodyPr>
            <a:normAutofit/>
          </a:bodyPr>
          <a:lstStyle/>
          <a:p>
            <a:pPr marL="0" indent="0" algn="just">
              <a:buNone/>
              <a:defRPr sz="1600">
                <a:solidFill>
                  <a:srgbClr val="3C3C3C"/>
                </a:solidFill>
              </a:defRPr>
            </a:pPr>
            <a:r>
              <a:rPr lang="en-GB" sz="1400" dirty="0">
                <a:solidFill>
                  <a:schemeClr val="bg1">
                    <a:lumMod val="95000"/>
                  </a:schemeClr>
                </a:solidFill>
              </a:rPr>
              <a:t>PFT Group founded by Marco Licani Della Valle, Head of Asset Management at PFT Investment Management (PIM).
The origins date back to 1994, when Marco Licani Della Valle developed quantitative models as an analyst at Morgan Stanley.
Seminal publication: 'EPS Forecasts – Accuracy Is Not Enough' </a:t>
            </a:r>
            <a:r>
              <a:rPr lang="en-GB" sz="1400" i="1" dirty="0">
                <a:solidFill>
                  <a:schemeClr val="bg1">
                    <a:lumMod val="95000"/>
                  </a:schemeClr>
                </a:solidFill>
              </a:rPr>
              <a:t>(Financial Analysts Journal, 1994)</a:t>
            </a:r>
            <a:r>
              <a:rPr lang="en-GB" sz="1400" dirty="0">
                <a:solidFill>
                  <a:schemeClr val="bg1">
                    <a:lumMod val="95000"/>
                  </a:schemeClr>
                </a:solidFill>
              </a:rPr>
              <a:t>.
We manage assets for High Net-Worth Individuals, leading brokerage firms, trusts, foundations and endowments.
Our approach is based on customized portfolios and proprietary strategies developed over 25 years of research.</a:t>
            </a:r>
          </a:p>
        </p:txBody>
      </p:sp>
      <p:pic>
        <p:nvPicPr>
          <p:cNvPr id="4" name="Immagine 3" descr="Immagine che contiene testo, Elementi grafici, grafica, poster&#10;&#10;Il contenuto generato dall'IA potrebbe non essere corretto.">
            <a:hlinkClick r:id="rId3"/>
            <a:extLst>
              <a:ext uri="{FF2B5EF4-FFF2-40B4-BE49-F238E27FC236}">
                <a16:creationId xmlns:a16="http://schemas.microsoft.com/office/drawing/2014/main" id="{6E4D1632-AEBA-A720-CC19-291FC084E89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74320" y="272509"/>
            <a:ext cx="1076325" cy="942975"/>
          </a:xfrm>
          <a:prstGeom prst="rect">
            <a:avLst/>
          </a:prstGeom>
        </p:spPr>
      </p:pic>
    </p:spTree>
    <p:extLst>
      <p:ext uri="{BB962C8B-B14F-4D97-AF65-F5344CB8AC3E}">
        <p14:creationId xmlns:p14="http://schemas.microsoft.com/office/powerpoint/2010/main" val="387237250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5A5A5A"/>
            </a:gs>
            <a:gs pos="78000">
              <a:schemeClr val="bg1">
                <a:lumMod val="95000"/>
                <a:lumOff val="5000"/>
              </a:schemeClr>
            </a:gs>
            <a:gs pos="46000">
              <a:srgbClr val="B9B39E"/>
            </a:gs>
            <a:gs pos="7000">
              <a:schemeClr val="tx1">
                <a:lumMod val="65000"/>
              </a:schemeClr>
            </a:gs>
            <a:gs pos="38000">
              <a:srgbClr val="C5BB99"/>
            </a:gs>
            <a:gs pos="52000">
              <a:schemeClr val="tx1">
                <a:lumMod val="85000"/>
              </a:schemeClr>
            </a:gs>
            <a:gs pos="37000">
              <a:schemeClr val="tx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640080" y="555170"/>
            <a:ext cx="7752806" cy="553998"/>
          </a:xfrm>
          <a:prstGeom prst="rect">
            <a:avLst/>
          </a:prstGeom>
          <a:noFill/>
        </p:spPr>
        <p:txBody>
          <a:bodyPr wrap="square">
            <a:spAutoFit/>
          </a:bodyPr>
          <a:lstStyle/>
          <a:p>
            <a:pPr algn="r">
              <a:defRPr sz="3000" b="1">
                <a:solidFill>
                  <a:srgbClr val="000000"/>
                </a:solidFill>
                <a:latin typeface="Century Gothic"/>
              </a:defRPr>
            </a:pPr>
            <a:r>
              <a:rPr lang="it-IT" dirty="0" err="1">
                <a:solidFill>
                  <a:schemeClr val="tx1">
                    <a:lumMod val="95000"/>
                  </a:schemeClr>
                </a:solidFill>
                <a:latin typeface="Abadi ExtraLight" panose="020B0204020104020204" pitchFamily="34" charset="0"/>
              </a:rPr>
              <a:t>Introduction</a:t>
            </a:r>
            <a:endParaRPr dirty="0">
              <a:solidFill>
                <a:schemeClr val="tx1">
                  <a:lumMod val="95000"/>
                </a:schemeClr>
              </a:solidFill>
              <a:latin typeface="Abadi ExtraLight" panose="020B0204020104020204" pitchFamily="34" charset="0"/>
            </a:endParaRPr>
          </a:p>
        </p:txBody>
      </p:sp>
      <p:graphicFrame>
        <p:nvGraphicFramePr>
          <p:cNvPr id="8" name="TextBox 3">
            <a:extLst>
              <a:ext uri="{FF2B5EF4-FFF2-40B4-BE49-F238E27FC236}">
                <a16:creationId xmlns:a16="http://schemas.microsoft.com/office/drawing/2014/main" id="{B91D9498-3945-C8C6-98AF-0EC83715471B}"/>
              </a:ext>
            </a:extLst>
          </p:cNvPr>
          <p:cNvGraphicFramePr/>
          <p:nvPr>
            <p:extLst>
              <p:ext uri="{D42A27DB-BD31-4B8C-83A1-F6EECF244321}">
                <p14:modId xmlns:p14="http://schemas.microsoft.com/office/powerpoint/2010/main" val="1813811859"/>
              </p:ext>
            </p:extLst>
          </p:nvPr>
        </p:nvGraphicFramePr>
        <p:xfrm>
          <a:off x="640080" y="100584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7F0ADE9A-39EF-B3DF-7615-D5F28D3EDCD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274320" y="272509"/>
            <a:ext cx="1076325" cy="942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6000">
              <a:srgbClr val="5A5A5A"/>
            </a:gs>
            <a:gs pos="54000">
              <a:schemeClr val="bg1">
                <a:lumMod val="95000"/>
                <a:lumOff val="5000"/>
              </a:schemeClr>
            </a:gs>
            <a:gs pos="29000">
              <a:srgbClr val="B9B39E"/>
            </a:gs>
            <a:gs pos="27000">
              <a:schemeClr val="tx1">
                <a:lumMod val="65000"/>
              </a:schemeClr>
            </a:gs>
            <a:gs pos="0">
              <a:srgbClr val="C5BB99"/>
            </a:gs>
            <a:gs pos="19000">
              <a:srgbClr val="AAA9A4"/>
            </a:gs>
            <a:gs pos="39000">
              <a:srgbClr val="CCBF96"/>
            </a:gs>
            <a:gs pos="56000">
              <a:schemeClr val="tx2">
                <a:lumMod val="25000"/>
              </a:schemeClr>
            </a:gs>
            <a:gs pos="12000">
              <a:schemeClr val="accent3">
                <a:lumMod val="60000"/>
                <a:lumOff val="4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angle 1"/>
          <p:cNvSpPr/>
          <p:nvPr/>
        </p:nvSpPr>
        <p:spPr>
          <a:xfrm>
            <a:off x="0" y="91440"/>
            <a:ext cx="9144000" cy="5486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859970" y="359228"/>
            <a:ext cx="7826829" cy="553998"/>
          </a:xfrm>
          <a:prstGeom prst="rect">
            <a:avLst/>
          </a:prstGeom>
          <a:noFill/>
        </p:spPr>
        <p:txBody>
          <a:bodyPr wrap="square">
            <a:spAutoFit/>
          </a:bodyPr>
          <a:lstStyle/>
          <a:p>
            <a:pPr algn="r">
              <a:defRPr sz="3000" b="1">
                <a:solidFill>
                  <a:srgbClr val="000000"/>
                </a:solidFill>
                <a:latin typeface="Century Gothic"/>
              </a:defRPr>
            </a:pPr>
            <a:r>
              <a:rPr lang="en-GB" dirty="0">
                <a:solidFill>
                  <a:schemeClr val="tx1">
                    <a:lumMod val="95000"/>
                  </a:schemeClr>
                </a:solidFill>
                <a:latin typeface="Abadi ExtraLight" panose="020B0204020104020204" pitchFamily="34" charset="0"/>
              </a:rPr>
              <a:t>Vision and Mission</a:t>
            </a:r>
            <a:endParaRPr dirty="0">
              <a:solidFill>
                <a:schemeClr val="tx1">
                  <a:lumMod val="95000"/>
                </a:schemeClr>
              </a:solidFill>
              <a:latin typeface="Abadi ExtraLight" panose="020B0204020104020204" pitchFamily="34" charset="0"/>
            </a:endParaRPr>
          </a:p>
        </p:txBody>
      </p:sp>
      <p:graphicFrame>
        <p:nvGraphicFramePr>
          <p:cNvPr id="6" name="TextBox 3">
            <a:extLst>
              <a:ext uri="{FF2B5EF4-FFF2-40B4-BE49-F238E27FC236}">
                <a16:creationId xmlns:a16="http://schemas.microsoft.com/office/drawing/2014/main" id="{5DAA950D-0CD6-741C-EA49-3E4E0A9AD5FC}"/>
              </a:ext>
            </a:extLst>
          </p:cNvPr>
          <p:cNvGraphicFramePr/>
          <p:nvPr>
            <p:extLst>
              <p:ext uri="{D42A27DB-BD31-4B8C-83A1-F6EECF244321}">
                <p14:modId xmlns:p14="http://schemas.microsoft.com/office/powerpoint/2010/main" val="237623846"/>
              </p:ext>
            </p:extLst>
          </p:nvPr>
        </p:nvGraphicFramePr>
        <p:xfrm>
          <a:off x="640080" y="100584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D608D9CA-CE7A-C3C4-1666-C9B176CE714A}"/>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274320" y="272509"/>
            <a:ext cx="1076325" cy="942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bg1">
                <a:lumMod val="95000"/>
                <a:lumOff val="5000"/>
              </a:schemeClr>
            </a:gs>
            <a:gs pos="90000">
              <a:srgbClr val="5A5A5A"/>
            </a:gs>
            <a:gs pos="22000">
              <a:schemeClr val="accent2">
                <a:lumMod val="20000"/>
                <a:lumOff val="80000"/>
              </a:schemeClr>
            </a:gs>
            <a:gs pos="16000">
              <a:srgbClr val="808080"/>
            </a:gs>
            <a:gs pos="12000">
              <a:schemeClr val="tx1">
                <a:lumMod val="6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rot="10800000" flipV="1">
            <a:off x="413657" y="833229"/>
            <a:ext cx="4648199" cy="553998"/>
          </a:xfrm>
          <a:prstGeom prst="rect">
            <a:avLst/>
          </a:prstGeom>
          <a:noFill/>
        </p:spPr>
        <p:txBody>
          <a:bodyPr wrap="square">
            <a:spAutoFit/>
          </a:bodyPr>
          <a:lstStyle/>
          <a:p>
            <a:pPr>
              <a:defRPr sz="3000" b="1">
                <a:solidFill>
                  <a:srgbClr val="000000"/>
                </a:solidFill>
                <a:latin typeface="Century Gothic"/>
              </a:defRPr>
            </a:pPr>
            <a:r>
              <a:rPr lang="en-GB" dirty="0">
                <a:solidFill>
                  <a:schemeClr val="tx1">
                    <a:lumMod val="95000"/>
                  </a:schemeClr>
                </a:solidFill>
                <a:latin typeface="Abadi ExtraLight" panose="020B0204020104020204" pitchFamily="34" charset="0"/>
              </a:rPr>
              <a:t>Group structure</a:t>
            </a:r>
            <a:endParaRPr dirty="0">
              <a:solidFill>
                <a:schemeClr val="tx1">
                  <a:lumMod val="95000"/>
                </a:schemeClr>
              </a:solidFill>
              <a:latin typeface="Abadi ExtraLight" panose="020B0204020104020204" pitchFamily="34" charset="0"/>
            </a:endParaRPr>
          </a:p>
        </p:txBody>
      </p:sp>
      <p:graphicFrame>
        <p:nvGraphicFramePr>
          <p:cNvPr id="6" name="TextBox 3">
            <a:extLst>
              <a:ext uri="{FF2B5EF4-FFF2-40B4-BE49-F238E27FC236}">
                <a16:creationId xmlns:a16="http://schemas.microsoft.com/office/drawing/2014/main" id="{31B400BA-4ED8-29B6-F46C-BBE9FCBF90DE}"/>
              </a:ext>
            </a:extLst>
          </p:cNvPr>
          <p:cNvGraphicFramePr/>
          <p:nvPr>
            <p:extLst>
              <p:ext uri="{D42A27DB-BD31-4B8C-83A1-F6EECF244321}">
                <p14:modId xmlns:p14="http://schemas.microsoft.com/office/powerpoint/2010/main" val="2683522850"/>
              </p:ext>
            </p:extLst>
          </p:nvPr>
        </p:nvGraphicFramePr>
        <p:xfrm>
          <a:off x="640080" y="100584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9A45A2EE-F90E-E78F-5E4A-CC1005882B24}"/>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427595" y="265167"/>
            <a:ext cx="1076325" cy="942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bg2">
                <a:lumMod val="50000"/>
              </a:schemeClr>
            </a:gs>
            <a:gs pos="61000">
              <a:schemeClr val="bg2">
                <a:lumMod val="25000"/>
              </a:schemeClr>
            </a:gs>
            <a:gs pos="100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0" y="4375150"/>
            <a:ext cx="3477006" cy="2482850"/>
          </a:xfrm>
          <a:prstGeom prst="rect">
            <a:avLst/>
          </a:prstGeom>
        </p:spPr>
      </p:pic>
      <p:sp>
        <p:nvSpPr>
          <p:cNvPr id="2" name="Titolo 1">
            <a:extLst>
              <a:ext uri="{FF2B5EF4-FFF2-40B4-BE49-F238E27FC236}">
                <a16:creationId xmlns:a16="http://schemas.microsoft.com/office/drawing/2014/main" id="{A0D6BA16-9385-A30C-CD40-C059CD0B20F1}"/>
              </a:ext>
            </a:extLst>
          </p:cNvPr>
          <p:cNvSpPr>
            <a:spLocks noGrp="1"/>
          </p:cNvSpPr>
          <p:nvPr>
            <p:ph type="title"/>
          </p:nvPr>
        </p:nvSpPr>
        <p:spPr>
          <a:xfrm>
            <a:off x="514350" y="1066163"/>
            <a:ext cx="2480058" cy="5148371"/>
          </a:xfrm>
        </p:spPr>
        <p:txBody>
          <a:bodyPr>
            <a:normAutofit/>
          </a:bodyPr>
          <a:lstStyle/>
          <a:p>
            <a:r>
              <a:rPr lang="it-IT" sz="3700" dirty="0" err="1">
                <a:solidFill>
                  <a:schemeClr val="bg1">
                    <a:lumMod val="95000"/>
                  </a:schemeClr>
                </a:solidFill>
                <a:latin typeface="Abadi ExtraLight" panose="020B0204020104020204" pitchFamily="34" charset="0"/>
              </a:rPr>
              <a:t>Approach</a:t>
            </a:r>
            <a:endParaRPr lang="en-GB" sz="3700" dirty="0">
              <a:solidFill>
                <a:schemeClr val="bg1">
                  <a:lumMod val="95000"/>
                </a:schemeClr>
              </a:solidFill>
              <a:latin typeface="Abadi ExtraLight" panose="020B0204020104020204" pitchFamily="34" charset="0"/>
            </a:endParaRPr>
          </a:p>
        </p:txBody>
      </p:sp>
      <p:graphicFrame>
        <p:nvGraphicFramePr>
          <p:cNvPr id="6" name="Segnaposto contenuto 2">
            <a:extLst>
              <a:ext uri="{FF2B5EF4-FFF2-40B4-BE49-F238E27FC236}">
                <a16:creationId xmlns:a16="http://schemas.microsoft.com/office/drawing/2014/main" id="{B36B005C-B449-B296-C500-9DCF757E6B82}"/>
              </a:ext>
            </a:extLst>
          </p:cNvPr>
          <p:cNvGraphicFramePr>
            <a:graphicFrameLocks noGrp="1"/>
          </p:cNvGraphicFramePr>
          <p:nvPr>
            <p:ph idx="1"/>
            <p:extLst>
              <p:ext uri="{D42A27DB-BD31-4B8C-83A1-F6EECF244321}">
                <p14:modId xmlns:p14="http://schemas.microsoft.com/office/powerpoint/2010/main" val="2316098343"/>
              </p:ext>
            </p:extLst>
          </p:nvPr>
        </p:nvGraphicFramePr>
        <p:xfrm>
          <a:off x="3959604" y="746125"/>
          <a:ext cx="5010225"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magine 4" descr="Immagine che contiene testo, Elementi grafici, grafica, poster&#10;&#10;Il contenuto generato dall'IA potrebbe non essere corretto.">
            <a:hlinkClick r:id="rId9"/>
            <a:extLst>
              <a:ext uri="{FF2B5EF4-FFF2-40B4-BE49-F238E27FC236}">
                <a16:creationId xmlns:a16="http://schemas.microsoft.com/office/drawing/2014/main" id="{6D59F4C9-8633-76FD-77AE-CA4CCFAF9481}"/>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354874" y="122872"/>
            <a:ext cx="1076325" cy="942975"/>
          </a:xfrm>
          <a:prstGeom prst="rect">
            <a:avLst/>
          </a:prstGeom>
        </p:spPr>
      </p:pic>
    </p:spTree>
    <p:extLst>
      <p:ext uri="{BB962C8B-B14F-4D97-AF65-F5344CB8AC3E}">
        <p14:creationId xmlns:p14="http://schemas.microsoft.com/office/powerpoint/2010/main" val="335225557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5A5A5A"/>
            </a:gs>
            <a:gs pos="64000">
              <a:schemeClr val="bg1">
                <a:lumMod val="95000"/>
                <a:lumOff val="5000"/>
              </a:schemeClr>
            </a:gs>
            <a:gs pos="16084">
              <a:schemeClr val="bg2">
                <a:lumMod val="20000"/>
                <a:lumOff val="80000"/>
              </a:schemeClr>
            </a:gs>
            <a:gs pos="12000">
              <a:schemeClr val="bg1">
                <a:lumMod val="85000"/>
                <a:lumOff val="15000"/>
              </a:schemeClr>
            </a:gs>
            <a:gs pos="52000">
              <a:schemeClr val="tx1">
                <a:lumMod val="65000"/>
              </a:schemeClr>
            </a:gs>
            <a:gs pos="32000">
              <a:schemeClr val="tx1">
                <a:lumMod val="65000"/>
              </a:schemeClr>
            </a:gs>
            <a:gs pos="39000">
              <a:schemeClr val="tx2">
                <a:lumMod val="90000"/>
              </a:schemeClr>
            </a:gs>
            <a:gs pos="47000">
              <a:schemeClr val="tx1">
                <a:lumMod val="65000"/>
              </a:schemeClr>
            </a:gs>
            <a:gs pos="61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91886" y="718457"/>
            <a:ext cx="5638800" cy="553998"/>
          </a:xfrm>
          <a:prstGeom prst="rect">
            <a:avLst/>
          </a:prstGeom>
          <a:noFill/>
        </p:spPr>
        <p:txBody>
          <a:bodyPr wrap="square">
            <a:spAutoFit/>
          </a:bodyPr>
          <a:lstStyle/>
          <a:p>
            <a:pPr>
              <a:defRPr sz="3000" b="1">
                <a:solidFill>
                  <a:srgbClr val="000000"/>
                </a:solidFill>
                <a:latin typeface="Century Gothic"/>
              </a:defRPr>
            </a:pPr>
            <a:r>
              <a:rPr dirty="0">
                <a:solidFill>
                  <a:schemeClr val="tx1">
                    <a:lumMod val="75000"/>
                  </a:schemeClr>
                </a:solidFill>
                <a:latin typeface="Abadi ExtraLight" panose="020B0204020104020204" pitchFamily="34" charset="0"/>
              </a:rPr>
              <a:t>Proprietary Investment Strategies</a:t>
            </a:r>
          </a:p>
        </p:txBody>
      </p:sp>
      <p:graphicFrame>
        <p:nvGraphicFramePr>
          <p:cNvPr id="8" name="TextBox 3">
            <a:extLst>
              <a:ext uri="{FF2B5EF4-FFF2-40B4-BE49-F238E27FC236}">
                <a16:creationId xmlns:a16="http://schemas.microsoft.com/office/drawing/2014/main" id="{53D2286B-F200-D57C-4098-57D71CE51767}"/>
              </a:ext>
            </a:extLst>
          </p:cNvPr>
          <p:cNvGraphicFramePr/>
          <p:nvPr>
            <p:extLst>
              <p:ext uri="{D42A27DB-BD31-4B8C-83A1-F6EECF244321}">
                <p14:modId xmlns:p14="http://schemas.microsoft.com/office/powerpoint/2010/main" val="1177829100"/>
              </p:ext>
            </p:extLst>
          </p:nvPr>
        </p:nvGraphicFramePr>
        <p:xfrm>
          <a:off x="640080" y="1556657"/>
          <a:ext cx="7992291" cy="447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70A525F4-493D-B29D-BCC7-2A2155EEE62E}"/>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793355" y="93345"/>
            <a:ext cx="1076325" cy="942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4000">
              <a:srgbClr val="7C7C7C"/>
            </a:gs>
            <a:gs pos="44000">
              <a:schemeClr val="tx1">
                <a:lumMod val="75000"/>
              </a:schemeClr>
            </a:gs>
            <a:gs pos="12000">
              <a:srgbClr val="CCBF96"/>
            </a:gs>
            <a:gs pos="100000">
              <a:srgbClr val="5A5A5A"/>
            </a:gs>
            <a:gs pos="62000">
              <a:schemeClr val="bg1">
                <a:lumMod val="95000"/>
                <a:lumOff val="5000"/>
              </a:schemeClr>
            </a:gs>
            <a:gs pos="37000">
              <a:schemeClr val="tx2">
                <a:lumMod val="25000"/>
              </a:schemeClr>
            </a:gs>
            <a:gs pos="44000">
              <a:schemeClr val="bg1">
                <a:lumMod val="95000"/>
                <a:lumOff val="5000"/>
              </a:schemeClr>
            </a:gs>
            <a:gs pos="6000">
              <a:schemeClr val="bg1">
                <a:lumMod val="75000"/>
                <a:lumOff val="25000"/>
              </a:schemeClr>
            </a:gs>
            <a:gs pos="13000">
              <a:schemeClr val="bg1">
                <a:lumMod val="95000"/>
                <a:lumOff val="5000"/>
              </a:schemeClr>
            </a:gs>
            <a:gs pos="39000">
              <a:schemeClr val="bg2">
                <a:lumMod val="7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228601" y="729342"/>
            <a:ext cx="6781800" cy="553998"/>
          </a:xfrm>
          <a:prstGeom prst="rect">
            <a:avLst/>
          </a:prstGeom>
          <a:noFill/>
        </p:spPr>
        <p:txBody>
          <a:bodyPr wrap="square">
            <a:spAutoFit/>
          </a:bodyPr>
          <a:lstStyle/>
          <a:p>
            <a:pPr>
              <a:defRPr sz="3000" b="1">
                <a:solidFill>
                  <a:srgbClr val="000000"/>
                </a:solidFill>
                <a:latin typeface="Century Gothic"/>
              </a:defRPr>
            </a:pPr>
            <a:r>
              <a:rPr dirty="0">
                <a:solidFill>
                  <a:schemeClr val="tx1">
                    <a:lumMod val="75000"/>
                  </a:schemeClr>
                </a:solidFill>
                <a:latin typeface="Abadi ExtraLight" panose="020B0204020104020204" pitchFamily="34" charset="0"/>
              </a:rPr>
              <a:t>PFT Rank — Know When to Buy and Sell</a:t>
            </a:r>
          </a:p>
        </p:txBody>
      </p:sp>
      <p:graphicFrame>
        <p:nvGraphicFramePr>
          <p:cNvPr id="8" name="TextBox 3">
            <a:extLst>
              <a:ext uri="{FF2B5EF4-FFF2-40B4-BE49-F238E27FC236}">
                <a16:creationId xmlns:a16="http://schemas.microsoft.com/office/drawing/2014/main" id="{0C17D8C0-3881-164B-EC39-C362842230A4}"/>
              </a:ext>
            </a:extLst>
          </p:cNvPr>
          <p:cNvGraphicFramePr/>
          <p:nvPr>
            <p:extLst>
              <p:ext uri="{D42A27DB-BD31-4B8C-83A1-F6EECF244321}">
                <p14:modId xmlns:p14="http://schemas.microsoft.com/office/powerpoint/2010/main" val="1664920640"/>
              </p:ext>
            </p:extLst>
          </p:nvPr>
        </p:nvGraphicFramePr>
        <p:xfrm>
          <a:off x="640080" y="100584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6F30083A-871D-7F53-FB6B-F680FF8C2669}"/>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608674" y="168592"/>
            <a:ext cx="1076325" cy="942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5A5A5A"/>
            </a:gs>
            <a:gs pos="87000">
              <a:schemeClr val="bg1">
                <a:lumMod val="95000"/>
                <a:lumOff val="5000"/>
              </a:schemeClr>
            </a:gs>
            <a:gs pos="46000">
              <a:srgbClr val="B9B39E"/>
            </a:gs>
            <a:gs pos="28000">
              <a:schemeClr val="tx1">
                <a:lumMod val="65000"/>
              </a:schemeClr>
            </a:gs>
            <a:gs pos="38000">
              <a:srgbClr val="C5BB99"/>
            </a:gs>
            <a:gs pos="13000">
              <a:srgbClr val="CCBF96"/>
            </a:gs>
            <a:gs pos="37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478971" y="489857"/>
            <a:ext cx="6248399" cy="553998"/>
          </a:xfrm>
          <a:prstGeom prst="rect">
            <a:avLst/>
          </a:prstGeom>
          <a:noFill/>
        </p:spPr>
        <p:txBody>
          <a:bodyPr wrap="square">
            <a:spAutoFit/>
          </a:bodyPr>
          <a:lstStyle/>
          <a:p>
            <a:pPr>
              <a:defRPr sz="3000" b="1">
                <a:solidFill>
                  <a:srgbClr val="000000"/>
                </a:solidFill>
                <a:latin typeface="Century Gothic"/>
              </a:defRPr>
            </a:pPr>
            <a:r>
              <a:rPr dirty="0">
                <a:solidFill>
                  <a:schemeClr val="tx1">
                    <a:lumMod val="95000"/>
                  </a:schemeClr>
                </a:solidFill>
                <a:latin typeface="Abadi ExtraLight" panose="020B0204020104020204" pitchFamily="34" charset="0"/>
              </a:rPr>
              <a:t>Factors Behind the PFT Rank</a:t>
            </a:r>
          </a:p>
        </p:txBody>
      </p:sp>
      <p:graphicFrame>
        <p:nvGraphicFramePr>
          <p:cNvPr id="6" name="TextBox 3">
            <a:extLst>
              <a:ext uri="{FF2B5EF4-FFF2-40B4-BE49-F238E27FC236}">
                <a16:creationId xmlns:a16="http://schemas.microsoft.com/office/drawing/2014/main" id="{4234F688-A99F-7F11-0484-6A3A3D8E5199}"/>
              </a:ext>
            </a:extLst>
          </p:cNvPr>
          <p:cNvGraphicFramePr/>
          <p:nvPr>
            <p:extLst>
              <p:ext uri="{D42A27DB-BD31-4B8C-83A1-F6EECF244321}">
                <p14:modId xmlns:p14="http://schemas.microsoft.com/office/powerpoint/2010/main" val="894786077"/>
              </p:ext>
            </p:extLst>
          </p:nvPr>
        </p:nvGraphicFramePr>
        <p:xfrm>
          <a:off x="0" y="1251857"/>
          <a:ext cx="8869680" cy="4365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 Elementi grafici, grafica, poster&#10;&#10;Il contenuto generato dall'IA potrebbe non essere corretto.">
            <a:hlinkClick r:id="rId7"/>
            <a:extLst>
              <a:ext uri="{FF2B5EF4-FFF2-40B4-BE49-F238E27FC236}">
                <a16:creationId xmlns:a16="http://schemas.microsoft.com/office/drawing/2014/main" id="{688E4D5C-FB5C-40D6-0D94-4C1373AD4BC2}"/>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7608674" y="168592"/>
            <a:ext cx="1076325" cy="942975"/>
          </a:xfrm>
          <a:prstGeom prst="rect">
            <a:avLst/>
          </a:prstGeom>
        </p:spPr>
      </p:pic>
    </p:spTree>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Scia di vapore</Template>
  <TotalTime>0</TotalTime>
  <Words>557</Words>
  <Application>Microsoft Office PowerPoint</Application>
  <PresentationFormat>Presentazione su schermo (4:3)</PresentationFormat>
  <Paragraphs>59</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Abadi ExtraLight</vt:lpstr>
      <vt:lpstr>Aptos</vt:lpstr>
      <vt:lpstr>Arial</vt:lpstr>
      <vt:lpstr>Broadway</vt:lpstr>
      <vt:lpstr>Century Gothic</vt:lpstr>
      <vt:lpstr>Impact</vt:lpstr>
      <vt:lpstr>Scia di vapore</vt:lpstr>
      <vt:lpstr>Presentazione standard di PowerPoint</vt:lpstr>
      <vt:lpstr>Introduction</vt:lpstr>
      <vt:lpstr>Presentazione standard di PowerPoint</vt:lpstr>
      <vt:lpstr>Presentazione standard di PowerPoint</vt:lpstr>
      <vt:lpstr>Presentazione standard di PowerPoint</vt:lpstr>
      <vt:lpstr>Approach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2025-11-15T19:53:36Z</dcterms:created>
  <dcterms:modified xsi:type="dcterms:W3CDTF">2025-11-15T20:00:28Z</dcterms:modified>
  <cp:category/>
  <cp:contentStatus/>
</cp:coreProperties>
</file>