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3"/>
  </p:notesMasterIdLst>
  <p:sldIdLst>
    <p:sldId id="256" r:id="rId3"/>
    <p:sldId id="302" r:id="rId4"/>
    <p:sldId id="268" r:id="rId5"/>
    <p:sldId id="270" r:id="rId6"/>
    <p:sldId id="299" r:id="rId7"/>
    <p:sldId id="292" r:id="rId8"/>
    <p:sldId id="265" r:id="rId9"/>
    <p:sldId id="304" r:id="rId10"/>
    <p:sldId id="271" r:id="rId11"/>
    <p:sldId id="296" r:id="rId12"/>
    <p:sldId id="287" r:id="rId13"/>
    <p:sldId id="288" r:id="rId14"/>
    <p:sldId id="300" r:id="rId15"/>
    <p:sldId id="301" r:id="rId16"/>
    <p:sldId id="303" r:id="rId17"/>
    <p:sldId id="281" r:id="rId18"/>
    <p:sldId id="258" r:id="rId19"/>
    <p:sldId id="283" r:id="rId20"/>
    <p:sldId id="285" r:id="rId21"/>
    <p:sldId id="293" r:id="rId22"/>
    <p:sldId id="284" r:id="rId23"/>
    <p:sldId id="286" r:id="rId24"/>
    <p:sldId id="289" r:id="rId25"/>
    <p:sldId id="290" r:id="rId26"/>
    <p:sldId id="277" r:id="rId27"/>
    <p:sldId id="278" r:id="rId28"/>
    <p:sldId id="294" r:id="rId29"/>
    <p:sldId id="291" r:id="rId30"/>
    <p:sldId id="295" r:id="rId31"/>
    <p:sldId id="297"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71147" autoAdjust="0"/>
  </p:normalViewPr>
  <p:slideViewPr>
    <p:cSldViewPr>
      <p:cViewPr varScale="1">
        <p:scale>
          <a:sx n="45" d="100"/>
          <a:sy n="45" d="100"/>
        </p:scale>
        <p:origin x="-19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55BCAE3-CC63-4149-83CF-0A5E9CC5D160}" type="datetimeFigureOut">
              <a:rPr lang="en-CA" smtClean="0"/>
              <a:pPr/>
              <a:t>16-Oct-17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751F9B-1338-4ACC-8631-723223FB6D05}"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INTRO:</a:t>
            </a:r>
          </a:p>
          <a:p>
            <a:r>
              <a:rPr lang="en-CA" dirty="0" smtClean="0"/>
              <a:t>Welcome.  My name</a:t>
            </a:r>
            <a:r>
              <a:rPr lang="en-CA" baseline="0" dirty="0" smtClean="0"/>
              <a:t> is ______.  I am ______</a:t>
            </a:r>
          </a:p>
          <a:p>
            <a:r>
              <a:rPr lang="en-CA" baseline="0" dirty="0" smtClean="0"/>
              <a:t>We are going to start but I want to encourage you to continue to eat your meal, get up and get seconds.  The evening should hopefully be interactive and relaxed so ask questions as we go.</a:t>
            </a:r>
          </a:p>
          <a:p>
            <a:endParaRPr lang="en-CA" baseline="0" dirty="0" smtClean="0"/>
          </a:p>
          <a:p>
            <a:r>
              <a:rPr lang="en-CA" baseline="0" dirty="0" smtClean="0"/>
              <a:t>We are going to discuss feedback, both the tools we use to structure and provide feedback (Field notes and ITARs) but also a bit about how we deliver feedback.</a:t>
            </a:r>
          </a:p>
          <a:p>
            <a:endParaRPr lang="en-CA" b="1" baseline="0" dirty="0" smtClean="0"/>
          </a:p>
          <a:p>
            <a:r>
              <a:rPr lang="en-CA" b="1" baseline="0" dirty="0" smtClean="0"/>
              <a:t>Next slide: Questions:</a:t>
            </a:r>
            <a:endParaRPr lang="en-CA" baseline="0" dirty="0" smtClean="0"/>
          </a:p>
          <a:p>
            <a:endParaRPr lang="en-CA" baseline="0" dirty="0" smtClean="0"/>
          </a:p>
          <a:p>
            <a:r>
              <a:rPr lang="en-CA" baseline="0" dirty="0" smtClean="0"/>
              <a:t>What </a:t>
            </a:r>
            <a:r>
              <a:rPr lang="en-CA" baseline="0" dirty="0" smtClean="0"/>
              <a:t>are some of the reasons that you chose to come spend time learning about feedback?  What is it about feedback that makes it one of the most requested faculty development topics and most commonly studied teaching tools in medical education?</a:t>
            </a:r>
          </a:p>
          <a:p>
            <a:endParaRPr lang="en-CA" baseline="0" dirty="0" smtClean="0"/>
          </a:p>
          <a:p>
            <a:r>
              <a:rPr lang="en-CA" b="1" baseline="0" dirty="0" smtClean="0"/>
              <a:t>Get comments from the group</a:t>
            </a:r>
            <a:endParaRPr lang="en-CA" b="0" baseline="0" dirty="0" smtClean="0"/>
          </a:p>
          <a:p>
            <a:r>
              <a:rPr lang="en-CA" b="1" baseline="0" dirty="0" smtClean="0"/>
              <a:t>Reiterate their reasons – it is hard to do well, it is something we do often, it is how we shape behaviours ….</a:t>
            </a:r>
          </a:p>
          <a:p>
            <a:endParaRPr lang="en-CA" b="1" baseline="0" dirty="0" smtClean="0"/>
          </a:p>
          <a:p>
            <a:r>
              <a:rPr lang="en-CA" b="1" baseline="0" dirty="0" smtClean="0"/>
              <a:t>It is also something that implicitly or explicitly we know is important.  </a:t>
            </a:r>
            <a:r>
              <a:rPr lang="en-CA" b="0" baseline="0" dirty="0" smtClean="0"/>
              <a:t>It has been well documented in studies that “Appropriate and consistent feedback can strengthen the preceptor/learner relationship and promote effective learning” (PBSG-Ed Feedback module) and from a 1985 study of family medicine residents “constructive feedback was rated second only to clinical competence as an important element of effective teaching.” (PBSG-Ed Feedback module) </a:t>
            </a:r>
          </a:p>
          <a:p>
            <a:endParaRPr lang="en-CA" b="1"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INTERACTIVE WORK</a:t>
            </a:r>
            <a:br>
              <a:rPr lang="en-CA" b="1" dirty="0" smtClean="0"/>
            </a:br>
            <a:r>
              <a:rPr lang="en-CA" b="1" dirty="0" smtClean="0"/>
              <a:t>INSTRUCTIONS</a:t>
            </a:r>
            <a:r>
              <a:rPr lang="en-CA" b="1" baseline="0" dirty="0" smtClean="0"/>
              <a:t>  FOR PARTICIPANTS:</a:t>
            </a:r>
          </a:p>
          <a:p>
            <a:endParaRPr lang="en-CA" b="1" baseline="0" dirty="0" smtClean="0"/>
          </a:p>
          <a:p>
            <a:r>
              <a:rPr lang="en-CA" b="0" dirty="0" smtClean="0"/>
              <a:t>Work </a:t>
            </a:r>
            <a:r>
              <a:rPr lang="en-CA" b="0" dirty="0" smtClean="0"/>
              <a:t>in groups of </a:t>
            </a:r>
            <a:r>
              <a:rPr lang="en-CA" b="0" dirty="0" smtClean="0"/>
              <a:t>2-3</a:t>
            </a:r>
          </a:p>
          <a:p>
            <a:endParaRPr lang="en-CA" b="0" dirty="0" smtClean="0"/>
          </a:p>
          <a:p>
            <a:r>
              <a:rPr lang="en-CA" b="0" dirty="0" smtClean="0"/>
              <a:t>Discuss the sample</a:t>
            </a:r>
            <a:r>
              <a:rPr lang="en-CA" b="0" baseline="0" dirty="0" smtClean="0"/>
              <a:t> field notes</a:t>
            </a:r>
          </a:p>
          <a:p>
            <a:endParaRPr lang="en-CA" b="0" baseline="0" dirty="0" smtClean="0"/>
          </a:p>
          <a:p>
            <a:r>
              <a:rPr lang="en-CA" b="0" baseline="0" dirty="0" smtClean="0"/>
              <a:t>Take </a:t>
            </a:r>
            <a:r>
              <a:rPr lang="en-CA" b="0" baseline="0" dirty="0" smtClean="0"/>
              <a:t>note of what is different about the high quality field notes and what you could do that you aren’t already doing</a:t>
            </a:r>
          </a:p>
          <a:p>
            <a:endParaRPr lang="en-CA" b="0" baseline="0" dirty="0" smtClean="0"/>
          </a:p>
          <a:p>
            <a:r>
              <a:rPr lang="en-CA" b="0" baseline="0" dirty="0" smtClean="0"/>
              <a:t>Don’t </a:t>
            </a:r>
            <a:r>
              <a:rPr lang="en-CA" b="0" baseline="0" dirty="0" smtClean="0"/>
              <a:t>beat yourself up if you see yourself in the “poor” quality field notes.  We all do some of these on some days, but see if you can </a:t>
            </a:r>
            <a:r>
              <a:rPr lang="en-CA" b="0" baseline="0" dirty="0" smtClean="0"/>
              <a:t>take away a targeted change, </a:t>
            </a:r>
            <a:r>
              <a:rPr lang="en-CA" b="0" baseline="0" dirty="0" err="1" smtClean="0"/>
              <a:t>e.g</a:t>
            </a:r>
            <a:r>
              <a:rPr lang="en-CA" b="0" baseline="0" dirty="0" smtClean="0"/>
              <a:t> “I am going to try to be more specific with what the observable behaviour was and describe it”</a:t>
            </a:r>
            <a:endParaRPr lang="en-CA" b="0"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13</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Leave</a:t>
            </a:r>
            <a:r>
              <a:rPr lang="en-CA" b="1" baseline="0" dirty="0" smtClean="0"/>
              <a:t> this slide up while people are working in small groups so they can reference the characteristics.</a:t>
            </a:r>
          </a:p>
          <a:p>
            <a:r>
              <a:rPr lang="en-CA" b="1" baseline="0" dirty="0" smtClean="0"/>
              <a:t>Circulate around room to answer questions.</a:t>
            </a:r>
          </a:p>
          <a:p>
            <a:endParaRPr lang="en-CA" b="1" baseline="0" dirty="0" smtClean="0"/>
          </a:p>
          <a:p>
            <a:r>
              <a:rPr lang="en-CA" b="1" baseline="0" dirty="0" smtClean="0"/>
              <a:t>After 10-15 minutes bring group back together and solicit from the group what they noticed was different in the “good” field notes.</a:t>
            </a:r>
          </a:p>
          <a:p>
            <a:r>
              <a:rPr lang="en-CA" b="1" baseline="0" dirty="0" smtClean="0"/>
              <a:t>What is different from what they are doing</a:t>
            </a:r>
            <a:r>
              <a:rPr lang="en-CA" b="1" baseline="0" dirty="0" smtClean="0"/>
              <a:t>.</a:t>
            </a:r>
          </a:p>
          <a:p>
            <a:endParaRPr lang="en-CA" b="1" baseline="0" dirty="0" smtClean="0"/>
          </a:p>
          <a:p>
            <a:r>
              <a:rPr lang="en-CA" b="1" baseline="0" dirty="0" smtClean="0"/>
              <a:t>Choose 1-2 “poor quality” field notes and brainstorm how to change so they would be more effective </a:t>
            </a:r>
          </a:p>
          <a:p>
            <a:r>
              <a:rPr lang="en-CA" b="1" baseline="0" dirty="0" smtClean="0"/>
              <a:t>e.g. on built rapport – what are the specific behaviours that allowed rapport to be built? (eye contact, eliciting parents’ concerns, empathising?)</a:t>
            </a:r>
          </a:p>
          <a:p>
            <a:endParaRPr lang="en-CA" b="1" baseline="0" dirty="0" smtClean="0"/>
          </a:p>
        </p:txBody>
      </p:sp>
      <p:sp>
        <p:nvSpPr>
          <p:cNvPr id="4" name="Slide Number Placeholder 3"/>
          <p:cNvSpPr>
            <a:spLocks noGrp="1"/>
          </p:cNvSpPr>
          <p:nvPr>
            <p:ph type="sldNum" sz="quarter" idx="10"/>
          </p:nvPr>
        </p:nvSpPr>
        <p:spPr/>
        <p:txBody>
          <a:bodyPr/>
          <a:lstStyle/>
          <a:p>
            <a:fld id="{71751F9B-1338-4ACC-8631-723223FB6D05}" type="slidenum">
              <a:rPr lang="en-CA" smtClean="0"/>
              <a:pPr/>
              <a:t>14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Example of a Poor</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15</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Questions for group:</a:t>
            </a:r>
          </a:p>
          <a:p>
            <a:r>
              <a:rPr lang="en-CA" b="1" dirty="0" smtClean="0"/>
              <a:t>Who has completed an ITAR?</a:t>
            </a:r>
          </a:p>
          <a:p>
            <a:r>
              <a:rPr lang="en-CA" b="1" dirty="0" smtClean="0"/>
              <a:t>Who has seen examples of completed ITARs?</a:t>
            </a:r>
          </a:p>
          <a:p>
            <a:r>
              <a:rPr lang="en-CA" b="1" dirty="0" smtClean="0"/>
              <a:t>Who has received feedback on their completed ITARs?</a:t>
            </a:r>
          </a:p>
          <a:p>
            <a:endParaRPr lang="en-CA" b="1" dirty="0" smtClean="0"/>
          </a:p>
          <a:p>
            <a:r>
              <a:rPr lang="en-CA" dirty="0" smtClean="0"/>
              <a:t>One of challenges of completing ITARs is we rarely see what our colleagues are doing.  We work in silos and there isn’t the opportunity to listen or look in on this process.  Today we are going to try to shine some light onto what are some “best practices” around completing ITARs.</a:t>
            </a:r>
          </a:p>
          <a:p>
            <a:endParaRPr lang="en-CA" dirty="0" smtClean="0"/>
          </a:p>
          <a:p>
            <a:r>
              <a:rPr lang="en-CA" dirty="0" smtClean="0"/>
              <a:t>The ITAR is designed to </a:t>
            </a:r>
            <a:r>
              <a:rPr lang="en-CA" b="1" dirty="0" smtClean="0"/>
              <a:t>document competence and promote learning</a:t>
            </a:r>
            <a:r>
              <a:rPr lang="en-CA" dirty="0" smtClean="0"/>
              <a:t>. </a:t>
            </a:r>
          </a:p>
          <a:p>
            <a:endParaRPr lang="en-CA" dirty="0" smtClean="0"/>
          </a:p>
          <a:p>
            <a:r>
              <a:rPr lang="en-CA" dirty="0" smtClean="0"/>
              <a:t>It is formatted using the CFPC Evaluation Objectives, as is our Field Note. </a:t>
            </a:r>
          </a:p>
          <a:p>
            <a:r>
              <a:rPr lang="en-CA" dirty="0" smtClean="0"/>
              <a:t>The intent is to populate the ITAR with cumulative credible information from field notes. </a:t>
            </a:r>
          </a:p>
          <a:p>
            <a:r>
              <a:rPr lang="en-CA" dirty="0" smtClean="0"/>
              <a:t>(from https://medicine.dal.ca/departments/department-sites/family/faculty-staff-resources/faculty-development/guide-to-teaching/FGTT_ITAR.html)</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16</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Don’t </a:t>
            </a:r>
            <a:r>
              <a:rPr lang="en-CA" dirty="0" smtClean="0"/>
              <a:t>be afraid to make a</a:t>
            </a:r>
            <a:r>
              <a:rPr lang="en-CA" baseline="0" dirty="0" smtClean="0"/>
              <a:t> general summative statement about the competency domain.  In fact, this is desirable.  It gives a narrative tone to the ITAR and allow both the learner and other readers of the ITAR to have a general sense about performance.  </a:t>
            </a:r>
          </a:p>
          <a:p>
            <a:r>
              <a:rPr lang="en-CA" baseline="0" dirty="0" smtClean="0"/>
              <a:t>You are not hamstrung to only use what is written down in field notes; so if you have a comment or a sense about a learner that is not documented in a field note, it is still ok, if not important to include, and the overarching statement is likely compiled not only from the field notes but also from your general gestalt, informal feedback given by other parts of the team, patients, etc.</a:t>
            </a:r>
          </a:p>
          <a:p>
            <a:endParaRPr lang="en-CA" baseline="0" dirty="0" smtClean="0"/>
          </a:p>
          <a:p>
            <a:r>
              <a:rPr lang="en-CA" baseline="0" dirty="0" smtClean="0"/>
              <a:t>The fields notes are evidence and back up your statements, and certainly if you are going to be marking any areas of concern there ideally are examples from field notes. If at the mid point of a short rotation or folks have no documented the negative feedback, but it is of concern, then </a:t>
            </a:r>
            <a:r>
              <a:rPr lang="en-CA" baseline="0" dirty="0" err="1" smtClean="0"/>
              <a:t>docment</a:t>
            </a:r>
            <a:r>
              <a:rPr lang="en-CA" baseline="0" dirty="0" smtClean="0"/>
              <a:t> in the ITAR, discuss with the resident/learner and emphasize that this is an area to seek out field notes to document improvement (or lack thereof) prior to the end of the rotation.</a:t>
            </a:r>
          </a:p>
          <a:p>
            <a:endParaRPr lang="en-CA" baseline="0" dirty="0" smtClean="0"/>
          </a:p>
          <a:p>
            <a:r>
              <a:rPr lang="en-CA" baseline="0" dirty="0" smtClean="0"/>
              <a:t>If you work in a team setting consider getting team input, similarly patient feedback can be useful, especially to corroborate behaviours in the domains of professionalism or communication.</a:t>
            </a:r>
          </a:p>
          <a:p>
            <a:endParaRPr lang="en-CA" baseline="0" dirty="0" smtClean="0"/>
          </a:p>
          <a:p>
            <a:r>
              <a:rPr lang="en-CA" baseline="0" dirty="0" smtClean="0"/>
              <a:t>You do not need to list all the field notes, nor is this desirable as it becomes less of a “useable” document.  That said, any </a:t>
            </a:r>
            <a:r>
              <a:rPr lang="en-CA" baseline="0" dirty="0" err="1" smtClean="0"/>
              <a:t>fieldnotes</a:t>
            </a:r>
            <a:r>
              <a:rPr lang="en-CA" baseline="0" dirty="0" smtClean="0"/>
              <a:t> that document competency reached (especially procedures) should be listed.</a:t>
            </a:r>
          </a:p>
          <a:p>
            <a:endParaRPr lang="en-CA" dirty="0" smtClean="0"/>
          </a:p>
          <a:p>
            <a:r>
              <a:rPr lang="en-CA" b="1" dirty="0" smtClean="0"/>
              <a:t>Link to CCFP </a:t>
            </a:r>
            <a:r>
              <a:rPr lang="en-CA" b="0" dirty="0" smtClean="0"/>
              <a:t>– </a:t>
            </a:r>
            <a:r>
              <a:rPr lang="en-CA" b="1" dirty="0" smtClean="0"/>
              <a:t>professionalism observed behaviours</a:t>
            </a:r>
          </a:p>
          <a:p>
            <a:r>
              <a:rPr lang="en-CA" b="1" dirty="0" smtClean="0"/>
              <a:t>Does</a:t>
            </a:r>
            <a:r>
              <a:rPr lang="en-CA" b="1" baseline="0" dirty="0" smtClean="0"/>
              <a:t> anyone already use these resources?</a:t>
            </a:r>
            <a:br>
              <a:rPr lang="en-CA" b="1" baseline="0" dirty="0" smtClean="0"/>
            </a:br>
            <a:r>
              <a:rPr lang="en-CA" b="1" baseline="0" dirty="0" smtClean="0"/>
              <a:t>They can be really helpful, especially if you are finding it difficult to give tangible examples of what they should keep doing or what it is about their behaviour that is concerning.</a:t>
            </a:r>
            <a:endParaRPr lang="en-CA" b="1" dirty="0" smtClean="0"/>
          </a:p>
          <a:p>
            <a:r>
              <a:rPr lang="en-CA" dirty="0" smtClean="0"/>
              <a:t>From </a:t>
            </a:r>
            <a:r>
              <a:rPr lang="en-CA" dirty="0" err="1" smtClean="0"/>
              <a:t>F.Bergin’s</a:t>
            </a:r>
            <a:r>
              <a:rPr lang="en-CA" dirty="0" smtClean="0"/>
              <a:t> presentation:</a:t>
            </a:r>
          </a:p>
          <a:p>
            <a:endParaRPr lang="en-CA" dirty="0" smtClean="0"/>
          </a:p>
          <a:p>
            <a:r>
              <a:rPr lang="en-CA" dirty="0" smtClean="0"/>
              <a:t>“Don’t list every field note under each skill dimension.</a:t>
            </a:r>
          </a:p>
          <a:p>
            <a:r>
              <a:rPr lang="en-CA" dirty="0" smtClean="0"/>
              <a:t>May need to reference more field notes to provide sufficient examples of deficits to explain and justify when assessment is NOT “progress as expected” </a:t>
            </a:r>
          </a:p>
          <a:p>
            <a:r>
              <a:rPr lang="en-CA" dirty="0" smtClean="0"/>
              <a:t>Field notes should support your overall assessment but not dictate it. Remember they are formative not summative but can inform your summative assessment (</a:t>
            </a:r>
            <a:r>
              <a:rPr lang="en-CA" dirty="0" err="1" smtClean="0"/>
              <a:t>ie</a:t>
            </a:r>
            <a:r>
              <a:rPr lang="en-CA" dirty="0" smtClean="0"/>
              <a:t> ITAR).  “</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17</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Another</a:t>
            </a:r>
            <a:r>
              <a:rPr lang="en-CA" baseline="0" dirty="0" smtClean="0"/>
              <a:t> way to think about a high quality ITAR is, what are the characteristics of a good ITAR?  And this is a another ay of describing.</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18</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One of the</a:t>
            </a:r>
            <a:r>
              <a:rPr lang="en-CA" baseline="0" dirty="0" smtClean="0"/>
              <a:t> main purposes of an ITAR is to allow our program director to see the trajectory of performance and improvement and to help guide a learning plan for our resident.  </a:t>
            </a:r>
          </a:p>
          <a:p>
            <a:r>
              <a:rPr lang="en-CA" baseline="0" dirty="0" smtClean="0"/>
              <a:t>These are some of the important things to remember for our site directors.</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19</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Questions</a:t>
            </a:r>
            <a:r>
              <a:rPr lang="en-CA" b="1" baseline="0" dirty="0" smtClean="0"/>
              <a:t> for group:</a:t>
            </a:r>
          </a:p>
          <a:p>
            <a:r>
              <a:rPr lang="en-CA" dirty="0" smtClean="0"/>
              <a:t>What</a:t>
            </a:r>
            <a:r>
              <a:rPr lang="en-CA" baseline="0" dirty="0" smtClean="0"/>
              <a:t> do you do to ensure ITAR gets completed?</a:t>
            </a:r>
          </a:p>
          <a:p>
            <a:r>
              <a:rPr lang="en-CA" baseline="0" dirty="0" smtClean="0"/>
              <a:t>How do you approach completing an ITAR?</a:t>
            </a:r>
          </a:p>
          <a:p>
            <a:r>
              <a:rPr lang="en-CA" baseline="0" dirty="0" smtClean="0"/>
              <a:t>Do you get your resident to organize their field notes? If so how? If not can discuss getting them to arrange in a binder with plastic sleeves for the different domains.</a:t>
            </a:r>
          </a:p>
          <a:p>
            <a:endParaRPr lang="en-CA" baseline="0" dirty="0" smtClean="0"/>
          </a:p>
          <a:p>
            <a:r>
              <a:rPr lang="en-CA" baseline="0" dirty="0" smtClean="0"/>
              <a:t>If you work in a team setting, consider circulating your completed ITAR for input to ensure team agrees/has any additional comments.  This does require that you have it done ahead of time, but it has the added bonus of starting to create a culture where we break down the silos and see how your colleagues complete ITARs.  The question of when it is ok to do this is a bit like the circle of care rule; if your colleagues are involved with the supervision and teaching of the learner then it is probably ok.</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20</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You have in</a:t>
            </a:r>
            <a:r>
              <a:rPr lang="en-CA" b="1" baseline="0" dirty="0" smtClean="0"/>
              <a:t> front of you a made-up ITAR.  Take a few minutes to look at the ITAR and then in groups of 2-3 discuss what you notice?</a:t>
            </a:r>
          </a:p>
          <a:p>
            <a:r>
              <a:rPr lang="en-CA" dirty="0" smtClean="0"/>
              <a:t>Do they have the characteristics of high quality ITARs?</a:t>
            </a:r>
          </a:p>
          <a:p>
            <a:r>
              <a:rPr lang="en-CA" dirty="0" smtClean="0"/>
              <a:t>Do they have enough information to inform if the learner is on the correct trajectory?</a:t>
            </a:r>
          </a:p>
          <a:p>
            <a:r>
              <a:rPr lang="en-CA" dirty="0" smtClean="0"/>
              <a:t>Do they provide the learner with enough information to formulate a learning plan?</a:t>
            </a:r>
          </a:p>
        </p:txBody>
      </p:sp>
      <p:sp>
        <p:nvSpPr>
          <p:cNvPr id="4" name="Slide Number Placeholder 3"/>
          <p:cNvSpPr>
            <a:spLocks noGrp="1"/>
          </p:cNvSpPr>
          <p:nvPr>
            <p:ph type="sldNum" sz="quarter" idx="10"/>
          </p:nvPr>
        </p:nvSpPr>
        <p:spPr/>
        <p:txBody>
          <a:bodyPr/>
          <a:lstStyle/>
          <a:p>
            <a:fld id="{71751F9B-1338-4ACC-8631-723223FB6D05}" type="slidenum">
              <a:rPr lang="en-CA" smtClean="0"/>
              <a:pPr/>
              <a:t>21</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Group activity:</a:t>
            </a:r>
          </a:p>
          <a:p>
            <a:r>
              <a:rPr lang="en-CA" b="1" dirty="0" smtClean="0"/>
              <a:t>Quietly,</a:t>
            </a:r>
            <a:r>
              <a:rPr lang="en-CA" b="1" baseline="0" dirty="0" smtClean="0"/>
              <a:t> to yourself, remember an experience of receiving feedback as a learner.  This about the situation, remember the setting. Recall what it was about, where you were, how you felt.</a:t>
            </a:r>
          </a:p>
          <a:p>
            <a:endParaRPr lang="en-CA" b="1" baseline="0" dirty="0" smtClean="0"/>
          </a:p>
          <a:p>
            <a:r>
              <a:rPr lang="en-CA" b="0" baseline="0" dirty="0" smtClean="0"/>
              <a:t>Now, if you thought about a negative experience I want you to dig a bit deeper and think of a positive experience, and vice versa.</a:t>
            </a:r>
          </a:p>
          <a:p>
            <a:endParaRPr lang="en-CA" b="0" baseline="0" dirty="0" smtClean="0"/>
          </a:p>
          <a:p>
            <a:r>
              <a:rPr lang="en-CA" b="1" baseline="0" dirty="0" smtClean="0"/>
              <a:t>To the group: How many of you remembered a negative experience first? </a:t>
            </a:r>
            <a:r>
              <a:rPr lang="en-CA" b="0" baseline="0" dirty="0" smtClean="0"/>
              <a:t>What was it about that experience that stood out?</a:t>
            </a:r>
          </a:p>
          <a:p>
            <a:r>
              <a:rPr lang="en-CA" b="0" baseline="0" dirty="0" smtClean="0"/>
              <a:t>What about the positive experience? What did you remember? What made it a positive experience?</a:t>
            </a:r>
          </a:p>
          <a:p>
            <a:endParaRPr lang="en-CA" b="0" baseline="0" dirty="0" smtClean="0"/>
          </a:p>
          <a:p>
            <a:r>
              <a:rPr lang="en-CA" b="1" baseline="0" dirty="0" smtClean="0"/>
              <a:t>So these are some of the characteristics of constructive </a:t>
            </a:r>
            <a:r>
              <a:rPr lang="en-CA" b="1" baseline="0" dirty="0" err="1" smtClean="0"/>
              <a:t>vs</a:t>
            </a:r>
            <a:r>
              <a:rPr lang="en-CA" b="1" baseline="0" dirty="0" smtClean="0"/>
              <a:t> destructive feedback (go to next slide)</a:t>
            </a:r>
          </a:p>
          <a:p>
            <a:endParaRPr lang="en-CA" b="0" baseline="0" dirty="0" smtClean="0"/>
          </a:p>
          <a:p>
            <a:endParaRPr lang="en-CA" b="0" baseline="0" dirty="0" smtClean="0"/>
          </a:p>
          <a:p>
            <a:endParaRPr lang="en-CA" b="1"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What are some of the reasons that you chose to come spend time learning about feedback?  What is it about feedback that makes it one of the most requested faculty development topics and most commonly studied teaching tools in medical education?</a:t>
            </a:r>
          </a:p>
          <a:p>
            <a:endParaRPr lang="en-CA" baseline="0" dirty="0" smtClean="0"/>
          </a:p>
          <a:p>
            <a:r>
              <a:rPr lang="en-CA" b="1" baseline="0" dirty="0" smtClean="0"/>
              <a:t>Get comments from the group</a:t>
            </a:r>
            <a:endParaRPr lang="en-CA" b="0" baseline="0" dirty="0" smtClean="0"/>
          </a:p>
          <a:p>
            <a:r>
              <a:rPr lang="en-CA" b="1" baseline="0" dirty="0" smtClean="0"/>
              <a:t>Reiterate their reasons – it is hard to do well, it is something we do often, it is how we shape behaviours ….</a:t>
            </a:r>
          </a:p>
          <a:p>
            <a:endParaRPr lang="en-CA" b="1" baseline="0" dirty="0" smtClean="0"/>
          </a:p>
          <a:p>
            <a:r>
              <a:rPr lang="en-CA" b="1" baseline="0" dirty="0" smtClean="0"/>
              <a:t>It is also something that implicitly or explicitly we know is important.  </a:t>
            </a:r>
            <a:r>
              <a:rPr lang="en-CA" b="0" baseline="0" dirty="0" smtClean="0"/>
              <a:t>It has been well documented in studies that “Appropriate and consistent feedback can strengthen the preceptor/learner relationship and promote effective learning” (PBSG-Ed Feedback module) and from a 1985 study of family medicine residents “constructive feedback was rated second only to clinical competence as an important element of effective teaching.” (PBSG-Ed Feedback module) </a:t>
            </a:r>
          </a:p>
          <a:p>
            <a:endParaRPr lang="en-CA" b="1" dirty="0" smtClean="0"/>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79532" indent="-279532">
              <a:spcBef>
                <a:spcPts val="591"/>
              </a:spcBef>
              <a:buFont typeface="Wingdings 2"/>
              <a:buChar char=""/>
              <a:defRPr/>
            </a:pPr>
            <a:r>
              <a:rPr lang="en-CA" dirty="0" smtClean="0"/>
              <a:t>Immediate – even if you can’t document you can give verbal feedback in a timely way and</a:t>
            </a:r>
            <a:r>
              <a:rPr lang="en-CA" baseline="0" dirty="0" smtClean="0"/>
              <a:t> then complete field note later.</a:t>
            </a:r>
          </a:p>
          <a:p>
            <a:pPr marL="745419" lvl="1" indent="-279532">
              <a:spcBef>
                <a:spcPts val="591"/>
              </a:spcBef>
              <a:buFont typeface="Wingdings 2"/>
              <a:buChar char=""/>
              <a:defRPr/>
            </a:pPr>
            <a:r>
              <a:rPr lang="en-CA" baseline="0" dirty="0" smtClean="0"/>
              <a:t>Sometimes a super heated clinical encounter may require some cool down; but even then, consider flagging that you will debrief or don’t leave it too long before feedback occurs</a:t>
            </a:r>
            <a:endParaRPr lang="en-CA" dirty="0" smtClean="0"/>
          </a:p>
          <a:p>
            <a:pPr marL="279532" indent="-279532">
              <a:spcBef>
                <a:spcPts val="591"/>
              </a:spcBef>
              <a:buFont typeface="Wingdings 2"/>
              <a:buChar char=""/>
              <a:defRPr/>
            </a:pPr>
            <a:r>
              <a:rPr lang="en-CA" dirty="0" smtClean="0"/>
              <a:t>Specific </a:t>
            </a:r>
          </a:p>
          <a:p>
            <a:pPr marL="745419" lvl="1" indent="-279532">
              <a:spcBef>
                <a:spcPts val="591"/>
              </a:spcBef>
              <a:buFont typeface="Wingdings 2"/>
              <a:buChar char=""/>
              <a:defRPr/>
            </a:pPr>
            <a:r>
              <a:rPr lang="en-CA" dirty="0" smtClean="0"/>
              <a:t>Global statements make it hard for residents to know what you are talking about</a:t>
            </a:r>
          </a:p>
          <a:p>
            <a:pPr marL="745419" lvl="1" indent="-279532">
              <a:spcBef>
                <a:spcPts val="591"/>
              </a:spcBef>
              <a:buFont typeface="Wingdings 2"/>
              <a:buChar char=""/>
              <a:defRPr/>
            </a:pPr>
            <a:r>
              <a:rPr lang="en-CA" dirty="0" smtClean="0"/>
              <a:t>Also it should</a:t>
            </a:r>
            <a:r>
              <a:rPr lang="en-CA" baseline="0" dirty="0" smtClean="0"/>
              <a:t> be about their behaviour not their attributes e.g. at home if you say to partner “you are lazy” this will likely cause a fight, </a:t>
            </a:r>
            <a:r>
              <a:rPr lang="en-CA" baseline="0" dirty="0" err="1" smtClean="0"/>
              <a:t>vs</a:t>
            </a:r>
            <a:r>
              <a:rPr lang="en-CA" baseline="0" dirty="0" smtClean="0"/>
              <a:t> saying “when you leave your clothes on the floor…”</a:t>
            </a:r>
            <a:endParaRPr lang="en-CA" dirty="0" smtClean="0"/>
          </a:p>
          <a:p>
            <a:pPr marL="279532" indent="-279532">
              <a:spcBef>
                <a:spcPts val="591"/>
              </a:spcBef>
              <a:buFont typeface="Wingdings 2"/>
              <a:buChar char=""/>
              <a:defRPr/>
            </a:pPr>
            <a:r>
              <a:rPr lang="en-CA" dirty="0" smtClean="0"/>
              <a:t>Changeable – this one is tricky – is it a personality trait/quirk that does not negatively</a:t>
            </a:r>
            <a:r>
              <a:rPr lang="en-CA" baseline="0" dirty="0" smtClean="0"/>
              <a:t> impact patient care?</a:t>
            </a:r>
          </a:p>
          <a:p>
            <a:pPr marL="745419" lvl="1" indent="-279532">
              <a:spcBef>
                <a:spcPts val="591"/>
              </a:spcBef>
              <a:buFont typeface="Wingdings 2"/>
              <a:buChar char=""/>
              <a:defRPr/>
            </a:pPr>
            <a:r>
              <a:rPr lang="en-CA" dirty="0" smtClean="0"/>
              <a:t>All feedback should give the opportunity for further learning</a:t>
            </a:r>
          </a:p>
          <a:p>
            <a:pPr marL="279532" indent="-279532">
              <a:spcBef>
                <a:spcPts val="591"/>
              </a:spcBef>
              <a:buFont typeface="Wingdings 2"/>
              <a:buChar char=""/>
              <a:defRPr/>
            </a:pPr>
            <a:r>
              <a:rPr lang="en-CA" dirty="0" smtClean="0"/>
              <a:t>Feedback should be about actions or decisions, not about how you interpret the resident’s reasons behind those actions.</a:t>
            </a:r>
          </a:p>
          <a:p>
            <a:pPr marL="745419" lvl="1" indent="-279532">
              <a:spcBef>
                <a:spcPts val="591"/>
              </a:spcBef>
              <a:buFont typeface="Wingdings 2"/>
              <a:buChar char=""/>
              <a:defRPr/>
            </a:pPr>
            <a:r>
              <a:rPr lang="en-CA" dirty="0" smtClean="0"/>
              <a:t>If you do give subjective feedback, be sure to indicate that you are doing so</a:t>
            </a:r>
          </a:p>
          <a:p>
            <a:pPr marL="745419" lvl="1" indent="-279532">
              <a:spcBef>
                <a:spcPts val="591"/>
              </a:spcBef>
              <a:buFont typeface="Wingdings 2"/>
              <a:buChar char=""/>
              <a:defRPr/>
            </a:pPr>
            <a:r>
              <a:rPr lang="en-CA" dirty="0" smtClean="0"/>
              <a:t>Give example…</a:t>
            </a:r>
          </a:p>
          <a:p>
            <a:pPr marL="279532" indent="-279532">
              <a:spcBef>
                <a:spcPts val="591"/>
              </a:spcBef>
              <a:buFont typeface="Wingdings 2"/>
              <a:buChar char=""/>
              <a:defRPr/>
            </a:pPr>
            <a:r>
              <a:rPr lang="en-CA" dirty="0" smtClean="0"/>
              <a:t>Balanced – doesn’t have to</a:t>
            </a:r>
            <a:r>
              <a:rPr lang="en-CA" baseline="0" dirty="0" smtClean="0"/>
              <a:t> be the classic “feedback </a:t>
            </a:r>
            <a:r>
              <a:rPr lang="en-CA" baseline="0" dirty="0" err="1" smtClean="0"/>
              <a:t>sandwhich</a:t>
            </a:r>
            <a:r>
              <a:rPr lang="en-CA" baseline="0" dirty="0" smtClean="0"/>
              <a:t>” but don’t always only comment on the positive or the negative.</a:t>
            </a:r>
            <a:endParaRPr lang="en-CA" dirty="0" smtClean="0"/>
          </a:p>
          <a:p>
            <a:pPr marL="279532" indent="-279532">
              <a:spcBef>
                <a:spcPts val="591"/>
              </a:spcBef>
              <a:buFont typeface="Wingdings 2"/>
              <a:buChar char=""/>
              <a:defRPr/>
            </a:pPr>
            <a:r>
              <a:rPr lang="en-CA" dirty="0" smtClean="0"/>
              <a:t>Frame feedback in a way that allows residents to self-evaluate first</a:t>
            </a:r>
          </a:p>
          <a:p>
            <a:pPr marL="279532" indent="-279532">
              <a:spcBef>
                <a:spcPts val="591"/>
              </a:spcBef>
              <a:buFont typeface="Wingdings 2"/>
              <a:buChar char=""/>
              <a:defRPr/>
            </a:pPr>
            <a:endParaRPr lang="en-CA" dirty="0" smtClean="0"/>
          </a:p>
          <a:p>
            <a:pPr defTabSz="931774">
              <a:defRPr/>
            </a:pPr>
            <a:r>
              <a:rPr lang="en-CA" dirty="0" smtClean="0"/>
              <a:t>*The characteristics of good feedback include: a) Ensuring the discussion is timely (at least the same day) b) Ensuring it is frequent (at least daily) c) Being specific and commenting on behaviours, not intentions or personal attributes d) Having reflective discussions that focus on challenging/discerning case characteristics e) Stimulating learning through making a judgement and documenting and discussing pertinent coaching points with each case f) Focusing on one take-home message each for the behaviours to continue and the behaviours to modify g) Making judgements based on standards, not comparators to others h) Using the CFPC Evaluation Objectives to help identify key messages </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CA" dirty="0" smtClean="0"/>
              <a:t>Consider establishing the time at beginning of shift</a:t>
            </a:r>
          </a:p>
          <a:p>
            <a:endParaRPr lang="en-CA" dirty="0" smtClean="0"/>
          </a:p>
          <a:p>
            <a:pPr marL="0" lvl="1" defTabSz="931774">
              <a:defRPr/>
            </a:pPr>
            <a:r>
              <a:rPr lang="en-CA" dirty="0" err="1" smtClean="0"/>
              <a:t>Fieldnotes</a:t>
            </a:r>
            <a:r>
              <a:rPr lang="en-CA" dirty="0" smtClean="0"/>
              <a:t> become a natural signal</a:t>
            </a:r>
          </a:p>
          <a:p>
            <a:pPr marL="0" lvl="1" defTabSz="931774">
              <a:defRPr/>
            </a:pPr>
            <a:endParaRPr lang="en-CA" dirty="0" smtClean="0"/>
          </a:p>
          <a:p>
            <a:pPr marL="279532" indent="-279532">
              <a:spcBef>
                <a:spcPts val="591"/>
              </a:spcBef>
              <a:buFont typeface="Wingdings 2"/>
              <a:buChar char=""/>
              <a:defRPr/>
            </a:pPr>
            <a:r>
              <a:rPr lang="en-CA" dirty="0" smtClean="0"/>
              <a:t>If you do give subjective feedback, be sure to indicate that you are doing so</a:t>
            </a:r>
          </a:p>
          <a:p>
            <a:pPr marL="279532" indent="-279532">
              <a:spcBef>
                <a:spcPts val="591"/>
              </a:spcBef>
              <a:buFont typeface="Wingdings 2"/>
              <a:buChar char=""/>
              <a:defRPr/>
            </a:pPr>
            <a:r>
              <a:rPr lang="en-CA" dirty="0" smtClean="0"/>
              <a:t>Frame feedback in a way that allows residents to self-evaluate first</a:t>
            </a:r>
          </a:p>
          <a:p>
            <a:pPr marL="0" lvl="1" defTabSz="931774">
              <a:defRPr/>
            </a:pP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INDIVIDUALS WHO BELIEVE INTELLIGENCE TO BE A FIXED ENTITY ARE GENERALLY LESS RECEPTIVE TO FEEDBACK WHEN IT IS PROVIDED</a:t>
            </a:r>
          </a:p>
          <a:p>
            <a:r>
              <a:rPr lang="en-CA" dirty="0" smtClean="0"/>
              <a:t>Compare themselves to those less skilled</a:t>
            </a:r>
          </a:p>
          <a:p>
            <a:endParaRPr lang="en-CA" dirty="0" smtClean="0"/>
          </a:p>
          <a:p>
            <a:r>
              <a:rPr lang="en-CA" dirty="0" smtClean="0"/>
              <a:t>Intelligence – fixed </a:t>
            </a:r>
            <a:r>
              <a:rPr lang="en-CA" dirty="0" err="1" smtClean="0"/>
              <a:t>vs</a:t>
            </a:r>
            <a:r>
              <a:rPr lang="en-CA" dirty="0" smtClean="0"/>
              <a:t> fluid</a:t>
            </a:r>
          </a:p>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25</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Interaction with group.</a:t>
            </a:r>
            <a:r>
              <a:rPr lang="en-CA" b="1" baseline="0" dirty="0" smtClean="0"/>
              <a:t>  Get a show of hands:</a:t>
            </a:r>
          </a:p>
          <a:p>
            <a:r>
              <a:rPr lang="en-CA" dirty="0" smtClean="0"/>
              <a:t>Who</a:t>
            </a:r>
            <a:r>
              <a:rPr lang="en-CA" baseline="0" dirty="0" smtClean="0"/>
              <a:t> finds field notes add a lot to the quality of their feedback?</a:t>
            </a:r>
          </a:p>
          <a:p>
            <a:r>
              <a:rPr lang="en-CA" baseline="0" dirty="0" smtClean="0"/>
              <a:t>Who enjoy completing field notes?</a:t>
            </a:r>
          </a:p>
          <a:p>
            <a:r>
              <a:rPr lang="en-CA" baseline="0" dirty="0" smtClean="0"/>
              <a:t>Who thinks that it is possible to improve ?</a:t>
            </a:r>
          </a:p>
          <a:p>
            <a:endParaRPr lang="en-CA" baseline="0" dirty="0" smtClean="0"/>
          </a:p>
          <a:p>
            <a:r>
              <a:rPr lang="en-CA" b="0" baseline="0" dirty="0" smtClean="0"/>
              <a:t>So many of us find field notes challenging and maybe annoying, and yet it is the tool that we are required to use.  Hopefully this evening we will shed some light on how to make this tool less cumbersome and to help enhance the feedback process.</a:t>
            </a:r>
          </a:p>
          <a:p>
            <a:endParaRPr lang="en-CA" b="0" baseline="0" dirty="0" smtClean="0"/>
          </a:p>
          <a:p>
            <a:r>
              <a:rPr lang="en-CA" b="0" baseline="0" dirty="0" smtClean="0"/>
              <a:t>With that in mind, lets start with the basics “what is a field note” </a:t>
            </a:r>
            <a:r>
              <a:rPr lang="en-CA" b="1" baseline="0" dirty="0" smtClean="0"/>
              <a:t>go to next slide</a:t>
            </a:r>
            <a:endParaRPr lang="en-CA" b="0"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6</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CA" altLang="en-US" dirty="0" smtClean="0">
                <a:latin typeface="Arial" pitchFamily="34" charset="0"/>
              </a:rPr>
              <a:t>Although</a:t>
            </a:r>
            <a:r>
              <a:rPr lang="en-CA" altLang="en-US" baseline="0" dirty="0" smtClean="0">
                <a:latin typeface="Arial" pitchFamily="34" charset="0"/>
              </a:rPr>
              <a:t> the look and feel of a field note will differ from program to program or different sites, they all have the same ultimate purpose.</a:t>
            </a:r>
          </a:p>
          <a:p>
            <a:pPr eaLnBrk="1" hangingPunct="1"/>
            <a:endParaRPr lang="en-CA" altLang="en-US" baseline="0" dirty="0" smtClean="0">
              <a:latin typeface="Arial" pitchFamily="34" charset="0"/>
            </a:endParaRPr>
          </a:p>
          <a:p>
            <a:pPr eaLnBrk="1" hangingPunct="1"/>
            <a:endParaRPr lang="en-CA" altLang="en-US" dirty="0" smtClean="0">
              <a:latin typeface="Arial" pitchFamily="34" charset="0"/>
            </a:endParaRPr>
          </a:p>
        </p:txBody>
      </p:sp>
      <p:sp>
        <p:nvSpPr>
          <p:cNvPr id="109572"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eaLnBrk="1" hangingPunct="1"/>
            <a:fld id="{9372B772-2637-4E05-BF96-91B657202452}" type="slidenum">
              <a:rPr lang="en-US" altLang="en-US" sz="1200">
                <a:latin typeface="Arial" pitchFamily="34" charset="0"/>
              </a:rPr>
              <a:pPr algn="r" eaLnBrk="1" hangingPunct="1"/>
              <a:t>7</a:t>
            </a:fld>
            <a:endParaRPr lang="en-US" altLang="en-US" sz="1200"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Ultimately</a:t>
            </a:r>
            <a:r>
              <a:rPr lang="en-CA" b="1" baseline="0" dirty="0" smtClean="0"/>
              <a:t> a field note’s purpose is to spur on the giving of feedback and to</a:t>
            </a:r>
            <a:r>
              <a:rPr lang="en-CA" b="1" dirty="0" smtClean="0"/>
              <a:t> document that we have given feedback.</a:t>
            </a:r>
          </a:p>
          <a:p>
            <a:endParaRPr lang="en-CA" b="1" dirty="0" smtClean="0"/>
          </a:p>
          <a:p>
            <a:r>
              <a:rPr lang="en-CA" dirty="0" smtClean="0"/>
              <a:t>We all</a:t>
            </a:r>
            <a:r>
              <a:rPr lang="en-CA" baseline="0" dirty="0" smtClean="0"/>
              <a:t> likely spend a lot of time and energy giving feedback to our learners in the course of the clinical day or shift, and </a:t>
            </a:r>
            <a:r>
              <a:rPr lang="en-CA" b="1" baseline="0" dirty="0" smtClean="0"/>
              <a:t>what I hope you will take away from this talk is that the field note is not meant to be additional feedback content, but rather a documentation of the feedback you are already giving.</a:t>
            </a:r>
          </a:p>
          <a:p>
            <a:endParaRPr lang="en-CA" baseline="0" dirty="0" smtClean="0"/>
          </a:p>
          <a:p>
            <a:r>
              <a:rPr lang="en-CA" baseline="0" dirty="0" smtClean="0"/>
              <a:t>Field notes also are incredibly important for </a:t>
            </a:r>
            <a:r>
              <a:rPr lang="en-CA" b="1" baseline="0" dirty="0" smtClean="0"/>
              <a:t>documentation</a:t>
            </a:r>
            <a:r>
              <a:rPr lang="en-CA" baseline="0" dirty="0" smtClean="0"/>
              <a:t>, especially for the program if there are areas of concern or poor performance.  We know that many teachers shy away from giving or documenting that feedback was given about inadequate performance, but unless there is documentation of these concerns and an opportunity for the learner to adjust their performance, then the program is unable to take remediation action when needed. </a:t>
            </a:r>
            <a:r>
              <a:rPr lang="en-CA" dirty="0" smtClean="0"/>
              <a:t>If there is a previously identified area needing improvement, follow up on this to ensure that improvement/growth has occurred. </a:t>
            </a:r>
            <a:endParaRPr lang="en-CA" baseline="0" dirty="0" smtClean="0"/>
          </a:p>
          <a:p>
            <a:endParaRPr lang="en-CA" dirty="0" smtClean="0"/>
          </a:p>
          <a:p>
            <a:r>
              <a:rPr lang="en-CA" dirty="0" smtClean="0"/>
              <a:t>Ultimately, the feedback documented in the field notes will support</a:t>
            </a:r>
            <a:r>
              <a:rPr lang="en-CA" baseline="0" dirty="0" smtClean="0"/>
              <a:t> and inform what is said in the ITARs. (more to come on this)</a:t>
            </a:r>
            <a:endParaRPr lang="en-CA" dirty="0" smtClean="0"/>
          </a:p>
        </p:txBody>
      </p:sp>
      <p:sp>
        <p:nvSpPr>
          <p:cNvPr id="4" name="Slide Number Placeholder 3"/>
          <p:cNvSpPr>
            <a:spLocks noGrp="1"/>
          </p:cNvSpPr>
          <p:nvPr>
            <p:ph type="sldNum" sz="quarter" idx="10"/>
          </p:nvPr>
        </p:nvSpPr>
        <p:spPr/>
        <p:txBody>
          <a:bodyPr/>
          <a:lstStyle/>
          <a:p>
            <a:fld id="{71751F9B-1338-4ACC-8631-723223FB6D05}" type="slidenum">
              <a:rPr lang="en-CA" smtClean="0"/>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quote</a:t>
            </a:r>
            <a:r>
              <a:rPr lang="en-CA" baseline="0" dirty="0" smtClean="0"/>
              <a:t> is from an older document from the CFPC, when the field note wave was just starting, but it captures nicely some of the important elements of using field notes.  The quote says it more eloquently than I can say it, so I am going to let you read it to yourselves.</a:t>
            </a:r>
          </a:p>
          <a:p>
            <a:endParaRPr lang="en-CA" baseline="0" dirty="0" smtClean="0"/>
          </a:p>
          <a:p>
            <a:r>
              <a:rPr lang="en-CA" b="1" baseline="0" dirty="0" smtClean="0"/>
              <a:t>Participants read quote</a:t>
            </a:r>
          </a:p>
          <a:p>
            <a:endParaRPr lang="en-CA" b="1" baseline="0" dirty="0" smtClean="0"/>
          </a:p>
          <a:p>
            <a:r>
              <a:rPr lang="en-CA" b="1" baseline="0" dirty="0" smtClean="0"/>
              <a:t>Are there any comments or questions about that [the quote]?</a:t>
            </a:r>
          </a:p>
          <a:p>
            <a:endParaRPr lang="en-CA" b="1" baseline="0" dirty="0" smtClean="0"/>
          </a:p>
          <a:p>
            <a:r>
              <a:rPr lang="en-CA" b="0" baseline="0" dirty="0" smtClean="0"/>
              <a:t>Again, I hope you are seeing a common theme, which is that field notes are meant to document what you are already doing, which is giving feedback to the learner.</a:t>
            </a:r>
          </a:p>
        </p:txBody>
      </p:sp>
      <p:sp>
        <p:nvSpPr>
          <p:cNvPr id="4" name="Slide Number Placeholder 3"/>
          <p:cNvSpPr>
            <a:spLocks noGrp="1"/>
          </p:cNvSpPr>
          <p:nvPr>
            <p:ph type="sldNum" sz="quarter" idx="10"/>
          </p:nvPr>
        </p:nvSpPr>
        <p:spPr/>
        <p:txBody>
          <a:bodyPr/>
          <a:lstStyle/>
          <a:p>
            <a:fld id="{71751F9B-1338-4ACC-8631-723223FB6D05}" type="slidenum">
              <a:rPr lang="en-CA" smtClean="0"/>
              <a:pPr/>
              <a:t>10</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Get participants to brainstorm</a:t>
            </a:r>
            <a:r>
              <a:rPr lang="en-CA" b="1" baseline="0" dirty="0" smtClean="0"/>
              <a:t> some ideas first</a:t>
            </a:r>
            <a:endParaRPr lang="en-CA" b="1"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11</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a:t>
            </a:r>
            <a:r>
              <a:rPr lang="en-CA" baseline="0" dirty="0" smtClean="0"/>
              <a:t> is another document from the CFPC.  They have identified characteristics of a high quality field note.  You </a:t>
            </a:r>
            <a:r>
              <a:rPr lang="en-CA" baseline="0" dirty="0" smtClean="0"/>
              <a:t>may notice </a:t>
            </a:r>
            <a:r>
              <a:rPr lang="en-CA" baseline="0" dirty="0" smtClean="0"/>
              <a:t>that many of the features of high quality field notes are similar to the features of effective feedback; and we will discuss that in the second half.</a:t>
            </a:r>
          </a:p>
          <a:p>
            <a:endParaRPr lang="en-CA" baseline="0" dirty="0" smtClean="0"/>
          </a:p>
          <a:p>
            <a:r>
              <a:rPr lang="en-CA" b="1" baseline="0" dirty="0" smtClean="0"/>
              <a:t>Are there any questions about that list?</a:t>
            </a:r>
          </a:p>
          <a:p>
            <a:endParaRPr lang="en-CA" b="0" baseline="0" dirty="0" smtClean="0"/>
          </a:p>
          <a:p>
            <a:r>
              <a:rPr lang="en-CA" b="0" baseline="0" dirty="0" smtClean="0"/>
              <a:t>For clarification if questions:</a:t>
            </a:r>
            <a:endParaRPr lang="en-CA" b="1" baseline="0" dirty="0" smtClean="0"/>
          </a:p>
          <a:p>
            <a:r>
              <a:rPr lang="en-CA" b="1" dirty="0" smtClean="0"/>
              <a:t>Higher Order Skills</a:t>
            </a:r>
            <a:r>
              <a:rPr lang="en-CA" dirty="0" smtClean="0"/>
              <a:t>: Consider focusing on: </a:t>
            </a:r>
            <a:endParaRPr lang="en-CA" dirty="0" smtClean="0"/>
          </a:p>
          <a:p>
            <a:pPr marL="228600" indent="-228600">
              <a:buAutoNum type="alphaLcParenR"/>
            </a:pPr>
            <a:r>
              <a:rPr lang="en-CA" b="1" dirty="0" smtClean="0"/>
              <a:t>History</a:t>
            </a:r>
            <a:r>
              <a:rPr lang="en-CA" dirty="0" smtClean="0"/>
              <a:t> </a:t>
            </a:r>
            <a:r>
              <a:rPr lang="en-CA" dirty="0" err="1" smtClean="0"/>
              <a:t>vs</a:t>
            </a:r>
            <a:r>
              <a:rPr lang="en-CA" dirty="0" smtClean="0"/>
              <a:t> Physical Exam </a:t>
            </a:r>
            <a:endParaRPr lang="en-CA" dirty="0" smtClean="0"/>
          </a:p>
          <a:p>
            <a:pPr marL="228600" indent="-228600">
              <a:buAutoNum type="alphaLcParenR"/>
            </a:pPr>
            <a:r>
              <a:rPr lang="en-CA" b="1" dirty="0" smtClean="0"/>
              <a:t>Diagnosis</a:t>
            </a:r>
            <a:r>
              <a:rPr lang="en-CA" dirty="0" smtClean="0"/>
              <a:t> </a:t>
            </a:r>
            <a:r>
              <a:rPr lang="en-CA" dirty="0" err="1" smtClean="0"/>
              <a:t>vs</a:t>
            </a:r>
            <a:r>
              <a:rPr lang="en-CA" dirty="0" smtClean="0"/>
              <a:t> Treatment—(although higher order skills could go into treatment decisions if the focus is on patient centeredness and/or acuity rather than just knowledge) </a:t>
            </a:r>
            <a:endParaRPr lang="en-CA" dirty="0" smtClean="0"/>
          </a:p>
          <a:p>
            <a:pPr marL="228600" indent="-228600">
              <a:buAutoNum type="alphaLcParenR"/>
            </a:pPr>
            <a:r>
              <a:rPr lang="en-CA" b="1" dirty="0" smtClean="0"/>
              <a:t>Data </a:t>
            </a:r>
            <a:r>
              <a:rPr lang="en-CA" b="1" dirty="0" smtClean="0"/>
              <a:t>interpretation </a:t>
            </a:r>
            <a:r>
              <a:rPr lang="en-CA" b="0" dirty="0" err="1" smtClean="0"/>
              <a:t>vs</a:t>
            </a:r>
            <a:r>
              <a:rPr lang="en-CA" b="0" baseline="0" dirty="0" smtClean="0"/>
              <a:t> </a:t>
            </a:r>
            <a:r>
              <a:rPr lang="en-CA" dirty="0" smtClean="0"/>
              <a:t>Data gathering </a:t>
            </a:r>
            <a:endParaRPr lang="en-CA" b="0" dirty="0" smtClean="0"/>
          </a:p>
          <a:p>
            <a:pPr marL="228600" indent="-228600">
              <a:buAutoNum type="alphaLcParenR"/>
            </a:pPr>
            <a:r>
              <a:rPr lang="en-CA" b="1" dirty="0" smtClean="0"/>
              <a:t>Analytic </a:t>
            </a:r>
            <a:r>
              <a:rPr lang="en-CA" b="1" dirty="0" smtClean="0"/>
              <a:t>Diagnosis </a:t>
            </a:r>
            <a:r>
              <a:rPr lang="en-CA" dirty="0" err="1" smtClean="0"/>
              <a:t>vs</a:t>
            </a:r>
            <a:r>
              <a:rPr lang="en-CA" dirty="0" smtClean="0"/>
              <a:t> Pattern </a:t>
            </a:r>
            <a:r>
              <a:rPr lang="en-CA" dirty="0" smtClean="0"/>
              <a:t>Recognition</a:t>
            </a:r>
          </a:p>
          <a:p>
            <a:pPr marL="228600" indent="-228600">
              <a:buAutoNum type="alphaLcParenR"/>
            </a:pPr>
            <a:r>
              <a:rPr lang="en-CA" b="1" dirty="0" smtClean="0"/>
              <a:t>Differential </a:t>
            </a:r>
            <a:r>
              <a:rPr lang="en-CA" b="1" dirty="0" smtClean="0"/>
              <a:t>Diagnosis </a:t>
            </a:r>
            <a:r>
              <a:rPr lang="en-CA" dirty="0" smtClean="0"/>
              <a:t>(and why), </a:t>
            </a:r>
            <a:r>
              <a:rPr lang="en-CA" dirty="0" err="1" smtClean="0"/>
              <a:t>vs</a:t>
            </a:r>
            <a:r>
              <a:rPr lang="en-CA" dirty="0" smtClean="0"/>
              <a:t> </a:t>
            </a:r>
            <a:r>
              <a:rPr lang="en-CA" dirty="0" smtClean="0"/>
              <a:t>Diagnosis</a:t>
            </a:r>
          </a:p>
          <a:p>
            <a:pPr marL="228600" indent="-228600">
              <a:buAutoNum type="alphaLcParenR"/>
            </a:pPr>
            <a:r>
              <a:rPr lang="en-CA" b="1" dirty="0" smtClean="0"/>
              <a:t>Undifferentiated </a:t>
            </a:r>
            <a:r>
              <a:rPr lang="en-CA" b="1" dirty="0" smtClean="0"/>
              <a:t>Cases </a:t>
            </a:r>
            <a:r>
              <a:rPr lang="en-CA" dirty="0" err="1" smtClean="0"/>
              <a:t>vs</a:t>
            </a:r>
            <a:r>
              <a:rPr lang="en-CA" dirty="0" smtClean="0"/>
              <a:t> Clear Cut Cases </a:t>
            </a:r>
            <a:endParaRPr lang="en-CA" dirty="0"/>
          </a:p>
        </p:txBody>
      </p:sp>
      <p:sp>
        <p:nvSpPr>
          <p:cNvPr id="4" name="Slide Number Placeholder 3"/>
          <p:cNvSpPr>
            <a:spLocks noGrp="1"/>
          </p:cNvSpPr>
          <p:nvPr>
            <p:ph type="sldNum" sz="quarter" idx="10"/>
          </p:nvPr>
        </p:nvSpPr>
        <p:spPr/>
        <p:txBody>
          <a:bodyPr/>
          <a:lstStyle/>
          <a:p>
            <a:fld id="{71751F9B-1338-4ACC-8631-723223FB6D05}" type="slidenum">
              <a:rPr lang="en-CA" smtClean="0"/>
              <a:pPr/>
              <a:t>12</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151" name="Rectangle 47"/>
          <p:cNvSpPr>
            <a:spLocks noGrp="1" noChangeArrowheads="1"/>
          </p:cNvSpPr>
          <p:nvPr>
            <p:ph type="ctrTitle"/>
          </p:nvPr>
        </p:nvSpPr>
        <p:spPr>
          <a:xfrm>
            <a:off x="423863" y="596900"/>
            <a:ext cx="5291137" cy="3581400"/>
          </a:xfrm>
        </p:spPr>
        <p:txBody>
          <a:bodyPr/>
          <a:lstStyle>
            <a:lvl1pPr>
              <a:defRPr sz="4300" b="1"/>
            </a:lvl1pPr>
          </a:lstStyle>
          <a:p>
            <a:r>
              <a:rPr lang="en-US"/>
              <a:t>Click to edit Master title style</a:t>
            </a:r>
          </a:p>
        </p:txBody>
      </p:sp>
      <p:sp>
        <p:nvSpPr>
          <p:cNvPr id="47152" name="Rectangle 48"/>
          <p:cNvSpPr>
            <a:spLocks noGrp="1" noChangeArrowheads="1"/>
          </p:cNvSpPr>
          <p:nvPr>
            <p:ph type="subTitle" idx="1"/>
          </p:nvPr>
        </p:nvSpPr>
        <p:spPr>
          <a:xfrm>
            <a:off x="457200" y="4279900"/>
            <a:ext cx="5257800" cy="1485900"/>
          </a:xfrm>
        </p:spPr>
        <p:txBody>
          <a:bodyPr/>
          <a:lstStyle>
            <a:lvl1pPr marL="0" indent="0">
              <a:buFontTx/>
              <a:buNone/>
              <a:defRPr/>
            </a:lvl1pPr>
          </a:lstStyle>
          <a:p>
            <a:r>
              <a:rPr lang="en-US"/>
              <a:t>Click to edit Master subtitle style</a:t>
            </a:r>
          </a:p>
        </p:txBody>
      </p:sp>
      <p:sp>
        <p:nvSpPr>
          <p:cNvPr id="4" name="Rectangle 45"/>
          <p:cNvSpPr>
            <a:spLocks noGrp="1" noChangeArrowheads="1"/>
          </p:cNvSpPr>
          <p:nvPr>
            <p:ph type="ftr" sz="quarter" idx="10"/>
          </p:nvPr>
        </p:nvSpPr>
        <p:spPr>
          <a:xfrm>
            <a:off x="3276600" y="6248400"/>
            <a:ext cx="3200400" cy="457200"/>
          </a:xfrm>
        </p:spPr>
        <p:txBody>
          <a:bodyPr/>
          <a:lstStyle>
            <a:lvl1pPr>
              <a:defRPr smtClean="0"/>
            </a:lvl1pPr>
          </a:lstStyle>
          <a:p>
            <a:pPr>
              <a:defRPr/>
            </a:pPr>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203BB51-2E7C-4D89-8710-1B9AE46C0C01}" type="datetimeFigureOut">
              <a:rPr lang="en-CA" smtClean="0"/>
              <a:pPr/>
              <a:t>16-Oct-17</a:t>
            </a:fld>
            <a:endParaRPr lang="en-C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C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927DF2E-EDF7-450F-8221-D7F52A309A33}"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203BB51-2E7C-4D89-8710-1B9AE46C0C01}" type="datetimeFigureOut">
              <a:rPr lang="en-CA" smtClean="0"/>
              <a:pPr/>
              <a:t>16-Oct-17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927DF2E-EDF7-450F-8221-D7F52A309A33}" type="slidenum">
              <a:rPr lang="en-CA" smtClean="0"/>
              <a:pPr/>
              <a:t>‹#›</a:t>
            </a:fld>
            <a:endParaRPr lang="en-C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203BB51-2E7C-4D89-8710-1B9AE46C0C01}" type="datetimeFigureOut">
              <a:rPr lang="en-CA" smtClean="0"/>
              <a:pPr/>
              <a:t>16-Oct-17</a:t>
            </a:fld>
            <a:endParaRPr lang="en-C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927DF2E-EDF7-450F-8221-D7F52A309A33}" type="slidenum">
              <a:rPr lang="en-CA" smtClean="0"/>
              <a:pPr/>
              <a:t>‹#›</a:t>
            </a:fld>
            <a:endParaRPr lang="en-CA"/>
          </a:p>
        </p:txBody>
      </p:sp>
      <p:sp>
        <p:nvSpPr>
          <p:cNvPr id="14" name="Footer Placeholder 13"/>
          <p:cNvSpPr>
            <a:spLocks noGrp="1"/>
          </p:cNvSpPr>
          <p:nvPr>
            <p:ph type="ftr" sz="quarter" idx="12"/>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203BB51-2E7C-4D89-8710-1B9AE46C0C01}" type="datetimeFigureOut">
              <a:rPr lang="en-CA" smtClean="0"/>
              <a:pPr/>
              <a:t>16-Oct-17</a:t>
            </a:fld>
            <a:endParaRPr lang="en-CA"/>
          </a:p>
        </p:txBody>
      </p:sp>
      <p:sp>
        <p:nvSpPr>
          <p:cNvPr id="10" name="Slide Number Placeholder 9"/>
          <p:cNvSpPr>
            <a:spLocks noGrp="1"/>
          </p:cNvSpPr>
          <p:nvPr>
            <p:ph type="sldNum" sz="quarter" idx="16"/>
          </p:nvPr>
        </p:nvSpPr>
        <p:spPr/>
        <p:txBody>
          <a:bodyPr rtlCol="0"/>
          <a:lstStyle/>
          <a:p>
            <a:fld id="{6927DF2E-EDF7-450F-8221-D7F52A309A33}" type="slidenum">
              <a:rPr lang="en-CA" smtClean="0"/>
              <a:pPr/>
              <a:t>‹#›</a:t>
            </a:fld>
            <a:endParaRPr lang="en-CA"/>
          </a:p>
        </p:txBody>
      </p:sp>
      <p:sp>
        <p:nvSpPr>
          <p:cNvPr id="12" name="Footer Placeholder 11"/>
          <p:cNvSpPr>
            <a:spLocks noGrp="1"/>
          </p:cNvSpPr>
          <p:nvPr>
            <p:ph type="ftr" sz="quarter" idx="17"/>
          </p:nvPr>
        </p:nvSpPr>
        <p:spPr/>
        <p:txBody>
          <a:bodyPr rtlCol="0"/>
          <a:lstStyle/>
          <a:p>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203BB51-2E7C-4D89-8710-1B9AE46C0C01}" type="datetimeFigureOut">
              <a:rPr lang="en-CA" smtClean="0"/>
              <a:pPr/>
              <a:t>16-Oct-17</a:t>
            </a:fld>
            <a:endParaRPr lang="en-CA"/>
          </a:p>
        </p:txBody>
      </p:sp>
      <p:sp>
        <p:nvSpPr>
          <p:cNvPr id="12" name="Slide Number Placeholder 11"/>
          <p:cNvSpPr>
            <a:spLocks noGrp="1"/>
          </p:cNvSpPr>
          <p:nvPr>
            <p:ph type="sldNum" sz="quarter" idx="16"/>
          </p:nvPr>
        </p:nvSpPr>
        <p:spPr/>
        <p:txBody>
          <a:bodyPr rtlCol="0"/>
          <a:lstStyle/>
          <a:p>
            <a:fld id="{6927DF2E-EDF7-450F-8221-D7F52A309A33}" type="slidenum">
              <a:rPr lang="en-CA" smtClean="0"/>
              <a:pPr/>
              <a:t>‹#›</a:t>
            </a:fld>
            <a:endParaRPr lang="en-CA"/>
          </a:p>
        </p:txBody>
      </p:sp>
      <p:sp>
        <p:nvSpPr>
          <p:cNvPr id="14" name="Footer Placeholder 13"/>
          <p:cNvSpPr>
            <a:spLocks noGrp="1"/>
          </p:cNvSpPr>
          <p:nvPr>
            <p:ph type="ftr" sz="quarter" idx="17"/>
          </p:nvPr>
        </p:nvSpPr>
        <p:spPr/>
        <p:txBody>
          <a:bodyPr rtlCol="0"/>
          <a:lstStyle/>
          <a:p>
            <a:endParaRPr lang="en-C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203BB51-2E7C-4D89-8710-1B9AE46C0C01}" type="datetimeFigureOut">
              <a:rPr lang="en-CA" smtClean="0"/>
              <a:pPr/>
              <a:t>16-Oct-17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927DF2E-EDF7-450F-8221-D7F52A309A33}" type="slidenum">
              <a:rPr lang="en-CA" smtClean="0"/>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03BB51-2E7C-4D89-8710-1B9AE46C0C01}" type="datetimeFigureOut">
              <a:rPr lang="en-CA" smtClean="0"/>
              <a:pPr/>
              <a:t>16-Oct-17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927DF2E-EDF7-450F-8221-D7F52A309A33}"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203BB51-2E7C-4D89-8710-1B9AE46C0C01}" type="datetimeFigureOut">
              <a:rPr lang="en-CA" smtClean="0"/>
              <a:pPr/>
              <a:t>16-Oct-17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927DF2E-EDF7-450F-8221-D7F52A309A33}" type="slidenum">
              <a:rPr lang="en-CA" smtClean="0"/>
              <a:pPr/>
              <a:t>‹#›</a:t>
            </a:fld>
            <a:endParaRPr lang="en-C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203BB51-2E7C-4D89-8710-1B9AE46C0C01}" type="datetimeFigureOut">
              <a:rPr lang="en-CA" smtClean="0"/>
              <a:pPr/>
              <a:t>16-Oct-17</a:t>
            </a:fld>
            <a:endParaRPr lang="en-C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927DF2E-EDF7-450F-8221-D7F52A309A33}" type="slidenum">
              <a:rPr lang="en-CA" smtClean="0"/>
              <a:pPr/>
              <a:t>‹#›</a:t>
            </a:fld>
            <a:endParaRPr lang="en-CA"/>
          </a:p>
        </p:txBody>
      </p:sp>
      <p:sp>
        <p:nvSpPr>
          <p:cNvPr id="14" name="Footer Placeholder 13"/>
          <p:cNvSpPr>
            <a:spLocks noGrp="1"/>
          </p:cNvSpPr>
          <p:nvPr>
            <p:ph type="ftr" sz="quarter" idx="12"/>
          </p:nvPr>
        </p:nvSpPr>
        <p:spPr>
          <a:xfrm>
            <a:off x="1600200" y="6248206"/>
            <a:ext cx="4572000" cy="365125"/>
          </a:xfrm>
        </p:spPr>
        <p:txBody>
          <a:bodyPr rtlCol="0"/>
          <a:lstStyle/>
          <a:p>
            <a:endParaRPr lang="en-C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203BB51-2E7C-4D89-8710-1B9AE46C0C01}" type="datetimeFigureOut">
              <a:rPr lang="en-CA" smtClean="0"/>
              <a:pPr/>
              <a:t>16-Oct-17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927DF2E-EDF7-450F-8221-D7F52A309A33}" type="slidenum">
              <a:rPr lang="en-CA" smtClean="0"/>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203BB51-2E7C-4D89-8710-1B9AE46C0C01}" type="datetimeFigureOut">
              <a:rPr lang="en-CA" smtClean="0"/>
              <a:pPr/>
              <a:t>16-Oct-17</a:t>
            </a:fld>
            <a:endParaRPr lang="en-CA"/>
          </a:p>
        </p:txBody>
      </p:sp>
      <p:sp>
        <p:nvSpPr>
          <p:cNvPr id="5" name="Footer Placeholder 4"/>
          <p:cNvSpPr>
            <a:spLocks noGrp="1"/>
          </p:cNvSpPr>
          <p:nvPr>
            <p:ph type="ftr" sz="quarter" idx="11"/>
          </p:nvPr>
        </p:nvSpPr>
        <p:spPr>
          <a:xfrm>
            <a:off x="457201" y="6248207"/>
            <a:ext cx="5573483" cy="365125"/>
          </a:xfrm>
        </p:spPr>
        <p:txBody>
          <a:bodyPr/>
          <a:lstStyle/>
          <a:p>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927DF2E-EDF7-450F-8221-D7F52A309A33}"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128" name="Rectangle 48"/>
          <p:cNvSpPr>
            <a:spLocks noGrp="1" noChangeArrowheads="1"/>
          </p:cNvSpPr>
          <p:nvPr>
            <p:ph type="ftr" sz="quarter" idx="3"/>
          </p:nvPr>
        </p:nvSpPr>
        <p:spPr bwMode="auto">
          <a:xfrm>
            <a:off x="3276600" y="62484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Helvetica" charset="0"/>
              </a:defRPr>
            </a:lvl1pPr>
          </a:lstStyle>
          <a:p>
            <a:pPr algn="ctr" fontAlgn="base">
              <a:spcBef>
                <a:spcPct val="0"/>
              </a:spcBef>
              <a:spcAft>
                <a:spcPct val="0"/>
              </a:spcAft>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3600">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Arial Narrow" charset="0"/>
        </a:defRPr>
      </a:lvl2pPr>
      <a:lvl3pPr algn="l" rtl="0" eaLnBrk="0" fontAlgn="base" hangingPunct="0">
        <a:lnSpc>
          <a:spcPct val="90000"/>
        </a:lnSpc>
        <a:spcBef>
          <a:spcPct val="0"/>
        </a:spcBef>
        <a:spcAft>
          <a:spcPct val="0"/>
        </a:spcAft>
        <a:defRPr sz="3600">
          <a:solidFill>
            <a:schemeClr val="tx1"/>
          </a:solidFill>
          <a:latin typeface="Arial Narrow" charset="0"/>
        </a:defRPr>
      </a:lvl3pPr>
      <a:lvl4pPr algn="l" rtl="0" eaLnBrk="0" fontAlgn="base" hangingPunct="0">
        <a:lnSpc>
          <a:spcPct val="90000"/>
        </a:lnSpc>
        <a:spcBef>
          <a:spcPct val="0"/>
        </a:spcBef>
        <a:spcAft>
          <a:spcPct val="0"/>
        </a:spcAft>
        <a:defRPr sz="3600">
          <a:solidFill>
            <a:schemeClr val="tx1"/>
          </a:solidFill>
          <a:latin typeface="Arial Narrow" charset="0"/>
        </a:defRPr>
      </a:lvl4pPr>
      <a:lvl5pPr algn="l" rtl="0" eaLnBrk="0" fontAlgn="base" hangingPunct="0">
        <a:lnSpc>
          <a:spcPct val="90000"/>
        </a:lnSpc>
        <a:spcBef>
          <a:spcPct val="0"/>
        </a:spcBef>
        <a:spcAft>
          <a:spcPct val="0"/>
        </a:spcAft>
        <a:defRPr sz="3600">
          <a:solidFill>
            <a:schemeClr val="tx1"/>
          </a:solidFill>
          <a:latin typeface="Arial Narrow" charset="0"/>
        </a:defRPr>
      </a:lvl5pPr>
      <a:lvl6pPr marL="457200" algn="l" rtl="0" fontAlgn="base">
        <a:lnSpc>
          <a:spcPct val="90000"/>
        </a:lnSpc>
        <a:spcBef>
          <a:spcPct val="0"/>
        </a:spcBef>
        <a:spcAft>
          <a:spcPct val="0"/>
        </a:spcAft>
        <a:defRPr sz="3600">
          <a:solidFill>
            <a:schemeClr val="tx1"/>
          </a:solidFill>
          <a:latin typeface="Arial Narrow" charset="0"/>
        </a:defRPr>
      </a:lvl6pPr>
      <a:lvl7pPr marL="914400" algn="l" rtl="0" fontAlgn="base">
        <a:lnSpc>
          <a:spcPct val="90000"/>
        </a:lnSpc>
        <a:spcBef>
          <a:spcPct val="0"/>
        </a:spcBef>
        <a:spcAft>
          <a:spcPct val="0"/>
        </a:spcAft>
        <a:defRPr sz="3600">
          <a:solidFill>
            <a:schemeClr val="tx1"/>
          </a:solidFill>
          <a:latin typeface="Arial Narrow" charset="0"/>
        </a:defRPr>
      </a:lvl7pPr>
      <a:lvl8pPr marL="1371600" algn="l" rtl="0" fontAlgn="base">
        <a:lnSpc>
          <a:spcPct val="90000"/>
        </a:lnSpc>
        <a:spcBef>
          <a:spcPct val="0"/>
        </a:spcBef>
        <a:spcAft>
          <a:spcPct val="0"/>
        </a:spcAft>
        <a:defRPr sz="3600">
          <a:solidFill>
            <a:schemeClr val="tx1"/>
          </a:solidFill>
          <a:latin typeface="Arial Narrow" charset="0"/>
        </a:defRPr>
      </a:lvl8pPr>
      <a:lvl9pPr marL="1828800" algn="l" rtl="0" fontAlgn="base">
        <a:lnSpc>
          <a:spcPct val="90000"/>
        </a:lnSpc>
        <a:spcBef>
          <a:spcPct val="0"/>
        </a:spcBef>
        <a:spcAft>
          <a:spcPct val="0"/>
        </a:spcAft>
        <a:defRPr sz="3600">
          <a:solidFill>
            <a:schemeClr val="tx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203BB51-2E7C-4D89-8710-1B9AE46C0C01}" type="datetimeFigureOut">
              <a:rPr lang="en-CA" smtClean="0"/>
              <a:pPr/>
              <a:t>16-Oct-17</a:t>
            </a:fld>
            <a:endParaRPr lang="en-CA"/>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927DF2E-EDF7-450F-8221-D7F52A309A3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cfpc.ca/EvaluationObjectives/"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SYXgMobMU8U" TargetMode="Externa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ideo" Target="file:///C:\Users\Alethea\Downloads\ResidentinDifficulty.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4038600"/>
            <a:ext cx="6499448" cy="1828800"/>
          </a:xfrm>
        </p:spPr>
        <p:txBody>
          <a:bodyPr>
            <a:noAutofit/>
          </a:bodyPr>
          <a:lstStyle/>
          <a:p>
            <a:r>
              <a:rPr lang="en-CA" sz="3600" dirty="0" smtClean="0"/>
              <a:t>The Good, The Bad and the UGLY of Field Notes and </a:t>
            </a:r>
            <a:r>
              <a:rPr lang="en-CA" sz="3600" dirty="0" err="1" smtClean="0"/>
              <a:t>ItARs</a:t>
            </a:r>
            <a:r>
              <a:rPr lang="en-CA" sz="3600" dirty="0" smtClean="0"/>
              <a:t>; and how to give feedback</a:t>
            </a:r>
            <a:endParaRPr lang="en-CA" sz="3600" i="1" dirty="0"/>
          </a:p>
        </p:txBody>
      </p:sp>
      <p:sp>
        <p:nvSpPr>
          <p:cNvPr id="3" name="Subtitle 2"/>
          <p:cNvSpPr>
            <a:spLocks noGrp="1"/>
          </p:cNvSpPr>
          <p:nvPr>
            <p:ph type="subTitle" idx="1"/>
          </p:nvPr>
        </p:nvSpPr>
        <p:spPr/>
        <p:txBody>
          <a:bodyPr>
            <a:normAutofit fontScale="77500" lnSpcReduction="20000"/>
          </a:bodyPr>
          <a:lstStyle/>
          <a:p>
            <a:r>
              <a:rPr lang="en-CA" dirty="0" smtClean="0"/>
              <a:t>Faculty Development </a:t>
            </a:r>
            <a:r>
              <a:rPr lang="en-CA" dirty="0" smtClean="0"/>
              <a:t>October 19, </a:t>
            </a:r>
            <a:r>
              <a:rPr lang="en-CA" dirty="0" smtClean="0"/>
              <a:t>2017</a:t>
            </a:r>
          </a:p>
          <a:p>
            <a:r>
              <a:rPr lang="en-CA" dirty="0" err="1" smtClean="0"/>
              <a:t>Alethea</a:t>
            </a:r>
            <a:r>
              <a:rPr lang="en-CA" dirty="0" smtClean="0"/>
              <a:t> </a:t>
            </a:r>
            <a:r>
              <a:rPr lang="en-CA" dirty="0" err="1" smtClean="0"/>
              <a:t>Lacas</a:t>
            </a:r>
            <a:r>
              <a:rPr lang="en-CA" dirty="0" smtClean="0"/>
              <a:t>, MD </a:t>
            </a:r>
            <a:r>
              <a:rPr lang="en-CA" dirty="0" smtClean="0"/>
              <a:t>CCFP (COE)</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7544" y="260648"/>
            <a:ext cx="8280920" cy="6309320"/>
          </a:xfrm>
        </p:spPr>
        <p:txBody>
          <a:bodyPr>
            <a:noAutofit/>
          </a:bodyPr>
          <a:lstStyle/>
          <a:p>
            <a:pPr marL="0" indent="0">
              <a:buNone/>
            </a:pPr>
            <a:r>
              <a:rPr lang="en-CA" sz="2400" dirty="0" smtClean="0"/>
              <a:t>“Both preceptors and trainees should start by getting into the habit of using some type of field note after most supervised clinical encounters to stimulate discussion, identify the critical steps in the resolution (or not) of the situation in question, reflect on the performance with respect to these, and document one or two points that seem to be most useful. Start to concentrate as much or more on the process (why and how) as on the results, paying particular attention to diagnostic reasoning and decision making. Many of these steps are already being done, but often without an awareness of the cognitive processes involved, and without always being able to articulate the judgments, reflection, and feedback that will be most useful in moving toward competence. Such a repetitive analytical approach will gradually become intuitive, for both trainees and preceptors.”</a:t>
            </a:r>
          </a:p>
          <a:p>
            <a:pPr marL="0" indent="0" algn="r">
              <a:buNone/>
            </a:pPr>
            <a:endParaRPr lang="en-CA" sz="1400" dirty="0" smtClean="0"/>
          </a:p>
          <a:p>
            <a:pPr marL="0" indent="0" algn="r">
              <a:buNone/>
            </a:pPr>
            <a:endParaRPr lang="en-CA" sz="1400" dirty="0" smtClean="0"/>
          </a:p>
          <a:p>
            <a:pPr marL="0" indent="0" algn="r">
              <a:buNone/>
            </a:pPr>
            <a:r>
              <a:rPr lang="en-CA" sz="1400" dirty="0" smtClean="0"/>
              <a:t>CFPC “Defining Competence for the Purposes of </a:t>
            </a:r>
            <a:r>
              <a:rPr lang="en-CA" sz="1400" dirty="0" err="1" smtClean="0"/>
              <a:t>cerification</a:t>
            </a:r>
            <a:r>
              <a:rPr lang="en-CA" sz="1400" dirty="0" smtClean="0"/>
              <a:t> by the College of Family Physicians of Canada; The evaluation objectives in Family Medicine; Report of the Working Group on Certification Process, October 2010</a:t>
            </a: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can you base a field note on?</a:t>
            </a:r>
            <a:endParaRPr lang="en-CA" dirty="0"/>
          </a:p>
        </p:txBody>
      </p:sp>
      <p:sp>
        <p:nvSpPr>
          <p:cNvPr id="3" name="Content Placeholder 2"/>
          <p:cNvSpPr>
            <a:spLocks noGrp="1"/>
          </p:cNvSpPr>
          <p:nvPr>
            <p:ph sz="quarter" idx="1"/>
          </p:nvPr>
        </p:nvSpPr>
        <p:spPr/>
        <p:txBody>
          <a:bodyPr/>
          <a:lstStyle/>
          <a:p>
            <a:r>
              <a:rPr lang="en-CA" dirty="0" smtClean="0"/>
              <a:t>Observed clinical encounters</a:t>
            </a:r>
          </a:p>
          <a:p>
            <a:pPr lvl="1"/>
            <a:r>
              <a:rPr lang="en-CA" dirty="0" smtClean="0"/>
              <a:t>Different domains of learning</a:t>
            </a:r>
          </a:p>
          <a:p>
            <a:r>
              <a:rPr lang="en-CA" dirty="0" smtClean="0"/>
              <a:t>Think broadly for sources of field notes</a:t>
            </a:r>
          </a:p>
          <a:p>
            <a:pPr lvl="1"/>
            <a:r>
              <a:rPr lang="en-CA" dirty="0" smtClean="0"/>
              <a:t>Chart reviews</a:t>
            </a:r>
          </a:p>
          <a:p>
            <a:pPr lvl="1"/>
            <a:r>
              <a:rPr lang="en-CA" dirty="0" smtClean="0"/>
              <a:t>Phone calls</a:t>
            </a:r>
          </a:p>
          <a:p>
            <a:pPr lvl="1"/>
            <a:r>
              <a:rPr lang="en-CA" dirty="0" smtClean="0"/>
              <a:t>Professionalism</a:t>
            </a:r>
          </a:p>
          <a:p>
            <a:r>
              <a:rPr lang="en-CA" dirty="0" smtClean="0"/>
              <a:t>Use what you have </a:t>
            </a:r>
            <a:r>
              <a:rPr lang="en-CA" dirty="0" smtClean="0"/>
              <a:t>already said during verbal </a:t>
            </a:r>
            <a:r>
              <a:rPr lang="en-CA" dirty="0" smtClean="0"/>
              <a:t>feedback</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Characteristics of Good Field Notes </a:t>
            </a:r>
            <a:endParaRPr lang="en-CA"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CA" sz="2000" dirty="0" smtClean="0"/>
              <a:t>Has a date (for trajectory)</a:t>
            </a:r>
          </a:p>
          <a:p>
            <a:pPr marL="514350" indent="-514350">
              <a:buFont typeface="+mj-lt"/>
              <a:buAutoNum type="arabicPeriod"/>
            </a:pPr>
            <a:r>
              <a:rPr lang="en-CA" sz="2000" dirty="0" smtClean="0"/>
              <a:t>Identifies a topic and a competency</a:t>
            </a:r>
          </a:p>
          <a:p>
            <a:pPr marL="514350" indent="-514350">
              <a:buFont typeface="+mj-lt"/>
              <a:buAutoNum type="arabicPeriod"/>
            </a:pPr>
            <a:r>
              <a:rPr lang="en-CA" sz="2000" dirty="0" smtClean="0"/>
              <a:t>Is behaviourally specific and uses clear unambiguous language</a:t>
            </a:r>
          </a:p>
          <a:p>
            <a:pPr marL="514350" indent="-514350">
              <a:buFont typeface="+mj-lt"/>
              <a:buAutoNum type="arabicPeriod"/>
            </a:pPr>
            <a:r>
              <a:rPr lang="en-CA" sz="2000" dirty="0" smtClean="0"/>
              <a:t>Is detailed enough to paint a picture</a:t>
            </a:r>
          </a:p>
          <a:p>
            <a:pPr marL="514350" indent="-514350">
              <a:buFont typeface="+mj-lt"/>
              <a:buAutoNum type="arabicPeriod"/>
            </a:pPr>
            <a:r>
              <a:rPr lang="en-CA" sz="2000" dirty="0" smtClean="0"/>
              <a:t>Is focused on the individual </a:t>
            </a:r>
          </a:p>
          <a:p>
            <a:pPr marL="514350" indent="-514350">
              <a:buFont typeface="+mj-lt"/>
              <a:buAutoNum type="arabicPeriod"/>
            </a:pPr>
            <a:r>
              <a:rPr lang="en-CA" sz="2000" dirty="0" smtClean="0"/>
              <a:t>Is focused on a manageable amount of information</a:t>
            </a:r>
          </a:p>
          <a:p>
            <a:pPr marL="514350" indent="-514350">
              <a:buFont typeface="+mj-lt"/>
              <a:buAutoNum type="arabicPeriod"/>
            </a:pPr>
            <a:r>
              <a:rPr lang="en-CA" sz="2000" dirty="0" smtClean="0"/>
              <a:t>Is focused on higher order skills</a:t>
            </a:r>
          </a:p>
          <a:p>
            <a:pPr marL="514350" indent="-514350">
              <a:buFont typeface="+mj-lt"/>
              <a:buAutoNum type="arabicPeriod"/>
            </a:pPr>
            <a:r>
              <a:rPr lang="en-CA" sz="2000" dirty="0" smtClean="0"/>
              <a:t>Has a judgement about the performance</a:t>
            </a:r>
          </a:p>
          <a:p>
            <a:pPr marL="514350" indent="-514350">
              <a:buFont typeface="+mj-lt"/>
              <a:buAutoNum type="arabicPeriod"/>
            </a:pPr>
            <a:r>
              <a:rPr lang="en-CA" sz="2000" dirty="0" smtClean="0"/>
              <a:t>Identifies things to continue doing, things for further growth</a:t>
            </a:r>
          </a:p>
          <a:p>
            <a:pPr marL="514350" indent="-514350">
              <a:buFont typeface="+mj-lt"/>
              <a:buAutoNum type="arabicPeriod"/>
            </a:pPr>
            <a:r>
              <a:rPr lang="en-CA" sz="2000" dirty="0" smtClean="0"/>
              <a:t>Promotes reflection </a:t>
            </a:r>
          </a:p>
          <a:p>
            <a:pPr marL="514350" indent="-514350">
              <a:buFont typeface="+mj-lt"/>
              <a:buAutoNum type="arabicPeriod"/>
            </a:pPr>
            <a:endParaRPr lang="en-CA" sz="2000" dirty="0" smtClean="0"/>
          </a:p>
          <a:p>
            <a:pPr marL="514350" indent="-514350" algn="r">
              <a:buNone/>
            </a:pPr>
            <a:r>
              <a:rPr lang="en-CA" sz="1200" dirty="0" smtClean="0"/>
              <a:t>Working Group on the Certification Process, College of Family Physicians of Canada August 2014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71600" y="2743200"/>
            <a:ext cx="7123113" cy="2413992"/>
          </a:xfrm>
        </p:spPr>
        <p:txBody>
          <a:bodyPr>
            <a:normAutofit/>
          </a:bodyPr>
          <a:lstStyle/>
          <a:p>
            <a:r>
              <a:rPr lang="en-CA" dirty="0" smtClean="0"/>
              <a:t>Review examples of good quality and poor quality field notes.</a:t>
            </a:r>
          </a:p>
          <a:p>
            <a:r>
              <a:rPr lang="en-CA" dirty="0" smtClean="0"/>
              <a:t>Note how you could improve the quality of the field note.</a:t>
            </a:r>
          </a:p>
          <a:p>
            <a:r>
              <a:rPr lang="en-CA" dirty="0" smtClean="0"/>
              <a:t>Reflect on your own field notes.</a:t>
            </a:r>
          </a:p>
        </p:txBody>
      </p:sp>
      <p:sp>
        <p:nvSpPr>
          <p:cNvPr id="3" name="Title 2"/>
          <p:cNvSpPr>
            <a:spLocks noGrp="1"/>
          </p:cNvSpPr>
          <p:nvPr>
            <p:ph type="title"/>
          </p:nvPr>
        </p:nvSpPr>
        <p:spPr/>
        <p:txBody>
          <a:bodyPr/>
          <a:lstStyle/>
          <a:p>
            <a:r>
              <a:rPr lang="en-CA" dirty="0" smtClean="0"/>
              <a:t>Sample Field Notes</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Characteristics of Good Field Notes </a:t>
            </a:r>
            <a:endParaRPr lang="en-CA" dirty="0"/>
          </a:p>
        </p:txBody>
      </p:sp>
      <p:sp>
        <p:nvSpPr>
          <p:cNvPr id="3" name="Content Placeholder 2"/>
          <p:cNvSpPr>
            <a:spLocks noGrp="1"/>
          </p:cNvSpPr>
          <p:nvPr>
            <p:ph sz="quarter" idx="1"/>
          </p:nvPr>
        </p:nvSpPr>
        <p:spPr/>
        <p:txBody>
          <a:bodyPr>
            <a:noAutofit/>
          </a:bodyPr>
          <a:lstStyle/>
          <a:p>
            <a:pPr marL="514350" indent="-514350">
              <a:buFont typeface="+mj-lt"/>
              <a:buAutoNum type="arabicPeriod"/>
            </a:pPr>
            <a:r>
              <a:rPr lang="en-CA" sz="2000" dirty="0" smtClean="0"/>
              <a:t>Has a date (for trajectory)</a:t>
            </a:r>
          </a:p>
          <a:p>
            <a:pPr marL="514350" indent="-514350">
              <a:buFont typeface="+mj-lt"/>
              <a:buAutoNum type="arabicPeriod"/>
            </a:pPr>
            <a:r>
              <a:rPr lang="en-CA" sz="2000" dirty="0" smtClean="0"/>
              <a:t>Identifies a topic and a competency</a:t>
            </a:r>
          </a:p>
          <a:p>
            <a:pPr marL="514350" indent="-514350">
              <a:buFont typeface="+mj-lt"/>
              <a:buAutoNum type="arabicPeriod"/>
            </a:pPr>
            <a:r>
              <a:rPr lang="en-CA" sz="2000" dirty="0" smtClean="0"/>
              <a:t>Is behaviourally specific and uses clear unambiguous language</a:t>
            </a:r>
          </a:p>
          <a:p>
            <a:pPr marL="514350" indent="-514350">
              <a:buFont typeface="+mj-lt"/>
              <a:buAutoNum type="arabicPeriod"/>
            </a:pPr>
            <a:r>
              <a:rPr lang="en-CA" sz="2000" dirty="0" smtClean="0"/>
              <a:t>Is detailed enough to paint a picture</a:t>
            </a:r>
          </a:p>
          <a:p>
            <a:pPr marL="514350" indent="-514350">
              <a:buFont typeface="+mj-lt"/>
              <a:buAutoNum type="arabicPeriod"/>
            </a:pPr>
            <a:r>
              <a:rPr lang="en-CA" sz="2000" dirty="0" smtClean="0"/>
              <a:t>Is focused on the individual </a:t>
            </a:r>
          </a:p>
          <a:p>
            <a:pPr marL="514350" indent="-514350">
              <a:buFont typeface="+mj-lt"/>
              <a:buAutoNum type="arabicPeriod"/>
            </a:pPr>
            <a:r>
              <a:rPr lang="en-CA" sz="2000" dirty="0" smtClean="0"/>
              <a:t>Is focused on a manageable amount of information</a:t>
            </a:r>
          </a:p>
          <a:p>
            <a:pPr marL="514350" indent="-514350">
              <a:buFont typeface="+mj-lt"/>
              <a:buAutoNum type="arabicPeriod"/>
            </a:pPr>
            <a:r>
              <a:rPr lang="en-CA" sz="2000" dirty="0" smtClean="0"/>
              <a:t>Is focused on higher order skills</a:t>
            </a:r>
          </a:p>
          <a:p>
            <a:pPr marL="514350" indent="-514350">
              <a:buFont typeface="+mj-lt"/>
              <a:buAutoNum type="arabicPeriod"/>
            </a:pPr>
            <a:r>
              <a:rPr lang="en-CA" sz="2000" dirty="0" smtClean="0"/>
              <a:t>Has a judgement about the performance</a:t>
            </a:r>
          </a:p>
          <a:p>
            <a:pPr marL="514350" indent="-514350">
              <a:buFont typeface="+mj-lt"/>
              <a:buAutoNum type="arabicPeriod"/>
            </a:pPr>
            <a:r>
              <a:rPr lang="en-CA" sz="2000" dirty="0" smtClean="0"/>
              <a:t>Identifies things to continue doing, things for further growth</a:t>
            </a:r>
          </a:p>
          <a:p>
            <a:pPr marL="514350" indent="-514350">
              <a:buFont typeface="+mj-lt"/>
              <a:buAutoNum type="arabicPeriod"/>
            </a:pPr>
            <a:r>
              <a:rPr lang="en-CA" sz="2000" dirty="0" smtClean="0"/>
              <a:t>Promotes reflection </a:t>
            </a:r>
          </a:p>
          <a:p>
            <a:pPr marL="514350" indent="-514350">
              <a:buFont typeface="+mj-lt"/>
              <a:buAutoNum type="arabicPeriod"/>
            </a:pPr>
            <a:endParaRPr lang="en-CA" sz="2000" dirty="0" smtClean="0"/>
          </a:p>
          <a:p>
            <a:pPr marL="514350" indent="-514350" algn="r">
              <a:buNone/>
            </a:pPr>
            <a:r>
              <a:rPr lang="en-CA" sz="1200" dirty="0" smtClean="0"/>
              <a:t>Working Group on the Certification Process, College of Family Physicians of Canada August 2014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3" name="Picture Placeholder 12" descr="file-2.jpeg"/>
          <p:cNvPicPr>
            <a:picLocks noGrp="1" noChangeAspect="1"/>
          </p:cNvPicPr>
          <p:nvPr>
            <p:ph type="pic" idx="4294967295"/>
          </p:nvPr>
        </p:nvPicPr>
        <p:blipFill>
          <a:blip r:embed="rId3" cstate="print"/>
          <a:srcRect t="9835" b="9835"/>
          <a:stretch>
            <a:fillRect/>
          </a:stretch>
        </p:blipFill>
        <p:spPr>
          <a:xfrm rot="5400000">
            <a:off x="1143000" y="1143794"/>
            <a:ext cx="6858000" cy="457041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CA" dirty="0" smtClean="0"/>
              <a:t>In Training Resident Assessment</a:t>
            </a:r>
            <a:endParaRPr lang="en-CA" dirty="0"/>
          </a:p>
        </p:txBody>
      </p:sp>
      <p:sp>
        <p:nvSpPr>
          <p:cNvPr id="2" name="Title 1"/>
          <p:cNvSpPr>
            <a:spLocks noGrp="1"/>
          </p:cNvSpPr>
          <p:nvPr>
            <p:ph type="title"/>
          </p:nvPr>
        </p:nvSpPr>
        <p:spPr/>
        <p:txBody>
          <a:bodyPr/>
          <a:lstStyle/>
          <a:p>
            <a:r>
              <a:rPr lang="en-CA" dirty="0" smtClean="0"/>
              <a:t>ITARs</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Best Practice ITARs</a:t>
            </a:r>
            <a:endParaRPr lang="en-CA" dirty="0"/>
          </a:p>
        </p:txBody>
      </p:sp>
      <p:sp>
        <p:nvSpPr>
          <p:cNvPr id="3" name="Content Placeholder 2"/>
          <p:cNvSpPr>
            <a:spLocks noGrp="1"/>
          </p:cNvSpPr>
          <p:nvPr>
            <p:ph sz="quarter" idx="1"/>
          </p:nvPr>
        </p:nvSpPr>
        <p:spPr/>
        <p:txBody>
          <a:bodyPr/>
          <a:lstStyle/>
          <a:p>
            <a:r>
              <a:rPr lang="en-CA" dirty="0" smtClean="0"/>
              <a:t>Summative, overarching statement(s)</a:t>
            </a:r>
          </a:p>
          <a:p>
            <a:r>
              <a:rPr lang="en-CA" dirty="0" smtClean="0"/>
              <a:t>Use field notes as examples/evidence</a:t>
            </a:r>
          </a:p>
          <a:p>
            <a:r>
              <a:rPr lang="en-CA" dirty="0" smtClean="0"/>
              <a:t>Input from team</a:t>
            </a:r>
          </a:p>
          <a:p>
            <a:r>
              <a:rPr lang="en-CA" dirty="0" smtClean="0"/>
              <a:t>Use patient feedback</a:t>
            </a:r>
          </a:p>
          <a:p>
            <a:r>
              <a:rPr lang="en-CA" dirty="0" smtClean="0"/>
              <a:t>Avoid listing</a:t>
            </a:r>
          </a:p>
          <a:p>
            <a:endParaRPr lang="en-CA" dirty="0" smtClean="0"/>
          </a:p>
          <a:p>
            <a:endParaRPr lang="en-CA" dirty="0" smtClean="0"/>
          </a:p>
          <a:p>
            <a:r>
              <a:rPr lang="en-CA" dirty="0" smtClean="0">
                <a:hlinkClick r:id="rId3"/>
              </a:rPr>
              <a:t>CCFP Evaluation Objectives</a:t>
            </a:r>
            <a:endParaRPr lang="en-CA" dirty="0" smtClean="0"/>
          </a:p>
        </p:txBody>
      </p:sp>
      <p:pic>
        <p:nvPicPr>
          <p:cNvPr id="3074" name="Picture 2" descr="C:\Users\Alethea\AppData\Local\Microsoft\Windows\INetCache\IE\00CDPVDX\Anonymous-Paper-4-icon[1].png"/>
          <p:cNvPicPr>
            <a:picLocks noChangeAspect="1" noChangeArrowheads="1"/>
          </p:cNvPicPr>
          <p:nvPr/>
        </p:nvPicPr>
        <p:blipFill>
          <a:blip r:embed="rId4" cstate="print"/>
          <a:srcRect/>
          <a:stretch>
            <a:fillRect/>
          </a:stretch>
        </p:blipFill>
        <p:spPr bwMode="auto">
          <a:xfrm>
            <a:off x="5004048" y="2996952"/>
            <a:ext cx="3489190" cy="3489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Characteristics of Good ITARs</a:t>
            </a:r>
            <a:endParaRPr lang="en-CA" dirty="0"/>
          </a:p>
        </p:txBody>
      </p:sp>
      <p:sp>
        <p:nvSpPr>
          <p:cNvPr id="3" name="Content Placeholder 2"/>
          <p:cNvSpPr>
            <a:spLocks noGrp="1"/>
          </p:cNvSpPr>
          <p:nvPr>
            <p:ph sz="quarter" idx="1"/>
          </p:nvPr>
        </p:nvSpPr>
        <p:spPr/>
        <p:txBody>
          <a:bodyPr/>
          <a:lstStyle/>
          <a:p>
            <a:r>
              <a:rPr lang="en-CA" b="1" dirty="0" smtClean="0"/>
              <a:t>Overarching</a:t>
            </a:r>
            <a:r>
              <a:rPr lang="en-CA" dirty="0" smtClean="0"/>
              <a:t> statements</a:t>
            </a:r>
          </a:p>
          <a:p>
            <a:r>
              <a:rPr lang="en-CA" dirty="0" smtClean="0"/>
              <a:t>Note </a:t>
            </a:r>
            <a:r>
              <a:rPr lang="en-CA" b="1" dirty="0" smtClean="0"/>
              <a:t>strengths</a:t>
            </a:r>
            <a:r>
              <a:rPr lang="en-CA" dirty="0" smtClean="0"/>
              <a:t> and </a:t>
            </a:r>
            <a:r>
              <a:rPr lang="en-CA" b="1" dirty="0" smtClean="0"/>
              <a:t>weaknesses</a:t>
            </a:r>
            <a:r>
              <a:rPr lang="en-CA" dirty="0" smtClean="0"/>
              <a:t>, with examples</a:t>
            </a:r>
          </a:p>
          <a:p>
            <a:r>
              <a:rPr lang="en-CA" b="1" dirty="0" smtClean="0"/>
              <a:t>Examples</a:t>
            </a:r>
            <a:r>
              <a:rPr lang="en-CA" dirty="0" smtClean="0"/>
              <a:t> are detailed</a:t>
            </a:r>
          </a:p>
          <a:p>
            <a:r>
              <a:rPr lang="en-CA" b="1" dirty="0" smtClean="0"/>
              <a:t>Lots of examples </a:t>
            </a:r>
            <a:r>
              <a:rPr lang="en-CA" dirty="0" smtClean="0"/>
              <a:t>from field notes when noting an area of deficiency, or not meeting expectations</a:t>
            </a:r>
          </a:p>
          <a:p>
            <a:r>
              <a:rPr lang="en-CA" dirty="0" smtClean="0"/>
              <a:t>Provide </a:t>
            </a:r>
            <a:r>
              <a:rPr lang="en-CA" b="1" dirty="0" smtClean="0"/>
              <a:t>suggestions</a:t>
            </a:r>
            <a:r>
              <a:rPr lang="en-CA" dirty="0" smtClean="0"/>
              <a:t> for improvement</a:t>
            </a:r>
          </a:p>
          <a:p>
            <a:r>
              <a:rPr lang="en-CA" dirty="0" smtClean="0"/>
              <a:t>Clearly states when </a:t>
            </a:r>
            <a:r>
              <a:rPr lang="en-CA" b="1" dirty="0" smtClean="0"/>
              <a:t>competencies</a:t>
            </a:r>
            <a:r>
              <a:rPr lang="en-CA" dirty="0" smtClean="0"/>
              <a:t> </a:t>
            </a:r>
            <a:r>
              <a:rPr lang="en-CA" b="1" dirty="0" smtClean="0"/>
              <a:t>met </a:t>
            </a:r>
            <a:endParaRPr lang="en-C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Site Director’s Needs</a:t>
            </a:r>
            <a:endParaRPr lang="en-CA" dirty="0"/>
          </a:p>
        </p:txBody>
      </p:sp>
      <p:sp>
        <p:nvSpPr>
          <p:cNvPr id="3" name="Content Placeholder 2"/>
          <p:cNvSpPr>
            <a:spLocks noGrp="1"/>
          </p:cNvSpPr>
          <p:nvPr>
            <p:ph idx="1"/>
          </p:nvPr>
        </p:nvSpPr>
        <p:spPr/>
        <p:txBody>
          <a:bodyPr>
            <a:normAutofit lnSpcReduction="10000"/>
          </a:bodyPr>
          <a:lstStyle/>
          <a:p>
            <a:r>
              <a:rPr lang="en-CA" dirty="0" smtClean="0"/>
              <a:t>Fill out ITAR completely and on time. </a:t>
            </a:r>
          </a:p>
          <a:p>
            <a:pPr lvl="1"/>
            <a:r>
              <a:rPr lang="en-CA" dirty="0" smtClean="0"/>
              <a:t>Delays compromise ability to help learner. </a:t>
            </a:r>
          </a:p>
          <a:p>
            <a:r>
              <a:rPr lang="en-CA" dirty="0" smtClean="0"/>
              <a:t>Provide </a:t>
            </a:r>
            <a:r>
              <a:rPr lang="en-CA" dirty="0"/>
              <a:t>general statement regarding competency achieved in each skill </a:t>
            </a:r>
            <a:r>
              <a:rPr lang="en-CA" dirty="0" smtClean="0"/>
              <a:t>dimension. </a:t>
            </a:r>
          </a:p>
          <a:p>
            <a:pPr lvl="1"/>
            <a:r>
              <a:rPr lang="en-CA" dirty="0" smtClean="0"/>
              <a:t>Specific examples do not provide overall sense of competency.</a:t>
            </a:r>
          </a:p>
          <a:p>
            <a:r>
              <a:rPr lang="en-CA" dirty="0" smtClean="0"/>
              <a:t>Trajectory assessment (</a:t>
            </a:r>
            <a:r>
              <a:rPr lang="en-CA" dirty="0" err="1" smtClean="0"/>
              <a:t>e.g</a:t>
            </a:r>
            <a:r>
              <a:rPr lang="en-CA" dirty="0" smtClean="0"/>
              <a:t> progress as expected).</a:t>
            </a:r>
          </a:p>
          <a:p>
            <a:endParaRPr lang="en-CA" dirty="0" smtClean="0"/>
          </a:p>
          <a:p>
            <a:pPr algn="r">
              <a:buNone/>
            </a:pPr>
            <a:r>
              <a:rPr lang="en-CA" dirty="0" smtClean="0"/>
              <a:t>					</a:t>
            </a:r>
            <a:r>
              <a:rPr lang="en-CA" sz="1800" dirty="0" smtClean="0"/>
              <a:t> “From Field Notes to ITARs” presentation, </a:t>
            </a:r>
          </a:p>
          <a:p>
            <a:pPr algn="r">
              <a:buNone/>
            </a:pPr>
            <a:r>
              <a:rPr lang="en-CA" sz="1800" dirty="0" smtClean="0"/>
              <a:t>Dr. Fiona Bergin, October 2016. </a:t>
            </a:r>
            <a:endParaRPr lang="en-CA" dirty="0"/>
          </a:p>
          <a:p>
            <a:endParaRPr lang="en-CA" dirty="0"/>
          </a:p>
        </p:txBody>
      </p:sp>
    </p:spTree>
    <p:extLst>
      <p:ext uri="{BB962C8B-B14F-4D97-AF65-F5344CB8AC3E}">
        <p14:creationId xmlns:p14="http://schemas.microsoft.com/office/powerpoint/2010/main" xmlns="" val="11871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CA" dirty="0" smtClean="0"/>
              <a:t>Food for thought</a:t>
            </a:r>
            <a:endParaRPr lang="en-CA" dirty="0"/>
          </a:p>
        </p:txBody>
      </p:sp>
      <p:sp>
        <p:nvSpPr>
          <p:cNvPr id="13" name="Content Placeholder 12"/>
          <p:cNvSpPr>
            <a:spLocks noGrp="1"/>
          </p:cNvSpPr>
          <p:nvPr>
            <p:ph sz="quarter" idx="1"/>
          </p:nvPr>
        </p:nvSpPr>
        <p:spPr/>
        <p:txBody>
          <a:bodyPr>
            <a:normAutofit lnSpcReduction="10000"/>
          </a:bodyPr>
          <a:lstStyle/>
          <a:p>
            <a:pPr algn="ctr">
              <a:buNone/>
            </a:pPr>
            <a:r>
              <a:rPr lang="en-CA" sz="3500" dirty="0" smtClean="0"/>
              <a:t>What are some of the reasons that you chose to come spend time learning about feedback?  </a:t>
            </a:r>
            <a:endParaRPr lang="en-CA" sz="3500" dirty="0" smtClean="0"/>
          </a:p>
          <a:p>
            <a:pPr algn="ctr">
              <a:buNone/>
            </a:pPr>
            <a:endParaRPr lang="en-CA" sz="3500" dirty="0" smtClean="0"/>
          </a:p>
          <a:p>
            <a:pPr algn="ctr">
              <a:buNone/>
            </a:pPr>
            <a:r>
              <a:rPr lang="en-CA" sz="3500" dirty="0" smtClean="0"/>
              <a:t>What </a:t>
            </a:r>
            <a:r>
              <a:rPr lang="en-CA" sz="3500" dirty="0" smtClean="0"/>
              <a:t>is it about feedback that makes it one of the most requested faculty development topics and most commonly studied teaching tools in medical education?</a:t>
            </a:r>
          </a:p>
          <a:p>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Logistics of ITAR</a:t>
            </a:r>
            <a:endParaRPr lang="en-CA" dirty="0"/>
          </a:p>
        </p:txBody>
      </p:sp>
      <p:sp>
        <p:nvSpPr>
          <p:cNvPr id="3" name="Content Placeholder 2"/>
          <p:cNvSpPr>
            <a:spLocks noGrp="1"/>
          </p:cNvSpPr>
          <p:nvPr>
            <p:ph sz="quarter" idx="1"/>
          </p:nvPr>
        </p:nvSpPr>
        <p:spPr/>
        <p:txBody>
          <a:bodyPr/>
          <a:lstStyle/>
          <a:p>
            <a:r>
              <a:rPr lang="en-CA" dirty="0" smtClean="0"/>
              <a:t>Have resident organize their field notes</a:t>
            </a:r>
          </a:p>
          <a:p>
            <a:r>
              <a:rPr lang="en-CA" dirty="0" smtClean="0"/>
              <a:t>If you work with others get team input</a:t>
            </a:r>
          </a:p>
          <a:p>
            <a:r>
              <a:rPr lang="en-CA" dirty="0" smtClean="0"/>
              <a:t>Consider providing the resident with a copy of the ITAR to review prior to your meeting</a:t>
            </a:r>
          </a:p>
          <a:p>
            <a:r>
              <a:rPr lang="en-CA" dirty="0" smtClean="0"/>
              <a:t>Schedule the ITAR with adequate time to discuss and prior to end of rotation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0" y="2743200"/>
            <a:ext cx="7123113" cy="2990056"/>
          </a:xfrm>
        </p:spPr>
        <p:txBody>
          <a:bodyPr>
            <a:normAutofit/>
          </a:bodyPr>
          <a:lstStyle/>
          <a:p>
            <a:r>
              <a:rPr lang="en-CA" dirty="0" smtClean="0"/>
              <a:t>Does it have the characteristics of high quality ITAR?</a:t>
            </a:r>
          </a:p>
          <a:p>
            <a:r>
              <a:rPr lang="en-CA" dirty="0" smtClean="0"/>
              <a:t>Does it have enough information to inform if the learner is on the correct trajectory?</a:t>
            </a:r>
          </a:p>
          <a:p>
            <a:r>
              <a:rPr lang="en-CA" dirty="0" smtClean="0"/>
              <a:t>Does it provide the learner with enough information to formulate a learning plan?</a:t>
            </a:r>
            <a:endParaRPr lang="en-CA" dirty="0"/>
          </a:p>
        </p:txBody>
      </p:sp>
      <p:sp>
        <p:nvSpPr>
          <p:cNvPr id="2" name="Title 1"/>
          <p:cNvSpPr>
            <a:spLocks noGrp="1"/>
          </p:cNvSpPr>
          <p:nvPr>
            <p:ph type="title"/>
          </p:nvPr>
        </p:nvSpPr>
        <p:spPr/>
        <p:txBody>
          <a:bodyPr/>
          <a:lstStyle/>
          <a:p>
            <a:r>
              <a:rPr lang="en-CA" dirty="0" smtClean="0"/>
              <a:t>Critique ITARs</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CA"/>
          </a:p>
        </p:txBody>
      </p:sp>
      <p:sp>
        <p:nvSpPr>
          <p:cNvPr id="4" name="Title 3"/>
          <p:cNvSpPr>
            <a:spLocks noGrp="1"/>
          </p:cNvSpPr>
          <p:nvPr>
            <p:ph type="title"/>
          </p:nvPr>
        </p:nvSpPr>
        <p:spPr/>
        <p:txBody>
          <a:bodyPr/>
          <a:lstStyle/>
          <a:p>
            <a:r>
              <a:rPr lang="en-CA" dirty="0" smtClean="0"/>
              <a:t>Feedback</a:t>
            </a:r>
            <a:endParaRPr lang="en-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 Characteristics of Feedback</a:t>
            </a:r>
            <a:endParaRPr lang="en-CA" dirty="0"/>
          </a:p>
        </p:txBody>
      </p:sp>
      <p:sp>
        <p:nvSpPr>
          <p:cNvPr id="3" name="Content Placeholder 2"/>
          <p:cNvSpPr>
            <a:spLocks noGrp="1"/>
          </p:cNvSpPr>
          <p:nvPr>
            <p:ph sz="quarter" idx="2"/>
          </p:nvPr>
        </p:nvSpPr>
        <p:spPr/>
        <p:txBody>
          <a:bodyPr>
            <a:normAutofit lnSpcReduction="10000"/>
          </a:bodyPr>
          <a:lstStyle/>
          <a:p>
            <a:r>
              <a:rPr lang="en-US" altLang="en-US" dirty="0" smtClean="0"/>
              <a:t>Immediate</a:t>
            </a:r>
          </a:p>
          <a:p>
            <a:r>
              <a:rPr lang="en-US" altLang="en-US" dirty="0" smtClean="0"/>
              <a:t>Specific</a:t>
            </a:r>
          </a:p>
          <a:p>
            <a:r>
              <a:rPr lang="en-US" altLang="en-US" dirty="0" smtClean="0"/>
              <a:t>Changeable</a:t>
            </a:r>
          </a:p>
          <a:p>
            <a:r>
              <a:rPr lang="en-US" altLang="en-US" dirty="0" smtClean="0"/>
              <a:t>Observed</a:t>
            </a:r>
          </a:p>
          <a:p>
            <a:r>
              <a:rPr lang="en-US" altLang="en-US" dirty="0" smtClean="0"/>
              <a:t>Honest</a:t>
            </a:r>
          </a:p>
          <a:p>
            <a:r>
              <a:rPr lang="en-US" altLang="en-US" dirty="0" smtClean="0"/>
              <a:t>Balanced</a:t>
            </a:r>
          </a:p>
          <a:p>
            <a:r>
              <a:rPr lang="en-US" altLang="en-US" dirty="0" smtClean="0"/>
              <a:t>With a plan</a:t>
            </a:r>
          </a:p>
          <a:p>
            <a:endParaRPr lang="en-CA" dirty="0"/>
          </a:p>
        </p:txBody>
      </p:sp>
      <p:sp>
        <p:nvSpPr>
          <p:cNvPr id="7" name="Content Placeholder 6"/>
          <p:cNvSpPr>
            <a:spLocks noGrp="1"/>
          </p:cNvSpPr>
          <p:nvPr>
            <p:ph sz="quarter" idx="4"/>
          </p:nvPr>
        </p:nvSpPr>
        <p:spPr/>
        <p:txBody>
          <a:bodyPr/>
          <a:lstStyle/>
          <a:p>
            <a:r>
              <a:rPr lang="en-CA" dirty="0" smtClean="0"/>
              <a:t>Too late to make a change</a:t>
            </a:r>
          </a:p>
          <a:p>
            <a:r>
              <a:rPr lang="en-CA" dirty="0" smtClean="0"/>
              <a:t>Vague</a:t>
            </a:r>
          </a:p>
          <a:p>
            <a:r>
              <a:rPr lang="en-CA" dirty="0" smtClean="0"/>
              <a:t>Hearsay</a:t>
            </a:r>
          </a:p>
          <a:p>
            <a:r>
              <a:rPr lang="en-CA" dirty="0" smtClean="0"/>
              <a:t>Harsh, demeaning</a:t>
            </a:r>
          </a:p>
          <a:p>
            <a:r>
              <a:rPr lang="en-CA" dirty="0" smtClean="0"/>
              <a:t>No plan</a:t>
            </a:r>
          </a:p>
        </p:txBody>
      </p:sp>
      <p:sp>
        <p:nvSpPr>
          <p:cNvPr id="5" name="Text Placeholder 4"/>
          <p:cNvSpPr>
            <a:spLocks noGrp="1"/>
          </p:cNvSpPr>
          <p:nvPr>
            <p:ph type="body" sz="quarter" idx="1"/>
          </p:nvPr>
        </p:nvSpPr>
        <p:spPr/>
        <p:txBody>
          <a:bodyPr>
            <a:normAutofit/>
          </a:bodyPr>
          <a:lstStyle/>
          <a:p>
            <a:r>
              <a:rPr lang="en-CA" sz="3200" dirty="0" smtClean="0"/>
              <a:t>Constructive</a:t>
            </a:r>
            <a:endParaRPr lang="en-CA" sz="3200" dirty="0"/>
          </a:p>
        </p:txBody>
      </p:sp>
      <p:sp>
        <p:nvSpPr>
          <p:cNvPr id="6" name="Text Placeholder 5"/>
          <p:cNvSpPr>
            <a:spLocks noGrp="1"/>
          </p:cNvSpPr>
          <p:nvPr>
            <p:ph type="body" sz="quarter" idx="3"/>
          </p:nvPr>
        </p:nvSpPr>
        <p:spPr/>
        <p:txBody>
          <a:bodyPr>
            <a:normAutofit/>
          </a:bodyPr>
          <a:lstStyle/>
          <a:p>
            <a:r>
              <a:rPr lang="en-CA" sz="3200" dirty="0" smtClean="0"/>
              <a:t>Destructive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fade">
                                      <p:cBhvr>
                                        <p:cTn id="43" dur="500"/>
                                        <p:tgtEl>
                                          <p:spTgt spid="7">
                                            <p:txEl>
                                              <p:pRg st="2" end="2"/>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500"/>
                                        <p:tgtEl>
                                          <p:spTgt spid="7">
                                            <p:txEl>
                                              <p:pRg st="3" end="3"/>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fade">
                                      <p:cBhvr>
                                        <p:cTn id="51"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Delivery of Feedback</a:t>
            </a:r>
            <a:endParaRPr lang="en-CA" dirty="0"/>
          </a:p>
        </p:txBody>
      </p:sp>
      <p:sp>
        <p:nvSpPr>
          <p:cNvPr id="8" name="Content Placeholder 7"/>
          <p:cNvSpPr>
            <a:spLocks noGrp="1"/>
          </p:cNvSpPr>
          <p:nvPr>
            <p:ph sz="quarter" idx="1"/>
          </p:nvPr>
        </p:nvSpPr>
        <p:spPr/>
        <p:txBody>
          <a:bodyPr/>
          <a:lstStyle/>
          <a:p>
            <a:r>
              <a:rPr lang="en-CA" dirty="0" smtClean="0"/>
              <a:t>Timely and Frequent</a:t>
            </a:r>
          </a:p>
          <a:p>
            <a:r>
              <a:rPr lang="en-CA" dirty="0" smtClean="0"/>
              <a:t>Signal that feedback is occurring</a:t>
            </a:r>
          </a:p>
          <a:p>
            <a:r>
              <a:rPr lang="en-CA" dirty="0" smtClean="0"/>
              <a:t>Clear examples and language</a:t>
            </a:r>
          </a:p>
          <a:p>
            <a:r>
              <a:rPr lang="en-CA" dirty="0" smtClean="0"/>
              <a:t>If giving subjective feedback, indicate that you are</a:t>
            </a:r>
          </a:p>
          <a:p>
            <a:r>
              <a:rPr lang="en-CA" dirty="0" smtClean="0"/>
              <a:t>Only focus on one or two issues</a:t>
            </a:r>
          </a:p>
          <a:p>
            <a:r>
              <a:rPr lang="en-CA" dirty="0" smtClean="0"/>
              <a:t>If large issue, ensure a plan for follow up is developed</a:t>
            </a:r>
          </a:p>
          <a:p>
            <a:r>
              <a:rPr lang="en-CA" dirty="0" smtClean="0"/>
              <a:t>In private space or not?</a:t>
            </a:r>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1000"/>
                                        <p:tgtEl>
                                          <p:spTgt spid="8">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1000"/>
                                        <p:tgtEl>
                                          <p:spTgt spid="8">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Barriers to feedback</a:t>
            </a:r>
            <a:endParaRPr lang="en-CA" dirty="0"/>
          </a:p>
        </p:txBody>
      </p:sp>
      <p:sp>
        <p:nvSpPr>
          <p:cNvPr id="3" name="Content Placeholder 2"/>
          <p:cNvSpPr>
            <a:spLocks noGrp="1"/>
          </p:cNvSpPr>
          <p:nvPr>
            <p:ph sz="quarter" idx="1"/>
          </p:nvPr>
        </p:nvSpPr>
        <p:spPr/>
        <p:txBody>
          <a:bodyPr/>
          <a:lstStyle/>
          <a:p>
            <a:r>
              <a:rPr lang="en-CA" dirty="0" smtClean="0"/>
              <a:t>Time</a:t>
            </a:r>
          </a:p>
          <a:p>
            <a:r>
              <a:rPr lang="en-CA" dirty="0" smtClean="0"/>
              <a:t>Defensiveness</a:t>
            </a:r>
          </a:p>
          <a:p>
            <a:r>
              <a:rPr lang="en-CA" dirty="0" smtClean="0"/>
              <a:t>Disinterest</a:t>
            </a:r>
          </a:p>
          <a:p>
            <a:r>
              <a:rPr lang="en-CA" dirty="0" smtClean="0"/>
              <a:t>Attitude</a:t>
            </a:r>
          </a:p>
          <a:p>
            <a:r>
              <a:rPr lang="en-CA" dirty="0" smtClean="0"/>
              <a:t>Uncertainty</a:t>
            </a:r>
          </a:p>
          <a:p>
            <a:r>
              <a:rPr lang="en-CA" dirty="0" smtClean="0"/>
              <a:t>Avoidance</a:t>
            </a:r>
          </a:p>
          <a:p>
            <a:r>
              <a:rPr lang="en-CA" dirty="0" smtClean="0"/>
              <a:t>Lack of preceptor confidence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371600" y="2743200"/>
            <a:ext cx="7123113" cy="3638128"/>
          </a:xfrm>
        </p:spPr>
        <p:txBody>
          <a:bodyPr/>
          <a:lstStyle/>
          <a:p>
            <a:r>
              <a:rPr lang="en-CA" dirty="0" smtClean="0"/>
              <a:t>Excerpted from Dalhousie’s Resident/Clinician as Teacher Course</a:t>
            </a:r>
          </a:p>
          <a:p>
            <a:endParaRPr lang="en-CA" dirty="0" smtClean="0"/>
          </a:p>
          <a:p>
            <a:endParaRPr lang="en-CA" dirty="0" smtClean="0"/>
          </a:p>
          <a:p>
            <a:endParaRPr lang="en-CA" dirty="0" smtClean="0"/>
          </a:p>
          <a:p>
            <a:endParaRPr lang="en-CA" dirty="0" smtClean="0"/>
          </a:p>
          <a:p>
            <a:r>
              <a:rPr lang="en-CA" dirty="0" smtClean="0"/>
              <a:t>					</a:t>
            </a:r>
            <a:r>
              <a:rPr lang="en-CA" sz="1800" dirty="0" smtClean="0"/>
              <a:t>*Used with permission</a:t>
            </a:r>
            <a:endParaRPr lang="en-CA" dirty="0"/>
          </a:p>
        </p:txBody>
      </p:sp>
      <p:sp>
        <p:nvSpPr>
          <p:cNvPr id="4" name="Title 3"/>
          <p:cNvSpPr>
            <a:spLocks noGrp="1"/>
          </p:cNvSpPr>
          <p:nvPr>
            <p:ph type="title"/>
          </p:nvPr>
        </p:nvSpPr>
        <p:spPr/>
        <p:txBody>
          <a:bodyPr/>
          <a:lstStyle/>
          <a:p>
            <a:r>
              <a:rPr lang="en-CA" dirty="0" smtClean="0"/>
              <a:t>Video – Constructive Feedback</a:t>
            </a:r>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Ask Tell Ask</a:t>
            </a:r>
            <a:endParaRPr lang="en-CA" dirty="0"/>
          </a:p>
        </p:txBody>
      </p:sp>
      <p:sp>
        <p:nvSpPr>
          <p:cNvPr id="5" name="Text Placeholder 4"/>
          <p:cNvSpPr>
            <a:spLocks noGrp="1"/>
          </p:cNvSpPr>
          <p:nvPr>
            <p:ph type="body" idx="2"/>
          </p:nvPr>
        </p:nvSpPr>
        <p:spPr/>
        <p:txBody>
          <a:bodyPr/>
          <a:lstStyle/>
          <a:p>
            <a:r>
              <a:rPr lang="en-CA" dirty="0" smtClean="0">
                <a:hlinkClick r:id="rId2"/>
              </a:rPr>
              <a:t>https://youtu.be/SYXgMobMU8U</a:t>
            </a:r>
            <a:endParaRPr lang="en-CA" dirty="0" smtClean="0"/>
          </a:p>
          <a:p>
            <a:endParaRPr lang="en-CA" dirty="0"/>
          </a:p>
        </p:txBody>
      </p:sp>
      <p:sp>
        <p:nvSpPr>
          <p:cNvPr id="6" name="Content Placeholder 5"/>
          <p:cNvSpPr>
            <a:spLocks noGrp="1"/>
          </p:cNvSpPr>
          <p:nvPr>
            <p:ph sz="quarter" idx="1"/>
          </p:nvPr>
        </p:nvSpPr>
        <p:spPr/>
        <p:txBody>
          <a:bodyPr>
            <a:normAutofit fontScale="92500" lnSpcReduction="10000"/>
          </a:bodyPr>
          <a:lstStyle/>
          <a:p>
            <a:r>
              <a:rPr lang="en-CA" dirty="0" smtClean="0"/>
              <a:t>Is learner-centered</a:t>
            </a:r>
          </a:p>
          <a:p>
            <a:r>
              <a:rPr lang="en-CA" dirty="0" smtClean="0"/>
              <a:t>Fosters students’ self-assessment skills</a:t>
            </a:r>
          </a:p>
          <a:p>
            <a:r>
              <a:rPr lang="en-CA" dirty="0" smtClean="0"/>
              <a:t>Increases students’ accountability for learning</a:t>
            </a:r>
          </a:p>
          <a:p>
            <a:r>
              <a:rPr lang="en-CA" dirty="0" smtClean="0"/>
              <a:t>Gives the preceptors insight into students’ perceptions of performance</a:t>
            </a:r>
          </a:p>
          <a:p>
            <a:r>
              <a:rPr lang="en-CA" dirty="0" smtClean="0"/>
              <a:t>Encourages preceptors to provide specific feedback</a:t>
            </a:r>
          </a:p>
          <a:p>
            <a:r>
              <a:rPr lang="en-CA" dirty="0" smtClean="0"/>
              <a:t>Can be used across a variety of settings</a:t>
            </a:r>
          </a:p>
          <a:p>
            <a:pPr algn="r">
              <a:buNone/>
            </a:pPr>
            <a:endParaRPr lang="en-CA" sz="1200" dirty="0" smtClean="0"/>
          </a:p>
          <a:p>
            <a:pPr algn="r">
              <a:buNone/>
            </a:pPr>
            <a:r>
              <a:rPr lang="en-CA" sz="1200" dirty="0" smtClean="0"/>
              <a:t>http://paeaonline.org/wp-content/uploads/2017/02/Ask-Tell-Ask-Feedback-Model.pdf</a:t>
            </a:r>
            <a:endParaRPr lang="en-CA"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000"/>
                                        <p:tgtEl>
                                          <p:spTgt spid="6">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1000"/>
                                        <p:tgtEl>
                                          <p:spTgt spid="6">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fade">
                                      <p:cBhvr>
                                        <p:cTn id="31"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smtClean="0"/>
              <a:t>Video Vignette</a:t>
            </a:r>
            <a:endParaRPr lang="en-CA" dirty="0"/>
          </a:p>
        </p:txBody>
      </p:sp>
      <p:pic>
        <p:nvPicPr>
          <p:cNvPr id="5" name="ResidentinDifficulty.wmv">
            <a:hlinkClick r:id="" action="ppaction://media"/>
          </p:cNvPr>
          <p:cNvPicPr>
            <a:picLocks noGrp="1" noRot="1" noChangeAspect="1"/>
          </p:cNvPicPr>
          <p:nvPr>
            <p:ph sz="quarter" idx="1"/>
            <a:videoFile r:link="rId1"/>
          </p:nvPr>
        </p:nvPicPr>
        <p:blipFill>
          <a:blip r:embed="rId3" cstate="print"/>
          <a:stretch>
            <a:fillRect/>
          </a:stretch>
        </p:blipFill>
        <p:spPr>
          <a:xfrm>
            <a:off x="1692275" y="1600200"/>
            <a:ext cx="5994400" cy="4495800"/>
          </a:xfrm>
          <a:prstGeom prst="rect">
            <a:avLst/>
          </a:prstGeom>
        </p:spPr>
      </p:pic>
      <p:sp>
        <p:nvSpPr>
          <p:cNvPr id="7" name="Footer Placeholder 6"/>
          <p:cNvSpPr>
            <a:spLocks noGrp="1"/>
          </p:cNvSpPr>
          <p:nvPr>
            <p:ph type="ftr" sz="quarter" idx="11"/>
          </p:nvPr>
        </p:nvSpPr>
        <p:spPr>
          <a:xfrm>
            <a:off x="3722917" y="6492875"/>
            <a:ext cx="5421083" cy="365125"/>
          </a:xfrm>
        </p:spPr>
        <p:txBody>
          <a:bodyPr/>
          <a:lstStyle/>
          <a:p>
            <a:r>
              <a:rPr lang="en-CA" smtClean="0"/>
              <a:t>Credit: Dr Stewart Cameron, Dalhousie Family Medicine</a:t>
            </a:r>
            <a:endParaRPr lang="en-C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CA" dirty="0" smtClean="0"/>
              <a:t>Groups of 3-4</a:t>
            </a:r>
          </a:p>
          <a:p>
            <a:r>
              <a:rPr lang="en-CA" dirty="0" smtClean="0"/>
              <a:t>Role Play Giving Feedback</a:t>
            </a:r>
          </a:p>
          <a:p>
            <a:r>
              <a:rPr lang="en-CA" dirty="0" smtClean="0"/>
              <a:t>Fill out Field Note based on feedback</a:t>
            </a:r>
            <a:endParaRPr lang="en-CA" dirty="0"/>
          </a:p>
        </p:txBody>
      </p:sp>
      <p:sp>
        <p:nvSpPr>
          <p:cNvPr id="4" name="Title 3"/>
          <p:cNvSpPr>
            <a:spLocks noGrp="1"/>
          </p:cNvSpPr>
          <p:nvPr>
            <p:ph type="title"/>
          </p:nvPr>
        </p:nvSpPr>
        <p:spPr/>
        <p:txBody>
          <a:bodyPr/>
          <a:lstStyle/>
          <a:p>
            <a:r>
              <a:rPr lang="en-CA" dirty="0" smtClean="0"/>
              <a:t>Putting it All Together</a:t>
            </a: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Disclosure</a:t>
            </a:r>
            <a:endParaRPr lang="en-CA" dirty="0"/>
          </a:p>
        </p:txBody>
      </p:sp>
      <p:sp>
        <p:nvSpPr>
          <p:cNvPr id="3" name="Content Placeholder 2"/>
          <p:cNvSpPr>
            <a:spLocks noGrp="1"/>
          </p:cNvSpPr>
          <p:nvPr>
            <p:ph idx="1"/>
          </p:nvPr>
        </p:nvSpPr>
        <p:spPr/>
        <p:txBody>
          <a:bodyPr/>
          <a:lstStyle/>
          <a:p>
            <a:r>
              <a:rPr lang="en-CA" dirty="0" smtClean="0"/>
              <a:t>I have nothing to disclose.</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sz="quarter" idx="1"/>
          </p:nvPr>
        </p:nvSpPr>
        <p:spPr/>
        <p:txBody>
          <a:bodyPr>
            <a:normAutofit fontScale="92500" lnSpcReduction="10000"/>
          </a:bodyPr>
          <a:lstStyle/>
          <a:p>
            <a:pPr>
              <a:buNone/>
            </a:pPr>
            <a:r>
              <a:rPr lang="en-US" sz="3200" dirty="0" smtClean="0"/>
              <a:t>After the session the participants will be able to :</a:t>
            </a:r>
            <a:endParaRPr lang="en-CA" sz="3200" dirty="0" smtClean="0"/>
          </a:p>
          <a:p>
            <a:pPr>
              <a:buNone/>
            </a:pPr>
            <a:endParaRPr lang="en-CA" sz="3200" dirty="0" smtClean="0"/>
          </a:p>
          <a:p>
            <a:pPr>
              <a:buNone/>
            </a:pPr>
            <a:r>
              <a:rPr lang="en-US" sz="3000" dirty="0" smtClean="0"/>
              <a:t>1. Better understand the purpose of field notes and ITARs</a:t>
            </a:r>
            <a:endParaRPr lang="en-CA" sz="3000" dirty="0" smtClean="0"/>
          </a:p>
          <a:p>
            <a:pPr>
              <a:buNone/>
            </a:pPr>
            <a:r>
              <a:rPr lang="en-US" sz="3000" dirty="0" smtClean="0"/>
              <a:t>2. Complete a field note accurately and effectively.</a:t>
            </a:r>
            <a:endParaRPr lang="en-CA" sz="3000" dirty="0" smtClean="0"/>
          </a:p>
          <a:p>
            <a:pPr>
              <a:buNone/>
            </a:pPr>
            <a:r>
              <a:rPr lang="en-US" sz="3000" dirty="0" smtClean="0"/>
              <a:t>3. Complete an ITAR, using field notes as a guide.</a:t>
            </a:r>
            <a:endParaRPr lang="en-CA" sz="3000" dirty="0" smtClean="0"/>
          </a:p>
          <a:p>
            <a:pPr>
              <a:buNone/>
            </a:pPr>
            <a:r>
              <a:rPr lang="en-US" sz="3000" dirty="0" smtClean="0"/>
              <a:t>4. Identify the characteristics of effective feedback</a:t>
            </a:r>
            <a:endParaRPr lang="en-CA" sz="3000" dirty="0" smtClean="0"/>
          </a:p>
          <a:p>
            <a:pPr>
              <a:buNone/>
            </a:pPr>
            <a:r>
              <a:rPr lang="en-US" sz="3000" dirty="0" smtClean="0"/>
              <a:t>5. Employ techniques for delivering meaningful feedback to learners</a:t>
            </a:r>
            <a:endParaRPr lang="en-CA" sz="3000" dirty="0" smtClean="0"/>
          </a:p>
          <a:p>
            <a:pPr>
              <a:buNone/>
            </a:pPr>
            <a:endParaRPr lang="en-CA" dirty="0" smtClean="0"/>
          </a:p>
        </p:txBody>
      </p:sp>
      <p:pic>
        <p:nvPicPr>
          <p:cNvPr id="5" name="Picture 4" descr="DFM Logo.jpg"/>
          <p:cNvPicPr>
            <a:picLocks noChangeAspect="1"/>
          </p:cNvPicPr>
          <p:nvPr/>
        </p:nvPicPr>
        <p:blipFill>
          <a:blip r:embed="rId2" cstate="print"/>
          <a:stretch>
            <a:fillRect/>
          </a:stretch>
        </p:blipFill>
        <p:spPr>
          <a:xfrm>
            <a:off x="5867400" y="5661248"/>
            <a:ext cx="3276600" cy="11967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Credit where credit is due</a:t>
            </a:r>
            <a:endParaRPr lang="en-CA" dirty="0"/>
          </a:p>
        </p:txBody>
      </p:sp>
      <p:sp>
        <p:nvSpPr>
          <p:cNvPr id="3" name="Content Placeholder 2"/>
          <p:cNvSpPr>
            <a:spLocks noGrp="1"/>
          </p:cNvSpPr>
          <p:nvPr>
            <p:ph idx="1"/>
          </p:nvPr>
        </p:nvSpPr>
        <p:spPr/>
        <p:txBody>
          <a:bodyPr/>
          <a:lstStyle/>
          <a:p>
            <a:pPr>
              <a:buNone/>
            </a:pPr>
            <a:r>
              <a:rPr lang="en-CA" dirty="0" smtClean="0"/>
              <a:t>Much of this workshop has been built on presentations developed by Dr Tom Laughlin and Dr Fiona Bergin, and content developed for Dalhousie’s “Clinician as Teacher” course, as well as content presented in the PBSG-Ed modules from University of McMaster.</a:t>
            </a: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sz="quarter" idx="1"/>
          </p:nvPr>
        </p:nvSpPr>
        <p:spPr/>
        <p:txBody>
          <a:bodyPr>
            <a:normAutofit fontScale="92500" lnSpcReduction="10000"/>
          </a:bodyPr>
          <a:lstStyle/>
          <a:p>
            <a:pPr>
              <a:buNone/>
            </a:pPr>
            <a:r>
              <a:rPr lang="en-US" sz="3200" dirty="0" smtClean="0"/>
              <a:t>After the session the participants will be able to :</a:t>
            </a:r>
            <a:endParaRPr lang="en-CA" sz="3200" dirty="0" smtClean="0"/>
          </a:p>
          <a:p>
            <a:pPr>
              <a:buNone/>
            </a:pPr>
            <a:endParaRPr lang="en-CA" sz="3200" dirty="0" smtClean="0"/>
          </a:p>
          <a:p>
            <a:pPr>
              <a:buNone/>
            </a:pPr>
            <a:r>
              <a:rPr lang="en-US" sz="3000" dirty="0" smtClean="0"/>
              <a:t>1. Better understand the purpose of field notes and ITARs</a:t>
            </a:r>
            <a:endParaRPr lang="en-CA" sz="3000" dirty="0" smtClean="0"/>
          </a:p>
          <a:p>
            <a:pPr>
              <a:buNone/>
            </a:pPr>
            <a:r>
              <a:rPr lang="en-US" sz="3000" dirty="0" smtClean="0"/>
              <a:t>2. Complete a field note accurately and effectively.</a:t>
            </a:r>
            <a:endParaRPr lang="en-CA" sz="3000" dirty="0" smtClean="0"/>
          </a:p>
          <a:p>
            <a:pPr>
              <a:buNone/>
            </a:pPr>
            <a:r>
              <a:rPr lang="en-US" sz="3000" dirty="0" smtClean="0"/>
              <a:t>3. Complete an ITAR, using field notes as a guide.</a:t>
            </a:r>
            <a:endParaRPr lang="en-CA" sz="3000" dirty="0" smtClean="0"/>
          </a:p>
          <a:p>
            <a:pPr>
              <a:buNone/>
            </a:pPr>
            <a:r>
              <a:rPr lang="en-US" sz="3000" dirty="0" smtClean="0"/>
              <a:t>4. Identify the characteristics of effective feedback</a:t>
            </a:r>
            <a:endParaRPr lang="en-CA" sz="3000" dirty="0" smtClean="0"/>
          </a:p>
          <a:p>
            <a:pPr>
              <a:buNone/>
            </a:pPr>
            <a:r>
              <a:rPr lang="en-US" sz="3000" dirty="0" smtClean="0"/>
              <a:t>5. Employ techniques for delivering meaningful feedback to learners</a:t>
            </a:r>
            <a:endParaRPr lang="en-CA" sz="3000" dirty="0" smtClean="0"/>
          </a:p>
          <a:p>
            <a:pPr>
              <a:buNone/>
            </a:pPr>
            <a:endParaRPr lang="en-CA" dirty="0" smtClean="0"/>
          </a:p>
        </p:txBody>
      </p:sp>
      <p:pic>
        <p:nvPicPr>
          <p:cNvPr id="5" name="Picture 4" descr="DFM Logo.jpg"/>
          <p:cNvPicPr>
            <a:picLocks noChangeAspect="1"/>
          </p:cNvPicPr>
          <p:nvPr/>
        </p:nvPicPr>
        <p:blipFill>
          <a:blip r:embed="rId3" cstate="print"/>
          <a:stretch>
            <a:fillRect/>
          </a:stretch>
        </p:blipFill>
        <p:spPr>
          <a:xfrm>
            <a:off x="5867400" y="5661248"/>
            <a:ext cx="3276600" cy="119675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CA"/>
          </a:p>
        </p:txBody>
      </p:sp>
      <p:sp>
        <p:nvSpPr>
          <p:cNvPr id="4" name="Title 3"/>
          <p:cNvSpPr>
            <a:spLocks noGrp="1"/>
          </p:cNvSpPr>
          <p:nvPr>
            <p:ph type="title"/>
          </p:nvPr>
        </p:nvSpPr>
        <p:spPr/>
        <p:txBody>
          <a:bodyPr/>
          <a:lstStyle/>
          <a:p>
            <a:r>
              <a:rPr lang="en-CA" dirty="0" smtClean="0"/>
              <a:t>Field Notes</a:t>
            </a:r>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CA" dirty="0" smtClean="0"/>
              <a:t>What is a field note?</a:t>
            </a:r>
            <a:endParaRPr lang="en-US" altLang="en-US" dirty="0" smtClean="0">
              <a:solidFill>
                <a:srgbClr val="FFCC00"/>
              </a:solidFill>
              <a:cs typeface="Arial" pitchFamily="34" charset="0"/>
            </a:endParaRPr>
          </a:p>
        </p:txBody>
      </p:sp>
      <p:sp>
        <p:nvSpPr>
          <p:cNvPr id="39939" name="Rectangle 4"/>
          <p:cNvSpPr>
            <a:spLocks noGrp="1" noChangeArrowheads="1"/>
          </p:cNvSpPr>
          <p:nvPr>
            <p:ph sz="quarter" idx="1"/>
          </p:nvPr>
        </p:nvSpPr>
        <p:spPr>
          <a:noFill/>
        </p:spPr>
        <p:txBody>
          <a:bodyPr/>
          <a:lstStyle/>
          <a:p>
            <a:r>
              <a:rPr lang="en-US" altLang="en-US" sz="2800" dirty="0" smtClean="0"/>
              <a:t>A </a:t>
            </a:r>
            <a:r>
              <a:rPr lang="en-CA" altLang="en-US" sz="2800" dirty="0" smtClean="0"/>
              <a:t>brief document used in a clinical setting to provide and document specific behaviour-based feedback</a:t>
            </a:r>
            <a:endParaRPr lang="en-US" altLang="en-US" sz="2800" dirty="0" smtClean="0"/>
          </a:p>
          <a:p>
            <a:pPr eaLnBrk="1" hangingPunct="1"/>
            <a:endParaRPr lang="en-US" altLang="en-US" sz="2800" dirty="0" smtClean="0"/>
          </a:p>
          <a:p>
            <a:pPr eaLnBrk="1" hangingPunct="1"/>
            <a:endParaRPr lang="en-US" alt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Dalhousie Family Medicine Field Note</a:t>
            </a:r>
            <a:endParaRPr lang="en-CA"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95536" y="1772816"/>
            <a:ext cx="3402378" cy="4536504"/>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9973670" y="12441038"/>
            <a:ext cx="2845985" cy="3550049"/>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4644008" y="1700808"/>
            <a:ext cx="4134392" cy="51571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purpose of Field Notes</a:t>
            </a:r>
            <a:endParaRPr lang="en-CA" dirty="0"/>
          </a:p>
        </p:txBody>
      </p:sp>
      <p:sp>
        <p:nvSpPr>
          <p:cNvPr id="3" name="Content Placeholder 2"/>
          <p:cNvSpPr>
            <a:spLocks noGrp="1"/>
          </p:cNvSpPr>
          <p:nvPr>
            <p:ph sz="quarter" idx="1"/>
          </p:nvPr>
        </p:nvSpPr>
        <p:spPr/>
        <p:txBody>
          <a:bodyPr>
            <a:normAutofit/>
          </a:bodyPr>
          <a:lstStyle/>
          <a:p>
            <a:r>
              <a:rPr lang="en-US" altLang="en-US" sz="2800" dirty="0" smtClean="0"/>
              <a:t>Impetus for timely feedback</a:t>
            </a:r>
          </a:p>
          <a:p>
            <a:r>
              <a:rPr lang="en-US" altLang="en-US" sz="2800" dirty="0" smtClean="0"/>
              <a:t>Structure for reflection</a:t>
            </a:r>
          </a:p>
          <a:p>
            <a:r>
              <a:rPr lang="en-US" altLang="en-US" sz="2800" dirty="0" smtClean="0"/>
              <a:t>Documentation </a:t>
            </a:r>
          </a:p>
          <a:p>
            <a:r>
              <a:rPr lang="en-CA" dirty="0" smtClean="0"/>
              <a:t>Evidence if competencies not being met</a:t>
            </a:r>
          </a:p>
          <a:p>
            <a:r>
              <a:rPr lang="en-CA" dirty="0" smtClean="0"/>
              <a:t>Content for ITARs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
      <a:dk1>
        <a:srgbClr val="000000"/>
      </a:dk1>
      <a:lt1>
        <a:srgbClr val="FFFFFF"/>
      </a:lt1>
      <a:dk2>
        <a:srgbClr val="FFFFFF"/>
      </a:dk2>
      <a:lt2>
        <a:srgbClr val="808080"/>
      </a:lt2>
      <a:accent1>
        <a:srgbClr val="0080FF"/>
      </a:accent1>
      <a:accent2>
        <a:srgbClr val="408000"/>
      </a:accent2>
      <a:accent3>
        <a:srgbClr val="FFFFFF"/>
      </a:accent3>
      <a:accent4>
        <a:srgbClr val="000000"/>
      </a:accent4>
      <a:accent5>
        <a:srgbClr val="AAC0FF"/>
      </a:accent5>
      <a:accent6>
        <a:srgbClr val="397300"/>
      </a:accent6>
      <a:hlink>
        <a:srgbClr val="FF0000"/>
      </a:hlink>
      <a:folHlink>
        <a:srgbClr val="EBAF11"/>
      </a:folHlink>
    </a:clrScheme>
    <a:fontScheme name="Office Them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charset="0"/>
          </a:defRPr>
        </a:defPPr>
      </a:lstStyle>
    </a:lnDef>
  </a:objectDefaults>
  <a:extraClrSchemeLst>
    <a:extraClrScheme>
      <a:clrScheme name="Office Theme 1">
        <a:dk1>
          <a:srgbClr val="990033"/>
        </a:dk1>
        <a:lt1>
          <a:srgbClr val="FFFFCC"/>
        </a:lt1>
        <a:dk2>
          <a:srgbClr val="000000"/>
        </a:dk2>
        <a:lt2>
          <a:srgbClr val="FFFFFF"/>
        </a:lt2>
        <a:accent1>
          <a:srgbClr val="CC3300"/>
        </a:accent1>
        <a:accent2>
          <a:srgbClr val="FF9900"/>
        </a:accent2>
        <a:accent3>
          <a:srgbClr val="AAAAAA"/>
        </a:accent3>
        <a:accent4>
          <a:srgbClr val="DADAAE"/>
        </a:accent4>
        <a:accent5>
          <a:srgbClr val="E2ADAA"/>
        </a:accent5>
        <a:accent6>
          <a:srgbClr val="E78A00"/>
        </a:accent6>
        <a:hlink>
          <a:srgbClr val="FFCC00"/>
        </a:hlink>
        <a:folHlink>
          <a:srgbClr val="FF5050"/>
        </a:folHlink>
      </a:clrScheme>
      <a:clrMap bg1="dk2" tx1="lt1" bg2="dk1" tx2="lt2" accent1="accent1" accent2="accent2" accent3="accent3" accent4="accent4" accent5="accent5" accent6="accent6" hlink="hlink" folHlink="folHlink"/>
    </a:extraClrScheme>
    <a:extraClrScheme>
      <a:clrScheme name="Office Theme 2">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Office Theme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Office Theme 4">
        <a:dk1>
          <a:srgbClr val="7A5A00"/>
        </a:dk1>
        <a:lt1>
          <a:srgbClr val="FFFF99"/>
        </a:lt1>
        <a:dk2>
          <a:srgbClr val="000066"/>
        </a:dk2>
        <a:lt2>
          <a:srgbClr val="CCFF33"/>
        </a:lt2>
        <a:accent1>
          <a:srgbClr val="006600"/>
        </a:accent1>
        <a:accent2>
          <a:srgbClr val="4F0777"/>
        </a:accent2>
        <a:accent3>
          <a:srgbClr val="AAAAB8"/>
        </a:accent3>
        <a:accent4>
          <a:srgbClr val="DADA82"/>
        </a:accent4>
        <a:accent5>
          <a:srgbClr val="AAB8AA"/>
        </a:accent5>
        <a:accent6>
          <a:srgbClr val="47066B"/>
        </a:accent6>
        <a:hlink>
          <a:srgbClr val="CC99FF"/>
        </a:hlink>
        <a:folHlink>
          <a:srgbClr val="005894"/>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Office Theme 6">
        <a:dk1>
          <a:srgbClr val="99CC00"/>
        </a:dk1>
        <a:lt1>
          <a:srgbClr val="FFFFFF"/>
        </a:lt1>
        <a:dk2>
          <a:srgbClr val="009900"/>
        </a:dk2>
        <a:lt2>
          <a:srgbClr val="FFFF99"/>
        </a:lt2>
        <a:accent1>
          <a:srgbClr val="336600"/>
        </a:accent1>
        <a:accent2>
          <a:srgbClr val="CCCC00"/>
        </a:accent2>
        <a:accent3>
          <a:srgbClr val="AACAAA"/>
        </a:accent3>
        <a:accent4>
          <a:srgbClr val="DADADA"/>
        </a:accent4>
        <a:accent5>
          <a:srgbClr val="ADB8AA"/>
        </a:accent5>
        <a:accent6>
          <a:srgbClr val="B9B900"/>
        </a:accent6>
        <a:hlink>
          <a:srgbClr val="008000"/>
        </a:hlink>
        <a:folHlink>
          <a:srgbClr val="33CC33"/>
        </a:folHlink>
      </a:clrScheme>
      <a:clrMap bg1="dk2" tx1="lt1" bg2="dk1" tx2="lt2" accent1="accent1" accent2="accent2" accent3="accent3" accent4="accent4" accent5="accent5" accent6="accent6" hlink="hlink" folHlink="folHlink"/>
    </a:extraClrScheme>
    <a:extraClrScheme>
      <a:clrScheme name="Office Theme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Office Them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Office Theme 10">
        <a:dk1>
          <a:srgbClr val="000000"/>
        </a:dk1>
        <a:lt1>
          <a:srgbClr val="FFFFFF"/>
        </a:lt1>
        <a:dk2>
          <a:srgbClr val="FFCB00"/>
        </a:dk2>
        <a:lt2>
          <a:srgbClr val="808080"/>
        </a:lt2>
        <a:accent1>
          <a:srgbClr val="0080FF"/>
        </a:accent1>
        <a:accent2>
          <a:srgbClr val="408000"/>
        </a:accent2>
        <a:accent3>
          <a:srgbClr val="FFFFFF"/>
        </a:accent3>
        <a:accent4>
          <a:srgbClr val="000000"/>
        </a:accent4>
        <a:accent5>
          <a:srgbClr val="AAC0FF"/>
        </a:accent5>
        <a:accent6>
          <a:srgbClr val="397300"/>
        </a:accent6>
        <a:hlink>
          <a:srgbClr val="FF0000"/>
        </a:hlink>
        <a:folHlink>
          <a:srgbClr val="FF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16880</TotalTime>
  <Words>3438</Words>
  <Application>Microsoft Office PowerPoint</Application>
  <PresentationFormat>On-screen Show (4:3)</PresentationFormat>
  <Paragraphs>342</Paragraphs>
  <Slides>30</Slides>
  <Notes>22</Notes>
  <HiddenSlides>0</HiddenSlides>
  <MMClips>1</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Median</vt:lpstr>
      <vt:lpstr>The Good, The Bad and the UGLY of Field Notes and ItARs; and how to give feedback</vt:lpstr>
      <vt:lpstr>Food for thought</vt:lpstr>
      <vt:lpstr>Disclosure</vt:lpstr>
      <vt:lpstr>Credit where credit is due</vt:lpstr>
      <vt:lpstr>Objectives</vt:lpstr>
      <vt:lpstr>Field Notes</vt:lpstr>
      <vt:lpstr>What is a field note?</vt:lpstr>
      <vt:lpstr>Dalhousie Family Medicine Field Note</vt:lpstr>
      <vt:lpstr>What is purpose of Field Notes</vt:lpstr>
      <vt:lpstr>Slide 10</vt:lpstr>
      <vt:lpstr>What can you base a field note on?</vt:lpstr>
      <vt:lpstr>Characteristics of Good Field Notes </vt:lpstr>
      <vt:lpstr>Sample Field Notes</vt:lpstr>
      <vt:lpstr>Characteristics of Good Field Notes </vt:lpstr>
      <vt:lpstr>Slide 15</vt:lpstr>
      <vt:lpstr>ITARs</vt:lpstr>
      <vt:lpstr>Best Practice ITARs</vt:lpstr>
      <vt:lpstr>Characteristics of Good ITARs</vt:lpstr>
      <vt:lpstr>Site Director’s Needs</vt:lpstr>
      <vt:lpstr>Logistics of ITAR</vt:lpstr>
      <vt:lpstr>Critique ITARs</vt:lpstr>
      <vt:lpstr>Feedback</vt:lpstr>
      <vt:lpstr> Characteristics of Feedback</vt:lpstr>
      <vt:lpstr>Delivery of Feedback</vt:lpstr>
      <vt:lpstr>Barriers to feedback</vt:lpstr>
      <vt:lpstr>Video – Constructive Feedback</vt:lpstr>
      <vt:lpstr>Ask Tell Ask</vt:lpstr>
      <vt:lpstr>Video Vignette</vt:lpstr>
      <vt:lpstr>Putting it All Together</vt:lpstr>
      <vt:lpstr>Objectives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 ITARS and FieldNotes</dc:title>
  <dc:creator>Alethea Lacas</dc:creator>
  <cp:lastModifiedBy>Alethea Lacas</cp:lastModifiedBy>
  <cp:revision>267</cp:revision>
  <dcterms:created xsi:type="dcterms:W3CDTF">2016-04-21T15:30:53Z</dcterms:created>
  <dcterms:modified xsi:type="dcterms:W3CDTF">2017-10-19T18:42:38Z</dcterms:modified>
</cp:coreProperties>
</file>