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80" r:id="rId3"/>
    <p:sldId id="267" r:id="rId4"/>
    <p:sldId id="268" r:id="rId5"/>
    <p:sldId id="273" r:id="rId6"/>
    <p:sldId id="265" r:id="rId7"/>
    <p:sldId id="274" r:id="rId8"/>
    <p:sldId id="275" r:id="rId9"/>
    <p:sldId id="276" r:id="rId10"/>
    <p:sldId id="283" r:id="rId11"/>
    <p:sldId id="281" r:id="rId12"/>
    <p:sldId id="282" r:id="rId13"/>
    <p:sldId id="263" r:id="rId14"/>
    <p:sldId id="285" r:id="rId15"/>
    <p:sldId id="271" r:id="rId16"/>
    <p:sldId id="272" r:id="rId17"/>
    <p:sldId id="284" r:id="rId18"/>
    <p:sldId id="270" r:id="rId19"/>
    <p:sldId id="279" r:id="rId20"/>
    <p:sldId id="258"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068" autoAdjust="0"/>
  </p:normalViewPr>
  <p:slideViewPr>
    <p:cSldViewPr>
      <p:cViewPr>
        <p:scale>
          <a:sx n="84" d="100"/>
          <a:sy n="84" d="100"/>
        </p:scale>
        <p:origin x="-846"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C3A7801-06E0-4F00-A380-8629AD9AD514}" type="datetimeFigureOut">
              <a:rPr lang="en-CA" smtClean="0"/>
              <a:pPr/>
              <a:t>17-Oct-17</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45C396B-D956-485B-BC0D-F7E89666993D}"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223C269-550B-4310-B033-8F2C638DCA85}" type="slidenum">
              <a:rPr lang="en-CA" smtClean="0"/>
              <a:pPr/>
              <a:t>3</a:t>
            </a:fld>
            <a:endParaRPr lang="en-CA" dirty="0"/>
          </a:p>
        </p:txBody>
      </p:sp>
    </p:spTree>
    <p:extLst>
      <p:ext uri="{BB962C8B-B14F-4D97-AF65-F5344CB8AC3E}">
        <p14:creationId xmlns:p14="http://schemas.microsoft.com/office/powerpoint/2010/main" xmlns="" val="2435204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223C269-550B-4310-B033-8F2C638DCA85}" type="slidenum">
              <a:rPr lang="en-CA" smtClean="0"/>
              <a:pPr/>
              <a:t>4</a:t>
            </a:fld>
            <a:endParaRPr lang="en-CA" dirty="0"/>
          </a:p>
        </p:txBody>
      </p:sp>
    </p:spTree>
    <p:extLst>
      <p:ext uri="{BB962C8B-B14F-4D97-AF65-F5344CB8AC3E}">
        <p14:creationId xmlns:p14="http://schemas.microsoft.com/office/powerpoint/2010/main" xmlns="" val="1471509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CA" dirty="0" smtClean="0"/>
              <a:t>Think broadly for sources of feedback and Field Notes… i.e. a Field Note could be based on their clinical reasoning following a discussion and/or chart review, witnessing their collaboration with AHC, professional behaviours, leadership skills……</a:t>
            </a:r>
          </a:p>
          <a:p>
            <a:endParaRPr lang="en-CA" dirty="0"/>
          </a:p>
        </p:txBody>
      </p:sp>
      <p:sp>
        <p:nvSpPr>
          <p:cNvPr id="4" name="Slide Number Placeholder 3"/>
          <p:cNvSpPr>
            <a:spLocks noGrp="1"/>
          </p:cNvSpPr>
          <p:nvPr>
            <p:ph type="sldNum" sz="quarter" idx="10"/>
          </p:nvPr>
        </p:nvSpPr>
        <p:spPr/>
        <p:txBody>
          <a:bodyPr/>
          <a:lstStyle/>
          <a:p>
            <a:fld id="{F45C396B-D956-485B-BC0D-F7E89666993D}" type="slidenum">
              <a:rPr lang="en-CA" smtClean="0"/>
              <a:pPr/>
              <a:t>8</a:t>
            </a:fld>
            <a:endParaRPr lang="en-C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24123" indent="-524123">
              <a:buFont typeface="+mj-lt"/>
              <a:buAutoNum type="arabicPeriod" startAt="3"/>
            </a:pPr>
            <a:r>
              <a:rPr lang="en-CA" dirty="0" smtClean="0"/>
              <a:t>Be Careful on the ITARS what you list as the "to work on“</a:t>
            </a:r>
          </a:p>
          <a:p>
            <a:pPr marL="850243" lvl="1" indent="-524123">
              <a:buFont typeface="+mj-lt"/>
              <a:buAutoNum type="alphaLcPeriod"/>
            </a:pPr>
            <a:r>
              <a:rPr lang="en-CA" dirty="0" smtClean="0"/>
              <a:t>The ITAR is formative so is what you are quoting/referencing from a one field note and the issue has resolved?  Is it a "one off" comment that does not really reflect the resident's performance?</a:t>
            </a:r>
          </a:p>
          <a:p>
            <a:endParaRPr lang="en-CA" dirty="0"/>
          </a:p>
        </p:txBody>
      </p:sp>
      <p:sp>
        <p:nvSpPr>
          <p:cNvPr id="4" name="Slide Number Placeholder 3"/>
          <p:cNvSpPr>
            <a:spLocks noGrp="1"/>
          </p:cNvSpPr>
          <p:nvPr>
            <p:ph type="sldNum" sz="quarter" idx="10"/>
          </p:nvPr>
        </p:nvSpPr>
        <p:spPr/>
        <p:txBody>
          <a:bodyPr/>
          <a:lstStyle/>
          <a:p>
            <a:fld id="{F45C396B-D956-485B-BC0D-F7E89666993D}" type="slidenum">
              <a:rPr lang="en-CA" smtClean="0"/>
              <a:pPr/>
              <a:t>16</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203BB51-2E7C-4D89-8710-1B9AE46C0C01}" type="datetimeFigureOut">
              <a:rPr lang="en-CA" smtClean="0"/>
              <a:pPr/>
              <a:t>17-Oct-17</a:t>
            </a:fld>
            <a:endParaRPr lang="en-CA"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CA"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927DF2E-EDF7-450F-8221-D7F52A309A33}" type="slidenum">
              <a:rPr lang="en-CA" smtClean="0"/>
              <a:pPr/>
              <a:t>‹#›</a:t>
            </a:fld>
            <a:endParaRPr lang="en-CA"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03BB51-2E7C-4D89-8710-1B9AE46C0C01}" type="datetimeFigureOut">
              <a:rPr lang="en-CA" smtClean="0"/>
              <a:pPr/>
              <a:t>17-Oct-17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927DF2E-EDF7-450F-8221-D7F52A309A33}"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203BB51-2E7C-4D89-8710-1B9AE46C0C01}" type="datetimeFigureOut">
              <a:rPr lang="en-CA" smtClean="0"/>
              <a:pPr/>
              <a:t>17-Oct-17</a:t>
            </a:fld>
            <a:endParaRPr lang="en-CA" dirty="0"/>
          </a:p>
        </p:txBody>
      </p:sp>
      <p:sp>
        <p:nvSpPr>
          <p:cNvPr id="5" name="Footer Placeholder 4"/>
          <p:cNvSpPr>
            <a:spLocks noGrp="1"/>
          </p:cNvSpPr>
          <p:nvPr>
            <p:ph type="ftr" sz="quarter" idx="11"/>
          </p:nvPr>
        </p:nvSpPr>
        <p:spPr>
          <a:xfrm>
            <a:off x="457201" y="6248207"/>
            <a:ext cx="5573483" cy="365125"/>
          </a:xfrm>
        </p:spPr>
        <p:txBody>
          <a:bodyPr/>
          <a:lstStyle/>
          <a:p>
            <a:endParaRPr lang="en-CA"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6927DF2E-EDF7-450F-8221-D7F52A309A33}" type="slidenum">
              <a:rPr lang="en-CA" smtClean="0"/>
              <a:pPr/>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203BB51-2E7C-4D89-8710-1B9AE46C0C01}" type="datetimeFigureOut">
              <a:rPr lang="en-CA" smtClean="0"/>
              <a:pPr/>
              <a:t>17-Oct-17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927DF2E-EDF7-450F-8221-D7F52A309A33}" type="slidenum">
              <a:rPr lang="en-CA" smtClean="0"/>
              <a:pPr/>
              <a:t>‹#›</a:t>
            </a:fld>
            <a:endParaRPr lang="en-CA"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203BB51-2E7C-4D89-8710-1B9AE46C0C01}" type="datetimeFigureOut">
              <a:rPr lang="en-CA" smtClean="0"/>
              <a:pPr/>
              <a:t>17-Oct-17</a:t>
            </a:fld>
            <a:endParaRPr lang="en-CA"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927DF2E-EDF7-450F-8221-D7F52A309A33}" type="slidenum">
              <a:rPr lang="en-CA" smtClean="0"/>
              <a:pPr/>
              <a:t>‹#›</a:t>
            </a:fld>
            <a:endParaRPr lang="en-CA" dirty="0"/>
          </a:p>
        </p:txBody>
      </p:sp>
      <p:sp>
        <p:nvSpPr>
          <p:cNvPr id="14" name="Footer Placeholder 13"/>
          <p:cNvSpPr>
            <a:spLocks noGrp="1"/>
          </p:cNvSpPr>
          <p:nvPr>
            <p:ph type="ftr" sz="quarter" idx="12"/>
          </p:nvPr>
        </p:nvSpPr>
        <p:spPr/>
        <p:txBody>
          <a:bodyPr/>
          <a:lstStyle/>
          <a:p>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203BB51-2E7C-4D89-8710-1B9AE46C0C01}" type="datetimeFigureOut">
              <a:rPr lang="en-CA" smtClean="0"/>
              <a:pPr/>
              <a:t>17-Oct-17</a:t>
            </a:fld>
            <a:endParaRPr lang="en-CA" dirty="0"/>
          </a:p>
        </p:txBody>
      </p:sp>
      <p:sp>
        <p:nvSpPr>
          <p:cNvPr id="10" name="Slide Number Placeholder 9"/>
          <p:cNvSpPr>
            <a:spLocks noGrp="1"/>
          </p:cNvSpPr>
          <p:nvPr>
            <p:ph type="sldNum" sz="quarter" idx="16"/>
          </p:nvPr>
        </p:nvSpPr>
        <p:spPr/>
        <p:txBody>
          <a:bodyPr rtlCol="0"/>
          <a:lstStyle/>
          <a:p>
            <a:fld id="{6927DF2E-EDF7-450F-8221-D7F52A309A33}" type="slidenum">
              <a:rPr lang="en-CA" smtClean="0"/>
              <a:pPr/>
              <a:t>‹#›</a:t>
            </a:fld>
            <a:endParaRPr lang="en-CA" dirty="0"/>
          </a:p>
        </p:txBody>
      </p:sp>
      <p:sp>
        <p:nvSpPr>
          <p:cNvPr id="12" name="Footer Placeholder 11"/>
          <p:cNvSpPr>
            <a:spLocks noGrp="1"/>
          </p:cNvSpPr>
          <p:nvPr>
            <p:ph type="ftr" sz="quarter" idx="17"/>
          </p:nvPr>
        </p:nvSpPr>
        <p:spPr/>
        <p:txBody>
          <a:bodyPr rtlCol="0"/>
          <a:lstStyle/>
          <a:p>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203BB51-2E7C-4D89-8710-1B9AE46C0C01}" type="datetimeFigureOut">
              <a:rPr lang="en-CA" smtClean="0"/>
              <a:pPr/>
              <a:t>17-Oct-17</a:t>
            </a:fld>
            <a:endParaRPr lang="en-CA" dirty="0"/>
          </a:p>
        </p:txBody>
      </p:sp>
      <p:sp>
        <p:nvSpPr>
          <p:cNvPr id="12" name="Slide Number Placeholder 11"/>
          <p:cNvSpPr>
            <a:spLocks noGrp="1"/>
          </p:cNvSpPr>
          <p:nvPr>
            <p:ph type="sldNum" sz="quarter" idx="16"/>
          </p:nvPr>
        </p:nvSpPr>
        <p:spPr/>
        <p:txBody>
          <a:bodyPr rtlCol="0"/>
          <a:lstStyle/>
          <a:p>
            <a:fld id="{6927DF2E-EDF7-450F-8221-D7F52A309A33}" type="slidenum">
              <a:rPr lang="en-CA" smtClean="0"/>
              <a:pPr/>
              <a:t>‹#›</a:t>
            </a:fld>
            <a:endParaRPr lang="en-CA" dirty="0"/>
          </a:p>
        </p:txBody>
      </p:sp>
      <p:sp>
        <p:nvSpPr>
          <p:cNvPr id="14" name="Footer Placeholder 13"/>
          <p:cNvSpPr>
            <a:spLocks noGrp="1"/>
          </p:cNvSpPr>
          <p:nvPr>
            <p:ph type="ftr" sz="quarter" idx="17"/>
          </p:nvPr>
        </p:nvSpPr>
        <p:spPr/>
        <p:txBody>
          <a:bodyPr rtlCol="0"/>
          <a:lstStyle/>
          <a:p>
            <a:endParaRPr lang="en-CA"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03BB51-2E7C-4D89-8710-1B9AE46C0C01}" type="datetimeFigureOut">
              <a:rPr lang="en-CA" smtClean="0"/>
              <a:pPr/>
              <a:t>17-Oct-17</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927DF2E-EDF7-450F-8221-D7F52A309A33}"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3BB51-2E7C-4D89-8710-1B9AE46C0C01}" type="datetimeFigureOut">
              <a:rPr lang="en-CA" smtClean="0"/>
              <a:pPr/>
              <a:t>17-Oct-17</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927DF2E-EDF7-450F-8221-D7F52A309A33}"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203BB51-2E7C-4D89-8710-1B9AE46C0C01}" type="datetimeFigureOut">
              <a:rPr lang="en-CA" smtClean="0"/>
              <a:pPr/>
              <a:t>17-Oct-17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927DF2E-EDF7-450F-8221-D7F52A309A33}" type="slidenum">
              <a:rPr lang="en-CA" smtClean="0"/>
              <a:pPr/>
              <a:t>‹#›</a:t>
            </a:fld>
            <a:endParaRPr lang="en-CA"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F203BB51-2E7C-4D89-8710-1B9AE46C0C01}" type="datetimeFigureOut">
              <a:rPr lang="en-CA" smtClean="0"/>
              <a:pPr/>
              <a:t>17-Oct-17</a:t>
            </a:fld>
            <a:endParaRPr lang="en-CA"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927DF2E-EDF7-450F-8221-D7F52A309A33}" type="slidenum">
              <a:rPr lang="en-CA" smtClean="0"/>
              <a:pPr/>
              <a:t>‹#›</a:t>
            </a:fld>
            <a:endParaRPr lang="en-CA"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CA"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203BB51-2E7C-4D89-8710-1B9AE46C0C01}" type="datetimeFigureOut">
              <a:rPr lang="en-CA" smtClean="0"/>
              <a:pPr/>
              <a:t>17-Oct-17</a:t>
            </a:fld>
            <a:endParaRPr lang="en-CA"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CA"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927DF2E-EDF7-450F-8221-D7F52A309A33}"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fpc.ca/EvaluationObjectiv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4192488"/>
            <a:ext cx="6477000" cy="1828800"/>
          </a:xfrm>
        </p:spPr>
        <p:txBody>
          <a:bodyPr>
            <a:normAutofit/>
          </a:bodyPr>
          <a:lstStyle/>
          <a:p>
            <a:r>
              <a:rPr lang="en-CA" dirty="0" smtClean="0"/>
              <a:t>How to Complete Field Notes and ITARs </a:t>
            </a:r>
            <a:br>
              <a:rPr lang="en-CA" dirty="0" smtClean="0"/>
            </a:br>
            <a:r>
              <a:rPr lang="en-CA" sz="2400" dirty="0" smtClean="0"/>
              <a:t>for Dalhousie Family Medicine Residents</a:t>
            </a:r>
            <a:endParaRPr lang="en-CA" dirty="0"/>
          </a:p>
        </p:txBody>
      </p:sp>
      <p:sp>
        <p:nvSpPr>
          <p:cNvPr id="3" name="Subtitle 2"/>
          <p:cNvSpPr>
            <a:spLocks noGrp="1"/>
          </p:cNvSpPr>
          <p:nvPr>
            <p:ph type="subTitle" idx="1"/>
          </p:nvPr>
        </p:nvSpPr>
        <p:spPr/>
        <p:txBody>
          <a:bodyPr>
            <a:normAutofit fontScale="55000" lnSpcReduction="20000"/>
          </a:bodyPr>
          <a:lstStyle/>
          <a:p>
            <a:r>
              <a:rPr lang="en-CA" dirty="0" smtClean="0"/>
              <a:t>Faculty Development October 2017</a:t>
            </a:r>
          </a:p>
          <a:p>
            <a:r>
              <a:rPr lang="en-CA" dirty="0" smtClean="0"/>
              <a:t>Alethea Lacas, MD Adapted from presentation from Dr Fiona Bergin and Dr Tom Laughlin</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When to Complete a Field Note and What to include</a:t>
            </a:r>
            <a:endParaRPr lang="en-CA" dirty="0"/>
          </a:p>
        </p:txBody>
      </p:sp>
      <p:sp>
        <p:nvSpPr>
          <p:cNvPr id="3" name="Content Placeholder 2"/>
          <p:cNvSpPr>
            <a:spLocks noGrp="1"/>
          </p:cNvSpPr>
          <p:nvPr>
            <p:ph sz="quarter" idx="1"/>
          </p:nvPr>
        </p:nvSpPr>
        <p:spPr/>
        <p:txBody>
          <a:bodyPr/>
          <a:lstStyle/>
          <a:p>
            <a:pPr marL="355600" indent="-355600" defTabSz="457200">
              <a:defRPr/>
            </a:pPr>
            <a:r>
              <a:rPr lang="en-US" sz="3200" dirty="0" smtClean="0"/>
              <a:t>Daily in Actual Clinical Setting</a:t>
            </a:r>
            <a:endParaRPr lang="en-US" sz="3200" baseline="30000" dirty="0" smtClean="0"/>
          </a:p>
          <a:p>
            <a:pPr marL="355600" indent="-355600" defTabSz="457200">
              <a:defRPr/>
            </a:pPr>
            <a:r>
              <a:rPr lang="en-US" sz="3200" dirty="0" smtClean="0"/>
              <a:t>Discuss what is being written down, ideally promoting discussion with reflection</a:t>
            </a:r>
          </a:p>
          <a:p>
            <a:pPr marL="355600" indent="-355600" defTabSz="457200">
              <a:defRPr/>
            </a:pPr>
            <a:r>
              <a:rPr lang="en-US" sz="3200" dirty="0" smtClean="0"/>
              <a:t>Focus on a </a:t>
            </a:r>
            <a:r>
              <a:rPr lang="en-US" sz="3200" dirty="0" err="1" smtClean="0"/>
              <a:t>behaviour</a:t>
            </a:r>
            <a:r>
              <a:rPr lang="en-US" sz="3200" dirty="0" smtClean="0"/>
              <a:t> or learning point rather than on multiple issues</a:t>
            </a:r>
          </a:p>
          <a:p>
            <a:pPr marL="355600" indent="-355600" defTabSz="457200">
              <a:defRPr/>
            </a:pPr>
            <a:r>
              <a:rPr lang="en-US" sz="3200" dirty="0" smtClean="0"/>
              <a:t> Is not a comparison with other learners</a:t>
            </a:r>
            <a:endParaRPr lang="en-US" sz="3200" baseline="30000" dirty="0" smtClean="0"/>
          </a:p>
          <a:p>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Who Fills in Field Note and </a:t>
            </a:r>
            <a:r>
              <a:rPr lang="en-CA" dirty="0" smtClean="0"/>
              <a:t>How?</a:t>
            </a:r>
            <a:endParaRPr lang="en-CA" dirty="0"/>
          </a:p>
        </p:txBody>
      </p:sp>
      <p:sp>
        <p:nvSpPr>
          <p:cNvPr id="3" name="Content Placeholder 2"/>
          <p:cNvSpPr>
            <a:spLocks noGrp="1"/>
          </p:cNvSpPr>
          <p:nvPr>
            <p:ph sz="quarter" idx="1"/>
          </p:nvPr>
        </p:nvSpPr>
        <p:spPr/>
        <p:txBody>
          <a:bodyPr>
            <a:normAutofit/>
          </a:bodyPr>
          <a:lstStyle/>
          <a:p>
            <a:r>
              <a:rPr lang="en-CA" dirty="0" smtClean="0"/>
              <a:t>Ideally the resident takes the initiative to get a field note completed</a:t>
            </a:r>
          </a:p>
          <a:p>
            <a:r>
              <a:rPr lang="en-CA" dirty="0" smtClean="0"/>
              <a:t>Field note may be filled in by resident or staff</a:t>
            </a:r>
          </a:p>
          <a:p>
            <a:r>
              <a:rPr lang="en-US" altLang="en-US" sz="2800" dirty="0" smtClean="0"/>
              <a:t>Negotiate with the resident what you are going to discuss</a:t>
            </a:r>
          </a:p>
          <a:p>
            <a:r>
              <a:rPr lang="en-US" altLang="en-US" sz="2800" dirty="0" smtClean="0"/>
              <a:t>Be open to their suggestions, but don’t neglect your agenda</a:t>
            </a:r>
          </a:p>
          <a:p>
            <a:r>
              <a:rPr lang="en-CA" sz="2800" dirty="0" smtClean="0"/>
              <a:t>Can flag verbal feedback and suggest “lets do a field note on that”</a:t>
            </a:r>
          </a:p>
          <a:p>
            <a:endParaRPr lang="en-US" altLang="en-US" sz="2800" dirty="0" smtClean="0"/>
          </a:p>
          <a:p>
            <a:endParaRPr lang="en-US" sz="2800" dirty="0" smtClean="0"/>
          </a:p>
          <a:p>
            <a:endParaRPr lang="en-CA" dirty="0" smtClean="0"/>
          </a:p>
          <a:p>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Field Notes – What goes Where</a:t>
            </a:r>
            <a:endParaRPr lang="en-CA" dirty="0"/>
          </a:p>
        </p:txBody>
      </p:sp>
      <p:sp>
        <p:nvSpPr>
          <p:cNvPr id="3" name="Content Placeholder 2"/>
          <p:cNvSpPr>
            <a:spLocks noGrp="1"/>
          </p:cNvSpPr>
          <p:nvPr>
            <p:ph sz="quarter" idx="1"/>
          </p:nvPr>
        </p:nvSpPr>
        <p:spPr/>
        <p:txBody>
          <a:bodyPr>
            <a:normAutofit fontScale="62500" lnSpcReduction="20000"/>
          </a:bodyPr>
          <a:lstStyle/>
          <a:p>
            <a:r>
              <a:rPr lang="en-CA" b="1" dirty="0" smtClean="0"/>
              <a:t>Problem: </a:t>
            </a:r>
            <a:r>
              <a:rPr lang="en-CA" dirty="0" smtClean="0"/>
              <a:t>the clinical issue upon which the field note is being based</a:t>
            </a:r>
          </a:p>
          <a:p>
            <a:pPr lvl="1"/>
            <a:r>
              <a:rPr lang="en-CA" dirty="0" smtClean="0"/>
              <a:t>e.g. if field note is on communication and was for a patient encounter where had to break bad news the problem might be “breaking bad news” or could be “metastatic cancer”</a:t>
            </a:r>
          </a:p>
          <a:p>
            <a:pPr lvl="1">
              <a:buNone/>
            </a:pPr>
            <a:endParaRPr lang="en-CA" dirty="0" smtClean="0"/>
          </a:p>
          <a:p>
            <a:r>
              <a:rPr lang="en-CA" b="1" dirty="0" smtClean="0"/>
              <a:t>Phase: </a:t>
            </a:r>
            <a:r>
              <a:rPr lang="en-CA" dirty="0" smtClean="0"/>
              <a:t> 8 phases of clinical encounter:</a:t>
            </a:r>
          </a:p>
          <a:p>
            <a:pPr lvl="1"/>
            <a:r>
              <a:rPr lang="en-US" altLang="en-US" sz="2400" i="1" dirty="0" smtClean="0"/>
              <a:t>History; Physical; Hypothesis; Investigation; Diagnosis; Management/Treatment ; Referral ; Follow-up </a:t>
            </a:r>
          </a:p>
          <a:p>
            <a:pPr lvl="1"/>
            <a:endParaRPr lang="en-CA" dirty="0" smtClean="0"/>
          </a:p>
          <a:p>
            <a:r>
              <a:rPr lang="en-CA" b="1" dirty="0" smtClean="0"/>
              <a:t>Skill: </a:t>
            </a:r>
            <a:r>
              <a:rPr lang="en-CA" dirty="0" smtClean="0"/>
              <a:t>6 skill dimensions:</a:t>
            </a:r>
            <a:endParaRPr lang="en-CA" b="1" dirty="0" smtClean="0"/>
          </a:p>
          <a:p>
            <a:pPr lvl="1"/>
            <a:r>
              <a:rPr lang="en-US" altLang="en-US" sz="2800" i="1" dirty="0" smtClean="0"/>
              <a:t>Selectivity; Clinical reasoning ; Professionalism ; Patient Centered Approach; Procedural Skills; Communication</a:t>
            </a:r>
          </a:p>
          <a:p>
            <a:pPr lvl="1"/>
            <a:r>
              <a:rPr lang="en-CA" dirty="0" smtClean="0"/>
              <a:t>These skill dimensions are well described at: </a:t>
            </a:r>
            <a:r>
              <a:rPr lang="en-CA" dirty="0" smtClean="0">
                <a:hlinkClick r:id="rId2"/>
              </a:rPr>
              <a:t>http://www.cfpc.ca/EvaluationObjectives</a:t>
            </a:r>
            <a:endParaRPr lang="en-CA" dirty="0" smtClean="0"/>
          </a:p>
          <a:p>
            <a:pPr lvl="1">
              <a:buNone/>
            </a:pPr>
            <a:endParaRPr lang="en-CA" dirty="0" smtClean="0"/>
          </a:p>
          <a:p>
            <a:r>
              <a:rPr lang="en-CA" b="1" dirty="0" smtClean="0"/>
              <a:t>Domain: </a:t>
            </a:r>
            <a:r>
              <a:rPr lang="en-CA" dirty="0" smtClean="0"/>
              <a:t>Office, Consult Service, Inpatient, ER, LTC, Home visit, etc</a:t>
            </a:r>
            <a:r>
              <a:rPr lang="en-CA" b="1" dirty="0" smtClean="0"/>
              <a:t>.  </a:t>
            </a:r>
          </a:p>
          <a:p>
            <a:pPr lvl="1"/>
            <a:r>
              <a:rPr lang="en-CA" b="1" dirty="0" smtClean="0"/>
              <a:t>May also include</a:t>
            </a:r>
            <a:r>
              <a:rPr lang="en-CA" dirty="0" smtClean="0"/>
              <a:t>: adult, </a:t>
            </a:r>
            <a:r>
              <a:rPr lang="en-CA" dirty="0" err="1" smtClean="0"/>
              <a:t>peds</a:t>
            </a:r>
            <a:r>
              <a:rPr lang="en-CA" dirty="0" smtClean="0"/>
              <a:t>, elderly, teen</a:t>
            </a:r>
            <a:r>
              <a:rPr lang="en-CA" b="1" dirty="0" smtClean="0"/>
              <a:t>, </a:t>
            </a:r>
            <a:r>
              <a:rPr lang="en-CA" dirty="0" smtClean="0"/>
              <a:t>etc</a:t>
            </a:r>
            <a:r>
              <a:rPr lang="en-CA" b="1" dirty="0" smtClean="0"/>
              <a:t>.</a:t>
            </a:r>
            <a:endParaRPr lang="en-CA"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CA"/>
          </a:p>
        </p:txBody>
      </p:sp>
      <p:sp>
        <p:nvSpPr>
          <p:cNvPr id="4" name="Title 3"/>
          <p:cNvSpPr>
            <a:spLocks noGrp="1"/>
          </p:cNvSpPr>
          <p:nvPr>
            <p:ph type="title"/>
          </p:nvPr>
        </p:nvSpPr>
        <p:spPr/>
        <p:txBody>
          <a:bodyPr/>
          <a:lstStyle/>
          <a:p>
            <a:r>
              <a:rPr lang="en-CA" dirty="0" smtClean="0"/>
              <a:t>ITARS</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an ITAR?</a:t>
            </a:r>
            <a:endParaRPr lang="en-CA" dirty="0"/>
          </a:p>
        </p:txBody>
      </p:sp>
      <p:sp>
        <p:nvSpPr>
          <p:cNvPr id="3" name="Content Placeholder 2"/>
          <p:cNvSpPr>
            <a:spLocks noGrp="1"/>
          </p:cNvSpPr>
          <p:nvPr>
            <p:ph sz="quarter" idx="1"/>
          </p:nvPr>
        </p:nvSpPr>
        <p:spPr/>
        <p:txBody>
          <a:bodyPr>
            <a:normAutofit fontScale="70000" lnSpcReduction="20000"/>
          </a:bodyPr>
          <a:lstStyle/>
          <a:p>
            <a:r>
              <a:rPr lang="en-CA" dirty="0" smtClean="0"/>
              <a:t>ITAR= In-Training Assessment </a:t>
            </a:r>
            <a:r>
              <a:rPr lang="en-CA" dirty="0" smtClean="0"/>
              <a:t>Report</a:t>
            </a:r>
          </a:p>
          <a:p>
            <a:pPr>
              <a:buNone/>
            </a:pPr>
            <a:endParaRPr lang="en-CA" dirty="0" smtClean="0"/>
          </a:p>
          <a:p>
            <a:r>
              <a:rPr lang="en-CA" sz="3200" dirty="0" smtClean="0"/>
              <a:t>The ITAR is designed to </a:t>
            </a:r>
            <a:r>
              <a:rPr lang="en-CA" sz="3200" b="1" dirty="0" smtClean="0"/>
              <a:t>document competence and promote learning</a:t>
            </a:r>
            <a:r>
              <a:rPr lang="en-CA" sz="3200" dirty="0" smtClean="0"/>
              <a:t>. </a:t>
            </a:r>
          </a:p>
          <a:p>
            <a:r>
              <a:rPr lang="en-CA" sz="3200" dirty="0" smtClean="0"/>
              <a:t>It is formatted using the CFPC Evaluation Objectives, as is our Field Note. </a:t>
            </a:r>
          </a:p>
          <a:p>
            <a:r>
              <a:rPr lang="en-CA" sz="3200" dirty="0" smtClean="0"/>
              <a:t>The intent is to populate the ITAR with cumulative credible information from field notes. </a:t>
            </a:r>
            <a:endParaRPr lang="en-CA" dirty="0" smtClean="0"/>
          </a:p>
          <a:p>
            <a:pPr>
              <a:buNone/>
            </a:pPr>
            <a:endParaRPr lang="en-CA" dirty="0" smtClean="0"/>
          </a:p>
          <a:p>
            <a:pPr algn="ctr">
              <a:buNone/>
            </a:pPr>
            <a:r>
              <a:rPr lang="en-CA" sz="2400" dirty="0" smtClean="0"/>
              <a:t>“The purpose of this in-training assessment report is to provide clear documentation of the resident's progress towards competence in the six essential family medicine skills. Each skill is defined. Please add specific comments about resident performance to outline where the resident has achieved competence, where they are progressing satisfactorily, areas to focus on for future development and any concerns. Please provide examples from field notes that support your narrative.”</a:t>
            </a:r>
          </a:p>
          <a:p>
            <a:pPr algn="r">
              <a:buNone/>
            </a:pPr>
            <a:r>
              <a:rPr lang="en-CA" sz="1400" dirty="0" smtClean="0"/>
              <a:t>From the Dalhousie Family Medicine ITAR forms</a:t>
            </a:r>
            <a:endParaRPr lang="en-CA"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Completing ITARs</a:t>
            </a:r>
            <a:endParaRPr lang="en-CA"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CA" dirty="0" smtClean="0"/>
              <a:t>Use general, over arching statement with examples</a:t>
            </a:r>
          </a:p>
          <a:p>
            <a:pPr marL="514350" indent="-514350">
              <a:buFont typeface="+mj-lt"/>
              <a:buAutoNum type="arabicPeriod"/>
            </a:pPr>
            <a:r>
              <a:rPr lang="en-CA" dirty="0" smtClean="0"/>
              <a:t>You do NOT need to have a field note on everything you put in an ITAR nor do you need to use all of the field notes</a:t>
            </a:r>
          </a:p>
          <a:p>
            <a:pPr marL="834390" lvl="1" indent="-514350">
              <a:buFont typeface="+mj-lt"/>
              <a:buAutoNum type="alphaLcParenR"/>
            </a:pPr>
            <a:r>
              <a:rPr lang="en-CA" dirty="0" smtClean="0"/>
              <a:t>ITARs are much more than a summary of field notes</a:t>
            </a:r>
          </a:p>
          <a:p>
            <a:pPr marL="834390" lvl="1" indent="-514350">
              <a:buFont typeface="+mj-lt"/>
              <a:buAutoNum type="alphaLcParenR"/>
            </a:pPr>
            <a:r>
              <a:rPr lang="en-CA" dirty="0" smtClean="0"/>
              <a:t>Don’t be afraid to rely on other input not just from field notes</a:t>
            </a:r>
          </a:p>
          <a:p>
            <a:pPr marL="834390" lvl="1" indent="-514350">
              <a:buFont typeface="+mj-lt"/>
              <a:buAutoNum type="alphaLcParenR"/>
            </a:pPr>
            <a:r>
              <a:rPr lang="en-CA" dirty="0" smtClean="0"/>
              <a:t>Don‘t have to use every field note in the ITAR</a:t>
            </a:r>
          </a:p>
          <a:p>
            <a:pPr marL="514350" indent="-514350">
              <a:buFont typeface="+mj-lt"/>
              <a:buAutoNum type="arabicPeriod"/>
            </a:pPr>
            <a:endParaRPr lang="en-CA" dirty="0" smtClean="0"/>
          </a:p>
          <a:p>
            <a:pPr>
              <a:buNone/>
            </a:pPr>
            <a:endParaRPr lang="en-CA" dirty="0" smtClean="0"/>
          </a:p>
          <a:p>
            <a:endParaRPr lang="en-CA" dirty="0" smtClean="0"/>
          </a:p>
          <a:p>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Completing ITARs-continued</a:t>
            </a:r>
            <a:endParaRPr lang="en-CA" dirty="0"/>
          </a:p>
        </p:txBody>
      </p:sp>
      <p:sp>
        <p:nvSpPr>
          <p:cNvPr id="3" name="Content Placeholder 2"/>
          <p:cNvSpPr>
            <a:spLocks noGrp="1"/>
          </p:cNvSpPr>
          <p:nvPr>
            <p:ph sz="quarter" idx="1"/>
          </p:nvPr>
        </p:nvSpPr>
        <p:spPr/>
        <p:txBody>
          <a:bodyPr>
            <a:normAutofit/>
          </a:bodyPr>
          <a:lstStyle/>
          <a:p>
            <a:pPr marL="514350" indent="-514350">
              <a:buFont typeface="+mj-lt"/>
              <a:buAutoNum type="arabicPeriod" startAt="3"/>
            </a:pPr>
            <a:r>
              <a:rPr lang="en-CA" dirty="0" smtClean="0"/>
              <a:t>Get team input</a:t>
            </a:r>
          </a:p>
          <a:p>
            <a:pPr marL="514350" indent="-514350">
              <a:buFont typeface="+mj-lt"/>
              <a:buAutoNum type="arabicPeriod" startAt="3"/>
            </a:pPr>
            <a:r>
              <a:rPr lang="en-CA" dirty="0" smtClean="0"/>
              <a:t>Be careful on the ITARS what you list as the “to work on”</a:t>
            </a:r>
          </a:p>
          <a:p>
            <a:pPr marL="834390" lvl="1" indent="-514350">
              <a:buFont typeface="Arial" pitchFamily="34" charset="0"/>
              <a:buChar char="•"/>
            </a:pPr>
            <a:r>
              <a:rPr lang="en-CA" dirty="0" smtClean="0"/>
              <a:t>Don’t put </a:t>
            </a:r>
            <a:r>
              <a:rPr lang="en-CA" dirty="0" smtClean="0"/>
              <a:t>one-off comments unless egregious, </a:t>
            </a:r>
            <a:r>
              <a:rPr lang="en-CA" dirty="0" smtClean="0"/>
              <a:t>look for trends</a:t>
            </a:r>
          </a:p>
          <a:p>
            <a:pPr marL="514350" indent="-514350">
              <a:buFont typeface="+mj-lt"/>
              <a:buAutoNum type="arabicPeriod" startAt="3"/>
            </a:pPr>
            <a:r>
              <a:rPr lang="en-CA" dirty="0" smtClean="0"/>
              <a:t>Include patient feedback into ITAR</a:t>
            </a:r>
          </a:p>
          <a:p>
            <a:pPr marL="514350" indent="-514350">
              <a:buFont typeface="+mj-lt"/>
              <a:buAutoNum type="arabicPeriod" startAt="3"/>
            </a:pPr>
            <a:r>
              <a:rPr lang="en-CA" dirty="0" smtClean="0"/>
              <a:t>Procedure field notes – “competency achieved” is a helpful statement if you feel this is true</a:t>
            </a:r>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Preparing the ITAR</a:t>
            </a:r>
            <a:endParaRPr lang="en-CA" dirty="0"/>
          </a:p>
        </p:txBody>
      </p:sp>
      <p:sp>
        <p:nvSpPr>
          <p:cNvPr id="3" name="Content Placeholder 2"/>
          <p:cNvSpPr>
            <a:spLocks noGrp="1"/>
          </p:cNvSpPr>
          <p:nvPr>
            <p:ph sz="quarter" idx="1"/>
          </p:nvPr>
        </p:nvSpPr>
        <p:spPr/>
        <p:txBody>
          <a:bodyPr>
            <a:normAutofit/>
          </a:bodyPr>
          <a:lstStyle/>
          <a:p>
            <a:pPr marL="452437">
              <a:lnSpc>
                <a:spcPct val="80000"/>
              </a:lnSpc>
              <a:buFont typeface="Wingdings" pitchFamily="2" charset="2"/>
              <a:buChar char="q"/>
              <a:defRPr/>
            </a:pPr>
            <a:r>
              <a:rPr lang="en-US" dirty="0" smtClean="0">
                <a:cs typeface="Arial" charset="0"/>
              </a:rPr>
              <a:t>Have resident organize field notes according to skill dimensions</a:t>
            </a:r>
          </a:p>
          <a:p>
            <a:pPr marL="452437">
              <a:lnSpc>
                <a:spcPct val="80000"/>
              </a:lnSpc>
              <a:buFont typeface="Wingdings" pitchFamily="2" charset="2"/>
              <a:buChar char="q"/>
              <a:defRPr/>
            </a:pPr>
            <a:r>
              <a:rPr lang="en-US" dirty="0" smtClean="0">
                <a:cs typeface="Arial" charset="0"/>
              </a:rPr>
              <a:t>Preceptor to review field notes</a:t>
            </a:r>
          </a:p>
          <a:p>
            <a:pPr marL="772477" lvl="1">
              <a:lnSpc>
                <a:spcPct val="80000"/>
              </a:lnSpc>
              <a:buFont typeface="Wingdings" pitchFamily="2" charset="2"/>
              <a:buChar char="q"/>
              <a:defRPr/>
            </a:pPr>
            <a:r>
              <a:rPr lang="en-US" dirty="0" smtClean="0">
                <a:cs typeface="Arial" charset="0"/>
              </a:rPr>
              <a:t>Note areas of strength/weakness/concerns </a:t>
            </a:r>
          </a:p>
          <a:p>
            <a:pPr marL="772477" lvl="1">
              <a:lnSpc>
                <a:spcPct val="80000"/>
              </a:lnSpc>
              <a:buFont typeface="Wingdings" pitchFamily="2" charset="2"/>
              <a:buChar char="q"/>
              <a:defRPr/>
            </a:pPr>
            <a:r>
              <a:rPr lang="en-US" dirty="0" smtClean="0">
                <a:cs typeface="Arial" charset="0"/>
              </a:rPr>
              <a:t>Note which skill dimensions have been sufficiently addressed, and which require further attention</a:t>
            </a:r>
          </a:p>
          <a:p>
            <a:pPr marL="772477" lvl="1">
              <a:lnSpc>
                <a:spcPct val="80000"/>
              </a:lnSpc>
              <a:buFont typeface="Wingdings" pitchFamily="2" charset="2"/>
              <a:buChar char="q"/>
              <a:defRPr/>
            </a:pPr>
            <a:r>
              <a:rPr lang="en-US" dirty="0" smtClean="0">
                <a:cs typeface="Arial" charset="0"/>
              </a:rPr>
              <a:t>This review will provide the basis for your discussion with the resident</a:t>
            </a:r>
          </a:p>
          <a:p>
            <a:pPr marL="452437">
              <a:lnSpc>
                <a:spcPct val="80000"/>
              </a:lnSpc>
              <a:buFont typeface="Wingdings" pitchFamily="2" charset="2"/>
              <a:buChar char="q"/>
              <a:defRPr/>
            </a:pPr>
            <a:r>
              <a:rPr lang="en-US" dirty="0" smtClean="0">
                <a:cs typeface="Arial" charset="0"/>
              </a:rPr>
              <a:t>Extract comments from field notes that may be useful to put in ITAR</a:t>
            </a:r>
          </a:p>
          <a:p>
            <a:endParaRPr lang="en-C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Using Field Notes for ITARs</a:t>
            </a:r>
            <a:endParaRPr lang="en-CA" dirty="0"/>
          </a:p>
        </p:txBody>
      </p:sp>
      <p:sp>
        <p:nvSpPr>
          <p:cNvPr id="3" name="Content Placeholder 2"/>
          <p:cNvSpPr>
            <a:spLocks noGrp="1"/>
          </p:cNvSpPr>
          <p:nvPr>
            <p:ph sz="quarter" idx="1"/>
          </p:nvPr>
        </p:nvSpPr>
        <p:spPr/>
        <p:txBody>
          <a:bodyPr>
            <a:normAutofit/>
          </a:bodyPr>
          <a:lstStyle/>
          <a:p>
            <a:r>
              <a:rPr lang="en-CA" dirty="0" smtClean="0"/>
              <a:t>Don’t need to list every field note</a:t>
            </a:r>
          </a:p>
          <a:p>
            <a:r>
              <a:rPr lang="en-CA" dirty="0" smtClean="0"/>
              <a:t>If “not progressing as expected” may need more examples from field notes</a:t>
            </a:r>
          </a:p>
          <a:p>
            <a:r>
              <a:rPr lang="en-CA" dirty="0" smtClean="0"/>
              <a:t>Field notes should support your overall assessment but not dictate it. </a:t>
            </a:r>
          </a:p>
          <a:p>
            <a:pPr lvl="1"/>
            <a:r>
              <a:rPr lang="en-CA" dirty="0" smtClean="0"/>
              <a:t>Remember they are formative not summative but can inform your summative assessment (i.e. ITAR).  </a:t>
            </a:r>
          </a:p>
          <a:p>
            <a:endParaRPr lang="en-CA" dirty="0" smtClean="0"/>
          </a:p>
          <a:p>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CCFP Objectives</a:t>
            </a:r>
            <a:endParaRPr lang="en-CA" dirty="0"/>
          </a:p>
        </p:txBody>
      </p:sp>
      <p:sp>
        <p:nvSpPr>
          <p:cNvPr id="3" name="Content Placeholder 2"/>
          <p:cNvSpPr>
            <a:spLocks noGrp="1"/>
          </p:cNvSpPr>
          <p:nvPr>
            <p:ph sz="quarter" idx="1"/>
          </p:nvPr>
        </p:nvSpPr>
        <p:spPr/>
        <p:txBody>
          <a:bodyPr>
            <a:normAutofit fontScale="92500" lnSpcReduction="10000"/>
          </a:bodyPr>
          <a:lstStyle/>
          <a:p>
            <a:r>
              <a:rPr lang="en-CA" dirty="0" smtClean="0"/>
              <a:t>Each domain has themes with observable behaviours</a:t>
            </a:r>
          </a:p>
          <a:p>
            <a:r>
              <a:rPr lang="en-CA" dirty="0" smtClean="0"/>
              <a:t>Example of a Theme in Professionalism:</a:t>
            </a:r>
          </a:p>
          <a:p>
            <a:pPr lvl="1"/>
            <a:r>
              <a:rPr lang="en-CA" dirty="0" smtClean="0"/>
              <a:t> </a:t>
            </a:r>
            <a:r>
              <a:rPr lang="en-CA" dirty="0" smtClean="0"/>
              <a:t>“Day-to-day behaviour reassures one that the physician is responsible, reliable, and trustworthy</a:t>
            </a:r>
            <a:r>
              <a:rPr lang="en-CA" dirty="0" smtClean="0"/>
              <a:t>.”</a:t>
            </a:r>
          </a:p>
          <a:p>
            <a:r>
              <a:rPr lang="en-CA" dirty="0" smtClean="0"/>
              <a:t>Observable Behaviours:</a:t>
            </a:r>
          </a:p>
          <a:p>
            <a:pPr lvl="1"/>
            <a:r>
              <a:rPr lang="en-CA" dirty="0" smtClean="0"/>
              <a:t>Comes </a:t>
            </a:r>
            <a:r>
              <a:rPr lang="en-CA" dirty="0" smtClean="0"/>
              <a:t>to clinic when </a:t>
            </a:r>
            <a:r>
              <a:rPr lang="en-CA" dirty="0" smtClean="0"/>
              <a:t>expected</a:t>
            </a:r>
          </a:p>
          <a:p>
            <a:pPr lvl="1"/>
            <a:r>
              <a:rPr lang="en-CA" dirty="0" smtClean="0"/>
              <a:t>Answers </a:t>
            </a:r>
            <a:r>
              <a:rPr lang="en-CA" dirty="0" smtClean="0"/>
              <a:t>pages when on </a:t>
            </a:r>
            <a:r>
              <a:rPr lang="en-CA" dirty="0" smtClean="0"/>
              <a:t>call</a:t>
            </a:r>
          </a:p>
          <a:p>
            <a:pPr lvl="1"/>
            <a:r>
              <a:rPr lang="en-CA" dirty="0" smtClean="0"/>
              <a:t>Sets </a:t>
            </a:r>
            <a:r>
              <a:rPr lang="en-CA" dirty="0" smtClean="0"/>
              <a:t>up systems for follow-up of </a:t>
            </a:r>
            <a:r>
              <a:rPr lang="en-CA" dirty="0" smtClean="0"/>
              <a:t>patients</a:t>
            </a:r>
          </a:p>
          <a:p>
            <a:pPr lvl="1"/>
            <a:r>
              <a:rPr lang="en-CA" dirty="0" smtClean="0"/>
              <a:t>Does </a:t>
            </a:r>
            <a:r>
              <a:rPr lang="en-CA" dirty="0" smtClean="0"/>
              <a:t>not </a:t>
            </a:r>
            <a:r>
              <a:rPr lang="en-CA" dirty="0" smtClean="0"/>
              <a:t>lie </a:t>
            </a:r>
          </a:p>
          <a:p>
            <a:r>
              <a:rPr lang="en-CA" dirty="0" smtClean="0"/>
              <a:t>http://</a:t>
            </a:r>
            <a:r>
              <a:rPr lang="en-CA" dirty="0" smtClean="0"/>
              <a:t>www.cfpc.ca/EvaluationObjectives/</a:t>
            </a:r>
            <a:endParaRPr lang="en-CA"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Evaluation of Competence</a:t>
            </a:r>
            <a:endParaRPr lang="en-CA" dirty="0"/>
          </a:p>
        </p:txBody>
      </p:sp>
      <p:sp>
        <p:nvSpPr>
          <p:cNvPr id="3" name="Content Placeholder 2"/>
          <p:cNvSpPr>
            <a:spLocks noGrp="1"/>
          </p:cNvSpPr>
          <p:nvPr>
            <p:ph sz="quarter" idx="1"/>
          </p:nvPr>
        </p:nvSpPr>
        <p:spPr/>
        <p:txBody>
          <a:bodyPr>
            <a:normAutofit/>
          </a:bodyPr>
          <a:lstStyle/>
          <a:p>
            <a:pPr algn="ctr">
              <a:buNone/>
            </a:pPr>
            <a:r>
              <a:rPr lang="en-CA" dirty="0" smtClean="0"/>
              <a:t>Multiple Observations by Multiple Observers</a:t>
            </a:r>
          </a:p>
          <a:p>
            <a:pPr algn="ctr">
              <a:buNone/>
            </a:pPr>
            <a:r>
              <a:rPr lang="en-CA" dirty="0" smtClean="0"/>
              <a:t>+</a:t>
            </a:r>
          </a:p>
          <a:p>
            <a:pPr algn="ctr">
              <a:buNone/>
            </a:pPr>
            <a:r>
              <a:rPr lang="en-CA" dirty="0" smtClean="0"/>
              <a:t>Real Clinical Practice</a:t>
            </a:r>
          </a:p>
          <a:p>
            <a:pPr algn="ctr">
              <a:buNone/>
            </a:pPr>
            <a:r>
              <a:rPr lang="en-CA" dirty="0" smtClean="0"/>
              <a:t>=</a:t>
            </a:r>
          </a:p>
          <a:p>
            <a:pPr algn="ctr">
              <a:buNone/>
            </a:pPr>
            <a:r>
              <a:rPr lang="en-CA" dirty="0" smtClean="0"/>
              <a:t>Valid and Reliable</a:t>
            </a:r>
          </a:p>
          <a:p>
            <a:pPr algn="ctr">
              <a:buNone/>
            </a:pPr>
            <a:r>
              <a:rPr lang="en-CA" dirty="0" smtClean="0"/>
              <a:t>Assessment </a:t>
            </a:r>
          </a:p>
          <a:p>
            <a:pPr algn="ctr">
              <a:buNone/>
            </a:pPr>
            <a:r>
              <a:rPr lang="en-CA" dirty="0" smtClean="0"/>
              <a:t>of</a:t>
            </a:r>
          </a:p>
          <a:p>
            <a:pPr algn="ctr">
              <a:buNone/>
            </a:pPr>
            <a:r>
              <a:rPr lang="en-CA" dirty="0" smtClean="0"/>
              <a:t>Competence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Best </a:t>
            </a:r>
            <a:r>
              <a:rPr lang="en-CA" dirty="0" smtClean="0"/>
              <a:t>Practice ITARs</a:t>
            </a:r>
            <a:endParaRPr lang="en-CA" dirty="0"/>
          </a:p>
        </p:txBody>
      </p:sp>
      <p:sp>
        <p:nvSpPr>
          <p:cNvPr id="3" name="Content Placeholder 2"/>
          <p:cNvSpPr>
            <a:spLocks noGrp="1"/>
          </p:cNvSpPr>
          <p:nvPr>
            <p:ph sz="quarter" idx="1"/>
          </p:nvPr>
        </p:nvSpPr>
        <p:spPr/>
        <p:txBody>
          <a:bodyPr>
            <a:normAutofit lnSpcReduction="10000"/>
          </a:bodyPr>
          <a:lstStyle/>
          <a:p>
            <a:r>
              <a:rPr lang="en-CA" dirty="0" smtClean="0"/>
              <a:t>Summative, overarching statement(s)</a:t>
            </a:r>
          </a:p>
          <a:p>
            <a:r>
              <a:rPr lang="en-CA" dirty="0" smtClean="0"/>
              <a:t>Use field notes as examples/evidence</a:t>
            </a:r>
          </a:p>
          <a:p>
            <a:r>
              <a:rPr lang="en-CA" dirty="0" smtClean="0"/>
              <a:t>Input from team</a:t>
            </a:r>
          </a:p>
          <a:p>
            <a:r>
              <a:rPr lang="en-CA" dirty="0" smtClean="0"/>
              <a:t>Use patient feedback</a:t>
            </a:r>
          </a:p>
          <a:p>
            <a:r>
              <a:rPr lang="en-CA" dirty="0" smtClean="0"/>
              <a:t>Avoid listing all comments from field</a:t>
            </a:r>
          </a:p>
          <a:p>
            <a:pPr>
              <a:buNone/>
            </a:pPr>
            <a:r>
              <a:rPr lang="en-CA" dirty="0" smtClean="0"/>
              <a:t> notes</a:t>
            </a:r>
          </a:p>
          <a:p>
            <a:endParaRPr lang="en-CA" dirty="0" smtClean="0"/>
          </a:p>
          <a:p>
            <a:pPr>
              <a:buNone/>
            </a:pPr>
            <a:r>
              <a:rPr lang="en-CA" dirty="0" smtClean="0"/>
              <a:t>CCFP Evaluation Objectives:</a:t>
            </a:r>
          </a:p>
          <a:p>
            <a:pPr>
              <a:buNone/>
            </a:pPr>
            <a:r>
              <a:rPr lang="en-CA" dirty="0" smtClean="0"/>
              <a:t>http://www.cfpc.ca/EvaluationObjectives</a:t>
            </a:r>
          </a:p>
          <a:p>
            <a:pPr>
              <a:buNone/>
            </a:pPr>
            <a:endParaRPr lang="en-CA" dirty="0" smtClean="0"/>
          </a:p>
        </p:txBody>
      </p:sp>
      <p:pic>
        <p:nvPicPr>
          <p:cNvPr id="3074" name="Picture 2" descr="C:\Users\Alethea\AppData\Local\Microsoft\Windows\INetCache\IE\00CDPVDX\Anonymous-Paper-4-icon[1].png"/>
          <p:cNvPicPr>
            <a:picLocks noChangeAspect="1" noChangeArrowheads="1"/>
          </p:cNvPicPr>
          <p:nvPr/>
        </p:nvPicPr>
        <p:blipFill>
          <a:blip r:embed="rId2" cstate="print"/>
          <a:srcRect/>
          <a:stretch>
            <a:fillRect/>
          </a:stretch>
        </p:blipFill>
        <p:spPr bwMode="auto">
          <a:xfrm>
            <a:off x="5940152" y="1844824"/>
            <a:ext cx="3489190" cy="348919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000"/>
                                        <p:tgtEl>
                                          <p:spTgt spid="3">
                                            <p:txEl>
                                              <p:pRg st="7" end="7"/>
                                            </p:txEl>
                                          </p:spTgt>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CA" altLang="en-US" dirty="0" smtClean="0"/>
              <a:t>Assessment  vs. Evaluation</a:t>
            </a:r>
          </a:p>
        </p:txBody>
      </p:sp>
      <p:sp>
        <p:nvSpPr>
          <p:cNvPr id="7171" name="Content Placeholder 2"/>
          <p:cNvSpPr>
            <a:spLocks noGrp="1"/>
          </p:cNvSpPr>
          <p:nvPr>
            <p:ph sz="quarter" idx="1"/>
          </p:nvPr>
        </p:nvSpPr>
        <p:spPr/>
        <p:txBody>
          <a:bodyPr>
            <a:normAutofit/>
          </a:bodyPr>
          <a:lstStyle/>
          <a:p>
            <a:r>
              <a:rPr lang="en-CA" altLang="en-US" dirty="0" smtClean="0"/>
              <a:t>Assessment comes from s’asseoir (to sit). </a:t>
            </a:r>
          </a:p>
          <a:p>
            <a:pPr lvl="1"/>
            <a:r>
              <a:rPr lang="en-CA" altLang="en-US" dirty="0" smtClean="0"/>
              <a:t>Requires you to sit down with resident and give feedback on what you observed, what they told you</a:t>
            </a:r>
          </a:p>
          <a:p>
            <a:r>
              <a:rPr lang="en-CA" altLang="en-US" dirty="0" smtClean="0"/>
              <a:t>Evaluation is about making a judgment about competency at a particular point in time</a:t>
            </a:r>
          </a:p>
          <a:p>
            <a:endParaRPr lang="en-CA" altLang="en-US" dirty="0" smtClean="0"/>
          </a:p>
          <a:p>
            <a:endParaRPr lang="en-CA" altLang="en-US" dirty="0" smtClean="0"/>
          </a:p>
          <a:p>
            <a:pPr algn="r">
              <a:buNone/>
            </a:pPr>
            <a:r>
              <a:rPr lang="en-CA" altLang="en-US" dirty="0" smtClean="0"/>
              <a:t>(slide from Dr Fiona Bergin)</a:t>
            </a:r>
          </a:p>
        </p:txBody>
      </p:sp>
    </p:spTree>
    <p:extLst>
      <p:ext uri="{BB962C8B-B14F-4D97-AF65-F5344CB8AC3E}">
        <p14:creationId xmlns:p14="http://schemas.microsoft.com/office/powerpoint/2010/main" xmlns="" val="3600949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dirty="0" smtClean="0"/>
              <a:t>Competence</a:t>
            </a:r>
          </a:p>
        </p:txBody>
      </p:sp>
      <p:sp>
        <p:nvSpPr>
          <p:cNvPr id="8195" name="Content Placeholder 2"/>
          <p:cNvSpPr>
            <a:spLocks noGrp="1"/>
          </p:cNvSpPr>
          <p:nvPr>
            <p:ph sz="quarter" idx="1"/>
          </p:nvPr>
        </p:nvSpPr>
        <p:spPr/>
        <p:txBody>
          <a:bodyPr>
            <a:normAutofit lnSpcReduction="10000"/>
          </a:bodyPr>
          <a:lstStyle/>
          <a:p>
            <a:pPr algn="ctr">
              <a:buNone/>
            </a:pPr>
            <a:r>
              <a:rPr lang="en-CA" altLang="en-US" dirty="0" smtClean="0"/>
              <a:t>“Competence is determined through a </a:t>
            </a:r>
            <a:r>
              <a:rPr lang="en-CA" altLang="en-US" b="1" dirty="0" smtClean="0"/>
              <a:t>process of continuous sampling, observation, and reflection of learner performance</a:t>
            </a:r>
            <a:r>
              <a:rPr lang="en-CA" altLang="en-US" dirty="0" smtClean="0"/>
              <a:t> with respect to key features and observable behaviours for a series of problems (priority topics, procedures, themes) throughout the phases of the clinical encounter, </a:t>
            </a:r>
            <a:r>
              <a:rPr lang="en-CA" altLang="en-US" b="1" dirty="0" smtClean="0"/>
              <a:t>until evaluators are satisfied that the physician is competent in all the skill dimensions.</a:t>
            </a:r>
            <a:r>
              <a:rPr lang="en-CA" altLang="en-US" dirty="0" smtClean="0"/>
              <a:t>”</a:t>
            </a:r>
          </a:p>
          <a:p>
            <a:pPr algn="ctr">
              <a:buNone/>
            </a:pPr>
            <a:r>
              <a:rPr lang="en-CA" altLang="en-US" dirty="0" smtClean="0"/>
              <a:t>(CFPC Evaluation Objectives)</a:t>
            </a:r>
          </a:p>
          <a:p>
            <a:pPr algn="r">
              <a:buNone/>
            </a:pPr>
            <a:r>
              <a:rPr lang="en-CA" altLang="en-US" sz="1800" dirty="0" smtClean="0"/>
              <a:t>(slide from Dr Fiona Bergin)</a:t>
            </a:r>
          </a:p>
          <a:p>
            <a:pPr algn="r"/>
            <a:endParaRPr lang="en-CA" altLang="en-US" sz="1800" dirty="0" smtClean="0"/>
          </a:p>
        </p:txBody>
      </p:sp>
    </p:spTree>
    <p:extLst>
      <p:ext uri="{BB962C8B-B14F-4D97-AF65-F5344CB8AC3E}">
        <p14:creationId xmlns:p14="http://schemas.microsoft.com/office/powerpoint/2010/main" xmlns="" val="2697081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CA"/>
          </a:p>
        </p:txBody>
      </p:sp>
      <p:sp>
        <p:nvSpPr>
          <p:cNvPr id="4" name="Title 3"/>
          <p:cNvSpPr>
            <a:spLocks noGrp="1"/>
          </p:cNvSpPr>
          <p:nvPr>
            <p:ph type="title"/>
          </p:nvPr>
        </p:nvSpPr>
        <p:spPr/>
        <p:txBody>
          <a:bodyPr/>
          <a:lstStyle/>
          <a:p>
            <a:r>
              <a:rPr lang="en-CA" dirty="0" smtClean="0"/>
              <a:t>Field Notes</a:t>
            </a: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Field Note</a:t>
            </a:r>
            <a:endParaRPr lang="en-CA" dirty="0"/>
          </a:p>
        </p:txBody>
      </p:sp>
      <p:sp>
        <p:nvSpPr>
          <p:cNvPr id="3" name="Content Placeholder 2"/>
          <p:cNvSpPr>
            <a:spLocks noGrp="1"/>
          </p:cNvSpPr>
          <p:nvPr>
            <p:ph sz="quarter" idx="1"/>
          </p:nvPr>
        </p:nvSpPr>
        <p:spPr/>
        <p:txBody>
          <a:bodyPr>
            <a:normAutofit/>
          </a:bodyPr>
          <a:lstStyle/>
          <a:p>
            <a:pPr marL="320040" lvl="1" indent="-320040">
              <a:spcBef>
                <a:spcPts val="700"/>
              </a:spcBef>
              <a:buClr>
                <a:schemeClr val="accent2"/>
              </a:buClr>
              <a:buSzPct val="60000"/>
              <a:buFont typeface="Wingdings"/>
              <a:buChar char=""/>
            </a:pPr>
            <a:r>
              <a:rPr lang="en-CA" altLang="en-US" dirty="0" smtClean="0"/>
              <a:t>A brief document used in a clinical setting to provide and document specific behaviour-based feedback</a:t>
            </a:r>
            <a:endParaRPr lang="en-US" altLang="en-US" sz="2800" dirty="0" smtClean="0"/>
          </a:p>
          <a:p>
            <a:r>
              <a:rPr lang="en-US" altLang="en-US" sz="2800" dirty="0" smtClean="0"/>
              <a:t>Intended to precipitate structured timely sharing of your experience with common reflection </a:t>
            </a:r>
          </a:p>
          <a:p>
            <a:r>
              <a:rPr lang="en-US" altLang="en-US" sz="2800" dirty="0" smtClean="0"/>
              <a:t>Provides documentation </a:t>
            </a:r>
          </a:p>
          <a:p>
            <a:pPr lvl="1">
              <a:buFont typeface="Wingdings" pitchFamily="2" charset="2"/>
              <a:buChar char="Ø"/>
            </a:pPr>
            <a:r>
              <a:rPr lang="en-US" altLang="en-US" dirty="0" smtClean="0"/>
              <a:t>This encourages feedback on a wider spectrum of essential skills</a:t>
            </a:r>
            <a:endParaRPr lang="en-US" alt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Purpose of a Field Note</a:t>
            </a:r>
            <a:endParaRPr lang="en-CA" dirty="0"/>
          </a:p>
        </p:txBody>
      </p:sp>
      <p:sp>
        <p:nvSpPr>
          <p:cNvPr id="3" name="Content Placeholder 2"/>
          <p:cNvSpPr>
            <a:spLocks noGrp="1"/>
          </p:cNvSpPr>
          <p:nvPr>
            <p:ph sz="quarter" idx="1"/>
          </p:nvPr>
        </p:nvSpPr>
        <p:spPr/>
        <p:txBody>
          <a:bodyPr>
            <a:normAutofit lnSpcReduction="10000"/>
          </a:bodyPr>
          <a:lstStyle/>
          <a:p>
            <a:pPr>
              <a:buNone/>
            </a:pPr>
            <a:r>
              <a:rPr lang="en-CA" b="1" dirty="0" smtClean="0"/>
              <a:t>For the Learner: </a:t>
            </a:r>
            <a:r>
              <a:rPr lang="en-CA" dirty="0" smtClean="0"/>
              <a:t>support further development </a:t>
            </a:r>
          </a:p>
          <a:p>
            <a:pPr>
              <a:buNone/>
            </a:pPr>
            <a:r>
              <a:rPr lang="en-CA" b="1" dirty="0" smtClean="0"/>
              <a:t>For the Clinical and Academic Coach: </a:t>
            </a:r>
            <a:r>
              <a:rPr lang="en-CA" dirty="0" smtClean="0"/>
              <a:t>provide evidence to support assessment, judgement around competency development and a prescription for future growth </a:t>
            </a:r>
          </a:p>
          <a:p>
            <a:pPr>
              <a:buNone/>
            </a:pPr>
            <a:r>
              <a:rPr lang="en-CA" b="1" dirty="0" smtClean="0"/>
              <a:t>For the Program: </a:t>
            </a:r>
            <a:r>
              <a:rPr lang="en-CA" dirty="0" smtClean="0"/>
              <a:t>document the learners’ path to support program summative decisions concerning program extension, enrichment, completion or termination </a:t>
            </a:r>
          </a:p>
          <a:p>
            <a:pPr algn="r">
              <a:buNone/>
            </a:pPr>
            <a:endParaRPr lang="en-CA" sz="1400" dirty="0" smtClean="0"/>
          </a:p>
          <a:p>
            <a:pPr algn="r">
              <a:buNone/>
            </a:pPr>
            <a:r>
              <a:rPr lang="en-CA" sz="1400" dirty="0" smtClean="0"/>
              <a:t>(Working Group on the Certification Process, College of Family Physicians of Canada August 2014 </a:t>
            </a:r>
            <a:r>
              <a:rPr lang="en-CA" sz="1800" dirty="0" smtClean="0"/>
              <a:t>)</a:t>
            </a:r>
            <a:endParaRPr lang="en-CA"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t>Direct Observation vs. Direct Involvement</a:t>
            </a:r>
            <a:endParaRPr lang="en-CA" sz="3600" dirty="0"/>
          </a:p>
        </p:txBody>
      </p:sp>
      <p:sp>
        <p:nvSpPr>
          <p:cNvPr id="3" name="Content Placeholder 2"/>
          <p:cNvSpPr>
            <a:spLocks noGrp="1"/>
          </p:cNvSpPr>
          <p:nvPr>
            <p:ph sz="quarter" idx="1"/>
          </p:nvPr>
        </p:nvSpPr>
        <p:spPr>
          <a:xfrm>
            <a:off x="612648" y="1600200"/>
            <a:ext cx="8153400" cy="4853136"/>
          </a:xfrm>
        </p:spPr>
        <p:txBody>
          <a:bodyPr>
            <a:normAutofit fontScale="70000" lnSpcReduction="20000"/>
          </a:bodyPr>
          <a:lstStyle/>
          <a:p>
            <a:r>
              <a:rPr lang="en-CA" dirty="0" smtClean="0"/>
              <a:t>Not all Field Notes require direct observation of the patient encounter </a:t>
            </a:r>
          </a:p>
          <a:p>
            <a:pPr>
              <a:buNone/>
            </a:pPr>
            <a:r>
              <a:rPr lang="en-CA" dirty="0" smtClean="0"/>
              <a:t>BUT</a:t>
            </a:r>
          </a:p>
          <a:p>
            <a:r>
              <a:rPr lang="en-CA" dirty="0" smtClean="0"/>
              <a:t>All Field Notes do require direct involvement and reflective discussion with the resident </a:t>
            </a:r>
          </a:p>
          <a:p>
            <a:pPr algn="r">
              <a:buNone/>
            </a:pPr>
            <a:r>
              <a:rPr lang="en-CA" sz="1400" dirty="0" smtClean="0"/>
              <a:t>(Working Group on the Certification Process, College of Family Physicians of Canada August 2014 </a:t>
            </a:r>
            <a:r>
              <a:rPr lang="en-CA" sz="1800" dirty="0" smtClean="0"/>
              <a:t>)</a:t>
            </a:r>
          </a:p>
          <a:p>
            <a:pPr algn="r">
              <a:buNone/>
            </a:pPr>
            <a:endParaRPr lang="en-CA" sz="1800" dirty="0" smtClean="0"/>
          </a:p>
          <a:p>
            <a:pPr algn="r">
              <a:buNone/>
            </a:pPr>
            <a:endParaRPr lang="en-CA" sz="1800" dirty="0" smtClean="0"/>
          </a:p>
          <a:p>
            <a:r>
              <a:rPr lang="en-CA" dirty="0" smtClean="0"/>
              <a:t>Think broadly for sources of feedback and Field Notes.  </a:t>
            </a:r>
          </a:p>
          <a:p>
            <a:pPr lvl="1">
              <a:buNone/>
            </a:pPr>
            <a:r>
              <a:rPr lang="en-CA" dirty="0" smtClean="0"/>
              <a:t>For example, could be based on:</a:t>
            </a:r>
          </a:p>
          <a:p>
            <a:pPr lvl="1"/>
            <a:r>
              <a:rPr lang="en-CA" dirty="0" smtClean="0"/>
              <a:t>Learner’s clinical reasoning following a discussion</a:t>
            </a:r>
          </a:p>
          <a:p>
            <a:pPr lvl="1"/>
            <a:r>
              <a:rPr lang="en-CA" dirty="0" smtClean="0"/>
              <a:t>On a chart review</a:t>
            </a:r>
          </a:p>
          <a:p>
            <a:pPr lvl="1"/>
            <a:r>
              <a:rPr lang="en-CA" dirty="0" smtClean="0"/>
              <a:t>Witnessing their collaboration with other team members</a:t>
            </a:r>
          </a:p>
          <a:p>
            <a:pPr lvl="1"/>
            <a:r>
              <a:rPr lang="en-CA" dirty="0" smtClean="0"/>
              <a:t>Professional behaviours, such as handover or follow up; courteousness to staff</a:t>
            </a:r>
          </a:p>
          <a:p>
            <a:pPr lvl="1"/>
            <a:r>
              <a:rPr lang="en-CA" dirty="0" smtClean="0"/>
              <a:t>Leadership or teaching skills</a:t>
            </a:r>
          </a:p>
          <a:p>
            <a:pPr lvl="1"/>
            <a:r>
              <a:rPr lang="en-CA" dirty="0" smtClean="0"/>
              <a:t>Response to feedback</a:t>
            </a:r>
          </a:p>
          <a:p>
            <a:pPr>
              <a:buNone/>
            </a:pPr>
            <a:endParaRPr lang="en-CA" sz="2600" dirty="0" smtClean="0"/>
          </a:p>
          <a:p>
            <a:pPr>
              <a:buNone/>
            </a:pPr>
            <a:endParaRPr lang="en-CA" dirty="0" smtClean="0"/>
          </a:p>
          <a:p>
            <a:pPr>
              <a:buNone/>
            </a:pPr>
            <a:endParaRPr lang="en-CA" dirty="0" smtClean="0"/>
          </a:p>
          <a:p>
            <a:pPr>
              <a:buNone/>
            </a:pPr>
            <a:endParaRPr lang="en-CA" dirty="0" smtClean="0"/>
          </a:p>
          <a:p>
            <a:pPr algn="r">
              <a:buNone/>
            </a:pP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Characteristics of a Good Field Note</a:t>
            </a:r>
            <a:endParaRPr lang="en-CA" dirty="0"/>
          </a:p>
        </p:txBody>
      </p:sp>
      <p:sp>
        <p:nvSpPr>
          <p:cNvPr id="3" name="Content Placeholder 2"/>
          <p:cNvSpPr>
            <a:spLocks noGrp="1"/>
          </p:cNvSpPr>
          <p:nvPr>
            <p:ph sz="quarter" idx="1"/>
          </p:nvPr>
        </p:nvSpPr>
        <p:spPr/>
        <p:txBody>
          <a:bodyPr>
            <a:normAutofit fontScale="70000" lnSpcReduction="20000"/>
          </a:bodyPr>
          <a:lstStyle/>
          <a:p>
            <a:r>
              <a:rPr lang="en-CA" dirty="0" smtClean="0"/>
              <a:t>Has a date (for trajectory) </a:t>
            </a:r>
          </a:p>
          <a:p>
            <a:r>
              <a:rPr lang="en-CA" dirty="0" smtClean="0"/>
              <a:t>Identifies a topic and a competency  </a:t>
            </a:r>
          </a:p>
          <a:p>
            <a:r>
              <a:rPr lang="en-CA" dirty="0" smtClean="0"/>
              <a:t>Is behaviourally specific </a:t>
            </a:r>
          </a:p>
          <a:p>
            <a:r>
              <a:rPr lang="en-CA" dirty="0" smtClean="0"/>
              <a:t>Uses clear unambiguous language </a:t>
            </a:r>
          </a:p>
          <a:p>
            <a:r>
              <a:rPr lang="en-CA" dirty="0" smtClean="0"/>
              <a:t>Is detailed enough to paint a picture of the performance being commented on </a:t>
            </a:r>
          </a:p>
          <a:p>
            <a:r>
              <a:rPr lang="en-CA" dirty="0" smtClean="0"/>
              <a:t>Is focussed on the individual (not a comparator to others) </a:t>
            </a:r>
          </a:p>
          <a:p>
            <a:r>
              <a:rPr lang="en-CA" dirty="0" smtClean="0"/>
              <a:t>Is focussed on a manageable amount of information  </a:t>
            </a:r>
          </a:p>
          <a:p>
            <a:r>
              <a:rPr lang="en-CA" dirty="0" smtClean="0"/>
              <a:t>Is focused on higher order skills  </a:t>
            </a:r>
          </a:p>
          <a:p>
            <a:r>
              <a:rPr lang="en-CA" dirty="0" smtClean="0"/>
              <a:t>Has a judgement about the performance  </a:t>
            </a:r>
          </a:p>
          <a:p>
            <a:r>
              <a:rPr lang="en-CA" dirty="0" smtClean="0"/>
              <a:t>Identifies things to continue doing, things for further growth </a:t>
            </a:r>
          </a:p>
          <a:p>
            <a:r>
              <a:rPr lang="en-CA" dirty="0" smtClean="0"/>
              <a:t>Promotes reflection</a:t>
            </a:r>
          </a:p>
          <a:p>
            <a:pPr algn="r">
              <a:buNone/>
            </a:pPr>
            <a:endParaRPr lang="en-CA" sz="2000" dirty="0" smtClean="0"/>
          </a:p>
          <a:p>
            <a:pPr algn="r">
              <a:buNone/>
            </a:pPr>
            <a:r>
              <a:rPr lang="en-CA" sz="2000" dirty="0" smtClean="0"/>
              <a:t>(Working Group on the Certification Process, College of Family Physicians of Canada August 2014)</a:t>
            </a:r>
            <a:endParaRPr lang="en-CA"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500"/>
                                        <p:tgtEl>
                                          <p:spTgt spid="3">
                                            <p:txEl>
                                              <p:pRg st="9" end="9"/>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327</TotalTime>
  <Words>1194</Words>
  <Application>Microsoft Office PowerPoint</Application>
  <PresentationFormat>On-screen Show (4:3)</PresentationFormat>
  <Paragraphs>156</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Median</vt:lpstr>
      <vt:lpstr>How to Complete Field Notes and ITARs  for Dalhousie Family Medicine Residents</vt:lpstr>
      <vt:lpstr>Evaluation of Competence</vt:lpstr>
      <vt:lpstr>Assessment  vs. Evaluation</vt:lpstr>
      <vt:lpstr>Competence</vt:lpstr>
      <vt:lpstr>Field Notes</vt:lpstr>
      <vt:lpstr>Field Note</vt:lpstr>
      <vt:lpstr>Purpose of a Field Note</vt:lpstr>
      <vt:lpstr>Direct Observation vs. Direct Involvement</vt:lpstr>
      <vt:lpstr>Characteristics of a Good Field Note</vt:lpstr>
      <vt:lpstr>When to Complete a Field Note and What to include</vt:lpstr>
      <vt:lpstr>Who Fills in Field Note and How?</vt:lpstr>
      <vt:lpstr>Field Notes – What goes Where</vt:lpstr>
      <vt:lpstr>ITARS</vt:lpstr>
      <vt:lpstr>What is an ITAR?</vt:lpstr>
      <vt:lpstr>Completing ITARs</vt:lpstr>
      <vt:lpstr>Completing ITARs-continued</vt:lpstr>
      <vt:lpstr>Preparing the ITAR</vt:lpstr>
      <vt:lpstr>Using Field Notes for ITARs</vt:lpstr>
      <vt:lpstr>CCFP Objectives</vt:lpstr>
      <vt:lpstr>Best Practice ITARs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 ITARS and FieldNotes</dc:title>
  <dc:creator>Alethea Lacas</dc:creator>
  <cp:lastModifiedBy>Alethea Lacas</cp:lastModifiedBy>
  <cp:revision>33</cp:revision>
  <dcterms:created xsi:type="dcterms:W3CDTF">2016-04-21T15:30:53Z</dcterms:created>
  <dcterms:modified xsi:type="dcterms:W3CDTF">2017-10-17T03:19:02Z</dcterms:modified>
</cp:coreProperties>
</file>