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837" r:id="rId5"/>
    <p:sldMasterId id="2147483893" r:id="rId6"/>
  </p:sldMasterIdLst>
  <p:notesMasterIdLst>
    <p:notesMasterId r:id="rId17"/>
  </p:notesMasterIdLst>
  <p:handoutMasterIdLst>
    <p:handoutMasterId r:id="rId18"/>
  </p:handoutMasterIdLst>
  <p:sldIdLst>
    <p:sldId id="1082" r:id="rId7"/>
    <p:sldId id="1079" r:id="rId8"/>
    <p:sldId id="945" r:id="rId9"/>
    <p:sldId id="866" r:id="rId10"/>
    <p:sldId id="867" r:id="rId11"/>
    <p:sldId id="868" r:id="rId12"/>
    <p:sldId id="1080" r:id="rId13"/>
    <p:sldId id="1083" r:id="rId14"/>
    <p:sldId id="1039" r:id="rId15"/>
    <p:sldId id="1040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578F7F8-8FA0-41A6-885E-22649293764A}">
          <p14:sldIdLst>
            <p14:sldId id="1078"/>
            <p14:sldId id="945"/>
            <p14:sldId id="866"/>
            <p14:sldId id="867"/>
            <p14:sldId id="868"/>
            <p14:sldId id="1039"/>
            <p14:sldId id="1025"/>
            <p14:sldId id="104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y.Simpson" initials="" lastIdx="41" clrIdx="0"/>
  <p:cmAuthor id="1" name="Tector, Kathryn" initials="" lastIdx="17" clrIdx="1"/>
  <p:cmAuthor id="2" name="Christianna Williston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BAF3F"/>
    <a:srgbClr val="00AAC4"/>
    <a:srgbClr val="027B88"/>
    <a:srgbClr val="D681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38" autoAdjust="0"/>
    <p:restoredTop sz="77087" autoAdjust="0"/>
  </p:normalViewPr>
  <p:slideViewPr>
    <p:cSldViewPr>
      <p:cViewPr varScale="1">
        <p:scale>
          <a:sx n="73" d="100"/>
          <a:sy n="73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B5135E-2BF3-43B0-8331-CC89F4E68346}" type="datetimeFigureOut">
              <a:rPr lang="en-US"/>
              <a:pPr>
                <a:defRPr/>
              </a:pPr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2AFBF3-3D17-40ED-9400-32C6DDDD0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4045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D32C0C-E6F0-4431-B3F3-8DBEFFF2384F}" type="datetimeFigureOut">
              <a:rPr lang="en-CA"/>
              <a:pPr>
                <a:defRPr/>
              </a:pPr>
              <a:t>19-Aug-15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FE32B3-AAD0-4249-99BA-1A3E1A182FB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85357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aveTexture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23622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4953000"/>
            <a:ext cx="9144000" cy="1650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CA" sz="5400" b="1" dirty="0">
              <a:solidFill>
                <a:srgbClr val="00AAC4"/>
              </a:solidFill>
            </a:endParaRPr>
          </a:p>
        </p:txBody>
      </p:sp>
      <p:pic>
        <p:nvPicPr>
          <p:cNvPr id="19" name="Picture 3" descr="UNBimag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4898" y="5800455"/>
            <a:ext cx="552438" cy="5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Maritime_Electric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716" y="5976381"/>
            <a:ext cx="1341636" cy="44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SJE-logo-Vector-forma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2427" y="5936922"/>
            <a:ext cx="1025957" cy="46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NBSO_Logo_P2756c [Converted]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1871" y="5992823"/>
            <a:ext cx="789198" cy="36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2395" y="5326937"/>
            <a:ext cx="1104877" cy="26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6" descr="NB Power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5117600"/>
            <a:ext cx="1341636" cy="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45" descr="PE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780" y="5192488"/>
            <a:ext cx="1025957" cy="68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"/>
          <p:cNvGrpSpPr/>
          <p:nvPr userDrawn="1"/>
        </p:nvGrpSpPr>
        <p:grpSpPr>
          <a:xfrm>
            <a:off x="2743200" y="152400"/>
            <a:ext cx="3781777" cy="1363919"/>
            <a:chOff x="4495800" y="3733800"/>
            <a:chExt cx="4648200" cy="1676400"/>
          </a:xfrm>
        </p:grpSpPr>
        <p:sp>
          <p:nvSpPr>
            <p:cNvPr id="29" name="Rectangle 28"/>
            <p:cNvSpPr/>
            <p:nvPr/>
          </p:nvSpPr>
          <p:spPr>
            <a:xfrm>
              <a:off x="4495800" y="3733800"/>
              <a:ext cx="4648200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CA" sz="5400" b="1" dirty="0">
                <a:solidFill>
                  <a:srgbClr val="00AAC4"/>
                </a:solidFill>
              </a:endParaRPr>
            </a:p>
          </p:txBody>
        </p:sp>
        <p:pic>
          <p:nvPicPr>
            <p:cNvPr id="30" name="Picture 29" descr="PS_logo_larg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40636" y="4038599"/>
              <a:ext cx="4074764" cy="1143001"/>
            </a:xfrm>
            <a:prstGeom prst="rect">
              <a:avLst/>
            </a:prstGeom>
          </p:spPr>
        </p:pic>
      </p:grpSp>
      <p:sp>
        <p:nvSpPr>
          <p:cNvPr id="34" name="Text Placeholder 33"/>
          <p:cNvSpPr>
            <a:spLocks noGrp="1"/>
          </p:cNvSpPr>
          <p:nvPr userDrawn="1">
            <p:ph type="body" sz="quarter" idx="10"/>
          </p:nvPr>
        </p:nvSpPr>
        <p:spPr>
          <a:xfrm>
            <a:off x="2667000" y="2133600"/>
            <a:ext cx="5943600" cy="1447800"/>
          </a:xfrm>
          <a:prstGeom prst="rect">
            <a:avLst/>
          </a:prstGeom>
        </p:spPr>
        <p:txBody>
          <a:bodyPr anchor="ctr" anchorCtr="0"/>
          <a:lstStyle>
            <a:lvl1pPr algn="l">
              <a:buNone/>
              <a:defRPr sz="3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5029200" y="5181600"/>
            <a:ext cx="1371600" cy="518159"/>
          </a:xfrm>
          <a:prstGeom prst="rect">
            <a:avLst/>
          </a:prstGeom>
        </p:spPr>
      </p:pic>
      <p:pic>
        <p:nvPicPr>
          <p:cNvPr id="5" name="Picture 4" descr="EmeraNSPlogo800x258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5983033"/>
            <a:ext cx="1295400" cy="417767"/>
          </a:xfrm>
          <a:prstGeom prst="rect">
            <a:avLst/>
          </a:prstGeom>
        </p:spPr>
      </p:pic>
      <p:pic>
        <p:nvPicPr>
          <p:cNvPr id="6" name="Picture 5" descr="TurbineField_Portrait_hiRes_med.jp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73" b="13577"/>
          <a:stretch/>
        </p:blipFill>
        <p:spPr>
          <a:xfrm>
            <a:off x="0" y="1676400"/>
            <a:ext cx="2297760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338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 with mult. cou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4677832"/>
            <a:ext cx="8297333" cy="571498"/>
          </a:xfrm>
        </p:spPr>
        <p:txBody>
          <a:bodyPr anchor="b"/>
          <a:lstStyle>
            <a:lvl1pPr algn="r">
              <a:defRPr sz="4000" b="1" cap="all">
                <a:solidFill>
                  <a:srgbClr val="E1000A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797" y="5333998"/>
            <a:ext cx="7526869" cy="52916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1226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ed couch title + list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335846"/>
            <a:ext cx="6781799" cy="535754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rgbClr val="E1000A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286005"/>
            <a:ext cx="6781800" cy="3691996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1383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heavy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5666" y="341079"/>
            <a:ext cx="8221133" cy="535754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rgbClr val="E1000A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666" y="1248833"/>
            <a:ext cx="8221133" cy="4729168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141945"/>
            <a:ext cx="8686800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9201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4499" y="254000"/>
            <a:ext cx="8244417" cy="5524500"/>
          </a:xfrm>
        </p:spPr>
        <p:txBody>
          <a:bodyPr anchor="t">
            <a:normAutofit/>
          </a:bodyPr>
          <a:lstStyle>
            <a:lvl1pPr algn="l">
              <a:defRPr sz="4800" b="1" cap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21" t="23406" r="11191" b="15480"/>
          <a:stretch/>
        </p:blipFill>
        <p:spPr>
          <a:xfrm>
            <a:off x="3915833" y="3735917"/>
            <a:ext cx="4928533" cy="257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24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black couch +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5750" y="412750"/>
            <a:ext cx="5799668" cy="5365750"/>
          </a:xfrm>
        </p:spPr>
        <p:txBody>
          <a:bodyPr anchor="t">
            <a:normAutofit/>
          </a:bodyPr>
          <a:lstStyle>
            <a:lvl1pPr algn="l">
              <a:defRPr sz="4800" b="1" cap="none">
                <a:solidFill>
                  <a:srgbClr val="E1000A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21" t="23406" r="38321" b="15480"/>
          <a:stretch/>
        </p:blipFill>
        <p:spPr>
          <a:xfrm>
            <a:off x="3879690" y="2159000"/>
            <a:ext cx="5264310" cy="419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2602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C9C17CE-2554-8944-8759-C0CC862372E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8/19/2015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65A95C7-F74C-A349-B36B-A089D285029B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049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C9C17CE-2554-8944-8759-C0CC862372E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8/19/2015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65A95C7-F74C-A349-B36B-A089D285029B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040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C9C17CE-2554-8944-8759-C0CC862372E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8/19/2015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65A95C7-F74C-A349-B36B-A089D285029B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913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8/19/2015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apbg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 descr="Icon_Hom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38801" y="3324578"/>
            <a:ext cx="31242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ound Same Side Corner Rectangle 17"/>
          <p:cNvSpPr/>
          <p:nvPr userDrawn="1"/>
        </p:nvSpPr>
        <p:spPr>
          <a:xfrm rot="5400000">
            <a:off x="-285747" y="1410609"/>
            <a:ext cx="988786" cy="417285"/>
          </a:xfrm>
          <a:prstGeom prst="round2SameRect">
            <a:avLst>
              <a:gd name="adj1" fmla="val 7122"/>
              <a:gd name="adj2" fmla="val 0"/>
            </a:avLst>
          </a:prstGeom>
          <a:solidFill>
            <a:srgbClr val="FBA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BAF3F"/>
                </a:solidFill>
              </a:rPr>
              <a:t> </a:t>
            </a:r>
            <a:endParaRPr lang="en-US" dirty="0">
              <a:solidFill>
                <a:srgbClr val="FBAF3F"/>
              </a:solidFill>
            </a:endParaRP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295400"/>
            <a:ext cx="8001000" cy="762000"/>
          </a:xfrm>
          <a:prstGeom prst="rect">
            <a:avLst/>
          </a:prstGeom>
        </p:spPr>
        <p:txBody>
          <a:bodyPr/>
          <a:lstStyle>
            <a:lvl1pPr>
              <a:buNone/>
              <a:defRPr sz="4200" b="0">
                <a:solidFill>
                  <a:srgbClr val="FBAF3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apbg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 userDrawn="1"/>
        </p:nvSpPr>
        <p:spPr>
          <a:xfrm rot="5400000">
            <a:off x="-285747" y="1410609"/>
            <a:ext cx="988786" cy="417285"/>
          </a:xfrm>
          <a:prstGeom prst="round2SameRect">
            <a:avLst>
              <a:gd name="adj1" fmla="val 7122"/>
              <a:gd name="adj2" fmla="val 0"/>
            </a:avLst>
          </a:prstGeom>
          <a:solidFill>
            <a:srgbClr val="FBA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BAF3F"/>
                </a:solidFill>
              </a:rPr>
              <a:t> </a:t>
            </a:r>
            <a:endParaRPr lang="en-US" dirty="0">
              <a:solidFill>
                <a:srgbClr val="FBAF3F"/>
              </a:solidFill>
            </a:endParaRP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295400"/>
            <a:ext cx="8001000" cy="762000"/>
          </a:xfrm>
          <a:prstGeom prst="rect">
            <a:avLst/>
          </a:prstGeom>
        </p:spPr>
        <p:txBody>
          <a:bodyPr/>
          <a:lstStyle>
            <a:lvl1pPr>
              <a:buNone/>
              <a:defRPr sz="4200" b="1">
                <a:solidFill>
                  <a:srgbClr val="FBAF3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19881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Sta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54108"/>
            <a:ext cx="9144000" cy="865092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 userDrawn="1"/>
        </p:nvSpPr>
        <p:spPr>
          <a:xfrm rot="5400000">
            <a:off x="-202204" y="555997"/>
            <a:ext cx="821698" cy="417285"/>
          </a:xfrm>
          <a:prstGeom prst="round2SameRect">
            <a:avLst>
              <a:gd name="adj1" fmla="val 7122"/>
              <a:gd name="adj2" fmla="val 0"/>
            </a:avLst>
          </a:prstGeom>
          <a:solidFill>
            <a:srgbClr val="FBA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BAF3F"/>
                </a:solidFill>
              </a:rPr>
              <a:t> </a:t>
            </a:r>
            <a:endParaRPr lang="en-US" dirty="0">
              <a:solidFill>
                <a:srgbClr val="FBAF3F"/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457200"/>
            <a:ext cx="8001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3800">
                <a:solidFill>
                  <a:srgbClr val="FBAF3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Sta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Texture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76043"/>
            <a:ext cx="9144000" cy="199606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3400" y="5257800"/>
            <a:ext cx="8001000" cy="762000"/>
          </a:xfrm>
          <a:prstGeom prst="rect">
            <a:avLst/>
          </a:prstGeom>
        </p:spPr>
        <p:txBody>
          <a:bodyPr/>
          <a:lstStyle>
            <a:lvl1pPr>
              <a:buNone/>
              <a:defRPr lang="en-CA" sz="3000" kern="1200" dirty="0" smtClean="0">
                <a:solidFill>
                  <a:srgbClr val="A1FDF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1752600" y="6172200"/>
            <a:ext cx="6781800" cy="457200"/>
          </a:xfrm>
          <a:prstGeom prst="rect">
            <a:avLst/>
          </a:prstGeom>
        </p:spPr>
        <p:txBody>
          <a:bodyPr/>
          <a:lstStyle>
            <a:lvl1pPr algn="r">
              <a:buNone/>
              <a:defRPr lang="en-CA" sz="2000" kern="1200" dirty="0" smtClean="0">
                <a:solidFill>
                  <a:srgbClr val="A1FDFF"/>
                </a:solidFill>
                <a:latin typeface="+mn-lt"/>
                <a:ea typeface="+mn-ea"/>
                <a:cs typeface="TitilliumText22L XBold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with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457200"/>
            <a:ext cx="8001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3800">
                <a:solidFill>
                  <a:srgbClr val="FBAF3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with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457200"/>
            <a:ext cx="8001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3800">
                <a:solidFill>
                  <a:srgbClr val="FBAF3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1600200"/>
            <a:ext cx="8610600" cy="4648200"/>
          </a:xfrm>
          <a:prstGeom prst="rect">
            <a:avLst/>
          </a:prstGeom>
        </p:spPr>
        <p:txBody>
          <a:bodyPr/>
          <a:lstStyle>
            <a:lvl1pPr marL="914400" indent="-225425">
              <a:defRPr>
                <a:solidFill>
                  <a:srgbClr val="00AAC4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3pPr>
              <a:buFont typeface="Arial" pitchFamily="34" charset="0"/>
              <a:buChar char="•"/>
              <a:defRPr>
                <a:solidFill>
                  <a:srgbClr val="00AAC4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>
              <a:solidFill>
                <a:srgbClr val="66CCFF"/>
              </a:solidFill>
              <a:latin typeface="TitilliumText22L Rg" pitchFamily="50" charset="0"/>
            </a:endParaRPr>
          </a:p>
          <a:p>
            <a:pPr lvl="2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with P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457200"/>
            <a:ext cx="8001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3800">
                <a:solidFill>
                  <a:srgbClr val="FBAF3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676400"/>
            <a:ext cx="5334000" cy="4419600"/>
          </a:xfrm>
          <a:prstGeom prst="rect">
            <a:avLst/>
          </a:prstGeom>
        </p:spPr>
        <p:txBody>
          <a:bodyPr/>
          <a:lstStyle>
            <a:lvl1pPr marL="628650" indent="0">
              <a:buNone/>
              <a:defRPr sz="3000">
                <a:solidFill>
                  <a:srgbClr val="00AAC4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hoto and Sta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4.jpe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917048"/>
          </a:xfrm>
          <a:prstGeom prst="rect">
            <a:avLst/>
          </a:prstGeom>
        </p:spPr>
      </p:pic>
      <p:sp>
        <p:nvSpPr>
          <p:cNvPr id="30" name="Round Same Side Corner Rectangle 29"/>
          <p:cNvSpPr/>
          <p:nvPr userDrawn="1"/>
        </p:nvSpPr>
        <p:spPr>
          <a:xfrm rot="5400000">
            <a:off x="-202204" y="555997"/>
            <a:ext cx="821698" cy="417285"/>
          </a:xfrm>
          <a:prstGeom prst="round2SameRect">
            <a:avLst>
              <a:gd name="adj1" fmla="val 7122"/>
              <a:gd name="adj2" fmla="val 0"/>
            </a:avLst>
          </a:prstGeom>
          <a:solidFill>
            <a:srgbClr val="FBA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BAF3F"/>
                </a:solidFill>
              </a:rPr>
              <a:t> </a:t>
            </a:r>
            <a:endParaRPr lang="en-US" dirty="0">
              <a:solidFill>
                <a:srgbClr val="FBAF3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7" r:id="rId2"/>
    <p:sldLayoutId id="2147483708" r:id="rId3"/>
    <p:sldLayoutId id="2147483710" r:id="rId4"/>
    <p:sldLayoutId id="2147483717" r:id="rId5"/>
    <p:sldLayoutId id="2147483726" r:id="rId6"/>
    <p:sldLayoutId id="2147483723" r:id="rId7"/>
    <p:sldLayoutId id="2147483724" r:id="rId8"/>
    <p:sldLayoutId id="2147483711" r:id="rId9"/>
    <p:sldLayoutId id="2147483811" r:id="rId10"/>
  </p:sldLayoutIdLst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CA" sz="3200" kern="1200" dirty="0" smtClean="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41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8/19/2015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pic>
        <p:nvPicPr>
          <p:cNvPr id="10" name="Picture 9" descr="footer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857620" y="6429396"/>
            <a:ext cx="1365391" cy="152387"/>
          </a:xfrm>
          <a:prstGeom prst="rect">
            <a:avLst/>
          </a:prstGeom>
        </p:spPr>
      </p:pic>
      <p:pic>
        <p:nvPicPr>
          <p:cNvPr id="11" name="Picture 10" descr="Logo.jp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0487" y="6280113"/>
            <a:ext cx="1296000" cy="3187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730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12750"/>
            <a:ext cx="7715250" cy="536575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Faculty Development Workshop – August 20, 2015</a:t>
            </a:r>
            <a:br>
              <a:rPr lang="en-CA" dirty="0" smtClean="0">
                <a:solidFill>
                  <a:schemeClr val="tx1"/>
                </a:solidFill>
              </a:rPr>
            </a:br>
            <a:r>
              <a:rPr lang="en-CA" dirty="0" smtClean="0">
                <a:solidFill>
                  <a:schemeClr val="tx1"/>
                </a:solidFill>
              </a:rPr>
              <a:t/>
            </a:r>
            <a:br>
              <a:rPr lang="en-CA" dirty="0" smtClean="0">
                <a:solidFill>
                  <a:schemeClr val="tx1"/>
                </a:solidFill>
              </a:rPr>
            </a:br>
            <a:r>
              <a:rPr lang="en-CA" dirty="0" smtClean="0">
                <a:solidFill>
                  <a:schemeClr val="tx1"/>
                </a:solidFill>
              </a:rPr>
              <a:t>Professionalism in the workplace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BA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 </a:t>
            </a:r>
            <a:r>
              <a:rPr lang="en-CA" dirty="0" smtClean="0">
                <a:solidFill>
                  <a:srgbClr val="FBA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4400" dirty="0" smtClean="0"/>
              <a:t>What is one key </a:t>
            </a:r>
            <a:r>
              <a:rPr lang="en-CA" sz="4400" dirty="0" smtClean="0"/>
              <a:t>takeaway </a:t>
            </a:r>
            <a:r>
              <a:rPr lang="en-CA" sz="4400" dirty="0" smtClean="0"/>
              <a:t>from our time here together</a:t>
            </a:r>
            <a:r>
              <a:rPr lang="en-CA" sz="4400" dirty="0" smtClean="0"/>
              <a:t>?</a:t>
            </a:r>
          </a:p>
          <a:p>
            <a:pPr>
              <a:buNone/>
            </a:pPr>
            <a:endParaRPr lang="en-CA" sz="4400" dirty="0" smtClean="0"/>
          </a:p>
          <a:p>
            <a:pPr>
              <a:buNone/>
            </a:pPr>
            <a:r>
              <a:rPr lang="en-CA" sz="4400" dirty="0" smtClean="0"/>
              <a:t>What might be commit to </a:t>
            </a:r>
            <a:r>
              <a:rPr lang="en-CA" sz="4400" dirty="0" err="1" smtClean="0"/>
              <a:t>to</a:t>
            </a:r>
            <a:r>
              <a:rPr lang="en-CA" sz="4400" dirty="0" smtClean="0"/>
              <a:t> better model professionalism for our learners?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xmlns="" val="2483409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Agenda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Context </a:t>
            </a:r>
            <a:r>
              <a:rPr lang="en-CA" dirty="0" smtClean="0"/>
              <a:t>- why we are </a:t>
            </a:r>
            <a:r>
              <a:rPr lang="en-CA" dirty="0" smtClean="0"/>
              <a:t>here?</a:t>
            </a:r>
          </a:p>
          <a:p>
            <a:r>
              <a:rPr lang="en-CA" dirty="0" smtClean="0"/>
              <a:t>Small </a:t>
            </a:r>
            <a:r>
              <a:rPr lang="en-CA" dirty="0" smtClean="0"/>
              <a:t>group </a:t>
            </a:r>
            <a:r>
              <a:rPr lang="en-CA" dirty="0" smtClean="0"/>
              <a:t>discussions</a:t>
            </a:r>
          </a:p>
          <a:p>
            <a:r>
              <a:rPr lang="en-CA" dirty="0" smtClean="0"/>
              <a:t>Scenarios</a:t>
            </a:r>
          </a:p>
          <a:p>
            <a:r>
              <a:rPr lang="en-CA" dirty="0" smtClean="0"/>
              <a:t>Closing </a:t>
            </a:r>
            <a:r>
              <a:rPr lang="en-CA" dirty="0" smtClean="0"/>
              <a:t>question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4114800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CA" sz="7200" b="0" dirty="0" smtClean="0">
                <a:solidFill>
                  <a:srgbClr val="FBA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</a:t>
            </a:r>
            <a:r>
              <a:rPr lang="en-CA" sz="7200" b="0" dirty="0">
                <a:solidFill>
                  <a:srgbClr val="FBA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</a:t>
            </a:r>
            <a:endParaRPr lang="en-CA" sz="5400" b="0" dirty="0" smtClean="0">
              <a:solidFill>
                <a:srgbClr val="FBA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Imagine yourself at work on a really busy and stressful day.  </a:t>
            </a:r>
          </a:p>
          <a:p>
            <a:pPr marL="0" indent="0" algn="ctr">
              <a:buNone/>
            </a:pPr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might someone on your team describ</a:t>
            </a:r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you?</a:t>
            </a:r>
            <a:endParaRPr lang="en-US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184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3058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CA" sz="6600" b="0" dirty="0" smtClean="0">
                <a:solidFill>
                  <a:srgbClr val="FBA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1</a:t>
            </a:r>
          </a:p>
          <a:p>
            <a:pPr marL="0" indent="0" algn="ctr">
              <a:buNone/>
            </a:pPr>
            <a:r>
              <a:rPr lang="en-CA" sz="6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CA" sz="6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</a:t>
            </a:r>
            <a:r>
              <a:rPr lang="en-CA" sz="6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professionalism?</a:t>
            </a:r>
            <a:endParaRPr lang="en-CA" sz="6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CA" sz="6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774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305800" cy="4114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CA" sz="6600" b="0" dirty="0" smtClean="0">
                <a:solidFill>
                  <a:srgbClr val="FBA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2</a:t>
            </a:r>
          </a:p>
          <a:p>
            <a:pPr marL="0" indent="0" algn="ctr">
              <a:buNone/>
            </a:pPr>
            <a:r>
              <a:rPr lang="en-CA" sz="6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CA" sz="6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being m</a:t>
            </a:r>
            <a:r>
              <a:rPr lang="en-CA" sz="6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 professional change </a:t>
            </a:r>
            <a:r>
              <a:rPr lang="en-CA" sz="6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CA" sz="6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we work in a team?</a:t>
            </a:r>
            <a:endParaRPr lang="en-CA" sz="6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CA" sz="6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432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305800" cy="4114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6600" b="0" dirty="0" smtClean="0">
                <a:solidFill>
                  <a:srgbClr val="FBA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3</a:t>
            </a:r>
          </a:p>
          <a:p>
            <a:pPr marL="0" indent="0" algn="ctr">
              <a:buNone/>
            </a:pPr>
            <a:r>
              <a:rPr lang="en-CA" sz="6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CA" sz="6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might you need to give up to </a:t>
            </a:r>
            <a:r>
              <a:rPr lang="en-CA" sz="6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en-CA" sz="6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perceived </a:t>
            </a:r>
            <a:r>
              <a:rPr lang="en-CA" sz="6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more professional?</a:t>
            </a:r>
            <a:endParaRPr lang="en-CA" sz="6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01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2930" t="11111" r="22930" b="7407"/>
          <a:stretch>
            <a:fillRect/>
          </a:stretch>
        </p:blipFill>
        <p:spPr bwMode="auto">
          <a:xfrm>
            <a:off x="626918" y="76200"/>
            <a:ext cx="7890164" cy="6676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40184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CA" sz="4800" dirty="0" smtClean="0"/>
              <a:t>How are we as a team not meeting these core competencies?</a:t>
            </a:r>
          </a:p>
          <a:p>
            <a:pPr algn="ctr"/>
            <a:endParaRPr lang="en-CA" sz="48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305800" cy="3352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CA" sz="5400" dirty="0" smtClean="0">
                <a:solidFill>
                  <a:srgbClr val="FBAF3F"/>
                </a:solidFill>
                <a:latin typeface="Segoe UI Semibold" pitchFamily="34" charset="0"/>
              </a:rPr>
              <a:t>Small </a:t>
            </a:r>
            <a:r>
              <a:rPr lang="en-CA" sz="5400" dirty="0" smtClean="0">
                <a:solidFill>
                  <a:srgbClr val="FBAF3F"/>
                </a:solidFill>
                <a:latin typeface="Segoe UI Semibold" pitchFamily="34" charset="0"/>
              </a:rPr>
              <a:t>Group Exercise</a:t>
            </a:r>
            <a:br>
              <a:rPr lang="en-CA" sz="5400" dirty="0" smtClean="0">
                <a:solidFill>
                  <a:srgbClr val="FBAF3F"/>
                </a:solidFill>
                <a:latin typeface="Segoe UI Semibold" pitchFamily="34" charset="0"/>
              </a:rPr>
            </a:br>
            <a:r>
              <a:rPr lang="en-CA" sz="5400" dirty="0" smtClean="0">
                <a:latin typeface="Segoe UI Light" pitchFamily="34" charset="0"/>
              </a:rPr>
              <a:t>Scenarios</a:t>
            </a:r>
            <a:endParaRPr lang="en-CA" sz="5400" dirty="0"/>
          </a:p>
        </p:txBody>
      </p:sp>
      <p:pic>
        <p:nvPicPr>
          <p:cNvPr id="10244" name="Picture 4" descr="http://res.barclayslifeskills.com/_130233027310570000/images/milestone/header/putting-your-people-skills-into-pract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48" y="2984568"/>
            <a:ext cx="9120352" cy="387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873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theme/theme1.xml><?xml version="1.0" encoding="utf-8"?>
<a:theme xmlns:a="http://schemas.openxmlformats.org/drawingml/2006/main" name="1_T4G Presentation - Base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>
          <a:defRPr sz="3800" dirty="0" smtClean="0">
            <a:solidFill>
              <a:srgbClr val="FCB040"/>
            </a:solidFill>
            <a:latin typeface="TitilliumText22L Xb" pitchFamily="50" charset="0"/>
            <a:cs typeface="TitilliumText22L X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1DE686E8220D42880282A5184892E7" ma:contentTypeVersion="4" ma:contentTypeDescription="Create a new document." ma:contentTypeScope="" ma:versionID="5ccd72ecfe8b248ac65e2f47bc4d3306">
  <xsd:schema xmlns:xsd="http://www.w3.org/2001/XMLSchema" xmlns:p="http://schemas.microsoft.com/office/2006/metadata/properties" targetNamespace="http://schemas.microsoft.com/office/2006/metadata/properties" ma:root="true" ma:fieldsID="06b7dd4d1d486d840916e0e053ee80f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C7F125-A8F1-46F0-AB1A-19800288A9D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7B978E-FECC-422A-827E-BBF2183DD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F603F4E-3C82-4572-A7CC-E6B6B80819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12516</TotalTime>
  <Words>125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1_T4G Presentation - Baseline</vt:lpstr>
      <vt:lpstr>1_Office Theme</vt:lpstr>
      <vt:lpstr>Median</vt:lpstr>
      <vt:lpstr>Faculty Development Workshop – August 20, 2015  Professionalism in the workplace </vt:lpstr>
      <vt:lpstr>Agenda</vt:lpstr>
      <vt:lpstr>Slide 3</vt:lpstr>
      <vt:lpstr>Slide 4</vt:lpstr>
      <vt:lpstr>Slide 5</vt:lpstr>
      <vt:lpstr>Slide 6</vt:lpstr>
      <vt:lpstr>Slide 7</vt:lpstr>
      <vt:lpstr>Slide 8</vt:lpstr>
      <vt:lpstr>Small Group Exercise Scenarios</vt:lpstr>
      <vt:lpstr>Closing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Narrative Training PPT</dc:title>
  <dc:creator>lartalejo@mtlpr.ca</dc:creator>
  <cp:lastModifiedBy>Alethea Lacas</cp:lastModifiedBy>
  <cp:revision>799</cp:revision>
  <cp:lastPrinted>2012-03-26T14:53:26Z</cp:lastPrinted>
  <dcterms:created xsi:type="dcterms:W3CDTF">2010-10-19T12:11:04Z</dcterms:created>
  <dcterms:modified xsi:type="dcterms:W3CDTF">2015-08-20T02:35:43Z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0x010100151DE686E8220D42880282A5184892E7</vt:lpwstr>
  </property>
</Properties>
</file>