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6" r:id="rId1"/>
  </p:sldMasterIdLst>
  <p:notesMasterIdLst>
    <p:notesMasterId r:id="rId34"/>
  </p:notesMasterIdLst>
  <p:handoutMasterIdLst>
    <p:handoutMasterId r:id="rId35"/>
  </p:handoutMasterIdLst>
  <p:sldIdLst>
    <p:sldId id="335" r:id="rId2"/>
    <p:sldId id="382" r:id="rId3"/>
    <p:sldId id="361" r:id="rId4"/>
    <p:sldId id="394" r:id="rId5"/>
    <p:sldId id="395" r:id="rId6"/>
    <p:sldId id="397" r:id="rId7"/>
    <p:sldId id="384" r:id="rId8"/>
    <p:sldId id="398" r:id="rId9"/>
    <p:sldId id="400" r:id="rId10"/>
    <p:sldId id="401" r:id="rId11"/>
    <p:sldId id="403" r:id="rId12"/>
    <p:sldId id="404" r:id="rId13"/>
    <p:sldId id="405" r:id="rId14"/>
    <p:sldId id="406" r:id="rId15"/>
    <p:sldId id="402" r:id="rId16"/>
    <p:sldId id="368" r:id="rId17"/>
    <p:sldId id="363" r:id="rId18"/>
    <p:sldId id="364" r:id="rId19"/>
    <p:sldId id="383" r:id="rId20"/>
    <p:sldId id="366" r:id="rId21"/>
    <p:sldId id="374" r:id="rId22"/>
    <p:sldId id="373" r:id="rId23"/>
    <p:sldId id="387" r:id="rId24"/>
    <p:sldId id="381" r:id="rId25"/>
    <p:sldId id="386" r:id="rId26"/>
    <p:sldId id="388" r:id="rId27"/>
    <p:sldId id="389" r:id="rId28"/>
    <p:sldId id="390" r:id="rId29"/>
    <p:sldId id="391" r:id="rId30"/>
    <p:sldId id="393" r:id="rId31"/>
    <p:sldId id="392" r:id="rId32"/>
    <p:sldId id="379" r:id="rId33"/>
  </p:sldIdLst>
  <p:sldSz cx="9144000" cy="6858000" type="overhead"/>
  <p:notesSz cx="6985000" cy="9271000"/>
  <p:defaultTextStyle>
    <a:defPPr>
      <a:defRPr lang="en-US"/>
    </a:defPPr>
    <a:lvl1pPr algn="l" rtl="0" fontAlgn="base">
      <a:spcBef>
        <a:spcPct val="0"/>
      </a:spcBef>
      <a:spcAft>
        <a:spcPct val="0"/>
      </a:spcAft>
      <a:defRPr sz="2400" kern="1200">
        <a:solidFill>
          <a:srgbClr val="FFD365"/>
        </a:solidFill>
        <a:latin typeface="Times" pitchFamily="18" charset="0"/>
        <a:ea typeface="ＭＳ Ｐゴシック" charset="-128"/>
        <a:cs typeface="+mn-cs"/>
      </a:defRPr>
    </a:lvl1pPr>
    <a:lvl2pPr marL="457200" algn="l" rtl="0" fontAlgn="base">
      <a:spcBef>
        <a:spcPct val="0"/>
      </a:spcBef>
      <a:spcAft>
        <a:spcPct val="0"/>
      </a:spcAft>
      <a:defRPr sz="2400" kern="1200">
        <a:solidFill>
          <a:srgbClr val="FFD365"/>
        </a:solidFill>
        <a:latin typeface="Times" pitchFamily="18" charset="0"/>
        <a:ea typeface="ＭＳ Ｐゴシック" charset="-128"/>
        <a:cs typeface="+mn-cs"/>
      </a:defRPr>
    </a:lvl2pPr>
    <a:lvl3pPr marL="914400" algn="l" rtl="0" fontAlgn="base">
      <a:spcBef>
        <a:spcPct val="0"/>
      </a:spcBef>
      <a:spcAft>
        <a:spcPct val="0"/>
      </a:spcAft>
      <a:defRPr sz="2400" kern="1200">
        <a:solidFill>
          <a:srgbClr val="FFD365"/>
        </a:solidFill>
        <a:latin typeface="Times" pitchFamily="18" charset="0"/>
        <a:ea typeface="ＭＳ Ｐゴシック" charset="-128"/>
        <a:cs typeface="+mn-cs"/>
      </a:defRPr>
    </a:lvl3pPr>
    <a:lvl4pPr marL="1371600" algn="l" rtl="0" fontAlgn="base">
      <a:spcBef>
        <a:spcPct val="0"/>
      </a:spcBef>
      <a:spcAft>
        <a:spcPct val="0"/>
      </a:spcAft>
      <a:defRPr sz="2400" kern="1200">
        <a:solidFill>
          <a:srgbClr val="FFD365"/>
        </a:solidFill>
        <a:latin typeface="Times" pitchFamily="18" charset="0"/>
        <a:ea typeface="ＭＳ Ｐゴシック" charset="-128"/>
        <a:cs typeface="+mn-cs"/>
      </a:defRPr>
    </a:lvl4pPr>
    <a:lvl5pPr marL="1828800" algn="l" rtl="0" fontAlgn="base">
      <a:spcBef>
        <a:spcPct val="0"/>
      </a:spcBef>
      <a:spcAft>
        <a:spcPct val="0"/>
      </a:spcAft>
      <a:defRPr sz="2400" kern="1200">
        <a:solidFill>
          <a:srgbClr val="FFD365"/>
        </a:solidFill>
        <a:latin typeface="Times" pitchFamily="18" charset="0"/>
        <a:ea typeface="ＭＳ Ｐゴシック" charset="-128"/>
        <a:cs typeface="+mn-cs"/>
      </a:defRPr>
    </a:lvl5pPr>
    <a:lvl6pPr marL="2286000" algn="l" defTabSz="914400" rtl="0" eaLnBrk="1" latinLnBrk="0" hangingPunct="1">
      <a:defRPr sz="2400" kern="1200">
        <a:solidFill>
          <a:srgbClr val="FFD365"/>
        </a:solidFill>
        <a:latin typeface="Times" pitchFamily="18" charset="0"/>
        <a:ea typeface="ＭＳ Ｐゴシック" charset="-128"/>
        <a:cs typeface="+mn-cs"/>
      </a:defRPr>
    </a:lvl6pPr>
    <a:lvl7pPr marL="2743200" algn="l" defTabSz="914400" rtl="0" eaLnBrk="1" latinLnBrk="0" hangingPunct="1">
      <a:defRPr sz="2400" kern="1200">
        <a:solidFill>
          <a:srgbClr val="FFD365"/>
        </a:solidFill>
        <a:latin typeface="Times" pitchFamily="18" charset="0"/>
        <a:ea typeface="ＭＳ Ｐゴシック" charset="-128"/>
        <a:cs typeface="+mn-cs"/>
      </a:defRPr>
    </a:lvl7pPr>
    <a:lvl8pPr marL="3200400" algn="l" defTabSz="914400" rtl="0" eaLnBrk="1" latinLnBrk="0" hangingPunct="1">
      <a:defRPr sz="2400" kern="1200">
        <a:solidFill>
          <a:srgbClr val="FFD365"/>
        </a:solidFill>
        <a:latin typeface="Times" pitchFamily="18" charset="0"/>
        <a:ea typeface="ＭＳ Ｐゴシック" charset="-128"/>
        <a:cs typeface="+mn-cs"/>
      </a:defRPr>
    </a:lvl8pPr>
    <a:lvl9pPr marL="3657600" algn="l" defTabSz="914400" rtl="0" eaLnBrk="1" latinLnBrk="0" hangingPunct="1">
      <a:defRPr sz="2400" kern="1200">
        <a:solidFill>
          <a:srgbClr val="FFD365"/>
        </a:solidFill>
        <a:latin typeface="Times" pitchFamily="18"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365"/>
    <a:srgbClr val="23238E"/>
    <a:srgbClr val="FFFF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472" autoAdjust="0"/>
    <p:restoredTop sz="89606" autoAdjust="0"/>
  </p:normalViewPr>
  <p:slideViewPr>
    <p:cSldViewPr>
      <p:cViewPr>
        <p:scale>
          <a:sx n="51" d="100"/>
          <a:sy n="51" d="100"/>
        </p:scale>
        <p:origin x="-972" y="-312"/>
      </p:cViewPr>
      <p:guideLst>
        <p:guide orient="horz" pos="2160"/>
        <p:guide pos="2880"/>
      </p:guideLst>
    </p:cSldViewPr>
  </p:slideViewPr>
  <p:outlineViewPr>
    <p:cViewPr>
      <p:scale>
        <a:sx n="33" d="100"/>
        <a:sy n="33" d="100"/>
      </p:scale>
      <p:origin x="48" y="19752"/>
    </p:cViewPr>
  </p:outlineViewPr>
  <p:notesTextViewPr>
    <p:cViewPr>
      <p:scale>
        <a:sx n="100" d="100"/>
        <a:sy n="100" d="100"/>
      </p:scale>
      <p:origin x="0" y="0"/>
    </p:cViewPr>
  </p:notesTextViewPr>
  <p:sorterViewPr>
    <p:cViewPr>
      <p:scale>
        <a:sx n="66" d="100"/>
        <a:sy n="66" d="100"/>
      </p:scale>
      <p:origin x="0" y="0"/>
    </p:cViewPr>
  </p:sorterViewPr>
  <p:notesViewPr>
    <p:cSldViewPr>
      <p:cViewPr>
        <p:scale>
          <a:sx n="33" d="100"/>
          <a:sy n="33" d="100"/>
        </p:scale>
        <p:origin x="-3330" y="-720"/>
      </p:cViewPr>
      <p:guideLst>
        <p:guide orient="horz" pos="2920"/>
        <p:guide pos="220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58EB92-F6D0-453A-97F7-CEE0C7C47626}"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en-CA"/>
        </a:p>
      </dgm:t>
    </dgm:pt>
    <dgm:pt modelId="{208346E6-697A-4932-AA56-CF9C283BAD27}">
      <dgm:prSet phldrT="[Text]"/>
      <dgm:spPr>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dgm:spPr>
      <dgm:t>
        <a:bodyPr/>
        <a:lstStyle/>
        <a:p>
          <a:r>
            <a:rPr lang="en-CA" dirty="0" smtClean="0"/>
            <a:t>Plan</a:t>
          </a:r>
          <a:endParaRPr lang="en-CA" dirty="0"/>
        </a:p>
      </dgm:t>
    </dgm:pt>
    <dgm:pt modelId="{E4F3054E-2545-4EB1-A461-B9FFAA9E212A}" type="parTrans" cxnId="{FFB91DD4-AF5B-4300-A1B7-E35F8AD5076A}">
      <dgm:prSet/>
      <dgm:spPr/>
      <dgm:t>
        <a:bodyPr/>
        <a:lstStyle/>
        <a:p>
          <a:endParaRPr lang="en-CA"/>
        </a:p>
      </dgm:t>
    </dgm:pt>
    <dgm:pt modelId="{62856719-A88B-48CD-BD9C-6727B9586B7E}" type="sibTrans" cxnId="{FFB91DD4-AF5B-4300-A1B7-E35F8AD5076A}">
      <dgm:prSet/>
      <dgm:spPr/>
      <dgm:t>
        <a:bodyPr/>
        <a:lstStyle/>
        <a:p>
          <a:endParaRPr lang="en-CA"/>
        </a:p>
      </dgm:t>
    </dgm:pt>
    <dgm:pt modelId="{D49BBB67-5F71-4163-AC54-6B82B5810C84}">
      <dgm:prSet phldrT="[Text]"/>
      <dgm:spPr>
        <a:gradFill rotWithShape="0">
          <a:gsLst>
            <a:gs pos="0">
              <a:srgbClr val="E6DCAC"/>
            </a:gs>
            <a:gs pos="12000">
              <a:srgbClr val="E6D78A"/>
            </a:gs>
            <a:gs pos="30000">
              <a:srgbClr val="C7AC4C"/>
            </a:gs>
            <a:gs pos="45000">
              <a:srgbClr val="E6D78A"/>
            </a:gs>
            <a:gs pos="77000">
              <a:srgbClr val="C7AC4C"/>
            </a:gs>
            <a:gs pos="100000">
              <a:srgbClr val="E6DCAC"/>
            </a:gs>
          </a:gsLst>
          <a:lin ang="5400000" scaled="0"/>
        </a:gradFill>
      </dgm:spPr>
      <dgm:t>
        <a:bodyPr/>
        <a:lstStyle/>
        <a:p>
          <a:r>
            <a:rPr lang="en-CA" dirty="0" smtClean="0"/>
            <a:t>Teach</a:t>
          </a:r>
          <a:endParaRPr lang="en-CA" dirty="0"/>
        </a:p>
      </dgm:t>
    </dgm:pt>
    <dgm:pt modelId="{059D8A16-FD01-40C6-8845-0382808BB3EF}" type="parTrans" cxnId="{8BBF7F65-8952-4010-941F-F4D2EE83DEE4}">
      <dgm:prSet/>
      <dgm:spPr/>
      <dgm:t>
        <a:bodyPr/>
        <a:lstStyle/>
        <a:p>
          <a:endParaRPr lang="en-CA"/>
        </a:p>
      </dgm:t>
    </dgm:pt>
    <dgm:pt modelId="{9CB8017F-0FB9-497F-9A58-C42429D12C8D}" type="sibTrans" cxnId="{8BBF7F65-8952-4010-941F-F4D2EE83DEE4}">
      <dgm:prSet/>
      <dgm:spPr/>
      <dgm:t>
        <a:bodyPr/>
        <a:lstStyle/>
        <a:p>
          <a:endParaRPr lang="en-CA"/>
        </a:p>
      </dgm:t>
    </dgm:pt>
    <dgm:pt modelId="{0C2B5ED7-63CF-48C3-A056-F3BD9578076C}">
      <dgm:prSet phldrT="[Text]"/>
      <dgm:spPr>
        <a:gradFill rotWithShape="0">
          <a:gsLst>
            <a:gs pos="0">
              <a:srgbClr val="FBE4AE"/>
            </a:gs>
            <a:gs pos="13000">
              <a:srgbClr val="BD922A"/>
            </a:gs>
            <a:gs pos="21001">
              <a:srgbClr val="BD922A"/>
            </a:gs>
            <a:gs pos="63000">
              <a:srgbClr val="FBE4AE"/>
            </a:gs>
            <a:gs pos="67000">
              <a:srgbClr val="BD922A"/>
            </a:gs>
            <a:gs pos="69000">
              <a:srgbClr val="835E17"/>
            </a:gs>
            <a:gs pos="82001">
              <a:srgbClr val="A28949"/>
            </a:gs>
            <a:gs pos="100000">
              <a:srgbClr val="FAE3B7"/>
            </a:gs>
          </a:gsLst>
          <a:lin ang="5400000" scaled="0"/>
        </a:gradFill>
      </dgm:spPr>
      <dgm:t>
        <a:bodyPr/>
        <a:lstStyle/>
        <a:p>
          <a:r>
            <a:rPr lang="en-CA" dirty="0" smtClean="0"/>
            <a:t>Reflect</a:t>
          </a:r>
          <a:endParaRPr lang="en-CA" dirty="0"/>
        </a:p>
      </dgm:t>
    </dgm:pt>
    <dgm:pt modelId="{66354BC8-58FB-4CCB-B253-04A6553B9BE5}" type="parTrans" cxnId="{05589F5F-0679-4981-84D1-A256F42678F2}">
      <dgm:prSet/>
      <dgm:spPr/>
      <dgm:t>
        <a:bodyPr/>
        <a:lstStyle/>
        <a:p>
          <a:endParaRPr lang="en-CA"/>
        </a:p>
      </dgm:t>
    </dgm:pt>
    <dgm:pt modelId="{000AE88A-0A83-4DD0-B832-8C00A872B954}" type="sibTrans" cxnId="{05589F5F-0679-4981-84D1-A256F42678F2}">
      <dgm:prSet/>
      <dgm:spPr/>
      <dgm:t>
        <a:bodyPr/>
        <a:lstStyle/>
        <a:p>
          <a:endParaRPr lang="en-CA"/>
        </a:p>
      </dgm:t>
    </dgm:pt>
    <dgm:pt modelId="{72AB92AA-346B-46BE-806A-69758E302037}" type="pres">
      <dgm:prSet presAssocID="{A458EB92-F6D0-453A-97F7-CEE0C7C47626}" presName="Name0" presStyleCnt="0">
        <dgm:presLayoutVars>
          <dgm:dir/>
          <dgm:resizeHandles val="exact"/>
        </dgm:presLayoutVars>
      </dgm:prSet>
      <dgm:spPr/>
    </dgm:pt>
    <dgm:pt modelId="{180B9FA6-4F95-4C36-B570-8E07CCBA282D}" type="pres">
      <dgm:prSet presAssocID="{208346E6-697A-4932-AA56-CF9C283BAD27}" presName="Name5" presStyleLbl="vennNode1" presStyleIdx="0" presStyleCnt="3">
        <dgm:presLayoutVars>
          <dgm:bulletEnabled val="1"/>
        </dgm:presLayoutVars>
      </dgm:prSet>
      <dgm:spPr/>
      <dgm:t>
        <a:bodyPr/>
        <a:lstStyle/>
        <a:p>
          <a:endParaRPr lang="en-CA"/>
        </a:p>
      </dgm:t>
    </dgm:pt>
    <dgm:pt modelId="{646A69E5-89EB-45B3-990A-A2708B95B413}" type="pres">
      <dgm:prSet presAssocID="{62856719-A88B-48CD-BD9C-6727B9586B7E}" presName="space" presStyleCnt="0"/>
      <dgm:spPr/>
    </dgm:pt>
    <dgm:pt modelId="{7BE9B83F-191E-4C3A-9A1A-D87B9F5A37B9}" type="pres">
      <dgm:prSet presAssocID="{D49BBB67-5F71-4163-AC54-6B82B5810C84}" presName="Name5" presStyleLbl="vennNode1" presStyleIdx="1" presStyleCnt="3">
        <dgm:presLayoutVars>
          <dgm:bulletEnabled val="1"/>
        </dgm:presLayoutVars>
      </dgm:prSet>
      <dgm:spPr/>
      <dgm:t>
        <a:bodyPr/>
        <a:lstStyle/>
        <a:p>
          <a:endParaRPr lang="en-CA"/>
        </a:p>
      </dgm:t>
    </dgm:pt>
    <dgm:pt modelId="{43C7C3F5-0F4F-4176-85AB-8D2F19E8953B}" type="pres">
      <dgm:prSet presAssocID="{9CB8017F-0FB9-497F-9A58-C42429D12C8D}" presName="space" presStyleCnt="0"/>
      <dgm:spPr/>
    </dgm:pt>
    <dgm:pt modelId="{F3BB3B08-AA0B-440D-A425-B0E981C29E80}" type="pres">
      <dgm:prSet presAssocID="{0C2B5ED7-63CF-48C3-A056-F3BD9578076C}" presName="Name5" presStyleLbl="vennNode1" presStyleIdx="2" presStyleCnt="3">
        <dgm:presLayoutVars>
          <dgm:bulletEnabled val="1"/>
        </dgm:presLayoutVars>
      </dgm:prSet>
      <dgm:spPr/>
      <dgm:t>
        <a:bodyPr/>
        <a:lstStyle/>
        <a:p>
          <a:endParaRPr lang="en-CA"/>
        </a:p>
      </dgm:t>
    </dgm:pt>
  </dgm:ptLst>
  <dgm:cxnLst>
    <dgm:cxn modelId="{05589F5F-0679-4981-84D1-A256F42678F2}" srcId="{A458EB92-F6D0-453A-97F7-CEE0C7C47626}" destId="{0C2B5ED7-63CF-48C3-A056-F3BD9578076C}" srcOrd="2" destOrd="0" parTransId="{66354BC8-58FB-4CCB-B253-04A6553B9BE5}" sibTransId="{000AE88A-0A83-4DD0-B832-8C00A872B954}"/>
    <dgm:cxn modelId="{97A68CF9-28A4-468E-BE93-3F26EBAFE48A}" type="presOf" srcId="{208346E6-697A-4932-AA56-CF9C283BAD27}" destId="{180B9FA6-4F95-4C36-B570-8E07CCBA282D}" srcOrd="0" destOrd="0" presId="urn:microsoft.com/office/officeart/2005/8/layout/venn3"/>
    <dgm:cxn modelId="{DD4DE165-2CF0-4558-8377-53693AFEB8DF}" type="presOf" srcId="{A458EB92-F6D0-453A-97F7-CEE0C7C47626}" destId="{72AB92AA-346B-46BE-806A-69758E302037}" srcOrd="0" destOrd="0" presId="urn:microsoft.com/office/officeart/2005/8/layout/venn3"/>
    <dgm:cxn modelId="{F2D70848-EDED-41F0-858C-8EC875D20D03}" type="presOf" srcId="{D49BBB67-5F71-4163-AC54-6B82B5810C84}" destId="{7BE9B83F-191E-4C3A-9A1A-D87B9F5A37B9}" srcOrd="0" destOrd="0" presId="urn:microsoft.com/office/officeart/2005/8/layout/venn3"/>
    <dgm:cxn modelId="{4BAE45AC-640A-491F-B728-5B5B7B401607}" type="presOf" srcId="{0C2B5ED7-63CF-48C3-A056-F3BD9578076C}" destId="{F3BB3B08-AA0B-440D-A425-B0E981C29E80}" srcOrd="0" destOrd="0" presId="urn:microsoft.com/office/officeart/2005/8/layout/venn3"/>
    <dgm:cxn modelId="{FFB91DD4-AF5B-4300-A1B7-E35F8AD5076A}" srcId="{A458EB92-F6D0-453A-97F7-CEE0C7C47626}" destId="{208346E6-697A-4932-AA56-CF9C283BAD27}" srcOrd="0" destOrd="0" parTransId="{E4F3054E-2545-4EB1-A461-B9FFAA9E212A}" sibTransId="{62856719-A88B-48CD-BD9C-6727B9586B7E}"/>
    <dgm:cxn modelId="{8BBF7F65-8952-4010-941F-F4D2EE83DEE4}" srcId="{A458EB92-F6D0-453A-97F7-CEE0C7C47626}" destId="{D49BBB67-5F71-4163-AC54-6B82B5810C84}" srcOrd="1" destOrd="0" parTransId="{059D8A16-FD01-40C6-8845-0382808BB3EF}" sibTransId="{9CB8017F-0FB9-497F-9A58-C42429D12C8D}"/>
    <dgm:cxn modelId="{F0DA4634-BA46-477D-83DF-D4A9A0902BFF}" type="presParOf" srcId="{72AB92AA-346B-46BE-806A-69758E302037}" destId="{180B9FA6-4F95-4C36-B570-8E07CCBA282D}" srcOrd="0" destOrd="0" presId="urn:microsoft.com/office/officeart/2005/8/layout/venn3"/>
    <dgm:cxn modelId="{EBAF786E-6D9E-41CD-9CD8-3430CEA1A050}" type="presParOf" srcId="{72AB92AA-346B-46BE-806A-69758E302037}" destId="{646A69E5-89EB-45B3-990A-A2708B95B413}" srcOrd="1" destOrd="0" presId="urn:microsoft.com/office/officeart/2005/8/layout/venn3"/>
    <dgm:cxn modelId="{7AEA72C0-1291-4A91-8561-B9E6E65DE129}" type="presParOf" srcId="{72AB92AA-346B-46BE-806A-69758E302037}" destId="{7BE9B83F-191E-4C3A-9A1A-D87B9F5A37B9}" srcOrd="2" destOrd="0" presId="urn:microsoft.com/office/officeart/2005/8/layout/venn3"/>
    <dgm:cxn modelId="{A2A0F82B-39A1-4846-B897-C5C79416A9CD}" type="presParOf" srcId="{72AB92AA-346B-46BE-806A-69758E302037}" destId="{43C7C3F5-0F4F-4176-85AB-8D2F19E8953B}" srcOrd="3" destOrd="0" presId="urn:microsoft.com/office/officeart/2005/8/layout/venn3"/>
    <dgm:cxn modelId="{1A06710B-227F-4875-8998-2280142AFC1F}" type="presParOf" srcId="{72AB92AA-346B-46BE-806A-69758E302037}" destId="{F3BB3B08-AA0B-440D-A425-B0E981C29E80}" srcOrd="4" destOrd="0" presId="urn:microsoft.com/office/officeart/2005/8/layout/venn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6EFB323-37C8-4ADA-A12D-982665C181EC}" type="doc">
      <dgm:prSet loTypeId="urn:microsoft.com/office/officeart/2005/8/layout/hChevron3" loCatId="process" qsTypeId="urn:microsoft.com/office/officeart/2005/8/quickstyle/simple1" qsCatId="simple" csTypeId="urn:microsoft.com/office/officeart/2005/8/colors/accent1_2" csCatId="accent1" phldr="1"/>
      <dgm:spPr/>
      <dgm:t>
        <a:bodyPr/>
        <a:lstStyle/>
        <a:p>
          <a:endParaRPr lang="en-CA"/>
        </a:p>
      </dgm:t>
    </dgm:pt>
    <dgm:pt modelId="{9263E5F6-9E7B-4394-BBA6-16DC3FB52B7D}">
      <dgm:prSet custT="1"/>
      <dgm:spPr>
        <a:gradFill rotWithShape="0">
          <a:gsLst>
            <a:gs pos="0">
              <a:srgbClr val="FFEFD1"/>
            </a:gs>
            <a:gs pos="64999">
              <a:srgbClr val="F0EBD5"/>
            </a:gs>
            <a:gs pos="100000">
              <a:srgbClr val="D1C39F"/>
            </a:gs>
          </a:gsLst>
          <a:lin ang="5400000" scaled="0"/>
        </a:gradFill>
      </dgm:spPr>
      <dgm:t>
        <a:bodyPr/>
        <a:lstStyle/>
        <a:p>
          <a:pPr rtl="0"/>
          <a:r>
            <a:rPr lang="en-CA" sz="2800" dirty="0" smtClean="0">
              <a:solidFill>
                <a:srgbClr val="FFC000"/>
              </a:solidFill>
              <a:effectLst>
                <a:outerShdw blurRad="50800" dist="50800" dir="5400000" algn="ctr" rotWithShape="0">
                  <a:srgbClr val="FFD365">
                    <a:alpha val="12000"/>
                  </a:srgbClr>
                </a:outerShdw>
              </a:effectLst>
            </a:rPr>
            <a:t>Ongoing Needs Assessment</a:t>
          </a:r>
          <a:endParaRPr lang="en-CA" sz="2800" dirty="0">
            <a:solidFill>
              <a:srgbClr val="FFC000"/>
            </a:solidFill>
            <a:effectLst>
              <a:outerShdw blurRad="50800" dist="50800" dir="5400000" algn="ctr" rotWithShape="0">
                <a:srgbClr val="FFD365">
                  <a:alpha val="12000"/>
                </a:srgbClr>
              </a:outerShdw>
            </a:effectLst>
          </a:endParaRPr>
        </a:p>
      </dgm:t>
    </dgm:pt>
    <dgm:pt modelId="{C7C03D3B-8F35-413F-9215-5FF10BAF0CB4}" type="parTrans" cxnId="{A4942C8A-C989-4014-8095-D82D73614912}">
      <dgm:prSet/>
      <dgm:spPr/>
      <dgm:t>
        <a:bodyPr/>
        <a:lstStyle/>
        <a:p>
          <a:endParaRPr lang="en-CA"/>
        </a:p>
      </dgm:t>
    </dgm:pt>
    <dgm:pt modelId="{96D5D5ED-8CB5-47AC-B142-3042A59F6D19}" type="sibTrans" cxnId="{A4942C8A-C989-4014-8095-D82D73614912}">
      <dgm:prSet/>
      <dgm:spPr/>
      <dgm:t>
        <a:bodyPr/>
        <a:lstStyle/>
        <a:p>
          <a:endParaRPr lang="en-CA"/>
        </a:p>
      </dgm:t>
    </dgm:pt>
    <dgm:pt modelId="{CC1AEB0F-54FB-48E6-B252-C4AF4211EC38}" type="pres">
      <dgm:prSet presAssocID="{F6EFB323-37C8-4ADA-A12D-982665C181EC}" presName="Name0" presStyleCnt="0">
        <dgm:presLayoutVars>
          <dgm:dir/>
          <dgm:resizeHandles val="exact"/>
        </dgm:presLayoutVars>
      </dgm:prSet>
      <dgm:spPr/>
    </dgm:pt>
    <dgm:pt modelId="{AC5FE49B-EE18-4A0B-A798-BD1D0D9F714D}" type="pres">
      <dgm:prSet presAssocID="{9263E5F6-9E7B-4394-BBA6-16DC3FB52B7D}" presName="parTxOnly" presStyleLbl="node1" presStyleIdx="0" presStyleCnt="1">
        <dgm:presLayoutVars>
          <dgm:bulletEnabled val="1"/>
        </dgm:presLayoutVars>
      </dgm:prSet>
      <dgm:spPr/>
    </dgm:pt>
  </dgm:ptLst>
  <dgm:cxnLst>
    <dgm:cxn modelId="{2C43E52A-5D98-4942-9431-DD9A86E0FEA7}" type="presOf" srcId="{F6EFB323-37C8-4ADA-A12D-982665C181EC}" destId="{CC1AEB0F-54FB-48E6-B252-C4AF4211EC38}" srcOrd="0" destOrd="0" presId="urn:microsoft.com/office/officeart/2005/8/layout/hChevron3"/>
    <dgm:cxn modelId="{A4942C8A-C989-4014-8095-D82D73614912}" srcId="{F6EFB323-37C8-4ADA-A12D-982665C181EC}" destId="{9263E5F6-9E7B-4394-BBA6-16DC3FB52B7D}" srcOrd="0" destOrd="0" parTransId="{C7C03D3B-8F35-413F-9215-5FF10BAF0CB4}" sibTransId="{96D5D5ED-8CB5-47AC-B142-3042A59F6D19}"/>
    <dgm:cxn modelId="{B711292B-4B63-4EC5-9446-D59469E3DFCC}" type="presOf" srcId="{9263E5F6-9E7B-4394-BBA6-16DC3FB52B7D}" destId="{AC5FE49B-EE18-4A0B-A798-BD1D0D9F714D}" srcOrd="0" destOrd="0" presId="urn:microsoft.com/office/officeart/2005/8/layout/hChevron3"/>
    <dgm:cxn modelId="{D7CB8BC2-7E8D-4F70-9978-E6B55D45E0ED}" type="presParOf" srcId="{CC1AEB0F-54FB-48E6-B252-C4AF4211EC38}" destId="{AC5FE49B-EE18-4A0B-A798-BD1D0D9F714D}" srcOrd="0" destOrd="0" presId="urn:microsoft.com/office/officeart/2005/8/layout/hChevron3"/>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80B9FA6-4F95-4C36-B570-8E07CCBA282D}">
      <dsp:nvSpPr>
        <dsp:cNvPr id="0" name=""/>
        <dsp:cNvSpPr/>
      </dsp:nvSpPr>
      <dsp:spPr>
        <a:xfrm>
          <a:off x="2678" y="860722"/>
          <a:ext cx="2342554" cy="2342554"/>
        </a:xfrm>
        <a:prstGeom prst="ellipse">
          <a:avLst/>
        </a:prstGeom>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28919" tIns="54610" rIns="128919" bIns="54610" numCol="1" spcCol="1270" anchor="ctr" anchorCtr="0">
          <a:noAutofit/>
        </a:bodyPr>
        <a:lstStyle/>
        <a:p>
          <a:pPr lvl="0" algn="ctr" defTabSz="1911350">
            <a:lnSpc>
              <a:spcPct val="90000"/>
            </a:lnSpc>
            <a:spcBef>
              <a:spcPct val="0"/>
            </a:spcBef>
            <a:spcAft>
              <a:spcPct val="35000"/>
            </a:spcAft>
          </a:pPr>
          <a:r>
            <a:rPr lang="en-CA" sz="4300" kern="1200" dirty="0" smtClean="0"/>
            <a:t>Plan</a:t>
          </a:r>
          <a:endParaRPr lang="en-CA" sz="4300" kern="1200" dirty="0"/>
        </a:p>
      </dsp:txBody>
      <dsp:txXfrm>
        <a:off x="2678" y="860722"/>
        <a:ext cx="2342554" cy="2342554"/>
      </dsp:txXfrm>
    </dsp:sp>
    <dsp:sp modelId="{7BE9B83F-191E-4C3A-9A1A-D87B9F5A37B9}">
      <dsp:nvSpPr>
        <dsp:cNvPr id="0" name=""/>
        <dsp:cNvSpPr/>
      </dsp:nvSpPr>
      <dsp:spPr>
        <a:xfrm>
          <a:off x="1876722" y="860722"/>
          <a:ext cx="2342554" cy="2342554"/>
        </a:xfrm>
        <a:prstGeom prst="ellipse">
          <a:avLst/>
        </a:prstGeom>
        <a:gradFill rotWithShape="0">
          <a:gsLst>
            <a:gs pos="0">
              <a:srgbClr val="E6DCAC"/>
            </a:gs>
            <a:gs pos="12000">
              <a:srgbClr val="E6D78A"/>
            </a:gs>
            <a:gs pos="30000">
              <a:srgbClr val="C7AC4C"/>
            </a:gs>
            <a:gs pos="45000">
              <a:srgbClr val="E6D78A"/>
            </a:gs>
            <a:gs pos="77000">
              <a:srgbClr val="C7AC4C"/>
            </a:gs>
            <a:gs pos="100000">
              <a:srgbClr val="E6DCAC"/>
            </a:gs>
          </a:gsLst>
          <a:lin ang="5400000" scaled="0"/>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28919" tIns="54610" rIns="128919" bIns="54610" numCol="1" spcCol="1270" anchor="ctr" anchorCtr="0">
          <a:noAutofit/>
        </a:bodyPr>
        <a:lstStyle/>
        <a:p>
          <a:pPr lvl="0" algn="ctr" defTabSz="1911350">
            <a:lnSpc>
              <a:spcPct val="90000"/>
            </a:lnSpc>
            <a:spcBef>
              <a:spcPct val="0"/>
            </a:spcBef>
            <a:spcAft>
              <a:spcPct val="35000"/>
            </a:spcAft>
          </a:pPr>
          <a:r>
            <a:rPr lang="en-CA" sz="4300" kern="1200" dirty="0" smtClean="0"/>
            <a:t>Teach</a:t>
          </a:r>
          <a:endParaRPr lang="en-CA" sz="4300" kern="1200" dirty="0"/>
        </a:p>
      </dsp:txBody>
      <dsp:txXfrm>
        <a:off x="1876722" y="860722"/>
        <a:ext cx="2342554" cy="2342554"/>
      </dsp:txXfrm>
    </dsp:sp>
    <dsp:sp modelId="{F3BB3B08-AA0B-440D-A425-B0E981C29E80}">
      <dsp:nvSpPr>
        <dsp:cNvPr id="0" name=""/>
        <dsp:cNvSpPr/>
      </dsp:nvSpPr>
      <dsp:spPr>
        <a:xfrm>
          <a:off x="3750766" y="860722"/>
          <a:ext cx="2342554" cy="2342554"/>
        </a:xfrm>
        <a:prstGeom prst="ellipse">
          <a:avLst/>
        </a:prstGeom>
        <a:gradFill rotWithShape="0">
          <a:gsLst>
            <a:gs pos="0">
              <a:srgbClr val="FBE4AE"/>
            </a:gs>
            <a:gs pos="13000">
              <a:srgbClr val="BD922A"/>
            </a:gs>
            <a:gs pos="21001">
              <a:srgbClr val="BD922A"/>
            </a:gs>
            <a:gs pos="63000">
              <a:srgbClr val="FBE4AE"/>
            </a:gs>
            <a:gs pos="67000">
              <a:srgbClr val="BD922A"/>
            </a:gs>
            <a:gs pos="69000">
              <a:srgbClr val="835E17"/>
            </a:gs>
            <a:gs pos="82001">
              <a:srgbClr val="A28949"/>
            </a:gs>
            <a:gs pos="100000">
              <a:srgbClr val="FAE3B7"/>
            </a:gs>
          </a:gsLst>
          <a:lin ang="5400000" scaled="0"/>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28919" tIns="54610" rIns="128919" bIns="54610" numCol="1" spcCol="1270" anchor="ctr" anchorCtr="0">
          <a:noAutofit/>
        </a:bodyPr>
        <a:lstStyle/>
        <a:p>
          <a:pPr lvl="0" algn="ctr" defTabSz="1911350">
            <a:lnSpc>
              <a:spcPct val="90000"/>
            </a:lnSpc>
            <a:spcBef>
              <a:spcPct val="0"/>
            </a:spcBef>
            <a:spcAft>
              <a:spcPct val="35000"/>
            </a:spcAft>
          </a:pPr>
          <a:r>
            <a:rPr lang="en-CA" sz="4300" kern="1200" dirty="0" smtClean="0"/>
            <a:t>Reflect</a:t>
          </a:r>
          <a:endParaRPr lang="en-CA" sz="4300" kern="1200" dirty="0"/>
        </a:p>
      </dsp:txBody>
      <dsp:txXfrm>
        <a:off x="3750766" y="860722"/>
        <a:ext cx="2342554" cy="234255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C5FE49B-EE18-4A0B-A798-BD1D0D9F714D}">
      <dsp:nvSpPr>
        <dsp:cNvPr id="0" name=""/>
        <dsp:cNvSpPr/>
      </dsp:nvSpPr>
      <dsp:spPr>
        <a:xfrm>
          <a:off x="2567" y="0"/>
          <a:ext cx="5252665" cy="478971"/>
        </a:xfrm>
        <a:prstGeom prst="homePlate">
          <a:avLst/>
        </a:prstGeom>
        <a:gradFill rotWithShape="0">
          <a:gsLst>
            <a:gs pos="0">
              <a:srgbClr val="FFEFD1"/>
            </a:gs>
            <a:gs pos="64999">
              <a:srgbClr val="F0EBD5"/>
            </a:gs>
            <a:gs pos="100000">
              <a:srgbClr val="D1C39F"/>
            </a:gs>
          </a:gsLst>
          <a:lin ang="5400000" scaled="0"/>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74676" rIns="37338" bIns="74676" numCol="1" spcCol="1270" anchor="ctr" anchorCtr="0">
          <a:noAutofit/>
        </a:bodyPr>
        <a:lstStyle/>
        <a:p>
          <a:pPr lvl="0" algn="ctr" defTabSz="1244600" rtl="0">
            <a:lnSpc>
              <a:spcPct val="90000"/>
            </a:lnSpc>
            <a:spcBef>
              <a:spcPct val="0"/>
            </a:spcBef>
            <a:spcAft>
              <a:spcPct val="35000"/>
            </a:spcAft>
          </a:pPr>
          <a:r>
            <a:rPr lang="en-CA" sz="2800" kern="1200" dirty="0" smtClean="0">
              <a:solidFill>
                <a:srgbClr val="FFC000"/>
              </a:solidFill>
              <a:effectLst>
                <a:outerShdw blurRad="50800" dist="50800" dir="5400000" algn="ctr" rotWithShape="0">
                  <a:srgbClr val="FFD365">
                    <a:alpha val="12000"/>
                  </a:srgbClr>
                </a:outerShdw>
              </a:effectLst>
            </a:rPr>
            <a:t>Ongoing Needs Assessment</a:t>
          </a:r>
          <a:endParaRPr lang="en-CA" sz="2800" kern="1200" dirty="0">
            <a:solidFill>
              <a:srgbClr val="FFC000"/>
            </a:solidFill>
            <a:effectLst>
              <a:outerShdw blurRad="50800" dist="50800" dir="5400000" algn="ctr" rotWithShape="0">
                <a:srgbClr val="FFD365">
                  <a:alpha val="12000"/>
                </a:srgbClr>
              </a:outerShdw>
            </a:effectLst>
          </a:endParaRPr>
        </a:p>
      </dsp:txBody>
      <dsp:txXfrm>
        <a:off x="2567" y="0"/>
        <a:ext cx="5252665" cy="478971"/>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4690" name="Rectangle 2"/>
          <p:cNvSpPr>
            <a:spLocks noGrp="1" noChangeArrowheads="1"/>
          </p:cNvSpPr>
          <p:nvPr>
            <p:ph type="hdr" sz="quarter"/>
          </p:nvPr>
        </p:nvSpPr>
        <p:spPr bwMode="auto">
          <a:xfrm>
            <a:off x="0" y="0"/>
            <a:ext cx="3027363" cy="463550"/>
          </a:xfrm>
          <a:prstGeom prst="rect">
            <a:avLst/>
          </a:prstGeom>
          <a:noFill/>
          <a:ln w="9525">
            <a:noFill/>
            <a:miter lim="800000"/>
            <a:headEnd/>
            <a:tailEnd/>
          </a:ln>
          <a:effectLst/>
        </p:spPr>
        <p:txBody>
          <a:bodyPr vert="horz" wrap="square" lIns="92885" tIns="46442" rIns="92885" bIns="46442" numCol="1" anchor="t" anchorCtr="0" compatLnSpc="1">
            <a:prstTxWarp prst="textNoShape">
              <a:avLst/>
            </a:prstTxWarp>
          </a:bodyPr>
          <a:lstStyle>
            <a:lvl1pPr defTabSz="928688">
              <a:defRPr sz="1200">
                <a:solidFill>
                  <a:schemeClr val="tx1"/>
                </a:solidFill>
                <a:ea typeface="ＭＳ Ｐゴシック" charset="-128"/>
                <a:cs typeface="+mn-cs"/>
              </a:defRPr>
            </a:lvl1pPr>
          </a:lstStyle>
          <a:p>
            <a:pPr>
              <a:defRPr/>
            </a:pPr>
            <a:endParaRPr lang="en-CA"/>
          </a:p>
        </p:txBody>
      </p:sp>
      <p:sp>
        <p:nvSpPr>
          <p:cNvPr id="114691" name="Rectangle 3"/>
          <p:cNvSpPr>
            <a:spLocks noGrp="1" noChangeArrowheads="1"/>
          </p:cNvSpPr>
          <p:nvPr>
            <p:ph type="dt" sz="quarter" idx="1"/>
          </p:nvPr>
        </p:nvSpPr>
        <p:spPr bwMode="auto">
          <a:xfrm>
            <a:off x="3956050" y="0"/>
            <a:ext cx="3027363" cy="463550"/>
          </a:xfrm>
          <a:prstGeom prst="rect">
            <a:avLst/>
          </a:prstGeom>
          <a:noFill/>
          <a:ln w="9525">
            <a:noFill/>
            <a:miter lim="800000"/>
            <a:headEnd/>
            <a:tailEnd/>
          </a:ln>
          <a:effectLst/>
        </p:spPr>
        <p:txBody>
          <a:bodyPr vert="horz" wrap="square" lIns="92885" tIns="46442" rIns="92885" bIns="46442" numCol="1" anchor="t" anchorCtr="0" compatLnSpc="1">
            <a:prstTxWarp prst="textNoShape">
              <a:avLst/>
            </a:prstTxWarp>
          </a:bodyPr>
          <a:lstStyle>
            <a:lvl1pPr algn="r" defTabSz="928688">
              <a:defRPr sz="1200">
                <a:solidFill>
                  <a:schemeClr val="tx1"/>
                </a:solidFill>
                <a:ea typeface="ＭＳ Ｐゴシック" charset="-128"/>
                <a:cs typeface="+mn-cs"/>
              </a:defRPr>
            </a:lvl1pPr>
          </a:lstStyle>
          <a:p>
            <a:pPr>
              <a:defRPr/>
            </a:pPr>
            <a:fld id="{5B0C3AF0-B6B7-439F-9702-45CBF2A29418}" type="datetimeFigureOut">
              <a:rPr lang="en-CA"/>
              <a:pPr>
                <a:defRPr/>
              </a:pPr>
              <a:t>27-Nov-17</a:t>
            </a:fld>
            <a:endParaRPr lang="en-CA"/>
          </a:p>
        </p:txBody>
      </p:sp>
      <p:sp>
        <p:nvSpPr>
          <p:cNvPr id="114692" name="Rectangle 4"/>
          <p:cNvSpPr>
            <a:spLocks noGrp="1" noChangeArrowheads="1"/>
          </p:cNvSpPr>
          <p:nvPr>
            <p:ph type="ftr" sz="quarter" idx="2"/>
          </p:nvPr>
        </p:nvSpPr>
        <p:spPr bwMode="auto">
          <a:xfrm>
            <a:off x="0" y="8805863"/>
            <a:ext cx="3027363" cy="463550"/>
          </a:xfrm>
          <a:prstGeom prst="rect">
            <a:avLst/>
          </a:prstGeom>
          <a:noFill/>
          <a:ln w="9525">
            <a:noFill/>
            <a:miter lim="800000"/>
            <a:headEnd/>
            <a:tailEnd/>
          </a:ln>
          <a:effectLst/>
        </p:spPr>
        <p:txBody>
          <a:bodyPr vert="horz" wrap="square" lIns="92885" tIns="46442" rIns="92885" bIns="46442" numCol="1" anchor="b" anchorCtr="0" compatLnSpc="1">
            <a:prstTxWarp prst="textNoShape">
              <a:avLst/>
            </a:prstTxWarp>
          </a:bodyPr>
          <a:lstStyle>
            <a:lvl1pPr defTabSz="928688">
              <a:defRPr sz="1200">
                <a:solidFill>
                  <a:schemeClr val="tx1"/>
                </a:solidFill>
                <a:ea typeface="ＭＳ Ｐゴシック" charset="-128"/>
                <a:cs typeface="+mn-cs"/>
              </a:defRPr>
            </a:lvl1pPr>
          </a:lstStyle>
          <a:p>
            <a:pPr>
              <a:defRPr/>
            </a:pPr>
            <a:endParaRPr lang="en-CA"/>
          </a:p>
        </p:txBody>
      </p:sp>
      <p:sp>
        <p:nvSpPr>
          <p:cNvPr id="114693" name="Rectangle 5"/>
          <p:cNvSpPr>
            <a:spLocks noGrp="1" noChangeArrowheads="1"/>
          </p:cNvSpPr>
          <p:nvPr>
            <p:ph type="sldNum" sz="quarter" idx="3"/>
          </p:nvPr>
        </p:nvSpPr>
        <p:spPr bwMode="auto">
          <a:xfrm>
            <a:off x="3956050" y="8805863"/>
            <a:ext cx="3027363" cy="463550"/>
          </a:xfrm>
          <a:prstGeom prst="rect">
            <a:avLst/>
          </a:prstGeom>
          <a:noFill/>
          <a:ln w="9525">
            <a:noFill/>
            <a:miter lim="800000"/>
            <a:headEnd/>
            <a:tailEnd/>
          </a:ln>
          <a:effectLst/>
        </p:spPr>
        <p:txBody>
          <a:bodyPr vert="horz" wrap="square" lIns="92885" tIns="46442" rIns="92885" bIns="46442" numCol="1" anchor="b" anchorCtr="0" compatLnSpc="1">
            <a:prstTxWarp prst="textNoShape">
              <a:avLst/>
            </a:prstTxWarp>
          </a:bodyPr>
          <a:lstStyle>
            <a:lvl1pPr algn="r" defTabSz="928688">
              <a:defRPr sz="1200">
                <a:solidFill>
                  <a:schemeClr val="tx1"/>
                </a:solidFill>
                <a:ea typeface="ＭＳ Ｐゴシック" charset="-128"/>
                <a:cs typeface="+mn-cs"/>
              </a:defRPr>
            </a:lvl1pPr>
          </a:lstStyle>
          <a:p>
            <a:pPr>
              <a:defRPr/>
            </a:pPr>
            <a:fld id="{20CBCFCD-C6FE-4039-9F19-44E74289EA43}" type="slidenum">
              <a:rPr lang="en-CA"/>
              <a:pPr>
                <a:defRPr/>
              </a:pPr>
              <a:t>‹#›</a:t>
            </a:fld>
            <a:endParaRPr lang="en-C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27363" cy="463550"/>
          </a:xfrm>
          <a:prstGeom prst="rect">
            <a:avLst/>
          </a:prstGeom>
          <a:noFill/>
          <a:ln w="9525">
            <a:noFill/>
            <a:miter lim="800000"/>
            <a:headEnd/>
            <a:tailEnd/>
          </a:ln>
        </p:spPr>
        <p:txBody>
          <a:bodyPr vert="horz" wrap="square" lIns="92885" tIns="46442" rIns="92885" bIns="46442" numCol="1" anchor="t" anchorCtr="0" compatLnSpc="1">
            <a:prstTxWarp prst="textNoShape">
              <a:avLst/>
            </a:prstTxWarp>
          </a:bodyPr>
          <a:lstStyle>
            <a:lvl1pPr defTabSz="928688" eaLnBrk="0" hangingPunct="0">
              <a:defRPr sz="1200">
                <a:solidFill>
                  <a:schemeClr val="tx1"/>
                </a:solidFill>
                <a:ea typeface="ＭＳ Ｐゴシック" charset="-128"/>
                <a:cs typeface="+mn-cs"/>
              </a:defRPr>
            </a:lvl1pPr>
          </a:lstStyle>
          <a:p>
            <a:pPr>
              <a:defRPr/>
            </a:pPr>
            <a:endParaRPr lang="fr-CA"/>
          </a:p>
        </p:txBody>
      </p:sp>
      <p:sp>
        <p:nvSpPr>
          <p:cNvPr id="17411" name="Rectangle 3"/>
          <p:cNvSpPr>
            <a:spLocks noGrp="1" noChangeArrowheads="1"/>
          </p:cNvSpPr>
          <p:nvPr>
            <p:ph type="dt" idx="1"/>
          </p:nvPr>
        </p:nvSpPr>
        <p:spPr bwMode="auto">
          <a:xfrm>
            <a:off x="3957638" y="0"/>
            <a:ext cx="3027362" cy="463550"/>
          </a:xfrm>
          <a:prstGeom prst="rect">
            <a:avLst/>
          </a:prstGeom>
          <a:noFill/>
          <a:ln w="9525">
            <a:noFill/>
            <a:miter lim="800000"/>
            <a:headEnd/>
            <a:tailEnd/>
          </a:ln>
        </p:spPr>
        <p:txBody>
          <a:bodyPr vert="horz" wrap="square" lIns="92885" tIns="46442" rIns="92885" bIns="46442" numCol="1" anchor="t" anchorCtr="0" compatLnSpc="1">
            <a:prstTxWarp prst="textNoShape">
              <a:avLst/>
            </a:prstTxWarp>
          </a:bodyPr>
          <a:lstStyle>
            <a:lvl1pPr algn="r" defTabSz="928688" eaLnBrk="0" hangingPunct="0">
              <a:defRPr sz="1200">
                <a:solidFill>
                  <a:schemeClr val="tx1"/>
                </a:solidFill>
                <a:ea typeface="ＭＳ Ｐゴシック" charset="-128"/>
                <a:cs typeface="+mn-cs"/>
              </a:defRPr>
            </a:lvl1pPr>
          </a:lstStyle>
          <a:p>
            <a:pPr>
              <a:defRPr/>
            </a:pPr>
            <a:endParaRPr lang="fr-CA"/>
          </a:p>
        </p:txBody>
      </p:sp>
      <p:sp>
        <p:nvSpPr>
          <p:cNvPr id="60420" name="Rectangle 4"/>
          <p:cNvSpPr>
            <a:spLocks noGrp="1" noRot="1" noChangeAspect="1" noChangeArrowheads="1" noTextEdit="1"/>
          </p:cNvSpPr>
          <p:nvPr>
            <p:ph type="sldImg" idx="2"/>
          </p:nvPr>
        </p:nvSpPr>
        <p:spPr bwMode="auto">
          <a:xfrm>
            <a:off x="1174750" y="695325"/>
            <a:ext cx="4635500" cy="3476625"/>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931863" y="4403725"/>
            <a:ext cx="5121275" cy="4171950"/>
          </a:xfrm>
          <a:prstGeom prst="rect">
            <a:avLst/>
          </a:prstGeom>
          <a:noFill/>
          <a:ln w="9525">
            <a:noFill/>
            <a:miter lim="800000"/>
            <a:headEnd/>
            <a:tailEnd/>
          </a:ln>
        </p:spPr>
        <p:txBody>
          <a:bodyPr vert="horz" wrap="square" lIns="92885" tIns="46442" rIns="92885" bIns="46442" numCol="1" anchor="t" anchorCtr="0" compatLnSpc="1">
            <a:prstTxWarp prst="textNoShape">
              <a:avLst/>
            </a:prstTxWarp>
          </a:bodyPr>
          <a:lstStyle/>
          <a:p>
            <a:pPr lvl="0"/>
            <a:r>
              <a:rPr lang="fr-CA" noProof="0" dirty="0" smtClean="0"/>
              <a:t>Click to </a:t>
            </a:r>
            <a:r>
              <a:rPr lang="fr-CA" noProof="0" dirty="0" err="1" smtClean="0"/>
              <a:t>edit</a:t>
            </a:r>
            <a:r>
              <a:rPr lang="fr-CA" noProof="0" dirty="0" smtClean="0"/>
              <a:t> Master </a:t>
            </a:r>
            <a:r>
              <a:rPr lang="fr-CA" noProof="0" dirty="0" err="1" smtClean="0"/>
              <a:t>text</a:t>
            </a:r>
            <a:r>
              <a:rPr lang="fr-CA" noProof="0" dirty="0" smtClean="0"/>
              <a:t> styles</a:t>
            </a:r>
          </a:p>
          <a:p>
            <a:pPr lvl="1"/>
            <a:r>
              <a:rPr lang="fr-CA" noProof="0" dirty="0" smtClean="0"/>
              <a:t>Second </a:t>
            </a:r>
            <a:r>
              <a:rPr lang="fr-CA" noProof="0" dirty="0" err="1" smtClean="0"/>
              <a:t>level</a:t>
            </a:r>
            <a:endParaRPr lang="fr-CA" noProof="0" dirty="0" smtClean="0"/>
          </a:p>
          <a:p>
            <a:pPr lvl="2"/>
            <a:r>
              <a:rPr lang="fr-CA" noProof="0" dirty="0" err="1" smtClean="0"/>
              <a:t>Third</a:t>
            </a:r>
            <a:r>
              <a:rPr lang="fr-CA" noProof="0" dirty="0" smtClean="0"/>
              <a:t> </a:t>
            </a:r>
            <a:r>
              <a:rPr lang="fr-CA" noProof="0" dirty="0" err="1" smtClean="0"/>
              <a:t>level</a:t>
            </a:r>
            <a:endParaRPr lang="fr-CA" noProof="0" dirty="0" smtClean="0"/>
          </a:p>
          <a:p>
            <a:pPr lvl="3"/>
            <a:r>
              <a:rPr lang="fr-CA" noProof="0" dirty="0" err="1" smtClean="0"/>
              <a:t>Fourth</a:t>
            </a:r>
            <a:r>
              <a:rPr lang="fr-CA" noProof="0" dirty="0" smtClean="0"/>
              <a:t> </a:t>
            </a:r>
            <a:r>
              <a:rPr lang="fr-CA" noProof="0" dirty="0" err="1" smtClean="0"/>
              <a:t>level</a:t>
            </a:r>
            <a:endParaRPr lang="fr-CA" noProof="0" dirty="0" smtClean="0"/>
          </a:p>
          <a:p>
            <a:pPr lvl="4"/>
            <a:r>
              <a:rPr lang="fr-CA" noProof="0" dirty="0" err="1" smtClean="0"/>
              <a:t>Fifth</a:t>
            </a:r>
            <a:r>
              <a:rPr lang="fr-CA" noProof="0" dirty="0" smtClean="0"/>
              <a:t> </a:t>
            </a:r>
            <a:r>
              <a:rPr lang="fr-CA" noProof="0" dirty="0" err="1" smtClean="0"/>
              <a:t>level</a:t>
            </a:r>
            <a:endParaRPr lang="fr-CA" noProof="0" dirty="0" smtClean="0"/>
          </a:p>
        </p:txBody>
      </p:sp>
      <p:sp>
        <p:nvSpPr>
          <p:cNvPr id="17414" name="Rectangle 6"/>
          <p:cNvSpPr>
            <a:spLocks noGrp="1" noChangeArrowheads="1"/>
          </p:cNvSpPr>
          <p:nvPr>
            <p:ph type="ftr" sz="quarter" idx="4"/>
          </p:nvPr>
        </p:nvSpPr>
        <p:spPr bwMode="auto">
          <a:xfrm>
            <a:off x="0" y="8807450"/>
            <a:ext cx="3027363" cy="463550"/>
          </a:xfrm>
          <a:prstGeom prst="rect">
            <a:avLst/>
          </a:prstGeom>
          <a:noFill/>
          <a:ln w="9525">
            <a:noFill/>
            <a:miter lim="800000"/>
            <a:headEnd/>
            <a:tailEnd/>
          </a:ln>
        </p:spPr>
        <p:txBody>
          <a:bodyPr vert="horz" wrap="square" lIns="92885" tIns="46442" rIns="92885" bIns="46442" numCol="1" anchor="b" anchorCtr="0" compatLnSpc="1">
            <a:prstTxWarp prst="textNoShape">
              <a:avLst/>
            </a:prstTxWarp>
          </a:bodyPr>
          <a:lstStyle>
            <a:lvl1pPr defTabSz="928688" eaLnBrk="0" hangingPunct="0">
              <a:defRPr sz="1200">
                <a:solidFill>
                  <a:schemeClr val="tx1"/>
                </a:solidFill>
                <a:ea typeface="ＭＳ Ｐゴシック" charset="-128"/>
                <a:cs typeface="+mn-cs"/>
              </a:defRPr>
            </a:lvl1pPr>
          </a:lstStyle>
          <a:p>
            <a:pPr>
              <a:defRPr/>
            </a:pPr>
            <a:endParaRPr lang="fr-CA"/>
          </a:p>
        </p:txBody>
      </p:sp>
      <p:sp>
        <p:nvSpPr>
          <p:cNvPr id="17415" name="Rectangle 7"/>
          <p:cNvSpPr>
            <a:spLocks noGrp="1" noChangeArrowheads="1"/>
          </p:cNvSpPr>
          <p:nvPr>
            <p:ph type="sldNum" sz="quarter" idx="5"/>
          </p:nvPr>
        </p:nvSpPr>
        <p:spPr bwMode="auto">
          <a:xfrm>
            <a:off x="3957638" y="8807450"/>
            <a:ext cx="3027362" cy="463550"/>
          </a:xfrm>
          <a:prstGeom prst="rect">
            <a:avLst/>
          </a:prstGeom>
          <a:noFill/>
          <a:ln w="9525">
            <a:noFill/>
            <a:miter lim="800000"/>
            <a:headEnd/>
            <a:tailEnd/>
          </a:ln>
        </p:spPr>
        <p:txBody>
          <a:bodyPr vert="horz" wrap="square" lIns="92885" tIns="46442" rIns="92885" bIns="46442" numCol="1" anchor="b" anchorCtr="0" compatLnSpc="1">
            <a:prstTxWarp prst="textNoShape">
              <a:avLst/>
            </a:prstTxWarp>
          </a:bodyPr>
          <a:lstStyle>
            <a:lvl1pPr algn="r" defTabSz="928688" eaLnBrk="0" hangingPunct="0">
              <a:defRPr sz="1200">
                <a:solidFill>
                  <a:schemeClr val="tx1"/>
                </a:solidFill>
                <a:ea typeface="ＭＳ Ｐゴシック" charset="-128"/>
                <a:cs typeface="+mn-cs"/>
              </a:defRPr>
            </a:lvl1pPr>
          </a:lstStyle>
          <a:p>
            <a:pPr>
              <a:defRPr/>
            </a:pPr>
            <a:fld id="{DA0C8C06-E7E5-4D09-B8DE-B074B03EFC8F}" type="slidenum">
              <a:rPr lang="fr-CA"/>
              <a:pPr>
                <a:defRPr/>
              </a:pPr>
              <a:t>‹#›</a:t>
            </a:fld>
            <a:endParaRPr lang="fr-CA"/>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84"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pitchFamily="84" charset="0"/>
        <a:ea typeface="ＭＳ Ｐゴシック" charset="0"/>
        <a:cs typeface="ＭＳ Ｐゴシック"/>
      </a:defRPr>
    </a:lvl2pPr>
    <a:lvl3pPr marL="914400" algn="l" rtl="0" eaLnBrk="0" fontAlgn="base" hangingPunct="0">
      <a:spcBef>
        <a:spcPct val="30000"/>
      </a:spcBef>
      <a:spcAft>
        <a:spcPct val="0"/>
      </a:spcAft>
      <a:defRPr sz="1200" kern="1200">
        <a:solidFill>
          <a:schemeClr val="tx1"/>
        </a:solidFill>
        <a:latin typeface="Times" pitchFamily="84" charset="0"/>
        <a:ea typeface="ＭＳ Ｐゴシック" charset="0"/>
        <a:cs typeface="ＭＳ Ｐゴシック"/>
      </a:defRPr>
    </a:lvl3pPr>
    <a:lvl4pPr marL="1371600" algn="l" rtl="0" eaLnBrk="0" fontAlgn="base" hangingPunct="0">
      <a:spcBef>
        <a:spcPct val="30000"/>
      </a:spcBef>
      <a:spcAft>
        <a:spcPct val="0"/>
      </a:spcAft>
      <a:defRPr sz="1200" kern="1200">
        <a:solidFill>
          <a:schemeClr val="tx1"/>
        </a:solidFill>
        <a:latin typeface="Times" pitchFamily="84" charset="0"/>
        <a:ea typeface="ＭＳ Ｐゴシック" charset="0"/>
        <a:cs typeface="ＭＳ Ｐゴシック"/>
      </a:defRPr>
    </a:lvl4pPr>
    <a:lvl5pPr marL="1828800" algn="l" rtl="0" eaLnBrk="0" fontAlgn="base" hangingPunct="0">
      <a:spcBef>
        <a:spcPct val="30000"/>
      </a:spcBef>
      <a:spcAft>
        <a:spcPct val="0"/>
      </a:spcAft>
      <a:defRPr sz="1200" kern="1200">
        <a:solidFill>
          <a:schemeClr val="tx1"/>
        </a:solidFill>
        <a:latin typeface="Times" pitchFamily="84" charset="0"/>
        <a:ea typeface="ＭＳ Ｐゴシック" charset="0"/>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p:spPr>
        <p:txBody>
          <a:bodyPr lIns="92872" tIns="46435" rIns="92872" bIns="46435"/>
          <a:lstStyle/>
          <a:p>
            <a:pPr eaLnBrk="1" hangingPunct="1"/>
            <a:endParaRPr lang="en-CA" smtClean="0">
              <a:latin typeface="Times" pitchFamily="18" charset="0"/>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pPr>
              <a:defRPr/>
            </a:pPr>
            <a:fld id="{DA0C8C06-E7E5-4D09-B8DE-B074B03EFC8F}" type="slidenum">
              <a:rPr lang="fr-CA" smtClean="0"/>
              <a:pPr>
                <a:defRPr/>
              </a:pPr>
              <a:t>16</a:t>
            </a:fld>
            <a:endParaRPr lang="fr-C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buFont typeface="Arial" charset="0"/>
              <a:buNone/>
            </a:pPr>
            <a:r>
              <a:rPr lang="en-US" dirty="0" smtClean="0">
                <a:latin typeface="Arial" charset="0"/>
                <a:ea typeface="ＭＳ Ｐゴシック" pitchFamily="1" charset="-128"/>
              </a:rPr>
              <a:t>Impart the knowledge of clinical skills</a:t>
            </a:r>
          </a:p>
          <a:p>
            <a:pPr lvl="1" eaLnBrk="1" hangingPunct="1">
              <a:buFont typeface="Arial" charset="0"/>
              <a:buNone/>
            </a:pPr>
            <a:r>
              <a:rPr lang="en-US" dirty="0" smtClean="0">
                <a:latin typeface="Arial" charset="0"/>
                <a:ea typeface="ＭＳ Ｐゴシック" pitchFamily="1" charset="-128"/>
              </a:rPr>
              <a:t>Guide history taking skills</a:t>
            </a:r>
          </a:p>
          <a:p>
            <a:pPr lvl="1" eaLnBrk="1" hangingPunct="1">
              <a:buFont typeface="Arial" charset="0"/>
              <a:buNone/>
            </a:pPr>
            <a:r>
              <a:rPr lang="en-US" dirty="0" smtClean="0">
                <a:latin typeface="Arial" charset="0"/>
                <a:ea typeface="ＭＳ Ｐゴシック" pitchFamily="1" charset="-128"/>
              </a:rPr>
              <a:t>Observe performance</a:t>
            </a:r>
          </a:p>
          <a:p>
            <a:pPr lvl="1" eaLnBrk="1" hangingPunct="1">
              <a:buFont typeface="Arial" charset="0"/>
              <a:buNone/>
            </a:pPr>
            <a:r>
              <a:rPr lang="en-US" dirty="0" smtClean="0">
                <a:latin typeface="Arial" charset="0"/>
                <a:ea typeface="ＭＳ Ｐゴシック" pitchFamily="1" charset="-128"/>
              </a:rPr>
              <a:t>Role model</a:t>
            </a:r>
          </a:p>
          <a:p>
            <a:pPr lvl="1" eaLnBrk="1" hangingPunct="1">
              <a:buFont typeface="Arial" charset="0"/>
              <a:buNone/>
            </a:pPr>
            <a:r>
              <a:rPr lang="en-US" dirty="0" smtClean="0">
                <a:latin typeface="Arial" charset="0"/>
                <a:ea typeface="ＭＳ Ｐゴシック" pitchFamily="1" charset="-128"/>
              </a:rPr>
              <a:t>Hidden benefits:</a:t>
            </a:r>
          </a:p>
          <a:p>
            <a:pPr lvl="2" eaLnBrk="1" hangingPunct="1"/>
            <a:r>
              <a:rPr lang="en-US" sz="2800" dirty="0" smtClean="0">
                <a:latin typeface="Arial" charset="0"/>
                <a:ea typeface="ＭＳ Ｐゴシック" pitchFamily="1" charset="-128"/>
              </a:rPr>
              <a:t>You learn a lot from learners</a:t>
            </a:r>
          </a:p>
          <a:p>
            <a:pPr lvl="2" eaLnBrk="1" hangingPunct="1"/>
            <a:r>
              <a:rPr lang="en-US" sz="2800" dirty="0" smtClean="0">
                <a:latin typeface="Arial" charset="0"/>
                <a:ea typeface="ＭＳ Ｐゴシック" pitchFamily="1" charset="-128"/>
              </a:rPr>
              <a:t>You put your “stamp” on the students</a:t>
            </a:r>
          </a:p>
          <a:p>
            <a:endParaRPr lang="en-CA" dirty="0"/>
          </a:p>
        </p:txBody>
      </p:sp>
      <p:sp>
        <p:nvSpPr>
          <p:cNvPr id="4" name="Slide Number Placeholder 3"/>
          <p:cNvSpPr>
            <a:spLocks noGrp="1"/>
          </p:cNvSpPr>
          <p:nvPr>
            <p:ph type="sldNum" sz="quarter" idx="10"/>
          </p:nvPr>
        </p:nvSpPr>
        <p:spPr/>
        <p:txBody>
          <a:bodyPr/>
          <a:lstStyle/>
          <a:p>
            <a:pPr>
              <a:defRPr/>
            </a:pPr>
            <a:fld id="{DA0C8C06-E7E5-4D09-B8DE-B074B03EFC8F}" type="slidenum">
              <a:rPr lang="fr-CA" smtClean="0"/>
              <a:pPr>
                <a:defRPr/>
              </a:pPr>
              <a:t>17</a:t>
            </a:fld>
            <a:endParaRPr lang="fr-C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Role model</a:t>
            </a:r>
          </a:p>
          <a:p>
            <a:r>
              <a:rPr lang="en-CA" dirty="0" smtClean="0"/>
              <a:t>Change of venue</a:t>
            </a:r>
          </a:p>
          <a:p>
            <a:r>
              <a:rPr lang="en-CA" dirty="0" smtClean="0"/>
              <a:t>Practicing skills while being observed</a:t>
            </a:r>
          </a:p>
          <a:p>
            <a:r>
              <a:rPr lang="en-CA" dirty="0" smtClean="0"/>
              <a:t>Feedback</a:t>
            </a:r>
          </a:p>
          <a:p>
            <a:r>
              <a:rPr lang="en-CA" dirty="0" smtClean="0"/>
              <a:t>Teaching the teacher</a:t>
            </a:r>
          </a:p>
          <a:p>
            <a:r>
              <a:rPr lang="en-CA" dirty="0" smtClean="0"/>
              <a:t>No </a:t>
            </a:r>
            <a:r>
              <a:rPr lang="en-CA" dirty="0" err="1" smtClean="0"/>
              <a:t>medspeak</a:t>
            </a:r>
            <a:r>
              <a:rPr lang="en-CA" dirty="0" smtClean="0"/>
              <a:t> = all on same level</a:t>
            </a:r>
          </a:p>
          <a:p>
            <a:r>
              <a:rPr lang="en-CA" dirty="0" smtClean="0"/>
              <a:t>Perhaps the most important reason is that it places all the learning in context. This will make the information easier to recall when a similar situation is encountered. </a:t>
            </a:r>
            <a:endParaRPr lang="en-CA" dirty="0"/>
          </a:p>
        </p:txBody>
      </p:sp>
      <p:sp>
        <p:nvSpPr>
          <p:cNvPr id="4" name="Slide Number Placeholder 3"/>
          <p:cNvSpPr>
            <a:spLocks noGrp="1"/>
          </p:cNvSpPr>
          <p:nvPr>
            <p:ph type="sldNum" sz="quarter" idx="10"/>
          </p:nvPr>
        </p:nvSpPr>
        <p:spPr/>
        <p:txBody>
          <a:bodyPr/>
          <a:lstStyle/>
          <a:p>
            <a:pPr>
              <a:defRPr/>
            </a:pPr>
            <a:fld id="{DA0C8C06-E7E5-4D09-B8DE-B074B03EFC8F}" type="slidenum">
              <a:rPr lang="fr-CA" smtClean="0"/>
              <a:pPr>
                <a:defRPr/>
              </a:pPr>
              <a:t>18</a:t>
            </a:fld>
            <a:endParaRPr lang="fr-C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Well researched and</a:t>
            </a:r>
            <a:r>
              <a:rPr lang="en-CA" baseline="0" dirty="0" smtClean="0"/>
              <a:t> well established.</a:t>
            </a:r>
            <a:endParaRPr lang="en-CA" dirty="0"/>
          </a:p>
        </p:txBody>
      </p:sp>
      <p:sp>
        <p:nvSpPr>
          <p:cNvPr id="4" name="Slide Number Placeholder 3"/>
          <p:cNvSpPr>
            <a:spLocks noGrp="1"/>
          </p:cNvSpPr>
          <p:nvPr>
            <p:ph type="sldNum" sz="quarter" idx="10"/>
          </p:nvPr>
        </p:nvSpPr>
        <p:spPr/>
        <p:txBody>
          <a:bodyPr/>
          <a:lstStyle/>
          <a:p>
            <a:pPr>
              <a:defRPr/>
            </a:pPr>
            <a:fld id="{DA0C8C06-E7E5-4D09-B8DE-B074B03EFC8F}" type="slidenum">
              <a:rPr lang="fr-CA" smtClean="0"/>
              <a:pPr>
                <a:defRPr/>
              </a:pPr>
              <a:t>19</a:t>
            </a:fld>
            <a:endParaRPr lang="fr-CA"/>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Controlled setting – e.g. simulated</a:t>
            </a:r>
            <a:r>
              <a:rPr lang="en-CA" baseline="0" dirty="0" smtClean="0"/>
              <a:t> patient, volunteer patient, role play</a:t>
            </a:r>
            <a:endParaRPr lang="en-CA" dirty="0"/>
          </a:p>
        </p:txBody>
      </p:sp>
      <p:sp>
        <p:nvSpPr>
          <p:cNvPr id="4" name="Slide Number Placeholder 3"/>
          <p:cNvSpPr>
            <a:spLocks noGrp="1"/>
          </p:cNvSpPr>
          <p:nvPr>
            <p:ph type="sldNum" sz="quarter" idx="10"/>
          </p:nvPr>
        </p:nvSpPr>
        <p:spPr/>
        <p:txBody>
          <a:bodyPr/>
          <a:lstStyle/>
          <a:p>
            <a:pPr>
              <a:defRPr/>
            </a:pPr>
            <a:fld id="{DA0C8C06-E7E5-4D09-B8DE-B074B03EFC8F}" type="slidenum">
              <a:rPr lang="fr-CA" smtClean="0"/>
              <a:pPr>
                <a:defRPr/>
              </a:pPr>
              <a:t>20</a:t>
            </a:fld>
            <a:endParaRPr lang="fr-CA"/>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sz="2400" baseline="0" dirty="0" smtClean="0"/>
              <a:t>From PBSG-Ed: “Planning is a key component of this framework.  </a:t>
            </a:r>
            <a:endParaRPr lang="en-CA" sz="2400" baseline="0" dirty="0" smtClean="0"/>
          </a:p>
          <a:p>
            <a:r>
              <a:rPr lang="en-CA" sz="2400" baseline="0" dirty="0" smtClean="0"/>
              <a:t>Plan: Preparation, </a:t>
            </a:r>
            <a:r>
              <a:rPr lang="en-CA" sz="2400" baseline="0" dirty="0" err="1" smtClean="0"/>
              <a:t>Orientain</a:t>
            </a:r>
            <a:r>
              <a:rPr lang="en-CA" sz="2400" baseline="0" dirty="0" smtClean="0"/>
              <a:t>, Briefing</a:t>
            </a:r>
          </a:p>
          <a:p>
            <a:r>
              <a:rPr lang="en-CA" sz="2400" baseline="0" dirty="0" smtClean="0"/>
              <a:t>Teaching: Observe, use 5 </a:t>
            </a:r>
            <a:r>
              <a:rPr lang="en-CA" sz="2400" baseline="0" dirty="0" err="1" smtClean="0"/>
              <a:t>Microskills</a:t>
            </a:r>
            <a:r>
              <a:rPr lang="en-CA" sz="2400" baseline="0" dirty="0" smtClean="0"/>
              <a:t> or SNAPPS, Model</a:t>
            </a:r>
          </a:p>
          <a:p>
            <a:r>
              <a:rPr lang="en-CA" sz="2400" baseline="0" dirty="0" smtClean="0"/>
              <a:t>Reflect: Discussion, Thinking, Reading</a:t>
            </a:r>
          </a:p>
          <a:p>
            <a:r>
              <a:rPr lang="en-CA" sz="2400" baseline="0" dirty="0" smtClean="0"/>
              <a:t>Far </a:t>
            </a:r>
            <a:r>
              <a:rPr lang="en-CA" sz="2400" baseline="0" dirty="0" smtClean="0"/>
              <a:t>from compromising spontaneity, planning provides structure and context for both teachers and students, as well as framework for reflection and evaluation.  </a:t>
            </a:r>
          </a:p>
          <a:p>
            <a:r>
              <a:rPr lang="en-CA" sz="2400" baseline="0" dirty="0" smtClean="0"/>
              <a:t>While planning does require a small investment of time upfront, it can actually save considerable time in the long run.</a:t>
            </a:r>
          </a:p>
          <a:p>
            <a:endParaRPr lang="en-CA" sz="2400" baseline="0" dirty="0" smtClean="0"/>
          </a:p>
          <a:p>
            <a:endParaRPr lang="en-CA" sz="2400" baseline="0" dirty="0"/>
          </a:p>
        </p:txBody>
      </p:sp>
      <p:sp>
        <p:nvSpPr>
          <p:cNvPr id="4" name="Slide Number Placeholder 3"/>
          <p:cNvSpPr>
            <a:spLocks noGrp="1"/>
          </p:cNvSpPr>
          <p:nvPr>
            <p:ph type="sldNum" sz="quarter" idx="10"/>
          </p:nvPr>
        </p:nvSpPr>
        <p:spPr/>
        <p:txBody>
          <a:bodyPr/>
          <a:lstStyle/>
          <a:p>
            <a:pPr>
              <a:defRPr/>
            </a:pPr>
            <a:fld id="{DA0C8C06-E7E5-4D09-B8DE-B074B03EFC8F}" type="slidenum">
              <a:rPr lang="fr-CA" smtClean="0"/>
              <a:pPr>
                <a:defRPr/>
              </a:pPr>
              <a:t>22</a:t>
            </a:fld>
            <a:endParaRPr lang="fr-CA"/>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Road Map</a:t>
            </a:r>
            <a:endParaRPr lang="en-CA" dirty="0"/>
          </a:p>
        </p:txBody>
      </p:sp>
      <p:sp>
        <p:nvSpPr>
          <p:cNvPr id="4" name="Slide Number Placeholder 3"/>
          <p:cNvSpPr>
            <a:spLocks noGrp="1"/>
          </p:cNvSpPr>
          <p:nvPr>
            <p:ph type="sldNum" sz="quarter" idx="10"/>
          </p:nvPr>
        </p:nvSpPr>
        <p:spPr/>
        <p:txBody>
          <a:bodyPr/>
          <a:lstStyle/>
          <a:p>
            <a:pPr>
              <a:defRPr/>
            </a:pPr>
            <a:fld id="{DA0C8C06-E7E5-4D09-B8DE-B074B03EFC8F}" type="slidenum">
              <a:rPr lang="fr-CA" smtClean="0"/>
              <a:pPr>
                <a:defRPr/>
              </a:pPr>
              <a:t>23</a:t>
            </a:fld>
            <a:endParaRPr lang="fr-CA"/>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May not discuss sensitive issues or </a:t>
            </a:r>
            <a:r>
              <a:rPr lang="en-CA" dirty="0" err="1" smtClean="0"/>
              <a:t>ddx</a:t>
            </a:r>
            <a:r>
              <a:rPr lang="en-CA" dirty="0" smtClean="0"/>
              <a:t> or preliminary results etc</a:t>
            </a:r>
            <a:endParaRPr lang="en-CA" dirty="0"/>
          </a:p>
        </p:txBody>
      </p:sp>
      <p:sp>
        <p:nvSpPr>
          <p:cNvPr id="4" name="Slide Number Placeholder 3"/>
          <p:cNvSpPr>
            <a:spLocks noGrp="1"/>
          </p:cNvSpPr>
          <p:nvPr>
            <p:ph type="sldNum" sz="quarter" idx="10"/>
          </p:nvPr>
        </p:nvSpPr>
        <p:spPr/>
        <p:txBody>
          <a:bodyPr/>
          <a:lstStyle/>
          <a:p>
            <a:pPr>
              <a:defRPr/>
            </a:pPr>
            <a:fld id="{DA0C8C06-E7E5-4D09-B8DE-B074B03EFC8F}" type="slidenum">
              <a:rPr lang="fr-CA" smtClean="0"/>
              <a:pPr>
                <a:defRPr/>
              </a:pPr>
              <a:t>24</a:t>
            </a:fld>
            <a:endParaRPr lang="fr-CA"/>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Take note of observable behaviors.</a:t>
            </a:r>
            <a:r>
              <a:rPr lang="en-CA" baseline="0" dirty="0" smtClean="0"/>
              <a:t>  Prepare to give specific examples in feedback (after)</a:t>
            </a:r>
            <a:endParaRPr lang="en-CA" dirty="0"/>
          </a:p>
        </p:txBody>
      </p:sp>
      <p:sp>
        <p:nvSpPr>
          <p:cNvPr id="4" name="Slide Number Placeholder 3"/>
          <p:cNvSpPr>
            <a:spLocks noGrp="1"/>
          </p:cNvSpPr>
          <p:nvPr>
            <p:ph type="sldNum" sz="quarter" idx="10"/>
          </p:nvPr>
        </p:nvSpPr>
        <p:spPr/>
        <p:txBody>
          <a:bodyPr/>
          <a:lstStyle/>
          <a:p>
            <a:pPr>
              <a:defRPr/>
            </a:pPr>
            <a:fld id="{DA0C8C06-E7E5-4D09-B8DE-B074B03EFC8F}" type="slidenum">
              <a:rPr lang="fr-CA" smtClean="0"/>
              <a:pPr>
                <a:defRPr/>
              </a:pPr>
              <a:t>26</a:t>
            </a:fld>
            <a:endParaRPr lang="fr-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pPr>
              <a:defRPr/>
            </a:pPr>
            <a:fld id="{DA0C8C06-E7E5-4D09-B8DE-B074B03EFC8F}" type="slidenum">
              <a:rPr lang="fr-CA" smtClean="0"/>
              <a:pPr>
                <a:defRPr/>
              </a:pPr>
              <a:t>2</a:t>
            </a:fld>
            <a:endParaRPr lang="fr-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pPr defTabSz="927100"/>
            <a:r>
              <a:rPr lang="en-US" dirty="0" smtClean="0">
                <a:solidFill>
                  <a:schemeClr val="bg1"/>
                </a:solidFill>
                <a:latin typeface="Helvetica" pitchFamily="1" charset="0"/>
                <a:ea typeface="ヒラギノ角ゴ Pro W3" pitchFamily="-105" charset="-128"/>
              </a:rPr>
              <a:t>In other words, we need to find ways to obtain more documented observations of our residents performing the tasks identified as important by our specialty, in the real workplaces where family physicians practice.</a:t>
            </a:r>
            <a:endParaRPr lang="en-CA" dirty="0" smtClean="0">
              <a:latin typeface="Helvetica" pitchFamily="1" charset="0"/>
              <a:ea typeface="ヒラギノ角ゴ Pro W3" pitchFamily="-105" charset="-128"/>
            </a:endParaRPr>
          </a:p>
          <a:p>
            <a:pPr defTabSz="927100"/>
            <a:endParaRPr lang="en-CA" dirty="0" smtClean="0">
              <a:latin typeface="Arial" charset="0"/>
              <a:ea typeface="ヒラギノ角ゴ Pro W3" pitchFamily="-105" charset="-128"/>
            </a:endParaRPr>
          </a:p>
        </p:txBody>
      </p:sp>
      <p:sp>
        <p:nvSpPr>
          <p:cNvPr id="62468" name="Slide Number Placeholder 3"/>
          <p:cNvSpPr txBox="1">
            <a:spLocks noGrp="1"/>
          </p:cNvSpPr>
          <p:nvPr/>
        </p:nvSpPr>
        <p:spPr bwMode="auto">
          <a:xfrm>
            <a:off x="3956050" y="8805863"/>
            <a:ext cx="3027363" cy="463550"/>
          </a:xfrm>
          <a:prstGeom prst="rect">
            <a:avLst/>
          </a:prstGeom>
          <a:noFill/>
          <a:ln w="9525">
            <a:noFill/>
            <a:miter lim="800000"/>
            <a:headEnd/>
            <a:tailEnd/>
          </a:ln>
        </p:spPr>
        <p:txBody>
          <a:bodyPr lIns="92883" tIns="46441" rIns="92883" bIns="46441" anchor="b"/>
          <a:lstStyle/>
          <a:p>
            <a:pPr algn="r"/>
            <a:fld id="{64AA5ACF-68B4-4D86-B8F2-DEDFBA5010B1}" type="slidenum">
              <a:rPr lang="en-CA" sz="1200" baseline="30000">
                <a:solidFill>
                  <a:srgbClr val="000000"/>
                </a:solidFill>
                <a:latin typeface="Calibri" charset="0"/>
                <a:ea typeface="ヒラギノ角ゴ Pro W3" pitchFamily="-105" charset="-128"/>
              </a:rPr>
              <a:pPr algn="r"/>
              <a:t>3</a:t>
            </a:fld>
            <a:endParaRPr lang="en-CA" sz="1200" baseline="30000">
              <a:solidFill>
                <a:srgbClr val="000000"/>
              </a:solidFill>
              <a:latin typeface="Calibri" charset="0"/>
              <a:ea typeface="ヒラギノ角ゴ Pro W3" pitchFamily="-10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CA" dirty="0" smtClean="0"/>
              <a:t>By bedside teaching we mean patient-based and patient-orientated teaching and learning; taking place in natural health related environments. </a:t>
            </a:r>
            <a:endParaRPr lang="en-CA" dirty="0" smtClean="0">
              <a:latin typeface="Arial" charset="0"/>
              <a:ea typeface="ヒラギノ角ゴ Pro W3" pitchFamily="-105" charset="-128"/>
            </a:endParaRPr>
          </a:p>
          <a:p>
            <a:endParaRPr lang="en-CA" dirty="0"/>
          </a:p>
        </p:txBody>
      </p:sp>
      <p:sp>
        <p:nvSpPr>
          <p:cNvPr id="4" name="Slide Number Placeholder 3"/>
          <p:cNvSpPr>
            <a:spLocks noGrp="1"/>
          </p:cNvSpPr>
          <p:nvPr>
            <p:ph type="sldNum" sz="quarter" idx="10"/>
          </p:nvPr>
        </p:nvSpPr>
        <p:spPr/>
        <p:txBody>
          <a:bodyPr/>
          <a:lstStyle/>
          <a:p>
            <a:pPr>
              <a:defRPr/>
            </a:pPr>
            <a:fld id="{DA0C8C06-E7E5-4D09-B8DE-B074B03EFC8F}" type="slidenum">
              <a:rPr lang="fr-CA" smtClean="0"/>
              <a:pPr>
                <a:defRPr/>
              </a:pPr>
              <a:t>4</a:t>
            </a:fld>
            <a:endParaRPr lang="fr-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This really speaks to the importance</a:t>
            </a:r>
            <a:r>
              <a:rPr lang="en-CA" baseline="0" dirty="0" smtClean="0"/>
              <a:t> of good orientation and preparation for learner.</a:t>
            </a:r>
            <a:endParaRPr lang="en-CA" dirty="0"/>
          </a:p>
        </p:txBody>
      </p:sp>
      <p:sp>
        <p:nvSpPr>
          <p:cNvPr id="4" name="Slide Number Placeholder 3"/>
          <p:cNvSpPr>
            <a:spLocks noGrp="1"/>
          </p:cNvSpPr>
          <p:nvPr>
            <p:ph type="sldNum" sz="quarter" idx="10"/>
          </p:nvPr>
        </p:nvSpPr>
        <p:spPr/>
        <p:txBody>
          <a:bodyPr/>
          <a:lstStyle/>
          <a:p>
            <a:pPr>
              <a:defRPr/>
            </a:pPr>
            <a:fld id="{DA0C8C06-E7E5-4D09-B8DE-B074B03EFC8F}" type="slidenum">
              <a:rPr lang="fr-CA" smtClean="0"/>
              <a:pPr>
                <a:defRPr/>
              </a:pPr>
              <a:t>6</a:t>
            </a:fld>
            <a:endParaRPr lang="fr-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Videos/reading to update your skills </a:t>
            </a:r>
          </a:p>
          <a:p>
            <a:r>
              <a:rPr lang="en-CA" dirty="0" smtClean="0"/>
              <a:t>Faculty development</a:t>
            </a:r>
          </a:p>
          <a:p>
            <a:r>
              <a:rPr lang="en-CA" dirty="0" smtClean="0"/>
              <a:t>CAT course</a:t>
            </a:r>
            <a:endParaRPr lang="en-CA" dirty="0"/>
          </a:p>
        </p:txBody>
      </p:sp>
      <p:sp>
        <p:nvSpPr>
          <p:cNvPr id="4" name="Slide Number Placeholder 3"/>
          <p:cNvSpPr>
            <a:spLocks noGrp="1"/>
          </p:cNvSpPr>
          <p:nvPr>
            <p:ph type="sldNum" sz="quarter" idx="10"/>
          </p:nvPr>
        </p:nvSpPr>
        <p:spPr/>
        <p:txBody>
          <a:bodyPr/>
          <a:lstStyle/>
          <a:p>
            <a:pPr>
              <a:defRPr/>
            </a:pPr>
            <a:fld id="{DA0C8C06-E7E5-4D09-B8DE-B074B03EFC8F}" type="slidenum">
              <a:rPr lang="fr-CA" smtClean="0"/>
              <a:pPr>
                <a:defRPr/>
              </a:pPr>
              <a:t>7</a:t>
            </a:fld>
            <a:endParaRPr lang="fr-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Don’t know what “material” you will have</a:t>
            </a:r>
          </a:p>
          <a:p>
            <a:pPr lvl="1"/>
            <a:r>
              <a:rPr lang="en-CA" dirty="0" smtClean="0"/>
              <a:t>i.e. who/what are you going to see in clinic</a:t>
            </a:r>
          </a:p>
          <a:p>
            <a:r>
              <a:rPr lang="en-CA" dirty="0" smtClean="0"/>
              <a:t>Preceptor Confidence</a:t>
            </a:r>
          </a:p>
          <a:p>
            <a:pPr lvl="1"/>
            <a:r>
              <a:rPr lang="en-CA" dirty="0" smtClean="0"/>
              <a:t>Learner who challenges you</a:t>
            </a:r>
          </a:p>
          <a:p>
            <a:pPr lvl="1"/>
            <a:endParaRPr lang="en-CA" dirty="0" smtClean="0"/>
          </a:p>
          <a:p>
            <a:r>
              <a:rPr lang="en-CA" dirty="0" smtClean="0"/>
              <a:t>Our own discomfort:</a:t>
            </a:r>
          </a:p>
          <a:p>
            <a:r>
              <a:rPr lang="en-CA" dirty="0" smtClean="0"/>
              <a:t>Uncomfortable with our own skills</a:t>
            </a:r>
          </a:p>
          <a:p>
            <a:r>
              <a:rPr lang="en-CA" dirty="0" smtClean="0"/>
              <a:t>	-worry</a:t>
            </a:r>
            <a:r>
              <a:rPr lang="en-CA" baseline="0" dirty="0" smtClean="0"/>
              <a:t> that we will not know the answer/how to do something</a:t>
            </a:r>
            <a:endParaRPr lang="en-CA" dirty="0" smtClean="0"/>
          </a:p>
          <a:p>
            <a:r>
              <a:rPr lang="en-CA" dirty="0" smtClean="0"/>
              <a:t>Invasion of patient s’ privacy</a:t>
            </a:r>
          </a:p>
          <a:p>
            <a:r>
              <a:rPr lang="en-CA" dirty="0" smtClean="0"/>
              <a:t>Loss</a:t>
            </a:r>
            <a:r>
              <a:rPr lang="en-CA" baseline="0" dirty="0" smtClean="0"/>
              <a:t> of control </a:t>
            </a:r>
            <a:endParaRPr lang="en-CA" dirty="0" smtClean="0"/>
          </a:p>
          <a:p>
            <a:r>
              <a:rPr lang="en-CA" dirty="0" smtClean="0"/>
              <a:t>Maintaining your own productivity if in an outpatient</a:t>
            </a:r>
            <a:r>
              <a:rPr lang="en-CA" baseline="0" dirty="0" smtClean="0"/>
              <a:t> setting</a:t>
            </a:r>
          </a:p>
          <a:p>
            <a:endParaRPr lang="en-CA" dirty="0" smtClean="0"/>
          </a:p>
          <a:p>
            <a:pPr lvl="0"/>
            <a:endParaRPr lang="en-CA" dirty="0" smtClean="0"/>
          </a:p>
          <a:p>
            <a:pPr lvl="0"/>
            <a:endParaRPr lang="en-CA" dirty="0" smtClean="0"/>
          </a:p>
        </p:txBody>
      </p:sp>
      <p:sp>
        <p:nvSpPr>
          <p:cNvPr id="4" name="Slide Number Placeholder 3"/>
          <p:cNvSpPr>
            <a:spLocks noGrp="1"/>
          </p:cNvSpPr>
          <p:nvPr>
            <p:ph type="sldNum" sz="quarter" idx="10"/>
          </p:nvPr>
        </p:nvSpPr>
        <p:spPr/>
        <p:txBody>
          <a:bodyPr/>
          <a:lstStyle/>
          <a:p>
            <a:pPr>
              <a:defRPr/>
            </a:pPr>
            <a:fld id="{DA0C8C06-E7E5-4D09-B8DE-B074B03EFC8F}" type="slidenum">
              <a:rPr lang="fr-CA" smtClean="0"/>
              <a:pPr>
                <a:defRPr/>
              </a:pPr>
              <a:t>10</a:t>
            </a:fld>
            <a:endParaRPr lang="fr-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sz="1200" b="1" kern="1200" dirty="0" smtClean="0">
                <a:solidFill>
                  <a:schemeClr val="tx1"/>
                </a:solidFill>
                <a:latin typeface="Times" pitchFamily="84" charset="0"/>
                <a:ea typeface="ＭＳ Ｐゴシック" charset="0"/>
                <a:cs typeface="ＭＳ Ｐゴシック" charset="0"/>
              </a:rPr>
              <a:t>1. Get a commitment</a:t>
            </a:r>
            <a:endParaRPr lang="en-CA" dirty="0" smtClean="0"/>
          </a:p>
          <a:p>
            <a:r>
              <a:rPr lang="en-US" sz="1200" b="1" kern="1200" dirty="0" smtClean="0">
                <a:solidFill>
                  <a:schemeClr val="tx1"/>
                </a:solidFill>
                <a:latin typeface="Times" pitchFamily="84" charset="0"/>
                <a:ea typeface="ＭＳ Ｐゴシック" charset="0"/>
                <a:cs typeface="ＭＳ Ｐゴシック" charset="0"/>
              </a:rPr>
              <a:t> </a:t>
            </a:r>
            <a:endParaRPr lang="en-CA" dirty="0" smtClean="0"/>
          </a:p>
          <a:p>
            <a:r>
              <a:rPr lang="en-US" sz="1200" kern="1200" dirty="0" smtClean="0">
                <a:solidFill>
                  <a:schemeClr val="tx1"/>
                </a:solidFill>
                <a:latin typeface="Times" pitchFamily="84" charset="0"/>
                <a:ea typeface="ＭＳ Ｐゴシック" charset="0"/>
                <a:cs typeface="ＭＳ Ｐゴシック" charset="0"/>
              </a:rPr>
              <a:t>Examples:</a:t>
            </a:r>
            <a:endParaRPr lang="en-CA" dirty="0" smtClean="0"/>
          </a:p>
          <a:p>
            <a:pPr lvl="0"/>
            <a:r>
              <a:rPr lang="en-US" sz="1200" kern="1200" dirty="0" smtClean="0">
                <a:solidFill>
                  <a:schemeClr val="tx1"/>
                </a:solidFill>
                <a:latin typeface="Times" pitchFamily="84" charset="0"/>
                <a:ea typeface="ＭＳ Ｐゴシック" charset="0"/>
                <a:cs typeface="ＭＳ Ｐゴシック" charset="0"/>
              </a:rPr>
              <a:t>What do you think is going on with this patient?</a:t>
            </a:r>
            <a:endParaRPr lang="en-CA" sz="1200" kern="1200" dirty="0" smtClean="0">
              <a:solidFill>
                <a:schemeClr val="tx1"/>
              </a:solidFill>
              <a:latin typeface="Times" pitchFamily="84" charset="0"/>
              <a:ea typeface="ＭＳ Ｐゴシック" charset="0"/>
              <a:cs typeface="ＭＳ Ｐゴシック" charset="0"/>
            </a:endParaRPr>
          </a:p>
          <a:p>
            <a:pPr lvl="0"/>
            <a:r>
              <a:rPr lang="en-US" sz="1200" kern="1200" dirty="0" smtClean="0">
                <a:solidFill>
                  <a:schemeClr val="tx1"/>
                </a:solidFill>
                <a:latin typeface="Times" pitchFamily="84" charset="0"/>
                <a:ea typeface="ＭＳ Ｐゴシック" charset="0"/>
                <a:cs typeface="ＭＳ Ｐゴシック" charset="0"/>
              </a:rPr>
              <a:t>What investigations do you feel are indicated?</a:t>
            </a:r>
            <a:endParaRPr lang="en-CA" sz="1200" kern="1200" dirty="0" smtClean="0">
              <a:solidFill>
                <a:schemeClr val="tx1"/>
              </a:solidFill>
              <a:latin typeface="Times" pitchFamily="84" charset="0"/>
              <a:ea typeface="ＭＳ Ｐゴシック" charset="0"/>
              <a:cs typeface="ＭＳ Ｐゴシック" charset="0"/>
            </a:endParaRPr>
          </a:p>
          <a:p>
            <a:pPr lvl="0"/>
            <a:r>
              <a:rPr lang="en-US" sz="1200" kern="1200" dirty="0" smtClean="0">
                <a:solidFill>
                  <a:schemeClr val="tx1"/>
                </a:solidFill>
                <a:latin typeface="Times" pitchFamily="84" charset="0"/>
                <a:ea typeface="ＭＳ Ｐゴシック" charset="0"/>
                <a:cs typeface="ＭＳ Ｐゴシック" charset="0"/>
              </a:rPr>
              <a:t>What do you think needs to be accomplished on this visit?</a:t>
            </a:r>
            <a:endParaRPr lang="en-CA" sz="1200" kern="1200" dirty="0" smtClean="0">
              <a:solidFill>
                <a:schemeClr val="tx1"/>
              </a:solidFill>
              <a:latin typeface="Times" pitchFamily="84" charset="0"/>
              <a:ea typeface="ＭＳ Ｐゴシック" charset="0"/>
              <a:cs typeface="ＭＳ Ｐゴシック" charset="0"/>
            </a:endParaRPr>
          </a:p>
          <a:p>
            <a:pPr lvl="0"/>
            <a:r>
              <a:rPr lang="en-US" sz="1200" kern="1200" dirty="0" smtClean="0">
                <a:solidFill>
                  <a:schemeClr val="tx1"/>
                </a:solidFill>
                <a:latin typeface="Times" pitchFamily="84" charset="0"/>
                <a:ea typeface="ＭＳ Ｐゴシック" charset="0"/>
                <a:cs typeface="ＭＳ Ｐゴシック" charset="0"/>
              </a:rPr>
              <a:t>What do you want to do?</a:t>
            </a:r>
            <a:endParaRPr lang="en-CA" sz="1200" kern="1200" dirty="0" smtClean="0">
              <a:solidFill>
                <a:schemeClr val="tx1"/>
              </a:solidFill>
              <a:latin typeface="Times" pitchFamily="84" charset="0"/>
              <a:ea typeface="ＭＳ Ｐゴシック" charset="0"/>
              <a:cs typeface="ＭＳ Ｐゴシック" charset="0"/>
            </a:endParaRPr>
          </a:p>
          <a:p>
            <a:r>
              <a:rPr lang="en-US" sz="1200" kern="1200" dirty="0" smtClean="0">
                <a:solidFill>
                  <a:schemeClr val="tx1"/>
                </a:solidFill>
                <a:latin typeface="Times" pitchFamily="84" charset="0"/>
                <a:ea typeface="ＭＳ Ｐゴシック" charset="0"/>
                <a:cs typeface="ＭＳ Ｐゴシック" charset="0"/>
              </a:rPr>
              <a:t> </a:t>
            </a:r>
            <a:endParaRPr lang="en-CA" dirty="0" smtClean="0"/>
          </a:p>
          <a:p>
            <a:r>
              <a:rPr lang="en-US" sz="1200" b="1" kern="1200" dirty="0" smtClean="0">
                <a:solidFill>
                  <a:schemeClr val="tx1"/>
                </a:solidFill>
                <a:latin typeface="Times" pitchFamily="84" charset="0"/>
                <a:ea typeface="ＭＳ Ｐゴシック" charset="0"/>
                <a:cs typeface="ＭＳ Ｐゴシック" charset="0"/>
              </a:rPr>
              <a:t>2. Probe for supporting evidence</a:t>
            </a:r>
            <a:endParaRPr lang="en-CA" dirty="0" smtClean="0"/>
          </a:p>
          <a:p>
            <a:r>
              <a:rPr lang="en-US" sz="1200" kern="1200" dirty="0" smtClean="0">
                <a:solidFill>
                  <a:schemeClr val="tx1"/>
                </a:solidFill>
                <a:latin typeface="Times" pitchFamily="84" charset="0"/>
                <a:ea typeface="ＭＳ Ｐゴシック" charset="0"/>
                <a:cs typeface="ＭＳ Ｐゴシック" charset="0"/>
              </a:rPr>
              <a:t> </a:t>
            </a:r>
            <a:endParaRPr lang="en-CA" dirty="0" smtClean="0"/>
          </a:p>
          <a:p>
            <a:r>
              <a:rPr lang="en-US" sz="1200" kern="1200" dirty="0" smtClean="0">
                <a:solidFill>
                  <a:schemeClr val="tx1"/>
                </a:solidFill>
                <a:latin typeface="Times" pitchFamily="84" charset="0"/>
                <a:ea typeface="ＭＳ Ｐゴシック" charset="0"/>
                <a:cs typeface="ＭＳ Ｐゴシック" charset="0"/>
              </a:rPr>
              <a:t>Examples:</a:t>
            </a:r>
            <a:endParaRPr lang="en-CA" dirty="0" smtClean="0"/>
          </a:p>
          <a:p>
            <a:pPr lvl="0"/>
            <a:r>
              <a:rPr lang="en-US" sz="1200" kern="1200" dirty="0" smtClean="0">
                <a:solidFill>
                  <a:schemeClr val="tx1"/>
                </a:solidFill>
                <a:latin typeface="Times" pitchFamily="84" charset="0"/>
                <a:ea typeface="ＭＳ Ｐゴシック" charset="0"/>
                <a:cs typeface="ＭＳ Ｐゴシック" charset="0"/>
              </a:rPr>
              <a:t>What are the major findings that lead to your conclusion?</a:t>
            </a:r>
            <a:endParaRPr lang="en-CA" sz="1200" kern="1200" dirty="0" smtClean="0">
              <a:solidFill>
                <a:schemeClr val="tx1"/>
              </a:solidFill>
              <a:latin typeface="Times" pitchFamily="84" charset="0"/>
              <a:ea typeface="ＭＳ Ｐゴシック" charset="0"/>
              <a:cs typeface="ＭＳ Ｐゴシック" charset="0"/>
            </a:endParaRPr>
          </a:p>
          <a:p>
            <a:pPr lvl="0"/>
            <a:r>
              <a:rPr lang="en-US" sz="1200" kern="1200" dirty="0" smtClean="0">
                <a:solidFill>
                  <a:schemeClr val="tx1"/>
                </a:solidFill>
                <a:latin typeface="Times" pitchFamily="84" charset="0"/>
                <a:ea typeface="ＭＳ Ｐゴシック" charset="0"/>
                <a:cs typeface="ＭＳ Ｐゴシック" charset="0"/>
              </a:rPr>
              <a:t>What else did you consider?</a:t>
            </a:r>
            <a:endParaRPr lang="en-CA" sz="1200" kern="1200" dirty="0" smtClean="0">
              <a:solidFill>
                <a:schemeClr val="tx1"/>
              </a:solidFill>
              <a:latin typeface="Times" pitchFamily="84" charset="0"/>
              <a:ea typeface="ＭＳ Ｐゴシック" charset="0"/>
              <a:cs typeface="ＭＳ Ｐゴシック" charset="0"/>
            </a:endParaRPr>
          </a:p>
          <a:p>
            <a:pPr lvl="0"/>
            <a:r>
              <a:rPr lang="en-US" sz="1200" kern="1200" dirty="0" smtClean="0">
                <a:solidFill>
                  <a:schemeClr val="tx1"/>
                </a:solidFill>
                <a:latin typeface="Times" pitchFamily="84" charset="0"/>
                <a:ea typeface="ＭＳ Ｐゴシック" charset="0"/>
                <a:cs typeface="ＭＳ Ｐゴシック" charset="0"/>
              </a:rPr>
              <a:t>What made you choose that particular treatment</a:t>
            </a:r>
            <a:endParaRPr lang="en-CA" sz="1200" kern="1200" dirty="0" smtClean="0">
              <a:solidFill>
                <a:schemeClr val="tx1"/>
              </a:solidFill>
              <a:latin typeface="Times" pitchFamily="84" charset="0"/>
              <a:ea typeface="ＭＳ Ｐゴシック" charset="0"/>
              <a:cs typeface="ＭＳ Ｐゴシック" charset="0"/>
            </a:endParaRPr>
          </a:p>
          <a:p>
            <a:r>
              <a:rPr lang="en-US" sz="1200" kern="1200" dirty="0" smtClean="0">
                <a:solidFill>
                  <a:schemeClr val="tx1"/>
                </a:solidFill>
                <a:latin typeface="Times" pitchFamily="84" charset="0"/>
                <a:ea typeface="ＭＳ Ｐゴシック" charset="0"/>
                <a:cs typeface="ＭＳ Ｐゴシック" charset="0"/>
              </a:rPr>
              <a:t> </a:t>
            </a:r>
            <a:endParaRPr lang="en-CA" dirty="0" smtClean="0"/>
          </a:p>
          <a:p>
            <a:r>
              <a:rPr lang="en-US" sz="1200" b="1" kern="1200" dirty="0" smtClean="0">
                <a:solidFill>
                  <a:schemeClr val="tx1"/>
                </a:solidFill>
                <a:latin typeface="Times" pitchFamily="84" charset="0"/>
                <a:ea typeface="ＭＳ Ｐゴシック" charset="0"/>
                <a:cs typeface="ＭＳ Ｐゴシック" charset="0"/>
              </a:rPr>
              <a:t>3. Teach general rules</a:t>
            </a:r>
            <a:endParaRPr lang="en-CA" dirty="0" smtClean="0"/>
          </a:p>
          <a:p>
            <a:pPr lvl="0"/>
            <a:r>
              <a:rPr lang="en-US" sz="1200" kern="1200" dirty="0" smtClean="0">
                <a:solidFill>
                  <a:schemeClr val="tx1"/>
                </a:solidFill>
                <a:latin typeface="Times" pitchFamily="84" charset="0"/>
                <a:ea typeface="ＭＳ Ｐゴシック" charset="0"/>
                <a:cs typeface="ＭＳ Ｐゴシック" charset="0"/>
              </a:rPr>
              <a:t>What is the "take home" message from this experience?</a:t>
            </a:r>
            <a:endParaRPr lang="en-CA" sz="1200" kern="1200" dirty="0" smtClean="0">
              <a:solidFill>
                <a:schemeClr val="tx1"/>
              </a:solidFill>
              <a:latin typeface="Times" pitchFamily="84" charset="0"/>
              <a:ea typeface="ＭＳ Ｐゴシック" charset="0"/>
              <a:cs typeface="ＭＳ Ｐゴシック" charset="0"/>
            </a:endParaRPr>
          </a:p>
          <a:p>
            <a:pPr lvl="0"/>
            <a:r>
              <a:rPr lang="en-US" sz="1200" kern="1200" dirty="0" smtClean="0">
                <a:solidFill>
                  <a:schemeClr val="tx1"/>
                </a:solidFill>
                <a:latin typeface="Times" pitchFamily="84" charset="0"/>
                <a:ea typeface="ＭＳ Ｐゴシック" charset="0"/>
                <a:cs typeface="ＭＳ Ｐゴシック" charset="0"/>
              </a:rPr>
              <a:t>"In situations like this t is important to..."</a:t>
            </a:r>
            <a:endParaRPr lang="en-CA" sz="1200" kern="1200" dirty="0" smtClean="0">
              <a:solidFill>
                <a:schemeClr val="tx1"/>
              </a:solidFill>
              <a:latin typeface="Times" pitchFamily="84" charset="0"/>
              <a:ea typeface="ＭＳ Ｐゴシック" charset="0"/>
              <a:cs typeface="ＭＳ Ｐゴシック" charset="0"/>
            </a:endParaRPr>
          </a:p>
          <a:p>
            <a:pPr lvl="0"/>
            <a:r>
              <a:rPr lang="en-US" sz="1200" kern="1200" dirty="0" smtClean="0">
                <a:solidFill>
                  <a:schemeClr val="tx1"/>
                </a:solidFill>
                <a:latin typeface="Times" pitchFamily="84" charset="0"/>
                <a:ea typeface="ＭＳ Ｐゴシック" charset="0"/>
                <a:cs typeface="ＭＳ Ｐゴシック" charset="0"/>
              </a:rPr>
              <a:t>"The key features of this illness are..."</a:t>
            </a:r>
            <a:endParaRPr lang="en-CA" sz="1200" kern="1200" dirty="0" smtClean="0">
              <a:solidFill>
                <a:schemeClr val="tx1"/>
              </a:solidFill>
              <a:latin typeface="Times" pitchFamily="84" charset="0"/>
              <a:ea typeface="ＭＳ Ｐゴシック" charset="0"/>
              <a:cs typeface="ＭＳ Ｐゴシック" charset="0"/>
            </a:endParaRPr>
          </a:p>
          <a:p>
            <a:pPr lvl="0"/>
            <a:r>
              <a:rPr lang="en-US" sz="1200" kern="1200" dirty="0" smtClean="0">
                <a:solidFill>
                  <a:schemeClr val="tx1"/>
                </a:solidFill>
                <a:latin typeface="Times" pitchFamily="84" charset="0"/>
                <a:ea typeface="ＭＳ Ｐゴシック" charset="0"/>
                <a:cs typeface="ＭＳ Ｐゴシック" charset="0"/>
              </a:rPr>
              <a:t>Keep it brief and focused on identified issues</a:t>
            </a:r>
            <a:endParaRPr lang="en-CA" sz="1200" kern="1200" dirty="0" smtClean="0">
              <a:solidFill>
                <a:schemeClr val="tx1"/>
              </a:solidFill>
              <a:latin typeface="Times" pitchFamily="84" charset="0"/>
              <a:ea typeface="ＭＳ Ｐゴシック" charset="0"/>
              <a:cs typeface="ＭＳ Ｐゴシック" charset="0"/>
            </a:endParaRPr>
          </a:p>
          <a:p>
            <a:pPr lvl="0"/>
            <a:r>
              <a:rPr lang="en-US" sz="1200" kern="1200" dirty="0" smtClean="0">
                <a:solidFill>
                  <a:schemeClr val="tx1"/>
                </a:solidFill>
                <a:latin typeface="Times" pitchFamily="84" charset="0"/>
                <a:ea typeface="ＭＳ Ｐゴシック" charset="0"/>
                <a:cs typeface="ＭＳ Ｐゴシック" charset="0"/>
              </a:rPr>
              <a:t>Avoid anecdotes and idiosyncratic preferences</a:t>
            </a:r>
            <a:endParaRPr lang="en-CA" sz="1200" kern="1200" dirty="0" smtClean="0">
              <a:solidFill>
                <a:schemeClr val="tx1"/>
              </a:solidFill>
              <a:latin typeface="Times" pitchFamily="84" charset="0"/>
              <a:ea typeface="ＭＳ Ｐゴシック" charset="0"/>
              <a:cs typeface="ＭＳ Ｐゴシック" charset="0"/>
            </a:endParaRPr>
          </a:p>
          <a:p>
            <a:r>
              <a:rPr lang="en-US" sz="1200" kern="1200" dirty="0" smtClean="0">
                <a:solidFill>
                  <a:schemeClr val="tx1"/>
                </a:solidFill>
                <a:latin typeface="Times" pitchFamily="84" charset="0"/>
                <a:ea typeface="ＭＳ Ｐゴシック" charset="0"/>
                <a:cs typeface="ＭＳ Ｐゴシック" charset="0"/>
              </a:rPr>
              <a:t> </a:t>
            </a:r>
            <a:endParaRPr lang="en-CA" dirty="0" smtClean="0"/>
          </a:p>
          <a:p>
            <a:r>
              <a:rPr lang="en-US" sz="1200" b="1" kern="1200" dirty="0" smtClean="0">
                <a:solidFill>
                  <a:schemeClr val="tx1"/>
                </a:solidFill>
                <a:latin typeface="Times" pitchFamily="84" charset="0"/>
                <a:ea typeface="ＭＳ Ｐゴシック" charset="0"/>
                <a:cs typeface="ＭＳ Ｐゴシック" charset="0"/>
              </a:rPr>
              <a:t>4. Reinforce what was done right</a:t>
            </a:r>
            <a:endParaRPr lang="en-CA" dirty="0" smtClean="0"/>
          </a:p>
          <a:p>
            <a:pPr lvl="0"/>
            <a:r>
              <a:rPr lang="en-US" sz="1200" kern="1200" dirty="0" smtClean="0">
                <a:solidFill>
                  <a:schemeClr val="tx1"/>
                </a:solidFill>
                <a:latin typeface="Times" pitchFamily="84" charset="0"/>
                <a:ea typeface="ＭＳ Ｐゴシック" charset="0"/>
                <a:cs typeface="ＭＳ Ｐゴシック" charset="0"/>
              </a:rPr>
              <a:t>Tell the learner what they did right</a:t>
            </a:r>
            <a:endParaRPr lang="en-CA" sz="1200" kern="1200" dirty="0" smtClean="0">
              <a:solidFill>
                <a:schemeClr val="tx1"/>
              </a:solidFill>
              <a:latin typeface="Times" pitchFamily="84" charset="0"/>
              <a:ea typeface="ＭＳ Ｐゴシック" charset="0"/>
              <a:cs typeface="ＭＳ Ｐゴシック" charset="0"/>
            </a:endParaRPr>
          </a:p>
          <a:p>
            <a:pPr lvl="0"/>
            <a:r>
              <a:rPr lang="en-US" sz="1200" kern="1200" dirty="0" smtClean="0">
                <a:solidFill>
                  <a:schemeClr val="tx1"/>
                </a:solidFill>
                <a:latin typeface="Times" pitchFamily="84" charset="0"/>
                <a:ea typeface="ＭＳ Ｐゴシック" charset="0"/>
                <a:cs typeface="ＭＳ Ｐゴシック" charset="0"/>
              </a:rPr>
              <a:t>Be specific</a:t>
            </a:r>
            <a:endParaRPr lang="en-CA" sz="1200" kern="1200" dirty="0" smtClean="0">
              <a:solidFill>
                <a:schemeClr val="tx1"/>
              </a:solidFill>
              <a:latin typeface="Times" pitchFamily="84" charset="0"/>
              <a:ea typeface="ＭＳ Ｐゴシック" charset="0"/>
              <a:cs typeface="ＭＳ Ｐゴシック" charset="0"/>
            </a:endParaRPr>
          </a:p>
          <a:p>
            <a:pPr lvl="0"/>
            <a:r>
              <a:rPr lang="en-US" sz="1200" kern="1200" dirty="0" smtClean="0">
                <a:solidFill>
                  <a:schemeClr val="tx1"/>
                </a:solidFill>
                <a:latin typeface="Times" pitchFamily="84" charset="0"/>
                <a:ea typeface="ＭＳ Ｐゴシック" charset="0"/>
                <a:cs typeface="ＭＳ Ｐゴシック" charset="0"/>
              </a:rPr>
              <a:t>"When you did this .... it worked well" or "patient responded..."</a:t>
            </a:r>
            <a:endParaRPr lang="en-CA" sz="1200" kern="1200" dirty="0" smtClean="0">
              <a:solidFill>
                <a:schemeClr val="tx1"/>
              </a:solidFill>
              <a:latin typeface="Times" pitchFamily="84" charset="0"/>
              <a:ea typeface="ＭＳ Ｐゴシック" charset="0"/>
              <a:cs typeface="ＭＳ Ｐゴシック" charset="0"/>
            </a:endParaRPr>
          </a:p>
          <a:p>
            <a:r>
              <a:rPr lang="en-US" sz="1200" kern="1200" dirty="0" smtClean="0">
                <a:solidFill>
                  <a:schemeClr val="tx1"/>
                </a:solidFill>
                <a:latin typeface="Times" pitchFamily="84" charset="0"/>
                <a:ea typeface="ＭＳ Ｐゴシック" charset="0"/>
                <a:cs typeface="ＭＳ Ｐゴシック" charset="0"/>
              </a:rPr>
              <a:t> </a:t>
            </a:r>
            <a:endParaRPr lang="en-CA" dirty="0" smtClean="0"/>
          </a:p>
          <a:p>
            <a:r>
              <a:rPr lang="en-US" sz="1200" b="1" kern="1200" dirty="0" smtClean="0">
                <a:solidFill>
                  <a:schemeClr val="tx1"/>
                </a:solidFill>
                <a:latin typeface="Times" pitchFamily="84" charset="0"/>
                <a:ea typeface="ＭＳ Ｐゴシック" charset="0"/>
                <a:cs typeface="ＭＳ Ｐゴシック" charset="0"/>
              </a:rPr>
              <a:t>5. Correct errors</a:t>
            </a:r>
            <a:endParaRPr lang="en-CA" dirty="0" smtClean="0"/>
          </a:p>
          <a:p>
            <a:pPr lvl="0"/>
            <a:r>
              <a:rPr lang="en-US" sz="1200" kern="1200" dirty="0" smtClean="0">
                <a:solidFill>
                  <a:schemeClr val="tx1"/>
                </a:solidFill>
                <a:latin typeface="Times" pitchFamily="84" charset="0"/>
                <a:ea typeface="ＭＳ Ｐゴシック" charset="0"/>
                <a:cs typeface="ＭＳ Ｐゴシック" charset="0"/>
              </a:rPr>
              <a:t>Consider appropriate time and place</a:t>
            </a:r>
            <a:endParaRPr lang="en-CA" sz="1200" kern="1200" dirty="0" smtClean="0">
              <a:solidFill>
                <a:schemeClr val="tx1"/>
              </a:solidFill>
              <a:latin typeface="Times" pitchFamily="84" charset="0"/>
              <a:ea typeface="ＭＳ Ｐゴシック" charset="0"/>
              <a:cs typeface="ＭＳ Ｐゴシック" charset="0"/>
            </a:endParaRPr>
          </a:p>
          <a:p>
            <a:pPr lvl="0"/>
            <a:r>
              <a:rPr lang="en-US" sz="1200" kern="1200" dirty="0" smtClean="0">
                <a:solidFill>
                  <a:schemeClr val="tx1"/>
                </a:solidFill>
                <a:latin typeface="Times" pitchFamily="84" charset="0"/>
                <a:ea typeface="ＭＳ Ｐゴシック" charset="0"/>
                <a:cs typeface="ＭＳ Ｐゴシック" charset="0"/>
              </a:rPr>
              <a:t>Start with learner self-evaluation</a:t>
            </a:r>
            <a:endParaRPr lang="en-CA" sz="1200" kern="1200" dirty="0" smtClean="0">
              <a:solidFill>
                <a:schemeClr val="tx1"/>
              </a:solidFill>
              <a:latin typeface="Times" pitchFamily="84" charset="0"/>
              <a:ea typeface="ＭＳ Ｐゴシック" charset="0"/>
              <a:cs typeface="ＭＳ Ｐゴシック" charset="0"/>
            </a:endParaRPr>
          </a:p>
          <a:p>
            <a:pPr lvl="0"/>
            <a:r>
              <a:rPr lang="en-US" sz="1200" kern="1200" dirty="0" smtClean="0">
                <a:solidFill>
                  <a:schemeClr val="tx1"/>
                </a:solidFill>
                <a:latin typeface="Times" pitchFamily="84" charset="0"/>
                <a:ea typeface="ＭＳ Ｐゴシック" charset="0"/>
                <a:cs typeface="ＭＳ Ｐゴシック" charset="0"/>
              </a:rPr>
              <a:t>Be specific</a:t>
            </a:r>
            <a:endParaRPr lang="en-CA" sz="1200" kern="1200" dirty="0" smtClean="0">
              <a:solidFill>
                <a:schemeClr val="tx1"/>
              </a:solidFill>
              <a:latin typeface="Times" pitchFamily="84" charset="0"/>
              <a:ea typeface="ＭＳ Ｐゴシック" charset="0"/>
              <a:cs typeface="ＭＳ Ｐゴシック" charset="0"/>
            </a:endParaRPr>
          </a:p>
          <a:p>
            <a:pPr lvl="0"/>
            <a:r>
              <a:rPr lang="en-US" sz="1200" kern="1200" dirty="0" smtClean="0">
                <a:solidFill>
                  <a:schemeClr val="tx1"/>
                </a:solidFill>
                <a:latin typeface="Times" pitchFamily="84" charset="0"/>
                <a:ea typeface="ＭＳ Ｐゴシック" charset="0"/>
                <a:cs typeface="ＭＳ Ｐゴシック" charset="0"/>
              </a:rPr>
              <a:t>Consider language – “not best” rather than “bad”</a:t>
            </a:r>
            <a:endParaRPr lang="en-CA" sz="1200" kern="1200" dirty="0" smtClean="0">
              <a:solidFill>
                <a:schemeClr val="tx1"/>
              </a:solidFill>
              <a:latin typeface="Times" pitchFamily="84" charset="0"/>
              <a:ea typeface="ＭＳ Ｐゴシック" charset="0"/>
              <a:cs typeface="ＭＳ Ｐゴシック" charset="0"/>
            </a:endParaRPr>
          </a:p>
          <a:p>
            <a:pPr lvl="0"/>
            <a:r>
              <a:rPr lang="en-US" sz="1200" kern="1200" dirty="0" smtClean="0">
                <a:solidFill>
                  <a:schemeClr val="tx1"/>
                </a:solidFill>
                <a:latin typeface="Times" pitchFamily="84" charset="0"/>
                <a:ea typeface="ＭＳ Ｐゴシック" charset="0"/>
                <a:cs typeface="ＭＳ Ｐゴシック" charset="0"/>
              </a:rPr>
              <a:t>"Next time this happens, try this..."</a:t>
            </a:r>
            <a:endParaRPr lang="en-CA" sz="1200" kern="1200" dirty="0" smtClean="0">
              <a:solidFill>
                <a:schemeClr val="tx1"/>
              </a:solidFill>
              <a:latin typeface="Times" pitchFamily="84" charset="0"/>
              <a:ea typeface="ＭＳ Ｐゴシック" charset="0"/>
              <a:cs typeface="ＭＳ Ｐゴシック" charset="0"/>
            </a:endParaRPr>
          </a:p>
          <a:p>
            <a:endParaRPr lang="en-CA" dirty="0"/>
          </a:p>
        </p:txBody>
      </p:sp>
      <p:sp>
        <p:nvSpPr>
          <p:cNvPr id="4" name="Slide Number Placeholder 3"/>
          <p:cNvSpPr>
            <a:spLocks noGrp="1"/>
          </p:cNvSpPr>
          <p:nvPr>
            <p:ph type="sldNum" sz="quarter" idx="10"/>
          </p:nvPr>
        </p:nvSpPr>
        <p:spPr/>
        <p:txBody>
          <a:bodyPr/>
          <a:lstStyle/>
          <a:p>
            <a:pPr>
              <a:defRPr/>
            </a:pPr>
            <a:fld id="{DA0C8C06-E7E5-4D09-B8DE-B074B03EFC8F}" type="slidenum">
              <a:rPr lang="fr-CA" smtClean="0"/>
              <a:pPr>
                <a:defRPr/>
              </a:pPr>
              <a:t>12</a:t>
            </a:fld>
            <a:endParaRPr lang="fr-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 A model developed in medicine for busy</a:t>
            </a:r>
            <a:r>
              <a:rPr lang="en-CA" baseline="0" dirty="0" smtClean="0"/>
              <a:t> </a:t>
            </a:r>
            <a:r>
              <a:rPr lang="en-CA" dirty="0" smtClean="0"/>
              <a:t>outpatient settings where there is often</a:t>
            </a:r>
            <a:r>
              <a:rPr lang="en-CA" baseline="0" dirty="0" smtClean="0"/>
              <a:t> </a:t>
            </a:r>
            <a:r>
              <a:rPr lang="en-CA" dirty="0" smtClean="0"/>
              <a:t>little time to spend “teaching” between</a:t>
            </a:r>
            <a:r>
              <a:rPr lang="en-CA" baseline="0" dirty="0" smtClean="0"/>
              <a:t> </a:t>
            </a:r>
            <a:r>
              <a:rPr lang="en-CA" dirty="0" smtClean="0"/>
              <a:t>patient appointments.</a:t>
            </a:r>
          </a:p>
          <a:p>
            <a:r>
              <a:rPr lang="en-CA" dirty="0" smtClean="0"/>
              <a:t>Process takes 6-10 minutes</a:t>
            </a:r>
          </a:p>
          <a:p>
            <a:r>
              <a:rPr lang="en-CA" dirty="0" smtClean="0"/>
              <a:t>Is Learner centered</a:t>
            </a:r>
            <a:r>
              <a:rPr lang="en-CA" baseline="0" dirty="0" smtClean="0"/>
              <a:t> model - </a:t>
            </a:r>
            <a:endParaRPr lang="en-CA" dirty="0"/>
          </a:p>
        </p:txBody>
      </p:sp>
      <p:sp>
        <p:nvSpPr>
          <p:cNvPr id="4" name="Slide Number Placeholder 3"/>
          <p:cNvSpPr>
            <a:spLocks noGrp="1"/>
          </p:cNvSpPr>
          <p:nvPr>
            <p:ph type="sldNum" sz="quarter" idx="10"/>
          </p:nvPr>
        </p:nvSpPr>
        <p:spPr/>
        <p:txBody>
          <a:bodyPr/>
          <a:lstStyle/>
          <a:p>
            <a:pPr>
              <a:defRPr/>
            </a:pPr>
            <a:fld id="{DA0C8C06-E7E5-4D09-B8DE-B074B03EFC8F}" type="slidenum">
              <a:rPr lang="fr-CA" smtClean="0"/>
              <a:pPr>
                <a:defRPr/>
              </a:pPr>
              <a:t>13</a:t>
            </a:fld>
            <a:endParaRPr lang="fr-C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7151" name="Rectangle 47"/>
          <p:cNvSpPr>
            <a:spLocks noGrp="1" noChangeArrowheads="1"/>
          </p:cNvSpPr>
          <p:nvPr>
            <p:ph type="ctrTitle"/>
          </p:nvPr>
        </p:nvSpPr>
        <p:spPr>
          <a:xfrm>
            <a:off x="423863" y="596900"/>
            <a:ext cx="5291137" cy="3581400"/>
          </a:xfrm>
        </p:spPr>
        <p:txBody>
          <a:bodyPr/>
          <a:lstStyle>
            <a:lvl1pPr>
              <a:defRPr sz="4300" b="1"/>
            </a:lvl1pPr>
          </a:lstStyle>
          <a:p>
            <a:r>
              <a:rPr lang="en-US" smtClean="0"/>
              <a:t>Click to edit Master title style</a:t>
            </a:r>
            <a:endParaRPr lang="en-US"/>
          </a:p>
        </p:txBody>
      </p:sp>
      <p:sp>
        <p:nvSpPr>
          <p:cNvPr id="47152" name="Rectangle 48"/>
          <p:cNvSpPr>
            <a:spLocks noGrp="1" noChangeArrowheads="1"/>
          </p:cNvSpPr>
          <p:nvPr>
            <p:ph type="subTitle" idx="1"/>
          </p:nvPr>
        </p:nvSpPr>
        <p:spPr>
          <a:xfrm>
            <a:off x="457200" y="4279900"/>
            <a:ext cx="5257800" cy="1485900"/>
          </a:xfrm>
        </p:spPr>
        <p:txBody>
          <a:bodyPr/>
          <a:lstStyle>
            <a:lvl1pPr marL="0" indent="0">
              <a:buFontTx/>
              <a:buNone/>
              <a:defRPr/>
            </a:lvl1pPr>
          </a:lstStyle>
          <a:p>
            <a:r>
              <a:rPr lang="en-US" smtClean="0"/>
              <a:t>Click to edit Master subtitle style</a:t>
            </a:r>
            <a:endParaRPr lang="en-US"/>
          </a:p>
        </p:txBody>
      </p:sp>
      <p:sp>
        <p:nvSpPr>
          <p:cNvPr id="4" name="Rectangle 45"/>
          <p:cNvSpPr>
            <a:spLocks noGrp="1" noChangeArrowheads="1"/>
          </p:cNvSpPr>
          <p:nvPr>
            <p:ph type="ftr" sz="quarter" idx="10"/>
          </p:nvPr>
        </p:nvSpPr>
        <p:spPr>
          <a:xfrm>
            <a:off x="3276600" y="6248400"/>
            <a:ext cx="3200400" cy="457200"/>
          </a:xfrm>
        </p:spPr>
        <p:txBody>
          <a:bodyPr/>
          <a:lstStyle>
            <a:lvl1pPr>
              <a:defRPr baseline="0">
                <a:solidFill>
                  <a:prstClr val="white"/>
                </a:solidFill>
              </a:defRPr>
            </a:lvl1pPr>
          </a:lstStyle>
          <a:p>
            <a:pPr>
              <a:defRPr/>
            </a:pPr>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8"/>
          <p:cNvSpPr>
            <a:spLocks noGrp="1" noChangeArrowheads="1"/>
          </p:cNvSpPr>
          <p:nvPr>
            <p:ph type="ftr" sz="quarter" idx="10"/>
          </p:nvPr>
        </p:nvSpPr>
        <p:spPr/>
        <p:txBody>
          <a:bodyPr/>
          <a:lstStyle>
            <a:lvl1pPr>
              <a:defRPr baseline="0"/>
            </a:lvl1pPr>
          </a:lstStyle>
          <a:p>
            <a:pPr>
              <a:defRPr/>
            </a:pPr>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103188"/>
            <a:ext cx="2060575" cy="5953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42913" y="103188"/>
            <a:ext cx="6030912" cy="5953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8"/>
          <p:cNvSpPr>
            <a:spLocks noGrp="1" noChangeArrowheads="1"/>
          </p:cNvSpPr>
          <p:nvPr>
            <p:ph type="ftr" sz="quarter" idx="10"/>
          </p:nvPr>
        </p:nvSpPr>
        <p:spPr/>
        <p:txBody>
          <a:bodyPr/>
          <a:lstStyle>
            <a:lvl1pPr>
              <a:defRPr baseline="0"/>
            </a:lvl1pPr>
          </a:lstStyle>
          <a:p>
            <a:pPr>
              <a:defRPr/>
            </a:pPr>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8"/>
          <p:cNvSpPr>
            <a:spLocks noGrp="1" noChangeArrowheads="1"/>
          </p:cNvSpPr>
          <p:nvPr>
            <p:ph type="ftr" sz="quarter" idx="10"/>
          </p:nvPr>
        </p:nvSpPr>
        <p:spPr/>
        <p:txBody>
          <a:bodyPr/>
          <a:lstStyle>
            <a:lvl1pPr>
              <a:defRPr baseline="0"/>
            </a:lvl1pPr>
          </a:lstStyle>
          <a:p>
            <a:pPr>
              <a:defRPr/>
            </a:pPr>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8"/>
          <p:cNvSpPr>
            <a:spLocks noGrp="1" noChangeArrowheads="1"/>
          </p:cNvSpPr>
          <p:nvPr>
            <p:ph type="ftr" sz="quarter" idx="10"/>
          </p:nvPr>
        </p:nvSpPr>
        <p:spPr/>
        <p:txBody>
          <a:bodyPr/>
          <a:lstStyle>
            <a:lvl1pPr>
              <a:defRPr baseline="0"/>
            </a:lvl1pPr>
          </a:lstStyle>
          <a:p>
            <a:pPr>
              <a:defRPr/>
            </a:pPr>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8"/>
          <p:cNvSpPr>
            <a:spLocks noGrp="1" noChangeArrowheads="1"/>
          </p:cNvSpPr>
          <p:nvPr>
            <p:ph type="ftr" sz="quarter" idx="10"/>
          </p:nvPr>
        </p:nvSpPr>
        <p:spPr/>
        <p:txBody>
          <a:bodyPr/>
          <a:lstStyle>
            <a:lvl1pPr>
              <a:defRPr baseline="0"/>
            </a:lvl1pPr>
          </a:lstStyle>
          <a:p>
            <a:pPr>
              <a:defRPr/>
            </a:pPr>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8"/>
          <p:cNvSpPr>
            <a:spLocks noGrp="1" noChangeArrowheads="1"/>
          </p:cNvSpPr>
          <p:nvPr>
            <p:ph type="ftr" sz="quarter" idx="10"/>
          </p:nvPr>
        </p:nvSpPr>
        <p:spPr/>
        <p:txBody>
          <a:bodyPr/>
          <a:lstStyle>
            <a:lvl1pPr>
              <a:defRPr baseline="0"/>
            </a:lvl1pPr>
          </a:lstStyle>
          <a:p>
            <a:pPr>
              <a:defRPr/>
            </a:pPr>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8"/>
          <p:cNvSpPr>
            <a:spLocks noGrp="1" noChangeArrowheads="1"/>
          </p:cNvSpPr>
          <p:nvPr>
            <p:ph type="ftr" sz="quarter" idx="10"/>
          </p:nvPr>
        </p:nvSpPr>
        <p:spPr/>
        <p:txBody>
          <a:bodyPr/>
          <a:lstStyle>
            <a:lvl1pPr>
              <a:defRPr baseline="0"/>
            </a:lvl1pPr>
          </a:lstStyle>
          <a:p>
            <a:pPr>
              <a:defRPr/>
            </a:pPr>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8"/>
          <p:cNvSpPr>
            <a:spLocks noGrp="1" noChangeArrowheads="1"/>
          </p:cNvSpPr>
          <p:nvPr>
            <p:ph type="ftr" sz="quarter" idx="10"/>
          </p:nvPr>
        </p:nvSpPr>
        <p:spPr/>
        <p:txBody>
          <a:bodyPr/>
          <a:lstStyle>
            <a:lvl1pPr>
              <a:defRPr baseline="0"/>
            </a:lvl1pPr>
          </a:lstStyle>
          <a:p>
            <a:pPr>
              <a:defRPr/>
            </a:pPr>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8"/>
          <p:cNvSpPr>
            <a:spLocks noGrp="1" noChangeArrowheads="1"/>
          </p:cNvSpPr>
          <p:nvPr>
            <p:ph type="ftr" sz="quarter" idx="10"/>
          </p:nvPr>
        </p:nvSpPr>
        <p:spPr/>
        <p:txBody>
          <a:bodyPr/>
          <a:lstStyle>
            <a:lvl1pPr>
              <a:defRPr baseline="0"/>
            </a:lvl1pPr>
          </a:lstStyle>
          <a:p>
            <a:pPr>
              <a:defRPr/>
            </a:pPr>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8"/>
          <p:cNvSpPr>
            <a:spLocks noGrp="1" noChangeArrowheads="1"/>
          </p:cNvSpPr>
          <p:nvPr>
            <p:ph type="ftr" sz="quarter" idx="10"/>
          </p:nvPr>
        </p:nvSpPr>
        <p:spPr/>
        <p:txBody>
          <a:bodyPr/>
          <a:lstStyle>
            <a:lvl1pPr>
              <a:defRPr baseline="0"/>
            </a:lvl1pPr>
          </a:lstStyle>
          <a:p>
            <a:pPr>
              <a:defRPr/>
            </a:pPr>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4098" name="Rectangle 45"/>
          <p:cNvSpPr>
            <a:spLocks noGrp="1" noChangeArrowheads="1"/>
          </p:cNvSpPr>
          <p:nvPr>
            <p:ph type="title"/>
          </p:nvPr>
        </p:nvSpPr>
        <p:spPr bwMode="auto">
          <a:xfrm>
            <a:off x="442913" y="103188"/>
            <a:ext cx="8243887" cy="13144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4099" name="Rectangle 46"/>
          <p:cNvSpPr>
            <a:spLocks noGrp="1" noChangeArrowheads="1"/>
          </p:cNvSpPr>
          <p:nvPr>
            <p:ph type="body" idx="1"/>
          </p:nvPr>
        </p:nvSpPr>
        <p:spPr bwMode="auto">
          <a:xfrm>
            <a:off x="457200" y="1600200"/>
            <a:ext cx="8229600" cy="44561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6128" name="Rectangle 48"/>
          <p:cNvSpPr>
            <a:spLocks noGrp="1" noChangeArrowheads="1"/>
          </p:cNvSpPr>
          <p:nvPr>
            <p:ph type="ftr" sz="quarter" idx="3"/>
          </p:nvPr>
        </p:nvSpPr>
        <p:spPr bwMode="auto">
          <a:xfrm>
            <a:off x="3276600" y="6248400"/>
            <a:ext cx="3048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baseline="30000">
                <a:solidFill>
                  <a:prstClr val="black"/>
                </a:solidFill>
                <a:latin typeface="Helvetica" charset="0"/>
                <a:ea typeface="+mn-ea"/>
                <a:cs typeface="+mn-cs"/>
              </a:defRPr>
            </a:lvl1pPr>
          </a:lstStyle>
          <a:p>
            <a:pPr>
              <a:defRPr/>
            </a:pPr>
            <a:endParaRPr lang="en-CA"/>
          </a:p>
        </p:txBody>
      </p:sp>
    </p:spTree>
  </p:cSld>
  <p:clrMap bg1="lt1" tx1="dk1" bg2="lt2" tx2="dk2" accent1="accent1" accent2="accent2" accent3="accent3" accent4="accent4" accent5="accent5" accent6="accent6" hlink="hlink" folHlink="folHlink"/>
  <p:sldLayoutIdLst>
    <p:sldLayoutId id="2147484200" r:id="rId1"/>
    <p:sldLayoutId id="2147484201" r:id="rId2"/>
    <p:sldLayoutId id="2147484202" r:id="rId3"/>
    <p:sldLayoutId id="2147484203" r:id="rId4"/>
    <p:sldLayoutId id="2147484204" r:id="rId5"/>
    <p:sldLayoutId id="2147484205" r:id="rId6"/>
    <p:sldLayoutId id="2147484206" r:id="rId7"/>
    <p:sldLayoutId id="2147484207" r:id="rId8"/>
    <p:sldLayoutId id="2147484208" r:id="rId9"/>
    <p:sldLayoutId id="2147484209" r:id="rId10"/>
    <p:sldLayoutId id="2147484210" r:id="rId11"/>
  </p:sldLayoutIdLst>
  <p:txStyles>
    <p:titleStyle>
      <a:lvl1pPr algn="l" rtl="0" eaLnBrk="0" fontAlgn="base" hangingPunct="0">
        <a:lnSpc>
          <a:spcPct val="90000"/>
        </a:lnSpc>
        <a:spcBef>
          <a:spcPct val="0"/>
        </a:spcBef>
        <a:spcAft>
          <a:spcPct val="0"/>
        </a:spcAft>
        <a:defRPr sz="3600">
          <a:solidFill>
            <a:schemeClr val="bg1"/>
          </a:solidFill>
          <a:latin typeface="+mj-lt"/>
          <a:ea typeface="ＭＳ Ｐゴシック" charset="0"/>
          <a:cs typeface="ＭＳ Ｐゴシック" charset="0"/>
        </a:defRPr>
      </a:lvl1pPr>
      <a:lvl2pPr algn="l" rtl="0" eaLnBrk="0" fontAlgn="base" hangingPunct="0">
        <a:lnSpc>
          <a:spcPct val="90000"/>
        </a:lnSpc>
        <a:spcBef>
          <a:spcPct val="0"/>
        </a:spcBef>
        <a:spcAft>
          <a:spcPct val="0"/>
        </a:spcAft>
        <a:defRPr sz="3600">
          <a:solidFill>
            <a:schemeClr val="bg1"/>
          </a:solidFill>
          <a:latin typeface="Arial Narrow" charset="0"/>
          <a:ea typeface="ＭＳ Ｐゴシック" charset="0"/>
          <a:cs typeface="ＭＳ Ｐゴシック" charset="0"/>
        </a:defRPr>
      </a:lvl2pPr>
      <a:lvl3pPr algn="l" rtl="0" eaLnBrk="0" fontAlgn="base" hangingPunct="0">
        <a:lnSpc>
          <a:spcPct val="90000"/>
        </a:lnSpc>
        <a:spcBef>
          <a:spcPct val="0"/>
        </a:spcBef>
        <a:spcAft>
          <a:spcPct val="0"/>
        </a:spcAft>
        <a:defRPr sz="3600">
          <a:solidFill>
            <a:schemeClr val="bg1"/>
          </a:solidFill>
          <a:latin typeface="Arial Narrow" charset="0"/>
          <a:ea typeface="ＭＳ Ｐゴシック" charset="0"/>
          <a:cs typeface="ＭＳ Ｐゴシック" charset="0"/>
        </a:defRPr>
      </a:lvl3pPr>
      <a:lvl4pPr algn="l" rtl="0" eaLnBrk="0" fontAlgn="base" hangingPunct="0">
        <a:lnSpc>
          <a:spcPct val="90000"/>
        </a:lnSpc>
        <a:spcBef>
          <a:spcPct val="0"/>
        </a:spcBef>
        <a:spcAft>
          <a:spcPct val="0"/>
        </a:spcAft>
        <a:defRPr sz="3600">
          <a:solidFill>
            <a:schemeClr val="bg1"/>
          </a:solidFill>
          <a:latin typeface="Arial Narrow" charset="0"/>
          <a:ea typeface="ＭＳ Ｐゴシック" charset="0"/>
          <a:cs typeface="ＭＳ Ｐゴシック" charset="0"/>
        </a:defRPr>
      </a:lvl4pPr>
      <a:lvl5pPr algn="l" rtl="0" eaLnBrk="0" fontAlgn="base" hangingPunct="0">
        <a:lnSpc>
          <a:spcPct val="90000"/>
        </a:lnSpc>
        <a:spcBef>
          <a:spcPct val="0"/>
        </a:spcBef>
        <a:spcAft>
          <a:spcPct val="0"/>
        </a:spcAft>
        <a:defRPr sz="3600">
          <a:solidFill>
            <a:schemeClr val="bg1"/>
          </a:solidFill>
          <a:latin typeface="Arial Narrow" charset="0"/>
          <a:ea typeface="ＭＳ Ｐゴシック" charset="0"/>
          <a:cs typeface="ＭＳ Ｐゴシック" charset="0"/>
        </a:defRPr>
      </a:lvl5pPr>
      <a:lvl6pPr marL="457200" algn="l" rtl="0" eaLnBrk="1" fontAlgn="base" hangingPunct="1">
        <a:lnSpc>
          <a:spcPct val="90000"/>
        </a:lnSpc>
        <a:spcBef>
          <a:spcPct val="0"/>
        </a:spcBef>
        <a:spcAft>
          <a:spcPct val="0"/>
        </a:spcAft>
        <a:defRPr sz="3600">
          <a:solidFill>
            <a:schemeClr val="bg1"/>
          </a:solidFill>
          <a:latin typeface="Arial Narrow" charset="0"/>
        </a:defRPr>
      </a:lvl6pPr>
      <a:lvl7pPr marL="914400" algn="l" rtl="0" eaLnBrk="1" fontAlgn="base" hangingPunct="1">
        <a:lnSpc>
          <a:spcPct val="90000"/>
        </a:lnSpc>
        <a:spcBef>
          <a:spcPct val="0"/>
        </a:spcBef>
        <a:spcAft>
          <a:spcPct val="0"/>
        </a:spcAft>
        <a:defRPr sz="3600">
          <a:solidFill>
            <a:schemeClr val="bg1"/>
          </a:solidFill>
          <a:latin typeface="Arial Narrow" charset="0"/>
        </a:defRPr>
      </a:lvl7pPr>
      <a:lvl8pPr marL="1371600" algn="l" rtl="0" eaLnBrk="1" fontAlgn="base" hangingPunct="1">
        <a:lnSpc>
          <a:spcPct val="90000"/>
        </a:lnSpc>
        <a:spcBef>
          <a:spcPct val="0"/>
        </a:spcBef>
        <a:spcAft>
          <a:spcPct val="0"/>
        </a:spcAft>
        <a:defRPr sz="3600">
          <a:solidFill>
            <a:schemeClr val="bg1"/>
          </a:solidFill>
          <a:latin typeface="Arial Narrow" charset="0"/>
        </a:defRPr>
      </a:lvl8pPr>
      <a:lvl9pPr marL="1828800" algn="l" rtl="0" eaLnBrk="1" fontAlgn="base" hangingPunct="1">
        <a:lnSpc>
          <a:spcPct val="90000"/>
        </a:lnSpc>
        <a:spcBef>
          <a:spcPct val="0"/>
        </a:spcBef>
        <a:spcAft>
          <a:spcPct val="0"/>
        </a:spcAft>
        <a:defRPr sz="3600">
          <a:solidFill>
            <a:schemeClr val="bg1"/>
          </a:solidFill>
          <a:latin typeface="Arial Narrow"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bg1"/>
          </a:solidFill>
          <a:latin typeface="+mn-lt"/>
          <a:ea typeface="ＭＳ Ｐゴシック" charset="0"/>
          <a:cs typeface="ＭＳ Ｐゴシック"/>
        </a:defRPr>
      </a:lvl2pPr>
      <a:lvl3pPr marL="1143000" indent="-228600" algn="l" rtl="0" eaLnBrk="0" fontAlgn="base" hangingPunct="0">
        <a:spcBef>
          <a:spcPct val="20000"/>
        </a:spcBef>
        <a:spcAft>
          <a:spcPct val="0"/>
        </a:spcAft>
        <a:buChar char="•"/>
        <a:defRPr sz="2400">
          <a:solidFill>
            <a:schemeClr val="bg1"/>
          </a:solidFill>
          <a:latin typeface="+mn-lt"/>
          <a:ea typeface="ＭＳ Ｐゴシック" charset="0"/>
          <a:cs typeface="ＭＳ Ｐゴシック"/>
        </a:defRPr>
      </a:lvl3pPr>
      <a:lvl4pPr marL="1600200" indent="-228600" algn="l" rtl="0" eaLnBrk="0" fontAlgn="base" hangingPunct="0">
        <a:spcBef>
          <a:spcPct val="20000"/>
        </a:spcBef>
        <a:spcAft>
          <a:spcPct val="0"/>
        </a:spcAft>
        <a:buChar char="–"/>
        <a:defRPr sz="2000">
          <a:solidFill>
            <a:schemeClr val="bg1"/>
          </a:solidFill>
          <a:latin typeface="+mn-lt"/>
          <a:ea typeface="ＭＳ Ｐゴシック" charset="0"/>
          <a:cs typeface="ＭＳ Ｐゴシック"/>
        </a:defRPr>
      </a:lvl4pPr>
      <a:lvl5pPr marL="2057400" indent="-228600" algn="l" rtl="0" eaLnBrk="0" fontAlgn="base" hangingPunct="0">
        <a:spcBef>
          <a:spcPct val="20000"/>
        </a:spcBef>
        <a:spcAft>
          <a:spcPct val="0"/>
        </a:spcAft>
        <a:buChar char="»"/>
        <a:defRPr sz="2000">
          <a:solidFill>
            <a:schemeClr val="bg1"/>
          </a:solidFill>
          <a:latin typeface="+mn-lt"/>
          <a:ea typeface="ＭＳ Ｐゴシック" charset="0"/>
          <a:cs typeface="ＭＳ Ｐゴシック"/>
        </a:defRPr>
      </a:lvl5pPr>
      <a:lvl6pPr marL="2514600" indent="-228600" algn="l" rtl="0" eaLnBrk="1" fontAlgn="base" hangingPunct="1">
        <a:spcBef>
          <a:spcPct val="20000"/>
        </a:spcBef>
        <a:spcAft>
          <a:spcPct val="0"/>
        </a:spcAft>
        <a:buChar char="»"/>
        <a:defRPr sz="2000">
          <a:solidFill>
            <a:schemeClr val="bg1"/>
          </a:solidFill>
          <a:latin typeface="+mn-lt"/>
        </a:defRPr>
      </a:lvl6pPr>
      <a:lvl7pPr marL="2971800" indent="-228600" algn="l" rtl="0" eaLnBrk="1" fontAlgn="base" hangingPunct="1">
        <a:spcBef>
          <a:spcPct val="20000"/>
        </a:spcBef>
        <a:spcAft>
          <a:spcPct val="0"/>
        </a:spcAft>
        <a:buChar char="»"/>
        <a:defRPr sz="2000">
          <a:solidFill>
            <a:schemeClr val="bg1"/>
          </a:solidFill>
          <a:latin typeface="+mn-lt"/>
        </a:defRPr>
      </a:lvl7pPr>
      <a:lvl8pPr marL="3429000" indent="-228600" algn="l" rtl="0" eaLnBrk="1" fontAlgn="base" hangingPunct="1">
        <a:spcBef>
          <a:spcPct val="20000"/>
        </a:spcBef>
        <a:spcAft>
          <a:spcPct val="0"/>
        </a:spcAft>
        <a:buChar char="»"/>
        <a:defRPr sz="2000">
          <a:solidFill>
            <a:schemeClr val="bg1"/>
          </a:solidFill>
          <a:latin typeface="+mn-lt"/>
        </a:defRPr>
      </a:lvl8pPr>
      <a:lvl9pPr marL="3886200" indent="-228600" algn="l" rtl="0" eaLnBrk="1" fontAlgn="base" hangingPunct="1">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youtu.be/P0XgABFzcgE"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youtu.be/BPNOdPKUFD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youtu.be/BPNOdPKUFD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fhs.mcmaster.ca/facdev/pbsg-ed.html" TargetMode="External"/><Relationship Id="rId2" Type="http://schemas.openxmlformats.org/officeDocument/2006/relationships/hyperlink" Target="http://edc.medilam.ac.ir/Portals/10/A%20HANDBOOK%20OF%20MEDICAL%20TEACHERS.pdf" TargetMode="External"/><Relationship Id="rId1" Type="http://schemas.openxmlformats.org/officeDocument/2006/relationships/slideLayout" Target="../slideLayouts/slideLayout2.xml"/><Relationship Id="rId5" Type="http://schemas.openxmlformats.org/officeDocument/2006/relationships/hyperlink" Target="http://www.umin.ac.jp/vod" TargetMode="External"/><Relationship Id="rId4" Type="http://schemas.openxmlformats.org/officeDocument/2006/relationships/slide" Target="slide3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6"/>
          <p:cNvSpPr>
            <a:spLocks noGrp="1" noChangeArrowheads="1"/>
          </p:cNvSpPr>
          <p:nvPr>
            <p:ph type="ctrTitle" idx="4294967295"/>
          </p:nvPr>
        </p:nvSpPr>
        <p:spPr>
          <a:xfrm>
            <a:off x="838200" y="476250"/>
            <a:ext cx="6865938" cy="2114550"/>
          </a:xfrm>
        </p:spPr>
        <p:txBody>
          <a:bodyPr/>
          <a:lstStyle/>
          <a:p>
            <a:pPr algn="ctr" eaLnBrk="1" hangingPunct="1"/>
            <a:r>
              <a:rPr lang="en-CA" b="1" dirty="0" smtClean="0">
                <a:solidFill>
                  <a:srgbClr val="FFCC00"/>
                </a:solidFill>
                <a:ea typeface="ヒラギノ角ゴ Pro W3" pitchFamily="-105" charset="-128"/>
              </a:rPr>
              <a:t>Teaching “On the Fly” </a:t>
            </a:r>
            <a:r>
              <a:rPr lang="en-CA" b="1" dirty="0" smtClean="0">
                <a:solidFill>
                  <a:srgbClr val="FFCC00"/>
                </a:solidFill>
                <a:ea typeface="ヒラギノ角ゴ Pro W3" pitchFamily="-105" charset="-128"/>
              </a:rPr>
              <a:t/>
            </a:r>
            <a:br>
              <a:rPr lang="en-CA" b="1" dirty="0" smtClean="0">
                <a:solidFill>
                  <a:srgbClr val="FFCC00"/>
                </a:solidFill>
                <a:ea typeface="ヒラギノ角ゴ Pro W3" pitchFamily="-105" charset="-128"/>
              </a:rPr>
            </a:br>
            <a:r>
              <a:rPr lang="en-CA" b="1" dirty="0" smtClean="0">
                <a:solidFill>
                  <a:srgbClr val="FFCC00"/>
                </a:solidFill>
                <a:ea typeface="ヒラギノ角ゴ Pro W3" pitchFamily="-105" charset="-128"/>
              </a:rPr>
              <a:t>and</a:t>
            </a:r>
            <a:br>
              <a:rPr lang="en-CA" b="1" dirty="0" smtClean="0">
                <a:solidFill>
                  <a:srgbClr val="FFCC00"/>
                </a:solidFill>
                <a:ea typeface="ヒラギノ角ゴ Pro W3" pitchFamily="-105" charset="-128"/>
              </a:rPr>
            </a:br>
            <a:r>
              <a:rPr lang="en-CA" b="1" dirty="0" smtClean="0">
                <a:solidFill>
                  <a:srgbClr val="FFCC00"/>
                </a:solidFill>
                <a:ea typeface="ヒラギノ角ゴ Pro W3" pitchFamily="-105" charset="-128"/>
              </a:rPr>
              <a:t>Bedside </a:t>
            </a:r>
            <a:r>
              <a:rPr lang="en-CA" b="1" dirty="0" smtClean="0">
                <a:solidFill>
                  <a:srgbClr val="FFCC00"/>
                </a:solidFill>
                <a:ea typeface="ヒラギノ角ゴ Pro W3" pitchFamily="-105" charset="-128"/>
              </a:rPr>
              <a:t>Teaching </a:t>
            </a:r>
            <a:br>
              <a:rPr lang="en-CA" b="1" dirty="0" smtClean="0">
                <a:solidFill>
                  <a:srgbClr val="FFCC00"/>
                </a:solidFill>
                <a:ea typeface="ヒラギノ角ゴ Pro W3" pitchFamily="-105" charset="-128"/>
              </a:rPr>
            </a:br>
            <a:endParaRPr lang="en-US" b="1" dirty="0" smtClean="0">
              <a:solidFill>
                <a:srgbClr val="FFD365"/>
              </a:solidFill>
            </a:endParaRPr>
          </a:p>
        </p:txBody>
      </p:sp>
      <p:sp>
        <p:nvSpPr>
          <p:cNvPr id="16387" name="Rectangle 1027"/>
          <p:cNvSpPr>
            <a:spLocks noGrp="1" noChangeArrowheads="1"/>
          </p:cNvSpPr>
          <p:nvPr>
            <p:ph type="subTitle" idx="4294967295"/>
          </p:nvPr>
        </p:nvSpPr>
        <p:spPr>
          <a:xfrm>
            <a:off x="609600" y="3810000"/>
            <a:ext cx="7883525" cy="1752600"/>
          </a:xfrm>
        </p:spPr>
        <p:txBody>
          <a:bodyPr/>
          <a:lstStyle/>
          <a:p>
            <a:pPr marL="0" indent="0">
              <a:lnSpc>
                <a:spcPct val="80000"/>
              </a:lnSpc>
              <a:buFontTx/>
              <a:buNone/>
            </a:pPr>
            <a:endParaRPr lang="en-US" sz="1800" dirty="0" smtClean="0"/>
          </a:p>
          <a:p>
            <a:pPr marL="0" indent="0">
              <a:lnSpc>
                <a:spcPct val="80000"/>
              </a:lnSpc>
              <a:buFontTx/>
              <a:buNone/>
            </a:pPr>
            <a:endParaRPr lang="en-US" sz="1800" dirty="0" smtClean="0"/>
          </a:p>
          <a:p>
            <a:pPr marL="0" indent="0">
              <a:lnSpc>
                <a:spcPct val="80000"/>
              </a:lnSpc>
              <a:buFontTx/>
              <a:buNone/>
            </a:pPr>
            <a:endParaRPr lang="en-US" sz="1800" dirty="0" smtClean="0"/>
          </a:p>
          <a:p>
            <a:pPr marL="0" indent="0">
              <a:lnSpc>
                <a:spcPct val="80000"/>
              </a:lnSpc>
              <a:buFontTx/>
              <a:buNone/>
            </a:pPr>
            <a:r>
              <a:rPr lang="en-US" sz="1800" dirty="0" err="1" smtClean="0"/>
              <a:t>Alethea</a:t>
            </a:r>
            <a:r>
              <a:rPr lang="en-US" sz="1800" dirty="0" smtClean="0"/>
              <a:t> </a:t>
            </a:r>
            <a:r>
              <a:rPr lang="en-US" sz="1800" dirty="0" err="1" smtClean="0"/>
              <a:t>Lacas</a:t>
            </a:r>
            <a:r>
              <a:rPr lang="en-US" sz="1800" dirty="0" smtClean="0"/>
              <a:t>, MD CCFP (COE)</a:t>
            </a:r>
          </a:p>
          <a:p>
            <a:pPr marL="0" indent="0">
              <a:lnSpc>
                <a:spcPct val="80000"/>
              </a:lnSpc>
              <a:buFontTx/>
              <a:buNone/>
            </a:pPr>
            <a:r>
              <a:rPr lang="en-US" sz="1800" dirty="0" smtClean="0"/>
              <a:t>Dalhousie Family Medicine</a:t>
            </a:r>
          </a:p>
          <a:p>
            <a:pPr marL="0" indent="0">
              <a:lnSpc>
                <a:spcPct val="80000"/>
              </a:lnSpc>
              <a:buFontTx/>
              <a:buNone/>
            </a:pPr>
            <a:r>
              <a:rPr lang="en-US" sz="1800" dirty="0" smtClean="0"/>
              <a:t>November 27, 2017</a:t>
            </a:r>
          </a:p>
          <a:p>
            <a:pPr marL="0" indent="0">
              <a:lnSpc>
                <a:spcPct val="80000"/>
              </a:lnSpc>
              <a:buFontTx/>
              <a:buNone/>
            </a:pPr>
            <a:endParaRPr lang="en-US" sz="1800" dirty="0" smtClean="0"/>
          </a:p>
          <a:p>
            <a:pPr marL="0" indent="0">
              <a:lnSpc>
                <a:spcPct val="80000"/>
              </a:lnSpc>
              <a:buFontTx/>
              <a:buNone/>
            </a:pPr>
            <a:endParaRPr lang="en-US" sz="1800" dirty="0" smtClean="0"/>
          </a:p>
          <a:p>
            <a:pPr marL="0" indent="0">
              <a:lnSpc>
                <a:spcPct val="80000"/>
              </a:lnSpc>
              <a:buFontTx/>
              <a:buNone/>
            </a:pPr>
            <a:endParaRPr lang="en-US" sz="1800"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4400" b="1" dirty="0" smtClean="0">
                <a:solidFill>
                  <a:srgbClr val="FFC000"/>
                </a:solidFill>
              </a:rPr>
              <a:t>Challenges</a:t>
            </a:r>
            <a:endParaRPr lang="en-CA" sz="4400" b="1" dirty="0">
              <a:solidFill>
                <a:srgbClr val="FFC000"/>
              </a:solidFill>
            </a:endParaRPr>
          </a:p>
        </p:txBody>
      </p:sp>
      <p:sp>
        <p:nvSpPr>
          <p:cNvPr id="3" name="Content Placeholder 2"/>
          <p:cNvSpPr>
            <a:spLocks noGrp="1"/>
          </p:cNvSpPr>
          <p:nvPr>
            <p:ph idx="1"/>
          </p:nvPr>
        </p:nvSpPr>
        <p:spPr/>
        <p:txBody>
          <a:bodyPr/>
          <a:lstStyle/>
          <a:p>
            <a:pPr>
              <a:buNone/>
            </a:pPr>
            <a:endParaRPr lang="en-CA" dirty="0" smtClean="0"/>
          </a:p>
        </p:txBody>
      </p:sp>
      <p:sp>
        <p:nvSpPr>
          <p:cNvPr id="5" name="Rectangle 4"/>
          <p:cNvSpPr/>
          <p:nvPr/>
        </p:nvSpPr>
        <p:spPr>
          <a:xfrm rot="19656477">
            <a:off x="630660" y="1970545"/>
            <a:ext cx="2049728" cy="1107996"/>
          </a:xfrm>
          <a:prstGeom prst="rect">
            <a:avLst/>
          </a:prstGeom>
          <a:noFill/>
        </p:spPr>
        <p:txBody>
          <a:bodyPr wrap="none" lIns="91440" tIns="45720" rIns="91440" bIns="45720">
            <a:spAutoFit/>
          </a:bodyPr>
          <a:lstStyle/>
          <a:p>
            <a:pPr algn="ctr"/>
            <a:r>
              <a:rPr lang="en-US" sz="66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Time</a:t>
            </a:r>
            <a:endParaRPr lang="en-US" sz="66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6" name="Rectangle 5"/>
          <p:cNvSpPr/>
          <p:nvPr/>
        </p:nvSpPr>
        <p:spPr>
          <a:xfrm rot="20152792">
            <a:off x="5296737" y="2252146"/>
            <a:ext cx="3302506" cy="523220"/>
          </a:xfrm>
          <a:prstGeom prst="rect">
            <a:avLst/>
          </a:prstGeom>
          <a:noFill/>
        </p:spPr>
        <p:txBody>
          <a:bodyPr wrap="none" lIns="91440" tIns="45720" rIns="91440" bIns="45720">
            <a:spAutoFit/>
          </a:bodyPr>
          <a:lstStyle/>
          <a:p>
            <a:pPr algn="ctr"/>
            <a:r>
              <a:rPr lang="en-US" sz="2800" b="0" cap="none" spc="0" dirty="0" smtClean="0">
                <a:ln w="18415" cmpd="sng">
                  <a:solidFill>
                    <a:srgbClr val="FFFFFF"/>
                  </a:solidFill>
                  <a:prstDash val="solid"/>
                </a:ln>
                <a:solidFill>
                  <a:srgbClr val="FFFF00"/>
                </a:solidFill>
                <a:effectLst>
                  <a:outerShdw blurRad="63500" dir="3600000" algn="tl" rotWithShape="0">
                    <a:srgbClr val="000000">
                      <a:alpha val="70000"/>
                    </a:srgbClr>
                  </a:outerShdw>
                </a:effectLst>
              </a:rPr>
              <a:t>Preceptor Confidence</a:t>
            </a:r>
            <a:endParaRPr lang="en-US" sz="2800" b="0" cap="none" spc="0" dirty="0">
              <a:ln w="18415" cmpd="sng">
                <a:solidFill>
                  <a:srgbClr val="FFFFFF"/>
                </a:solidFill>
                <a:prstDash val="solid"/>
              </a:ln>
              <a:solidFill>
                <a:srgbClr val="FFFF00"/>
              </a:solidFill>
              <a:effectLst>
                <a:outerShdw blurRad="63500" dir="3600000" algn="tl" rotWithShape="0">
                  <a:srgbClr val="000000">
                    <a:alpha val="70000"/>
                  </a:srgbClr>
                </a:outerShdw>
              </a:effectLst>
            </a:endParaRPr>
          </a:p>
        </p:txBody>
      </p:sp>
      <p:sp>
        <p:nvSpPr>
          <p:cNvPr id="7" name="Rectangle 6"/>
          <p:cNvSpPr/>
          <p:nvPr/>
        </p:nvSpPr>
        <p:spPr>
          <a:xfrm>
            <a:off x="625861" y="3581400"/>
            <a:ext cx="2492991" cy="1200329"/>
          </a:xfrm>
          <a:prstGeom prst="rect">
            <a:avLst/>
          </a:prstGeom>
          <a:noFill/>
        </p:spPr>
        <p:txBody>
          <a:bodyPr wrap="none" lIns="91440" tIns="45720" rIns="91440" bIns="45720">
            <a:spAutoFit/>
          </a:bodyPr>
          <a:lstStyle/>
          <a:p>
            <a:pPr algn="ctr"/>
            <a:r>
              <a:rPr lang="en-US" sz="72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Space</a:t>
            </a:r>
            <a:endParaRPr lang="en-US" sz="5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
        <p:nvSpPr>
          <p:cNvPr id="8" name="Rectangle 7"/>
          <p:cNvSpPr/>
          <p:nvPr/>
        </p:nvSpPr>
        <p:spPr>
          <a:xfrm rot="632449">
            <a:off x="4909220" y="4398781"/>
            <a:ext cx="3164328" cy="646331"/>
          </a:xfrm>
          <a:prstGeom prst="rect">
            <a:avLst/>
          </a:prstGeom>
          <a:noFill/>
        </p:spPr>
        <p:txBody>
          <a:bodyPr wrap="none" lIns="91440" tIns="45720" rIns="91440" bIns="45720">
            <a:spAutoFit/>
          </a:bodyPr>
          <a:lstStyle/>
          <a:p>
            <a:pPr algn="ctr"/>
            <a:r>
              <a:rPr lang="en-US" sz="36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Patient present</a:t>
            </a:r>
            <a:endParaRPr lang="en-US" sz="36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9" name="Rectangle 8"/>
          <p:cNvSpPr/>
          <p:nvPr/>
        </p:nvSpPr>
        <p:spPr>
          <a:xfrm rot="20767078">
            <a:off x="535881" y="4890711"/>
            <a:ext cx="4633576" cy="584775"/>
          </a:xfrm>
          <a:prstGeom prst="rect">
            <a:avLst/>
          </a:prstGeom>
          <a:noFill/>
        </p:spPr>
        <p:txBody>
          <a:bodyPr wrap="none" lIns="91440" tIns="45720" rIns="91440" bIns="45720">
            <a:spAutoFit/>
          </a:bodyPr>
          <a:lstStyle/>
          <a:p>
            <a:pPr algn="ctr"/>
            <a:r>
              <a:rPr lang="en-US" sz="3200" b="1" cap="none" spc="300" dirty="0" smtClean="0">
                <a:ln w="11430" cmpd="sng">
                  <a:solidFill>
                    <a:schemeClr val="accent1">
                      <a:tint val="10000"/>
                    </a:schemeClr>
                  </a:solidFill>
                  <a:prstDash val="solid"/>
                  <a:miter lim="800000"/>
                </a:ln>
                <a:solidFill>
                  <a:srgbClr val="FF0000"/>
                </a:solidFill>
                <a:effectLst>
                  <a:glow rad="45500">
                    <a:schemeClr val="accent1">
                      <a:satMod val="220000"/>
                      <a:alpha val="35000"/>
                    </a:schemeClr>
                  </a:glow>
                </a:effectLst>
              </a:rPr>
              <a:t>Patients are “sicker”</a:t>
            </a:r>
            <a:endParaRPr lang="en-US" sz="3200" b="1" cap="none" spc="300" dirty="0">
              <a:ln w="11430" cmpd="sng">
                <a:solidFill>
                  <a:schemeClr val="accent1">
                    <a:tint val="10000"/>
                  </a:schemeClr>
                </a:solidFill>
                <a:prstDash val="solid"/>
                <a:miter lim="800000"/>
              </a:ln>
              <a:solidFill>
                <a:srgbClr val="FF0000"/>
              </a:solidFill>
              <a:effectLst>
                <a:glow rad="45500">
                  <a:schemeClr val="accent1">
                    <a:satMod val="220000"/>
                    <a:alpha val="35000"/>
                  </a:schemeClr>
                </a:glow>
              </a:effectLst>
            </a:endParaRPr>
          </a:p>
        </p:txBody>
      </p:sp>
      <p:sp>
        <p:nvSpPr>
          <p:cNvPr id="10" name="Rectangle 9"/>
          <p:cNvSpPr/>
          <p:nvPr/>
        </p:nvSpPr>
        <p:spPr>
          <a:xfrm>
            <a:off x="3048000" y="1752600"/>
            <a:ext cx="3458126" cy="830997"/>
          </a:xfrm>
          <a:prstGeom prst="rect">
            <a:avLst/>
          </a:prstGeom>
          <a:noFill/>
        </p:spPr>
        <p:txBody>
          <a:bodyPr wrap="none" lIns="91440" tIns="45720" rIns="91440" bIns="45720">
            <a:spAutoFit/>
          </a:bodyPr>
          <a:lstStyle/>
          <a:p>
            <a:pPr algn="ctr"/>
            <a:r>
              <a:rPr lang="en-US" sz="4800" b="1" dirty="0" smtClean="0">
                <a:ln w="12700">
                  <a:solidFill>
                    <a:schemeClr val="tx2">
                      <a:satMod val="155000"/>
                    </a:schemeClr>
                  </a:solidFill>
                  <a:prstDash val="solid"/>
                </a:ln>
                <a:solidFill>
                  <a:srgbClr val="FFC000"/>
                </a:solidFill>
                <a:effectLst>
                  <a:outerShdw blurRad="41275" dist="20320" dir="1800000" algn="tl" rotWithShape="0">
                    <a:srgbClr val="000000">
                      <a:alpha val="40000"/>
                    </a:srgbClr>
                  </a:outerShdw>
                </a:effectLst>
              </a:rPr>
              <a:t>Productivity</a:t>
            </a:r>
            <a:endParaRPr lang="en-US" sz="4800" b="1" cap="none" spc="0" dirty="0">
              <a:ln w="12700">
                <a:solidFill>
                  <a:schemeClr val="tx2">
                    <a:satMod val="155000"/>
                  </a:schemeClr>
                </a:solidFill>
                <a:prstDash val="solid"/>
              </a:ln>
              <a:solidFill>
                <a:srgbClr val="FFC000"/>
              </a:solidFill>
              <a:effectLst>
                <a:outerShdw blurRad="41275" dist="20320" dir="1800000" algn="tl" rotWithShape="0">
                  <a:srgbClr val="000000">
                    <a:alpha val="40000"/>
                  </a:srgbClr>
                </a:outerShdw>
              </a:effectLst>
            </a:endParaRPr>
          </a:p>
        </p:txBody>
      </p:sp>
      <p:sp>
        <p:nvSpPr>
          <p:cNvPr id="11" name="Rectangle 10"/>
          <p:cNvSpPr/>
          <p:nvPr/>
        </p:nvSpPr>
        <p:spPr>
          <a:xfrm>
            <a:off x="1752600" y="3352800"/>
            <a:ext cx="6314486" cy="523220"/>
          </a:xfrm>
          <a:prstGeom prst="rect">
            <a:avLst/>
          </a:prstGeom>
          <a:noFill/>
        </p:spPr>
        <p:txBody>
          <a:bodyPr wrap="none" lIns="91440" tIns="45720" rIns="91440" bIns="45720">
            <a:spAutoFit/>
          </a:bodyPr>
          <a:lstStyle/>
          <a:p>
            <a:r>
              <a:rPr lang="en-CA" sz="2800" dirty="0" smtClean="0"/>
              <a:t>Don’t know what “material” you will have</a:t>
            </a:r>
          </a:p>
        </p:txBody>
      </p:sp>
      <p:sp>
        <p:nvSpPr>
          <p:cNvPr id="12" name="Rectangle 11"/>
          <p:cNvSpPr/>
          <p:nvPr/>
        </p:nvSpPr>
        <p:spPr>
          <a:xfrm>
            <a:off x="6019800" y="5562600"/>
            <a:ext cx="2590966" cy="400110"/>
          </a:xfrm>
          <a:prstGeom prst="rect">
            <a:avLst/>
          </a:prstGeom>
          <a:noFill/>
        </p:spPr>
        <p:txBody>
          <a:bodyPr wrap="none" lIns="91440" tIns="45720" rIns="91440" bIns="45720">
            <a:spAutoFit/>
          </a:bodyPr>
          <a:lstStyle/>
          <a:p>
            <a:r>
              <a:rPr lang="en-CA" sz="2000" dirty="0" smtClean="0"/>
              <a:t>Large group of learners</a:t>
            </a:r>
          </a:p>
        </p:txBody>
      </p:sp>
      <p:sp>
        <p:nvSpPr>
          <p:cNvPr id="13" name="Rectangle 12"/>
          <p:cNvSpPr/>
          <p:nvPr/>
        </p:nvSpPr>
        <p:spPr>
          <a:xfrm>
            <a:off x="2362200" y="5562600"/>
            <a:ext cx="3257622" cy="523220"/>
          </a:xfrm>
          <a:prstGeom prst="rect">
            <a:avLst/>
          </a:prstGeom>
          <a:noFill/>
        </p:spPr>
        <p:txBody>
          <a:bodyPr wrap="none" lIns="91440" tIns="45720" rIns="91440" bIns="45720">
            <a:spAutoFit/>
          </a:bodyPr>
          <a:lstStyle/>
          <a:p>
            <a:pPr algn="ctr"/>
            <a:r>
              <a:rPr lang="en-US" sz="28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Our Own Discomfort</a:t>
            </a:r>
            <a:endParaRPr lang="en-US" sz="28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strVal val="#ppt_w*0.70"/>
                                          </p:val>
                                        </p:tav>
                                        <p:tav tm="100000">
                                          <p:val>
                                            <p:strVal val="#ppt_w"/>
                                          </p:val>
                                        </p:tav>
                                      </p:tavLst>
                                    </p:anim>
                                    <p:anim calcmode="lin" valueType="num">
                                      <p:cBhvr>
                                        <p:cTn id="8" dur="500" fill="hold"/>
                                        <p:tgtEl>
                                          <p:spTgt spid="5"/>
                                        </p:tgtEl>
                                        <p:attrNameLst>
                                          <p:attrName>ppt_h</p:attrName>
                                        </p:attrNameLst>
                                      </p:cBhvr>
                                      <p:tavLst>
                                        <p:tav tm="0">
                                          <p:val>
                                            <p:strVal val="#ppt_h"/>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5" presetClass="entr" presetSubtype="0" fill="hold" nodeType="afterEffect">
                                  <p:stCondLst>
                                    <p:cond delay="0"/>
                                  </p:stCondLst>
                                  <p:childTnLst>
                                    <p:set>
                                      <p:cBhvr>
                                        <p:cTn id="12" dur="1" fill="hold">
                                          <p:stCondLst>
                                            <p:cond delay="0"/>
                                          </p:stCondLst>
                                        </p:cTn>
                                        <p:tgtEl>
                                          <p:spTgt spid="11">
                                            <p:txEl>
                                              <p:pRg st="0" end="0"/>
                                            </p:txEl>
                                          </p:spTgt>
                                        </p:tgtEl>
                                        <p:attrNameLst>
                                          <p:attrName>style.visibility</p:attrName>
                                        </p:attrNameLst>
                                      </p:cBhvr>
                                      <p:to>
                                        <p:strVal val="visible"/>
                                      </p:to>
                                    </p:set>
                                    <p:anim calcmode="lin" valueType="num">
                                      <p:cBhvr>
                                        <p:cTn id="13" dur="500" fill="hold"/>
                                        <p:tgtEl>
                                          <p:spTgt spid="11">
                                            <p:txEl>
                                              <p:pRg st="0" end="0"/>
                                            </p:txEl>
                                          </p:spTgt>
                                        </p:tgtEl>
                                        <p:attrNameLst>
                                          <p:attrName>ppt_w</p:attrName>
                                        </p:attrNameLst>
                                      </p:cBhvr>
                                      <p:tavLst>
                                        <p:tav tm="0">
                                          <p:val>
                                            <p:strVal val="#ppt_w*0.70"/>
                                          </p:val>
                                        </p:tav>
                                        <p:tav tm="100000">
                                          <p:val>
                                            <p:strVal val="#ppt_w"/>
                                          </p:val>
                                        </p:tav>
                                      </p:tavLst>
                                    </p:anim>
                                    <p:anim calcmode="lin" valueType="num">
                                      <p:cBhvr>
                                        <p:cTn id="14" dur="500" fill="hold"/>
                                        <p:tgtEl>
                                          <p:spTgt spid="11">
                                            <p:txEl>
                                              <p:pRg st="0" end="0"/>
                                            </p:txEl>
                                          </p:spTgt>
                                        </p:tgtEl>
                                        <p:attrNameLst>
                                          <p:attrName>ppt_h</p:attrName>
                                        </p:attrNameLst>
                                      </p:cBhvr>
                                      <p:tavLst>
                                        <p:tav tm="0">
                                          <p:val>
                                            <p:strVal val="#ppt_h"/>
                                          </p:val>
                                        </p:tav>
                                        <p:tav tm="100000">
                                          <p:val>
                                            <p:strVal val="#ppt_h"/>
                                          </p:val>
                                        </p:tav>
                                      </p:tavLst>
                                    </p:anim>
                                    <p:animEffect transition="in" filter="fade">
                                      <p:cBhvr>
                                        <p:cTn id="15" dur="500"/>
                                        <p:tgtEl>
                                          <p:spTgt spid="11">
                                            <p:txEl>
                                              <p:pRg st="0" end="0"/>
                                            </p:txEl>
                                          </p:spTgt>
                                        </p:tgtEl>
                                      </p:cBhvr>
                                    </p:animEffect>
                                  </p:childTnLst>
                                </p:cTn>
                              </p:par>
                            </p:childTnLst>
                          </p:cTn>
                        </p:par>
                        <p:par>
                          <p:cTn id="16" fill="hold">
                            <p:stCondLst>
                              <p:cond delay="1000"/>
                            </p:stCondLst>
                            <p:childTnLst>
                              <p:par>
                                <p:cTn id="17" presetID="55" presetClass="entr" presetSubtype="0"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strVal val="#ppt_w*0.70"/>
                                          </p:val>
                                        </p:tav>
                                        <p:tav tm="100000">
                                          <p:val>
                                            <p:strVal val="#ppt_w"/>
                                          </p:val>
                                        </p:tav>
                                      </p:tavLst>
                                    </p:anim>
                                    <p:anim calcmode="lin" valueType="num">
                                      <p:cBhvr>
                                        <p:cTn id="20" dur="500" fill="hold"/>
                                        <p:tgtEl>
                                          <p:spTgt spid="6"/>
                                        </p:tgtEl>
                                        <p:attrNameLst>
                                          <p:attrName>ppt_h</p:attrName>
                                        </p:attrNameLst>
                                      </p:cBhvr>
                                      <p:tavLst>
                                        <p:tav tm="0">
                                          <p:val>
                                            <p:strVal val="#ppt_h"/>
                                          </p:val>
                                        </p:tav>
                                        <p:tav tm="100000">
                                          <p:val>
                                            <p:strVal val="#ppt_h"/>
                                          </p:val>
                                        </p:tav>
                                      </p:tavLst>
                                    </p:anim>
                                    <p:animEffect transition="in" filter="fade">
                                      <p:cBhvr>
                                        <p:cTn id="21" dur="500"/>
                                        <p:tgtEl>
                                          <p:spTgt spid="6"/>
                                        </p:tgtEl>
                                      </p:cBhvr>
                                    </p:animEffect>
                                  </p:childTnLst>
                                </p:cTn>
                              </p:par>
                            </p:childTnLst>
                          </p:cTn>
                        </p:par>
                        <p:par>
                          <p:cTn id="22" fill="hold">
                            <p:stCondLst>
                              <p:cond delay="1500"/>
                            </p:stCondLst>
                            <p:childTnLst>
                              <p:par>
                                <p:cTn id="23" presetID="55" presetClass="entr" presetSubtype="0"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p:cTn id="25" dur="500" fill="hold"/>
                                        <p:tgtEl>
                                          <p:spTgt spid="9"/>
                                        </p:tgtEl>
                                        <p:attrNameLst>
                                          <p:attrName>ppt_w</p:attrName>
                                        </p:attrNameLst>
                                      </p:cBhvr>
                                      <p:tavLst>
                                        <p:tav tm="0">
                                          <p:val>
                                            <p:strVal val="#ppt_w*0.70"/>
                                          </p:val>
                                        </p:tav>
                                        <p:tav tm="100000">
                                          <p:val>
                                            <p:strVal val="#ppt_w"/>
                                          </p:val>
                                        </p:tav>
                                      </p:tavLst>
                                    </p:anim>
                                    <p:anim calcmode="lin" valueType="num">
                                      <p:cBhvr>
                                        <p:cTn id="26" dur="500" fill="hold"/>
                                        <p:tgtEl>
                                          <p:spTgt spid="9"/>
                                        </p:tgtEl>
                                        <p:attrNameLst>
                                          <p:attrName>ppt_h</p:attrName>
                                        </p:attrNameLst>
                                      </p:cBhvr>
                                      <p:tavLst>
                                        <p:tav tm="0">
                                          <p:val>
                                            <p:strVal val="#ppt_h"/>
                                          </p:val>
                                        </p:tav>
                                        <p:tav tm="100000">
                                          <p:val>
                                            <p:strVal val="#ppt_h"/>
                                          </p:val>
                                        </p:tav>
                                      </p:tavLst>
                                    </p:anim>
                                    <p:animEffect transition="in" filter="fade">
                                      <p:cBhvr>
                                        <p:cTn id="27" dur="500"/>
                                        <p:tgtEl>
                                          <p:spTgt spid="9"/>
                                        </p:tgtEl>
                                      </p:cBhvr>
                                    </p:animEffect>
                                  </p:childTnLst>
                                </p:cTn>
                              </p:par>
                            </p:childTnLst>
                          </p:cTn>
                        </p:par>
                        <p:par>
                          <p:cTn id="28" fill="hold">
                            <p:stCondLst>
                              <p:cond delay="2000"/>
                            </p:stCondLst>
                            <p:childTnLst>
                              <p:par>
                                <p:cTn id="29" presetID="55" presetClass="entr" presetSubtype="0" fill="hold" grpId="0" nodeType="after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500" fill="hold"/>
                                        <p:tgtEl>
                                          <p:spTgt spid="8"/>
                                        </p:tgtEl>
                                        <p:attrNameLst>
                                          <p:attrName>ppt_w</p:attrName>
                                        </p:attrNameLst>
                                      </p:cBhvr>
                                      <p:tavLst>
                                        <p:tav tm="0">
                                          <p:val>
                                            <p:strVal val="#ppt_w*0.70"/>
                                          </p:val>
                                        </p:tav>
                                        <p:tav tm="100000">
                                          <p:val>
                                            <p:strVal val="#ppt_w"/>
                                          </p:val>
                                        </p:tav>
                                      </p:tavLst>
                                    </p:anim>
                                    <p:anim calcmode="lin" valueType="num">
                                      <p:cBhvr>
                                        <p:cTn id="32" dur="500" fill="hold"/>
                                        <p:tgtEl>
                                          <p:spTgt spid="8"/>
                                        </p:tgtEl>
                                        <p:attrNameLst>
                                          <p:attrName>ppt_h</p:attrName>
                                        </p:attrNameLst>
                                      </p:cBhvr>
                                      <p:tavLst>
                                        <p:tav tm="0">
                                          <p:val>
                                            <p:strVal val="#ppt_h"/>
                                          </p:val>
                                        </p:tav>
                                        <p:tav tm="100000">
                                          <p:val>
                                            <p:strVal val="#ppt_h"/>
                                          </p:val>
                                        </p:tav>
                                      </p:tavLst>
                                    </p:anim>
                                    <p:animEffect transition="in" filter="fade">
                                      <p:cBhvr>
                                        <p:cTn id="33" dur="500"/>
                                        <p:tgtEl>
                                          <p:spTgt spid="8"/>
                                        </p:tgtEl>
                                      </p:cBhvr>
                                    </p:animEffect>
                                  </p:childTnLst>
                                </p:cTn>
                              </p:par>
                            </p:childTnLst>
                          </p:cTn>
                        </p:par>
                        <p:par>
                          <p:cTn id="34" fill="hold">
                            <p:stCondLst>
                              <p:cond delay="2500"/>
                            </p:stCondLst>
                            <p:childTnLst>
                              <p:par>
                                <p:cTn id="35" presetID="55" presetClass="entr" presetSubtype="0"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p:cTn id="37" dur="500" fill="hold"/>
                                        <p:tgtEl>
                                          <p:spTgt spid="13"/>
                                        </p:tgtEl>
                                        <p:attrNameLst>
                                          <p:attrName>ppt_w</p:attrName>
                                        </p:attrNameLst>
                                      </p:cBhvr>
                                      <p:tavLst>
                                        <p:tav tm="0">
                                          <p:val>
                                            <p:strVal val="#ppt_w*0.70"/>
                                          </p:val>
                                        </p:tav>
                                        <p:tav tm="100000">
                                          <p:val>
                                            <p:strVal val="#ppt_w"/>
                                          </p:val>
                                        </p:tav>
                                      </p:tavLst>
                                    </p:anim>
                                    <p:anim calcmode="lin" valueType="num">
                                      <p:cBhvr>
                                        <p:cTn id="38" dur="500" fill="hold"/>
                                        <p:tgtEl>
                                          <p:spTgt spid="13"/>
                                        </p:tgtEl>
                                        <p:attrNameLst>
                                          <p:attrName>ppt_h</p:attrName>
                                        </p:attrNameLst>
                                      </p:cBhvr>
                                      <p:tavLst>
                                        <p:tav tm="0">
                                          <p:val>
                                            <p:strVal val="#ppt_h"/>
                                          </p:val>
                                        </p:tav>
                                        <p:tav tm="100000">
                                          <p:val>
                                            <p:strVal val="#ppt_h"/>
                                          </p:val>
                                        </p:tav>
                                      </p:tavLst>
                                    </p:anim>
                                    <p:animEffect transition="in" filter="fade">
                                      <p:cBhvr>
                                        <p:cTn id="39" dur="500"/>
                                        <p:tgtEl>
                                          <p:spTgt spid="13"/>
                                        </p:tgtEl>
                                      </p:cBhvr>
                                    </p:animEffect>
                                  </p:childTnLst>
                                </p:cTn>
                              </p:par>
                            </p:childTnLst>
                          </p:cTn>
                        </p:par>
                        <p:par>
                          <p:cTn id="40" fill="hold">
                            <p:stCondLst>
                              <p:cond delay="3000"/>
                            </p:stCondLst>
                            <p:childTnLst>
                              <p:par>
                                <p:cTn id="41" presetID="55" presetClass="entr" presetSubtype="0" fill="hold" grpId="0" nodeType="after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p:cTn id="43" dur="500" fill="hold"/>
                                        <p:tgtEl>
                                          <p:spTgt spid="7"/>
                                        </p:tgtEl>
                                        <p:attrNameLst>
                                          <p:attrName>ppt_w</p:attrName>
                                        </p:attrNameLst>
                                      </p:cBhvr>
                                      <p:tavLst>
                                        <p:tav tm="0">
                                          <p:val>
                                            <p:strVal val="#ppt_w*0.70"/>
                                          </p:val>
                                        </p:tav>
                                        <p:tav tm="100000">
                                          <p:val>
                                            <p:strVal val="#ppt_w"/>
                                          </p:val>
                                        </p:tav>
                                      </p:tavLst>
                                    </p:anim>
                                    <p:anim calcmode="lin" valueType="num">
                                      <p:cBhvr>
                                        <p:cTn id="44" dur="500" fill="hold"/>
                                        <p:tgtEl>
                                          <p:spTgt spid="7"/>
                                        </p:tgtEl>
                                        <p:attrNameLst>
                                          <p:attrName>ppt_h</p:attrName>
                                        </p:attrNameLst>
                                      </p:cBhvr>
                                      <p:tavLst>
                                        <p:tav tm="0">
                                          <p:val>
                                            <p:strVal val="#ppt_h"/>
                                          </p:val>
                                        </p:tav>
                                        <p:tav tm="100000">
                                          <p:val>
                                            <p:strVal val="#ppt_h"/>
                                          </p:val>
                                        </p:tav>
                                      </p:tavLst>
                                    </p:anim>
                                    <p:animEffect transition="in" filter="fade">
                                      <p:cBhvr>
                                        <p:cTn id="45" dur="500"/>
                                        <p:tgtEl>
                                          <p:spTgt spid="7"/>
                                        </p:tgtEl>
                                      </p:cBhvr>
                                    </p:animEffect>
                                  </p:childTnLst>
                                </p:cTn>
                              </p:par>
                            </p:childTnLst>
                          </p:cTn>
                        </p:par>
                        <p:par>
                          <p:cTn id="46" fill="hold">
                            <p:stCondLst>
                              <p:cond delay="3500"/>
                            </p:stCondLst>
                            <p:childTnLst>
                              <p:par>
                                <p:cTn id="47" presetID="55" presetClass="entr" presetSubtype="0" fill="hold" grpId="0" nodeType="after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p:cTn id="49" dur="500" fill="hold"/>
                                        <p:tgtEl>
                                          <p:spTgt spid="12"/>
                                        </p:tgtEl>
                                        <p:attrNameLst>
                                          <p:attrName>ppt_w</p:attrName>
                                        </p:attrNameLst>
                                      </p:cBhvr>
                                      <p:tavLst>
                                        <p:tav tm="0">
                                          <p:val>
                                            <p:strVal val="#ppt_w*0.70"/>
                                          </p:val>
                                        </p:tav>
                                        <p:tav tm="100000">
                                          <p:val>
                                            <p:strVal val="#ppt_w"/>
                                          </p:val>
                                        </p:tav>
                                      </p:tavLst>
                                    </p:anim>
                                    <p:anim calcmode="lin" valueType="num">
                                      <p:cBhvr>
                                        <p:cTn id="50" dur="500" fill="hold"/>
                                        <p:tgtEl>
                                          <p:spTgt spid="12"/>
                                        </p:tgtEl>
                                        <p:attrNameLst>
                                          <p:attrName>ppt_h</p:attrName>
                                        </p:attrNameLst>
                                      </p:cBhvr>
                                      <p:tavLst>
                                        <p:tav tm="0">
                                          <p:val>
                                            <p:strVal val="#ppt_h"/>
                                          </p:val>
                                        </p:tav>
                                        <p:tav tm="100000">
                                          <p:val>
                                            <p:strVal val="#ppt_h"/>
                                          </p:val>
                                        </p:tav>
                                      </p:tavLst>
                                    </p:anim>
                                    <p:animEffect transition="in" filter="fade">
                                      <p:cBhvr>
                                        <p:cTn id="51" dur="500"/>
                                        <p:tgtEl>
                                          <p:spTgt spid="12"/>
                                        </p:tgtEl>
                                      </p:cBhvr>
                                    </p:animEffect>
                                  </p:childTnLst>
                                </p:cTn>
                              </p:par>
                            </p:childTnLst>
                          </p:cTn>
                        </p:par>
                        <p:par>
                          <p:cTn id="52" fill="hold">
                            <p:stCondLst>
                              <p:cond delay="4000"/>
                            </p:stCondLst>
                            <p:childTnLst>
                              <p:par>
                                <p:cTn id="53" presetID="55" presetClass="entr" presetSubtype="0" fill="hold" grpId="0" nodeType="after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p:cTn id="55" dur="500" fill="hold"/>
                                        <p:tgtEl>
                                          <p:spTgt spid="10"/>
                                        </p:tgtEl>
                                        <p:attrNameLst>
                                          <p:attrName>ppt_w</p:attrName>
                                        </p:attrNameLst>
                                      </p:cBhvr>
                                      <p:tavLst>
                                        <p:tav tm="0">
                                          <p:val>
                                            <p:strVal val="#ppt_w*0.70"/>
                                          </p:val>
                                        </p:tav>
                                        <p:tav tm="100000">
                                          <p:val>
                                            <p:strVal val="#ppt_w"/>
                                          </p:val>
                                        </p:tav>
                                      </p:tavLst>
                                    </p:anim>
                                    <p:anim calcmode="lin" valueType="num">
                                      <p:cBhvr>
                                        <p:cTn id="56" dur="500" fill="hold"/>
                                        <p:tgtEl>
                                          <p:spTgt spid="10"/>
                                        </p:tgtEl>
                                        <p:attrNameLst>
                                          <p:attrName>ppt_h</p:attrName>
                                        </p:attrNameLst>
                                      </p:cBhvr>
                                      <p:tavLst>
                                        <p:tav tm="0">
                                          <p:val>
                                            <p:strVal val="#ppt_h"/>
                                          </p:val>
                                        </p:tav>
                                        <p:tav tm="100000">
                                          <p:val>
                                            <p:strVal val="#ppt_h"/>
                                          </p:val>
                                        </p:tav>
                                      </p:tavLst>
                                    </p:anim>
                                    <p:animEffect transition="in" filter="fade">
                                      <p:cBhvr>
                                        <p:cTn id="5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2"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CA" dirty="0" smtClean="0"/>
              <a:t>One Minute preceptor</a:t>
            </a:r>
            <a:br>
              <a:rPr lang="en-CA" dirty="0" smtClean="0"/>
            </a:br>
            <a:r>
              <a:rPr lang="en-CA" dirty="0" smtClean="0"/>
              <a:t>and SNAPPS</a:t>
            </a:r>
            <a:endParaRPr lang="en-CA" dirty="0"/>
          </a:p>
        </p:txBody>
      </p:sp>
      <p:sp>
        <p:nvSpPr>
          <p:cNvPr id="5" name="Text Placeholder 4"/>
          <p:cNvSpPr>
            <a:spLocks noGrp="1"/>
          </p:cNvSpPr>
          <p:nvPr>
            <p:ph type="body" idx="1"/>
          </p:nvPr>
        </p:nvSpPr>
        <p:spPr/>
        <p:txBody>
          <a:bodyPr/>
          <a:lstStyle/>
          <a:p>
            <a:r>
              <a:rPr lang="en-CA" dirty="0" smtClean="0">
                <a:solidFill>
                  <a:srgbClr val="FFC000"/>
                </a:solidFill>
              </a:rPr>
              <a:t>Teaching On the Fly</a:t>
            </a:r>
            <a:endParaRPr lang="en-CA" dirty="0">
              <a:solidFill>
                <a:srgbClr val="FFC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b="1" dirty="0" smtClean="0">
                <a:solidFill>
                  <a:srgbClr val="FFC000"/>
                </a:solidFill>
              </a:rPr>
              <a:t>One-Minute Preceptor</a:t>
            </a:r>
            <a:br>
              <a:rPr lang="en-CA" sz="4400" b="1" dirty="0" smtClean="0">
                <a:solidFill>
                  <a:srgbClr val="FFC000"/>
                </a:solidFill>
              </a:rPr>
            </a:br>
            <a:r>
              <a:rPr lang="en-CA" sz="4400" b="1" dirty="0" smtClean="0">
                <a:solidFill>
                  <a:srgbClr val="FFC000"/>
                </a:solidFill>
              </a:rPr>
              <a:t>“5 </a:t>
            </a:r>
            <a:r>
              <a:rPr lang="en-CA" sz="4400" b="1" dirty="0" err="1" smtClean="0">
                <a:solidFill>
                  <a:srgbClr val="FFC000"/>
                </a:solidFill>
              </a:rPr>
              <a:t>Microskills</a:t>
            </a:r>
            <a:r>
              <a:rPr lang="en-CA" sz="4400" b="1" dirty="0" smtClean="0">
                <a:solidFill>
                  <a:srgbClr val="FFC000"/>
                </a:solidFill>
              </a:rPr>
              <a:t>”</a:t>
            </a:r>
            <a:endParaRPr lang="en-CA" sz="4400" b="1" dirty="0">
              <a:solidFill>
                <a:srgbClr val="FFC000"/>
              </a:solidFill>
            </a:endParaRPr>
          </a:p>
        </p:txBody>
      </p:sp>
      <p:sp>
        <p:nvSpPr>
          <p:cNvPr id="3" name="Content Placeholder 2"/>
          <p:cNvSpPr>
            <a:spLocks noGrp="1"/>
          </p:cNvSpPr>
          <p:nvPr>
            <p:ph idx="1"/>
          </p:nvPr>
        </p:nvSpPr>
        <p:spPr/>
        <p:txBody>
          <a:bodyPr/>
          <a:lstStyle/>
          <a:p>
            <a:pPr marL="514350" indent="-514350">
              <a:buFont typeface="+mj-lt"/>
              <a:buAutoNum type="arabicPeriod"/>
            </a:pPr>
            <a:r>
              <a:rPr lang="en-CA" dirty="0" smtClean="0"/>
              <a:t>Get a Commitment</a:t>
            </a:r>
          </a:p>
          <a:p>
            <a:pPr marL="514350" indent="-514350">
              <a:buFont typeface="+mj-lt"/>
              <a:buAutoNum type="arabicPeriod"/>
            </a:pPr>
            <a:r>
              <a:rPr lang="en-CA" dirty="0" smtClean="0"/>
              <a:t>Probe for Supporting Evidence</a:t>
            </a:r>
          </a:p>
          <a:p>
            <a:pPr marL="514350" indent="-514350">
              <a:buFont typeface="+mj-lt"/>
              <a:buAutoNum type="arabicPeriod"/>
            </a:pPr>
            <a:r>
              <a:rPr lang="en-CA" dirty="0" smtClean="0"/>
              <a:t>Teach General Rules</a:t>
            </a:r>
          </a:p>
          <a:p>
            <a:pPr marL="514350" indent="-514350">
              <a:buFont typeface="+mj-lt"/>
              <a:buAutoNum type="arabicPeriod"/>
            </a:pPr>
            <a:r>
              <a:rPr lang="en-CA" dirty="0" smtClean="0"/>
              <a:t>Reinforce what was done right</a:t>
            </a:r>
          </a:p>
          <a:p>
            <a:pPr marL="514350" indent="-514350">
              <a:buFont typeface="+mj-lt"/>
              <a:buAutoNum type="arabicPeriod"/>
            </a:pPr>
            <a:r>
              <a:rPr lang="en-CA" dirty="0" smtClean="0"/>
              <a:t>Correct Errors</a:t>
            </a:r>
            <a:endParaRPr lang="en-CA" dirty="0" smtClean="0"/>
          </a:p>
          <a:p>
            <a:pPr marL="514350" indent="-514350" algn="r">
              <a:buNone/>
            </a:pPr>
            <a:r>
              <a:rPr lang="en-CA" dirty="0" smtClean="0">
                <a:hlinkClick r:id="rId3"/>
              </a:rPr>
              <a:t>One </a:t>
            </a:r>
            <a:r>
              <a:rPr lang="en-CA" dirty="0" smtClean="0">
                <a:hlinkClick r:id="rId3"/>
              </a:rPr>
              <a:t>Minute </a:t>
            </a:r>
            <a:r>
              <a:rPr lang="en-CA" dirty="0" smtClean="0">
                <a:hlinkClick r:id="rId3"/>
              </a:rPr>
              <a:t>Preceptor</a:t>
            </a:r>
            <a:endParaRPr lang="en-CA" dirty="0" smtClean="0"/>
          </a:p>
          <a:p>
            <a:pPr marL="514350" indent="-514350" algn="r">
              <a:buNone/>
            </a:pPr>
            <a:endParaRPr lang="en-US" sz="1400" dirty="0" smtClean="0"/>
          </a:p>
          <a:p>
            <a:pPr marL="514350" indent="-514350" algn="r">
              <a:buNone/>
            </a:pPr>
            <a:r>
              <a:rPr lang="en-US" sz="1400" dirty="0" err="1" smtClean="0"/>
              <a:t>Neher</a:t>
            </a:r>
            <a:r>
              <a:rPr lang="en-US" sz="1400" dirty="0" smtClean="0"/>
              <a:t> </a:t>
            </a:r>
            <a:r>
              <a:rPr lang="en-US" sz="1400" dirty="0" smtClean="0"/>
              <a:t>J et al. A five-step “</a:t>
            </a:r>
            <a:r>
              <a:rPr lang="en-US" sz="1400" dirty="0" err="1" smtClean="0"/>
              <a:t>microskills</a:t>
            </a:r>
            <a:r>
              <a:rPr lang="en-US" sz="1400" dirty="0" smtClean="0"/>
              <a:t>” model of clinical teaching. J of Am Board </a:t>
            </a:r>
            <a:r>
              <a:rPr lang="en-US" sz="1400" dirty="0" err="1" smtClean="0"/>
              <a:t>Fam</a:t>
            </a:r>
            <a:r>
              <a:rPr lang="en-US" sz="1400" dirty="0" smtClean="0"/>
              <a:t> </a:t>
            </a:r>
            <a:r>
              <a:rPr lang="en-US" sz="1400" dirty="0" err="1" smtClean="0"/>
              <a:t>Pract</a:t>
            </a:r>
            <a:r>
              <a:rPr lang="en-US" sz="1400" dirty="0" smtClean="0"/>
              <a:t>. 1992; 5(4): 419-424.</a:t>
            </a:r>
            <a:endParaRPr lang="en-CA" sz="1400" dirty="0" smtClean="0"/>
          </a:p>
          <a:p>
            <a:pPr marL="514350" indent="-514350" algn="r">
              <a:buNone/>
            </a:pPr>
            <a:endParaRPr lang="en-CA"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childTnLst>
                                </p:cTn>
                              </p:par>
                            </p:childTnLst>
                          </p:cTn>
                        </p:par>
                        <p:par>
                          <p:cTn id="20" fill="hold">
                            <p:stCondLst>
                              <p:cond delay="400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par>
                          <p:cTn id="24" fill="hold">
                            <p:stCondLst>
                              <p:cond delay="5000"/>
                            </p:stCondLst>
                            <p:childTnLst>
                              <p:par>
                                <p:cTn id="25" presetID="10" presetClass="entr" presetSubtype="0"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b="1" dirty="0" smtClean="0">
                <a:solidFill>
                  <a:srgbClr val="FFC000"/>
                </a:solidFill>
              </a:rPr>
              <a:t>SNAPPS</a:t>
            </a:r>
            <a:endParaRPr lang="en-CA" sz="4400" b="1" dirty="0">
              <a:solidFill>
                <a:srgbClr val="FFC000"/>
              </a:solidFill>
            </a:endParaRPr>
          </a:p>
        </p:txBody>
      </p:sp>
      <p:sp>
        <p:nvSpPr>
          <p:cNvPr id="3" name="Content Placeholder 2"/>
          <p:cNvSpPr>
            <a:spLocks noGrp="1"/>
          </p:cNvSpPr>
          <p:nvPr>
            <p:ph idx="1"/>
          </p:nvPr>
        </p:nvSpPr>
        <p:spPr/>
        <p:txBody>
          <a:bodyPr/>
          <a:lstStyle/>
          <a:p>
            <a:pPr>
              <a:buNone/>
            </a:pPr>
            <a:r>
              <a:rPr lang="en-CA" sz="3600" b="1" dirty="0" smtClean="0">
                <a:solidFill>
                  <a:srgbClr val="FFC000"/>
                </a:solidFill>
              </a:rPr>
              <a:t>S</a:t>
            </a:r>
            <a:r>
              <a:rPr lang="en-CA" dirty="0" smtClean="0"/>
              <a:t>ummarize</a:t>
            </a:r>
            <a:endParaRPr lang="en-CA" sz="3600" b="1" dirty="0" smtClean="0"/>
          </a:p>
          <a:p>
            <a:pPr>
              <a:buNone/>
            </a:pPr>
            <a:r>
              <a:rPr lang="en-CA" sz="3600" b="1" dirty="0" smtClean="0">
                <a:solidFill>
                  <a:srgbClr val="FFC000"/>
                </a:solidFill>
              </a:rPr>
              <a:t>N</a:t>
            </a:r>
            <a:r>
              <a:rPr lang="en-CA" sz="3600" dirty="0" smtClean="0"/>
              <a:t>arrow the differential</a:t>
            </a:r>
            <a:endParaRPr lang="en-CA" sz="3600" b="1" dirty="0" smtClean="0">
              <a:solidFill>
                <a:srgbClr val="FFC000"/>
              </a:solidFill>
            </a:endParaRPr>
          </a:p>
          <a:p>
            <a:pPr>
              <a:buNone/>
            </a:pPr>
            <a:r>
              <a:rPr lang="en-CA" sz="3600" b="1" dirty="0" smtClean="0">
                <a:solidFill>
                  <a:srgbClr val="FFC000"/>
                </a:solidFill>
              </a:rPr>
              <a:t>A</a:t>
            </a:r>
            <a:r>
              <a:rPr lang="en-CA" sz="3600" dirty="0" smtClean="0"/>
              <a:t>nalyze the differential </a:t>
            </a:r>
          </a:p>
          <a:p>
            <a:pPr>
              <a:buNone/>
            </a:pPr>
            <a:r>
              <a:rPr lang="en-CA" sz="3600" b="1" dirty="0" smtClean="0">
                <a:solidFill>
                  <a:srgbClr val="FFC000"/>
                </a:solidFill>
              </a:rPr>
              <a:t>P</a:t>
            </a:r>
            <a:r>
              <a:rPr lang="en-CA" sz="3600" dirty="0" smtClean="0"/>
              <a:t>robe                                 </a:t>
            </a:r>
            <a:r>
              <a:rPr lang="en-CA" sz="3600" dirty="0" smtClean="0">
                <a:hlinkClick r:id="rId3"/>
              </a:rPr>
              <a:t>SNAPPS explained</a:t>
            </a:r>
            <a:endParaRPr lang="en-CA" sz="3600" b="1" dirty="0" smtClean="0">
              <a:solidFill>
                <a:srgbClr val="FFC000"/>
              </a:solidFill>
            </a:endParaRPr>
          </a:p>
          <a:p>
            <a:pPr>
              <a:buNone/>
            </a:pPr>
            <a:r>
              <a:rPr lang="en-CA" sz="3600" b="1" dirty="0" smtClean="0">
                <a:solidFill>
                  <a:srgbClr val="FFC000"/>
                </a:solidFill>
              </a:rPr>
              <a:t>P</a:t>
            </a:r>
            <a:r>
              <a:rPr lang="en-CA" sz="3600" dirty="0" smtClean="0"/>
              <a:t>lan management</a:t>
            </a:r>
            <a:endParaRPr lang="en-CA" sz="3600" b="1" dirty="0" smtClean="0">
              <a:solidFill>
                <a:srgbClr val="FFC000"/>
              </a:solidFill>
            </a:endParaRPr>
          </a:p>
          <a:p>
            <a:pPr>
              <a:buNone/>
            </a:pPr>
            <a:r>
              <a:rPr lang="en-CA" sz="3600" b="1" dirty="0" smtClean="0">
                <a:solidFill>
                  <a:srgbClr val="FFC000"/>
                </a:solidFill>
              </a:rPr>
              <a:t>S</a:t>
            </a:r>
            <a:r>
              <a:rPr lang="en-CA" sz="3600" dirty="0" smtClean="0"/>
              <a:t>elect case for self directed learning</a:t>
            </a:r>
            <a:endParaRPr lang="en-CA" sz="2800" dirty="0" smtClean="0"/>
          </a:p>
          <a:p>
            <a:pPr algn="r">
              <a:buNone/>
            </a:pPr>
            <a:endParaRPr lang="en-CA" sz="1200" dirty="0" smtClean="0"/>
          </a:p>
          <a:p>
            <a:pPr algn="r">
              <a:buNone/>
            </a:pPr>
            <a:r>
              <a:rPr lang="en-CA" sz="1200" dirty="0" err="1" smtClean="0"/>
              <a:t>Wolpaw</a:t>
            </a:r>
            <a:r>
              <a:rPr lang="en-CA" sz="1200" dirty="0" smtClean="0"/>
              <a:t> T et al. SNAPPS: A learner-centered model for outpatient education.  </a:t>
            </a:r>
            <a:r>
              <a:rPr lang="en-CA" sz="1200" i="1" dirty="0" smtClean="0"/>
              <a:t>Academic Medicine. </a:t>
            </a:r>
            <a:r>
              <a:rPr lang="en-CA" sz="1200" dirty="0" smtClean="0"/>
              <a:t>2003; 78(9): 893-898.</a:t>
            </a:r>
          </a:p>
          <a:p>
            <a:pPr>
              <a:buNone/>
            </a:pPr>
            <a:endParaRPr lang="en-CA" dirty="0">
              <a:solidFill>
                <a:srgbClr val="FFC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childTnLst>
                                </p:cTn>
                              </p:par>
                            </p:childTnLst>
                          </p:cTn>
                        </p:par>
                        <p:par>
                          <p:cTn id="20" fill="hold">
                            <p:stCondLst>
                              <p:cond delay="400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par>
                          <p:cTn id="24" fill="hold">
                            <p:stCondLst>
                              <p:cond delay="5000"/>
                            </p:stCondLst>
                            <p:childTnLst>
                              <p:par>
                                <p:cTn id="25" presetID="10" presetClass="entr" presetSubtype="0"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childTnLst>
                                </p:cTn>
                              </p:par>
                            </p:childTnLst>
                          </p:cTn>
                        </p:par>
                        <p:par>
                          <p:cTn id="28" fill="hold">
                            <p:stCondLst>
                              <p:cond delay="6000"/>
                            </p:stCondLst>
                            <p:childTnLst>
                              <p:par>
                                <p:cTn id="29" presetID="10" presetClass="entr" presetSubtype="0" fill="hold" nodeType="after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1000"/>
                                        <p:tgtEl>
                                          <p:spTgt spid="3">
                                            <p:txEl>
                                              <p:pRg st="7" end="7"/>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solidFill>
                  <a:srgbClr val="FFC000"/>
                </a:solidFill>
              </a:rPr>
              <a:t>SNAPPS in ACTION</a:t>
            </a:r>
            <a:endParaRPr lang="en-CA" b="1" dirty="0">
              <a:solidFill>
                <a:srgbClr val="FFC000"/>
              </a:solidFill>
            </a:endParaRPr>
          </a:p>
        </p:txBody>
      </p:sp>
      <p:sp>
        <p:nvSpPr>
          <p:cNvPr id="3" name="Content Placeholder 2"/>
          <p:cNvSpPr>
            <a:spLocks noGrp="1"/>
          </p:cNvSpPr>
          <p:nvPr>
            <p:ph idx="1"/>
          </p:nvPr>
        </p:nvSpPr>
        <p:spPr/>
        <p:txBody>
          <a:bodyPr/>
          <a:lstStyle/>
          <a:p>
            <a:pPr>
              <a:buNone/>
            </a:pPr>
            <a:endParaRPr lang="en-CA" dirty="0" smtClean="0">
              <a:hlinkClick r:id="rId2"/>
            </a:endParaRPr>
          </a:p>
          <a:p>
            <a:pPr>
              <a:buNone/>
            </a:pPr>
            <a:endParaRPr lang="en-CA" dirty="0" smtClean="0">
              <a:hlinkClick r:id="rId2"/>
            </a:endParaRPr>
          </a:p>
          <a:p>
            <a:pPr>
              <a:buNone/>
            </a:pPr>
            <a:r>
              <a:rPr lang="en-CA" dirty="0" smtClean="0">
                <a:hlinkClick r:id="rId2"/>
              </a:rPr>
              <a:t>SNAPPS</a:t>
            </a:r>
            <a:endParaRPr lang="en-C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CA" dirty="0" smtClean="0"/>
              <a:t>Teaching at the Bedside</a:t>
            </a:r>
            <a:endParaRPr lang="en-CA" dirty="0"/>
          </a:p>
        </p:txBody>
      </p:sp>
      <p:sp>
        <p:nvSpPr>
          <p:cNvPr id="5" name="Text Placeholder 4"/>
          <p:cNvSpPr>
            <a:spLocks noGrp="1"/>
          </p:cNvSpPr>
          <p:nvPr>
            <p:ph type="body" idx="1"/>
          </p:nvPr>
        </p:nvSpPr>
        <p:spPr/>
        <p:txBody>
          <a:bodyPr/>
          <a:lstStyle/>
          <a:p>
            <a:endParaRPr lang="en-CA"/>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lgn="ctr" eaLnBrk="1" hangingPunct="1">
              <a:buFontTx/>
              <a:buNone/>
            </a:pPr>
            <a:r>
              <a:rPr lang="en-CA" sz="4400" b="1" dirty="0" smtClean="0">
                <a:solidFill>
                  <a:srgbClr val="FFCC00"/>
                </a:solidFill>
                <a:ea typeface="ヒラギノ角ゴ Pro W3" pitchFamily="-105" charset="-128"/>
              </a:rPr>
              <a:t>Types of </a:t>
            </a:r>
            <a:r>
              <a:rPr lang="en-CA" sz="4400" b="1" dirty="0" smtClean="0">
                <a:solidFill>
                  <a:srgbClr val="FFCC00"/>
                </a:solidFill>
                <a:ea typeface="ヒラギノ角ゴ Pro W3" pitchFamily="-105" charset="-128"/>
              </a:rPr>
              <a:t>learning opportunities</a:t>
            </a:r>
          </a:p>
        </p:txBody>
      </p:sp>
      <p:sp>
        <p:nvSpPr>
          <p:cNvPr id="3" name="Content Placeholder 2"/>
          <p:cNvSpPr>
            <a:spLocks noGrp="1"/>
          </p:cNvSpPr>
          <p:nvPr>
            <p:ph idx="1"/>
          </p:nvPr>
        </p:nvSpPr>
        <p:spPr/>
        <p:txBody>
          <a:bodyPr/>
          <a:lstStyle/>
          <a:p>
            <a:pPr lvl="1" eaLnBrk="1" hangingPunct="1">
              <a:buFont typeface="Arial" pitchFamily="34" charset="0"/>
              <a:buChar char="•"/>
            </a:pPr>
            <a:r>
              <a:rPr lang="en-US" sz="2400" dirty="0" smtClean="0">
                <a:latin typeface="Arial" charset="0"/>
                <a:ea typeface="ＭＳ Ｐゴシック" pitchFamily="1" charset="-128"/>
              </a:rPr>
              <a:t>Common</a:t>
            </a:r>
          </a:p>
          <a:p>
            <a:pPr lvl="2" eaLnBrk="1" hangingPunct="1">
              <a:buFont typeface="Arial" pitchFamily="34" charset="0"/>
              <a:buChar char="•"/>
            </a:pPr>
            <a:r>
              <a:rPr lang="en-US" sz="2000" dirty="0" smtClean="0">
                <a:latin typeface="Arial" charset="0"/>
                <a:ea typeface="ＭＳ Ｐゴシック" pitchFamily="1" charset="-128"/>
              </a:rPr>
              <a:t>History taking skills</a:t>
            </a:r>
          </a:p>
          <a:p>
            <a:pPr lvl="2" eaLnBrk="1" hangingPunct="1">
              <a:buFont typeface="Arial" pitchFamily="34" charset="0"/>
              <a:buChar char="•"/>
            </a:pPr>
            <a:r>
              <a:rPr lang="en-US" sz="2000" dirty="0" smtClean="0">
                <a:latin typeface="Arial" charset="0"/>
                <a:ea typeface="ＭＳ Ｐゴシック" pitchFamily="1" charset="-128"/>
              </a:rPr>
              <a:t>Physical exam skills and procedural skills</a:t>
            </a:r>
          </a:p>
          <a:p>
            <a:pPr lvl="2" eaLnBrk="1" hangingPunct="1">
              <a:buFont typeface="Arial" pitchFamily="34" charset="0"/>
              <a:buChar char="•"/>
            </a:pPr>
            <a:r>
              <a:rPr lang="en-US" sz="2000" dirty="0" smtClean="0">
                <a:latin typeface="Arial" charset="0"/>
                <a:ea typeface="ＭＳ Ｐゴシック" pitchFamily="1" charset="-128"/>
              </a:rPr>
              <a:t>Patient-learner interaction</a:t>
            </a:r>
          </a:p>
          <a:p>
            <a:pPr lvl="2" eaLnBrk="1" hangingPunct="1">
              <a:buFont typeface="Arial" pitchFamily="34" charset="0"/>
              <a:buChar char="•"/>
            </a:pPr>
            <a:r>
              <a:rPr lang="en-US" sz="2000" dirty="0" smtClean="0">
                <a:latin typeface="Arial" charset="0"/>
                <a:ea typeface="ＭＳ Ｐゴシック" pitchFamily="1" charset="-128"/>
              </a:rPr>
              <a:t>Case presentation</a:t>
            </a:r>
          </a:p>
          <a:p>
            <a:pPr lvl="1" eaLnBrk="1" hangingPunct="1">
              <a:buFont typeface="Arial" pitchFamily="34" charset="0"/>
              <a:buChar char="•"/>
            </a:pPr>
            <a:r>
              <a:rPr lang="en-US" sz="2400" dirty="0" smtClean="0">
                <a:latin typeface="Arial" charset="0"/>
                <a:ea typeface="ＭＳ Ｐゴシック" pitchFamily="1" charset="-128"/>
              </a:rPr>
              <a:t>Less Common</a:t>
            </a:r>
          </a:p>
          <a:p>
            <a:pPr lvl="2" eaLnBrk="1" hangingPunct="1">
              <a:buFont typeface="Arial" pitchFamily="34" charset="0"/>
              <a:buChar char="•"/>
            </a:pPr>
            <a:r>
              <a:rPr lang="en-US" sz="2000" dirty="0" smtClean="0">
                <a:latin typeface="Arial" charset="0"/>
                <a:ea typeface="ＭＳ Ｐゴシック" pitchFamily="1" charset="-128"/>
              </a:rPr>
              <a:t>Ability to explain findings or the plan to patient</a:t>
            </a:r>
          </a:p>
          <a:p>
            <a:pPr lvl="2" eaLnBrk="1" hangingPunct="1">
              <a:buFont typeface="Arial" pitchFamily="34" charset="0"/>
              <a:buChar char="•"/>
            </a:pPr>
            <a:r>
              <a:rPr lang="en-US" sz="2000" dirty="0" smtClean="0">
                <a:latin typeface="Arial" charset="0"/>
                <a:ea typeface="ＭＳ Ｐゴシック" pitchFamily="1" charset="-128"/>
              </a:rPr>
              <a:t>Managing family members’ questions</a:t>
            </a:r>
          </a:p>
          <a:p>
            <a:pPr lvl="2" eaLnBrk="1" hangingPunct="1">
              <a:buFont typeface="Arial" pitchFamily="34" charset="0"/>
              <a:buChar char="•"/>
            </a:pPr>
            <a:r>
              <a:rPr lang="en-US" sz="2000" dirty="0" smtClean="0">
                <a:latin typeface="Arial" charset="0"/>
                <a:ea typeface="ＭＳ Ｐゴシック" pitchFamily="1" charset="-128"/>
              </a:rPr>
              <a:t>Teaching more junior learners</a:t>
            </a:r>
          </a:p>
          <a:p>
            <a:pPr lvl="1" eaLnBrk="1" hangingPunct="1">
              <a:buFont typeface="Arial" pitchFamily="34" charset="0"/>
              <a:buChar char="•"/>
            </a:pPr>
            <a:r>
              <a:rPr lang="en-US" sz="2400" dirty="0" smtClean="0">
                <a:latin typeface="Arial" charset="0"/>
                <a:ea typeface="ＭＳ Ｐゴシック" pitchFamily="1" charset="-128"/>
              </a:rPr>
              <a:t>Model for the learner</a:t>
            </a:r>
          </a:p>
          <a:p>
            <a:pPr lvl="2" eaLnBrk="1" hangingPunct="1">
              <a:buFont typeface="Arial" pitchFamily="34" charset="0"/>
              <a:buChar char="•"/>
            </a:pPr>
            <a:r>
              <a:rPr lang="en-US" sz="2000" dirty="0" smtClean="0">
                <a:latin typeface="Arial" charset="0"/>
                <a:ea typeface="ＭＳ Ｐゴシック" pitchFamily="1" charset="-128"/>
              </a:rPr>
              <a:t>How to ask difficult questions</a:t>
            </a:r>
          </a:p>
          <a:p>
            <a:pPr lvl="2" eaLnBrk="1" hangingPunct="1">
              <a:buFont typeface="Arial" pitchFamily="34" charset="0"/>
              <a:buChar char="•"/>
            </a:pPr>
            <a:r>
              <a:rPr lang="en-US" sz="2000" dirty="0" smtClean="0">
                <a:latin typeface="Arial" charset="0"/>
                <a:ea typeface="ＭＳ Ｐゴシック" pitchFamily="1" charset="-128"/>
              </a:rPr>
              <a:t>Demonstrate how to say “I don’t know” or an apology</a:t>
            </a:r>
          </a:p>
          <a:p>
            <a:pPr lvl="2" eaLnBrk="1" hangingPunct="1">
              <a:buFont typeface="Arial" pitchFamily="34" charset="0"/>
              <a:buChar char="•"/>
            </a:pPr>
            <a:endParaRPr lang="en-US" dirty="0" smtClean="0">
              <a:latin typeface="Arial" charset="0"/>
              <a:ea typeface="ＭＳ Ｐゴシック" pitchFamily="1"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10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animEffect transition="in" filter="fade">
                                      <p:cBhvr>
                                        <p:cTn id="13" dur="1000"/>
                                        <p:tgtEl>
                                          <p:spTgt spid="3">
                                            <p:txEl>
                                              <p:pRg st="9" end="9"/>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childTnLst>
                                </p:cTn>
                              </p:par>
                            </p:childTnLst>
                          </p:cTn>
                        </p:par>
                        <p:par>
                          <p:cTn id="19" fill="hold">
                            <p:stCondLst>
                              <p:cond delay="1000"/>
                            </p:stCondLst>
                            <p:childTnLst>
                              <p:par>
                                <p:cTn id="20" presetID="10" presetClass="entr" presetSubtype="0" fill="hold" nodeType="after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childTnLst>
                                </p:cTn>
                              </p:par>
                            </p:childTnLst>
                          </p:cTn>
                        </p:par>
                        <p:par>
                          <p:cTn id="23" fill="hold">
                            <p:stCondLst>
                              <p:cond delay="2000"/>
                            </p:stCondLst>
                            <p:childTnLst>
                              <p:par>
                                <p:cTn id="24" presetID="10" presetClass="entr" presetSubtype="0" fill="hold"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childTnLst>
                                </p:cTn>
                              </p:par>
                            </p:childTnLst>
                          </p:cTn>
                        </p:par>
                        <p:par>
                          <p:cTn id="27" fill="hold">
                            <p:stCondLst>
                              <p:cond delay="3000"/>
                            </p:stCondLst>
                            <p:childTnLst>
                              <p:par>
                                <p:cTn id="28" presetID="10" presetClass="entr" presetSubtype="0" fill="hold" nodeType="after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1000"/>
                                        <p:tgtEl>
                                          <p:spTgt spid="3">
                                            <p:txEl>
                                              <p:pRg st="4" end="4"/>
                                            </p:txEl>
                                          </p:spTgt>
                                        </p:tgtEl>
                                      </p:cBhvr>
                                    </p:animEffect>
                                  </p:childTnLst>
                                </p:cTn>
                              </p:par>
                            </p:childTnLst>
                          </p:cTn>
                        </p:par>
                        <p:par>
                          <p:cTn id="31" fill="hold">
                            <p:stCondLst>
                              <p:cond delay="4000"/>
                            </p:stCondLst>
                            <p:childTnLst>
                              <p:par>
                                <p:cTn id="32" presetID="10" presetClass="entr" presetSubtype="0" fill="hold" nodeType="after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fade">
                                      <p:cBhvr>
                                        <p:cTn id="34" dur="1000"/>
                                        <p:tgtEl>
                                          <p:spTgt spid="3">
                                            <p:txEl>
                                              <p:pRg st="6" end="6"/>
                                            </p:txEl>
                                          </p:spTgt>
                                        </p:tgtEl>
                                      </p:cBhvr>
                                    </p:animEffect>
                                  </p:childTnLst>
                                </p:cTn>
                              </p:par>
                            </p:childTnLst>
                          </p:cTn>
                        </p:par>
                        <p:par>
                          <p:cTn id="35" fill="hold">
                            <p:stCondLst>
                              <p:cond delay="5000"/>
                            </p:stCondLst>
                            <p:childTnLst>
                              <p:par>
                                <p:cTn id="36" presetID="10" presetClass="entr" presetSubtype="0" fill="hold" nodeType="after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1000"/>
                                        <p:tgtEl>
                                          <p:spTgt spid="3">
                                            <p:txEl>
                                              <p:pRg st="7" end="7"/>
                                            </p:txEl>
                                          </p:spTgt>
                                        </p:tgtEl>
                                      </p:cBhvr>
                                    </p:animEffect>
                                  </p:childTnLst>
                                </p:cTn>
                              </p:par>
                            </p:childTnLst>
                          </p:cTn>
                        </p:par>
                        <p:par>
                          <p:cTn id="39" fill="hold">
                            <p:stCondLst>
                              <p:cond delay="6000"/>
                            </p:stCondLst>
                            <p:childTnLst>
                              <p:par>
                                <p:cTn id="40" presetID="10" presetClass="entr" presetSubtype="0" fill="hold" nodeType="after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childTnLst>
                                </p:cTn>
                              </p:par>
                            </p:childTnLst>
                          </p:cTn>
                        </p:par>
                        <p:par>
                          <p:cTn id="43" fill="hold">
                            <p:stCondLst>
                              <p:cond delay="7000"/>
                            </p:stCondLst>
                            <p:childTnLst>
                              <p:par>
                                <p:cTn id="44" presetID="10" presetClass="entr" presetSubtype="0" fill="hold" nodeType="afterEffect">
                                  <p:stCondLst>
                                    <p:cond delay="0"/>
                                  </p:stCondLst>
                                  <p:childTnLst>
                                    <p:set>
                                      <p:cBhvr>
                                        <p:cTn id="45" dur="1" fill="hold">
                                          <p:stCondLst>
                                            <p:cond delay="0"/>
                                          </p:stCondLst>
                                        </p:cTn>
                                        <p:tgtEl>
                                          <p:spTgt spid="3">
                                            <p:txEl>
                                              <p:pRg st="10" end="10"/>
                                            </p:txEl>
                                          </p:spTgt>
                                        </p:tgtEl>
                                        <p:attrNameLst>
                                          <p:attrName>style.visibility</p:attrName>
                                        </p:attrNameLst>
                                      </p:cBhvr>
                                      <p:to>
                                        <p:strVal val="visible"/>
                                      </p:to>
                                    </p:set>
                                    <p:animEffect transition="in" filter="fade">
                                      <p:cBhvr>
                                        <p:cTn id="46" dur="1000"/>
                                        <p:tgtEl>
                                          <p:spTgt spid="3">
                                            <p:txEl>
                                              <p:pRg st="10" end="10"/>
                                            </p:txEl>
                                          </p:spTgt>
                                        </p:tgtEl>
                                      </p:cBhvr>
                                    </p:animEffect>
                                  </p:childTnLst>
                                </p:cTn>
                              </p:par>
                            </p:childTnLst>
                          </p:cTn>
                        </p:par>
                        <p:par>
                          <p:cTn id="47" fill="hold">
                            <p:stCondLst>
                              <p:cond delay="8000"/>
                            </p:stCondLst>
                            <p:childTnLst>
                              <p:par>
                                <p:cTn id="48" presetID="10" presetClass="entr" presetSubtype="0" fill="hold" nodeType="afterEffect">
                                  <p:stCondLst>
                                    <p:cond delay="0"/>
                                  </p:stCondLst>
                                  <p:childTnLst>
                                    <p:set>
                                      <p:cBhvr>
                                        <p:cTn id="49" dur="1" fill="hold">
                                          <p:stCondLst>
                                            <p:cond delay="0"/>
                                          </p:stCondLst>
                                        </p:cTn>
                                        <p:tgtEl>
                                          <p:spTgt spid="3">
                                            <p:txEl>
                                              <p:pRg st="11" end="11"/>
                                            </p:txEl>
                                          </p:spTgt>
                                        </p:tgtEl>
                                        <p:attrNameLst>
                                          <p:attrName>style.visibility</p:attrName>
                                        </p:attrNameLst>
                                      </p:cBhvr>
                                      <p:to>
                                        <p:strVal val="visible"/>
                                      </p:to>
                                    </p:set>
                                    <p:animEffect transition="in" filter="fade">
                                      <p:cBhvr>
                                        <p:cTn id="50" dur="1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lgn="ctr" eaLnBrk="1" hangingPunct="1">
              <a:buFontTx/>
              <a:buNone/>
            </a:pPr>
            <a:r>
              <a:rPr lang="en-CA" sz="4400" b="1" dirty="0" smtClean="0">
                <a:solidFill>
                  <a:srgbClr val="FFCC00"/>
                </a:solidFill>
                <a:ea typeface="ヒラギノ角ゴ Pro W3" pitchFamily="-105" charset="-128"/>
              </a:rPr>
              <a:t>Benefits – For the Teacher</a:t>
            </a:r>
          </a:p>
        </p:txBody>
      </p:sp>
      <p:sp>
        <p:nvSpPr>
          <p:cNvPr id="3" name="Content Placeholder 2"/>
          <p:cNvSpPr>
            <a:spLocks noGrp="1"/>
          </p:cNvSpPr>
          <p:nvPr>
            <p:ph idx="1"/>
          </p:nvPr>
        </p:nvSpPr>
        <p:spPr>
          <a:xfrm>
            <a:off x="838200" y="1600200"/>
            <a:ext cx="7848600" cy="4456113"/>
          </a:xfrm>
        </p:spPr>
        <p:txBody>
          <a:bodyPr/>
          <a:lstStyle/>
          <a:p>
            <a:pPr eaLnBrk="1" hangingPunct="1"/>
            <a:r>
              <a:rPr lang="en-US" sz="2800" dirty="0" smtClean="0">
                <a:latin typeface="Arial" charset="0"/>
                <a:ea typeface="ＭＳ Ｐゴシック" pitchFamily="1" charset="-128"/>
              </a:rPr>
              <a:t>Direct observation of the clinical skills of the learner</a:t>
            </a:r>
          </a:p>
          <a:p>
            <a:pPr eaLnBrk="1" hangingPunct="1"/>
            <a:r>
              <a:rPr lang="en-US" sz="2800" dirty="0" smtClean="0">
                <a:latin typeface="Arial" charset="0"/>
                <a:ea typeface="ＭＳ Ｐゴシック" pitchFamily="1" charset="-128"/>
              </a:rPr>
              <a:t>Ability to observe how the learner interacts with patients </a:t>
            </a:r>
          </a:p>
          <a:p>
            <a:pPr lvl="1" eaLnBrk="1" hangingPunct="1"/>
            <a:r>
              <a:rPr lang="en-US" sz="2400" dirty="0" smtClean="0">
                <a:latin typeface="Arial" charset="0"/>
                <a:ea typeface="ＭＳ Ｐゴシック" pitchFamily="1" charset="-128"/>
              </a:rPr>
              <a:t>Communication</a:t>
            </a:r>
          </a:p>
          <a:p>
            <a:pPr lvl="1" eaLnBrk="1" hangingPunct="1"/>
            <a:r>
              <a:rPr lang="en-US" sz="2400" dirty="0" smtClean="0">
                <a:latin typeface="Arial" charset="0"/>
                <a:ea typeface="ＭＳ Ｐゴシック" pitchFamily="1" charset="-128"/>
              </a:rPr>
              <a:t>Professionalism</a:t>
            </a:r>
          </a:p>
          <a:p>
            <a:pPr eaLnBrk="1" hangingPunct="1"/>
            <a:r>
              <a:rPr lang="en-US" sz="2800" dirty="0" smtClean="0">
                <a:latin typeface="Arial" charset="0"/>
                <a:ea typeface="ＭＳ Ｐゴシック" pitchFamily="1" charset="-128"/>
              </a:rPr>
              <a:t>Learn from the learners</a:t>
            </a:r>
          </a:p>
          <a:p>
            <a:pPr eaLnBrk="1" hangingPunct="1"/>
            <a:r>
              <a:rPr lang="en-US" sz="2800" dirty="0" smtClean="0">
                <a:latin typeface="Arial" charset="0"/>
                <a:ea typeface="ＭＳ Ｐゴシック" pitchFamily="1" charset="-128"/>
              </a:rPr>
              <a:t>Opportunity to role model</a:t>
            </a:r>
          </a:p>
          <a:p>
            <a:pPr lvl="1" eaLnBrk="1" hangingPunct="1"/>
            <a:endParaRPr lang="en-US" sz="2400" dirty="0" smtClean="0">
              <a:latin typeface="Arial" charset="0"/>
              <a:ea typeface="ＭＳ Ｐゴシック" pitchFamily="1"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childTnLst>
                                </p:cTn>
                              </p:par>
                            </p:childTnLst>
                          </p:cTn>
                        </p:par>
                        <p:par>
                          <p:cTn id="20" fill="hold">
                            <p:stCondLst>
                              <p:cond delay="400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par>
                          <p:cTn id="24" fill="hold">
                            <p:stCondLst>
                              <p:cond delay="5000"/>
                            </p:stCondLst>
                            <p:childTnLst>
                              <p:par>
                                <p:cTn id="25" presetID="10" presetClass="entr" presetSubtype="0"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lgn="ctr" eaLnBrk="1" hangingPunct="1">
              <a:buFontTx/>
              <a:buNone/>
            </a:pPr>
            <a:r>
              <a:rPr lang="en-CA" sz="4400" b="1" dirty="0" smtClean="0">
                <a:solidFill>
                  <a:srgbClr val="FFCC00"/>
                </a:solidFill>
                <a:ea typeface="ヒラギノ角ゴ Pro W3" pitchFamily="-105" charset="-128"/>
              </a:rPr>
              <a:t>Benefits – For the Learner</a:t>
            </a:r>
          </a:p>
        </p:txBody>
      </p:sp>
      <p:sp>
        <p:nvSpPr>
          <p:cNvPr id="3" name="Content Placeholder 2"/>
          <p:cNvSpPr>
            <a:spLocks noGrp="1"/>
          </p:cNvSpPr>
          <p:nvPr>
            <p:ph idx="1"/>
          </p:nvPr>
        </p:nvSpPr>
        <p:spPr>
          <a:xfrm>
            <a:off x="609600" y="1676400"/>
            <a:ext cx="7848600" cy="4456113"/>
          </a:xfrm>
        </p:spPr>
        <p:txBody>
          <a:bodyPr/>
          <a:lstStyle/>
          <a:p>
            <a:pPr lvl="1" eaLnBrk="1" hangingPunct="1">
              <a:buFont typeface="Arial" pitchFamily="34" charset="0"/>
              <a:buChar char="•"/>
            </a:pPr>
            <a:r>
              <a:rPr lang="en-US" dirty="0" smtClean="0">
                <a:latin typeface="Arial" charset="0"/>
                <a:ea typeface="ＭＳ Ｐゴシック" pitchFamily="1" charset="-128"/>
              </a:rPr>
              <a:t>Practice skills while being observed</a:t>
            </a:r>
          </a:p>
          <a:p>
            <a:pPr lvl="1" eaLnBrk="1" hangingPunct="1">
              <a:buFont typeface="Arial" pitchFamily="34" charset="0"/>
              <a:buChar char="•"/>
            </a:pPr>
            <a:r>
              <a:rPr lang="en-US" dirty="0" smtClean="0">
                <a:latin typeface="Arial" charset="0"/>
                <a:ea typeface="ＭＳ Ｐゴシック" pitchFamily="1" charset="-128"/>
              </a:rPr>
              <a:t>Meaningful Feedback</a:t>
            </a:r>
          </a:p>
          <a:p>
            <a:pPr lvl="1" eaLnBrk="1" hangingPunct="1">
              <a:buFont typeface="Arial" pitchFamily="34" charset="0"/>
              <a:buChar char="•"/>
            </a:pPr>
            <a:r>
              <a:rPr lang="en-US" dirty="0" smtClean="0">
                <a:latin typeface="Arial" charset="0"/>
                <a:ea typeface="ＭＳ Ｐゴシック" pitchFamily="1" charset="-128"/>
              </a:rPr>
              <a:t>Can observe the teacher(s) </a:t>
            </a:r>
          </a:p>
          <a:p>
            <a:pPr lvl="1" eaLnBrk="1" hangingPunct="1">
              <a:buFont typeface="Arial" pitchFamily="34" charset="0"/>
              <a:buChar char="•"/>
            </a:pPr>
            <a:r>
              <a:rPr lang="en-US" dirty="0" smtClean="0">
                <a:latin typeface="Arial" charset="0"/>
                <a:ea typeface="ＭＳ Ｐゴシック" pitchFamily="1" charset="-128"/>
              </a:rPr>
              <a:t>Teach the teachers</a:t>
            </a:r>
          </a:p>
          <a:p>
            <a:pPr lvl="1" eaLnBrk="1" hangingPunct="1">
              <a:buFont typeface="Arial" pitchFamily="34" charset="0"/>
              <a:buChar char="•"/>
            </a:pPr>
            <a:r>
              <a:rPr lang="en-US" dirty="0" smtClean="0">
                <a:latin typeface="Arial" charset="0"/>
                <a:ea typeface="ＭＳ Ｐゴシック" pitchFamily="1" charset="-128"/>
              </a:rPr>
              <a:t>Puts the learning in context</a:t>
            </a:r>
          </a:p>
          <a:p>
            <a:pPr lvl="1" eaLnBrk="1" hangingPunct="1">
              <a:buFont typeface="Arial" pitchFamily="34" charset="0"/>
              <a:buChar char="•"/>
            </a:pPr>
            <a:endParaRPr lang="en-US" dirty="0" smtClean="0">
              <a:latin typeface="Arial" charset="0"/>
              <a:ea typeface="ＭＳ Ｐゴシック" pitchFamily="1" charset="-128"/>
            </a:endParaRPr>
          </a:p>
          <a:p>
            <a:pPr lvl="1" eaLnBrk="1" hangingPunct="1">
              <a:buFont typeface="Arial" pitchFamily="34" charset="0"/>
              <a:buChar char="•"/>
            </a:pPr>
            <a:endParaRPr lang="en-US" dirty="0" smtClean="0">
              <a:latin typeface="Arial" charset="0"/>
              <a:ea typeface="ＭＳ Ｐゴシック" pitchFamily="1" charset="-128"/>
            </a:endParaRPr>
          </a:p>
          <a:p>
            <a:pPr lvl="1" eaLnBrk="1" hangingPunct="1">
              <a:buFont typeface="Arial" pitchFamily="34" charset="0"/>
              <a:buChar char="•"/>
            </a:pPr>
            <a:endParaRPr lang="en-US" sz="2400" dirty="0" smtClean="0">
              <a:latin typeface="Arial" charset="0"/>
              <a:ea typeface="ＭＳ Ｐゴシック" pitchFamily="1" charset="-128"/>
            </a:endParaRPr>
          </a:p>
          <a:p>
            <a:pPr lvl="2" eaLnBrk="1" hangingPunct="1">
              <a:buNone/>
            </a:pPr>
            <a:endParaRPr lang="en-US" sz="2000" dirty="0" smtClean="0">
              <a:latin typeface="Arial" charset="0"/>
              <a:ea typeface="ＭＳ Ｐゴシック" pitchFamily="1" charset="-128"/>
            </a:endParaRPr>
          </a:p>
        </p:txBody>
      </p:sp>
      <p:pic>
        <p:nvPicPr>
          <p:cNvPr id="4" name="Picture 3" descr="C:\Users\Alethea\AppData\Local\Microsoft\Windows\INetCache\IE\00CDPVDX\doctor-patient-mold-sickness[1].jpg"/>
          <p:cNvPicPr>
            <a:picLocks noChangeAspect="1" noChangeArrowheads="1"/>
          </p:cNvPicPr>
          <p:nvPr/>
        </p:nvPicPr>
        <p:blipFill>
          <a:blip r:embed="rId3" cstate="print"/>
          <a:srcRect/>
          <a:stretch>
            <a:fillRect/>
          </a:stretch>
        </p:blipFill>
        <p:spPr bwMode="auto">
          <a:xfrm>
            <a:off x="5867400" y="4191000"/>
            <a:ext cx="2072640" cy="138176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childTnLst>
                                </p:cTn>
                              </p:par>
                            </p:childTnLst>
                          </p:cTn>
                        </p:par>
                        <p:par>
                          <p:cTn id="20" fill="hold">
                            <p:stCondLst>
                              <p:cond delay="400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solidFill>
                  <a:srgbClr val="FFCC00"/>
                </a:solidFill>
                <a:ea typeface="ヒラギノ角ゴ Pro W3" pitchFamily="-105" charset="-128"/>
              </a:rPr>
              <a:t>Benefits – For the Patient</a:t>
            </a:r>
            <a:endParaRPr lang="en-CA" dirty="0"/>
          </a:p>
        </p:txBody>
      </p:sp>
      <p:sp>
        <p:nvSpPr>
          <p:cNvPr id="3" name="Content Placeholder 2"/>
          <p:cNvSpPr>
            <a:spLocks noGrp="1"/>
          </p:cNvSpPr>
          <p:nvPr>
            <p:ph idx="1"/>
          </p:nvPr>
        </p:nvSpPr>
        <p:spPr/>
        <p:txBody>
          <a:bodyPr/>
          <a:lstStyle/>
          <a:p>
            <a:r>
              <a:rPr lang="en-CA" dirty="0" smtClean="0"/>
              <a:t>Appreciate the extra time</a:t>
            </a:r>
          </a:p>
          <a:p>
            <a:r>
              <a:rPr lang="en-CA" dirty="0" smtClean="0"/>
              <a:t>Appreciate hearing more about their medical situation</a:t>
            </a:r>
          </a:p>
          <a:p>
            <a:r>
              <a:rPr lang="en-CA" dirty="0" smtClean="0"/>
              <a:t>Enjoy feeling like they</a:t>
            </a:r>
          </a:p>
          <a:p>
            <a:pPr>
              <a:buNone/>
            </a:pPr>
            <a:r>
              <a:rPr lang="en-CA" dirty="0" smtClean="0"/>
              <a:t>contribute to the training</a:t>
            </a:r>
            <a:endParaRPr lang="en-CA" dirty="0"/>
          </a:p>
        </p:txBody>
      </p:sp>
      <p:pic>
        <p:nvPicPr>
          <p:cNvPr id="4" name="Picture 3" descr="appointment.jpg"/>
          <p:cNvPicPr>
            <a:picLocks noChangeAspect="1"/>
          </p:cNvPicPr>
          <p:nvPr/>
        </p:nvPicPr>
        <p:blipFill>
          <a:blip r:embed="rId3" cstate="print"/>
          <a:stretch>
            <a:fillRect/>
          </a:stretch>
        </p:blipFill>
        <p:spPr>
          <a:xfrm>
            <a:off x="4838386" y="2895600"/>
            <a:ext cx="4305614" cy="286969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par>
                                <p:cTn id="8" presetID="55"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 calcmode="lin" valueType="num">
                                      <p:cBhvr>
                                        <p:cTn id="10" dur="500" fill="hold"/>
                                        <p:tgtEl>
                                          <p:spTgt spid="4"/>
                                        </p:tgtEl>
                                        <p:attrNameLst>
                                          <p:attrName>ppt_w</p:attrName>
                                        </p:attrNameLst>
                                      </p:cBhvr>
                                      <p:tavLst>
                                        <p:tav tm="0">
                                          <p:val>
                                            <p:strVal val="#ppt_w*0.70"/>
                                          </p:val>
                                        </p:tav>
                                        <p:tav tm="100000">
                                          <p:val>
                                            <p:strVal val="#ppt_w"/>
                                          </p:val>
                                        </p:tav>
                                      </p:tavLst>
                                    </p:anim>
                                    <p:anim calcmode="lin" valueType="num">
                                      <p:cBhvr>
                                        <p:cTn id="11" dur="500" fill="hold"/>
                                        <p:tgtEl>
                                          <p:spTgt spid="4"/>
                                        </p:tgtEl>
                                        <p:attrNameLst>
                                          <p:attrName>ppt_h</p:attrName>
                                        </p:attrNameLst>
                                      </p:cBhvr>
                                      <p:tavLst>
                                        <p:tav tm="0">
                                          <p:val>
                                            <p:strVal val="#ppt_h"/>
                                          </p:val>
                                        </p:tav>
                                        <p:tav tm="100000">
                                          <p:val>
                                            <p:strVal val="#ppt_h"/>
                                          </p:val>
                                        </p:tav>
                                      </p:tavLst>
                                    </p:anim>
                                    <p:animEffect transition="in" filter="fade">
                                      <p:cBhvr>
                                        <p:cTn id="12" dur="500"/>
                                        <p:tgtEl>
                                          <p:spTgt spid="4"/>
                                        </p:tgtEl>
                                      </p:cBhvr>
                                    </p:animEffect>
                                  </p:childTnLst>
                                </p:cTn>
                              </p:par>
                            </p:childTnLst>
                          </p:cTn>
                        </p:par>
                        <p:par>
                          <p:cTn id="13" fill="hold">
                            <p:stCondLst>
                              <p:cond delay="1000"/>
                            </p:stCondLst>
                            <p:childTnLst>
                              <p:par>
                                <p:cTn id="14" presetID="10" presetClass="entr" presetSubtype="0" fill="hold"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1000"/>
                                        <p:tgtEl>
                                          <p:spTgt spid="3">
                                            <p:txEl>
                                              <p:pRg st="1" end="1"/>
                                            </p:txEl>
                                          </p:spTgt>
                                        </p:tgtEl>
                                      </p:cBhvr>
                                    </p:animEffect>
                                  </p:childTnLst>
                                </p:cTn>
                              </p:par>
                            </p:childTnLst>
                          </p:cTn>
                        </p:par>
                        <p:par>
                          <p:cTn id="17" fill="hold">
                            <p:stCondLst>
                              <p:cond delay="2000"/>
                            </p:stCondLst>
                            <p:childTnLst>
                              <p:par>
                                <p:cTn id="18" presetID="10" presetClass="entr" presetSubtype="0" fill="hold"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3013502"/>
            <a:ext cx="4572000" cy="1569660"/>
          </a:xfrm>
          <a:prstGeom prst="rect">
            <a:avLst/>
          </a:prstGeom>
        </p:spPr>
        <p:txBody>
          <a:bodyPr>
            <a:spAutoFit/>
          </a:bodyPr>
          <a:lstStyle/>
          <a:p>
            <a:r>
              <a:rPr lang="en-CA" dirty="0" smtClean="0"/>
              <a:t>‘Medicine is learned by the bedside and not in the classroom’</a:t>
            </a:r>
          </a:p>
          <a:p>
            <a:endParaRPr lang="en-CA" dirty="0"/>
          </a:p>
          <a:p>
            <a:r>
              <a:rPr lang="en-CA" dirty="0" smtClean="0"/>
              <a:t>		Sir William Osler</a:t>
            </a:r>
            <a:endParaRPr lang="en-CA"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lgn="ctr" eaLnBrk="1" hangingPunct="1">
              <a:buFontTx/>
              <a:buNone/>
            </a:pPr>
            <a:r>
              <a:rPr lang="en-CA" sz="4400" b="1" dirty="0" smtClean="0">
                <a:solidFill>
                  <a:srgbClr val="FFCC00"/>
                </a:solidFill>
                <a:ea typeface="ヒラギノ角ゴ Pro W3" pitchFamily="-105" charset="-128"/>
              </a:rPr>
              <a:t>When NOT to do bedside teaching</a:t>
            </a:r>
          </a:p>
        </p:txBody>
      </p:sp>
      <p:sp>
        <p:nvSpPr>
          <p:cNvPr id="3" name="Content Placeholder 2"/>
          <p:cNvSpPr>
            <a:spLocks noGrp="1"/>
          </p:cNvSpPr>
          <p:nvPr>
            <p:ph idx="1"/>
          </p:nvPr>
        </p:nvSpPr>
        <p:spPr/>
        <p:txBody>
          <a:bodyPr/>
          <a:lstStyle/>
          <a:p>
            <a:pPr lvl="1" eaLnBrk="1" hangingPunct="1">
              <a:buFont typeface="Arial" pitchFamily="34" charset="0"/>
              <a:buChar char="•"/>
            </a:pPr>
            <a:r>
              <a:rPr lang="en-US" sz="2400" dirty="0" smtClean="0">
                <a:latin typeface="Arial" charset="0"/>
                <a:ea typeface="ＭＳ Ｐゴシック" pitchFamily="1" charset="-128"/>
              </a:rPr>
              <a:t>Patient refuses or has high anxiety</a:t>
            </a:r>
          </a:p>
          <a:p>
            <a:pPr lvl="1" eaLnBrk="1" hangingPunct="1">
              <a:buFont typeface="Arial" pitchFamily="34" charset="0"/>
              <a:buChar char="•"/>
            </a:pPr>
            <a:r>
              <a:rPr lang="en-US" sz="2400" dirty="0" smtClean="0">
                <a:latin typeface="Arial" charset="0"/>
                <a:ea typeface="ＭＳ Ｐゴシック" pitchFamily="1" charset="-128"/>
              </a:rPr>
              <a:t>Patient psychotic/delusional</a:t>
            </a:r>
          </a:p>
          <a:p>
            <a:pPr lvl="1" eaLnBrk="1" hangingPunct="1">
              <a:buFont typeface="Arial" pitchFamily="34" charset="0"/>
              <a:buChar char="•"/>
            </a:pPr>
            <a:r>
              <a:rPr lang="en-US" sz="2400" dirty="0" smtClean="0">
                <a:latin typeface="Arial" charset="0"/>
                <a:ea typeface="ＭＳ Ｐゴシック" pitchFamily="1" charset="-128"/>
              </a:rPr>
              <a:t>Learner needs to practice skills in a more controlled setting </a:t>
            </a:r>
          </a:p>
          <a:p>
            <a:pPr lvl="1" eaLnBrk="1" hangingPunct="1">
              <a:buFont typeface="Arial" pitchFamily="34" charset="0"/>
              <a:buChar char="•"/>
            </a:pPr>
            <a:r>
              <a:rPr lang="en-US" sz="2400" dirty="0" smtClean="0">
                <a:latin typeface="Arial" charset="0"/>
                <a:ea typeface="ＭＳ Ｐゴシック" pitchFamily="1" charset="-128"/>
              </a:rPr>
              <a:t>Case presentation in front of patient may be upsetting </a:t>
            </a:r>
          </a:p>
          <a:p>
            <a:pPr lvl="1" eaLnBrk="1" hangingPunct="1">
              <a:buFont typeface="Arial" pitchFamily="34" charset="0"/>
              <a:buChar char="•"/>
            </a:pPr>
            <a:r>
              <a:rPr lang="en-US" sz="2400" dirty="0" smtClean="0">
                <a:latin typeface="Arial" charset="0"/>
                <a:ea typeface="ＭＳ Ｐゴシック" pitchFamily="1" charset="-128"/>
              </a:rPr>
              <a:t>Providing feedback to the learner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childTnLst>
                                </p:cTn>
                              </p:par>
                            </p:childTnLst>
                          </p:cTn>
                        </p:par>
                        <p:par>
                          <p:cTn id="20" fill="hold">
                            <p:stCondLst>
                              <p:cond delay="400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CA" dirty="0" smtClean="0"/>
              <a:t>Teaching Tips</a:t>
            </a:r>
            <a:endParaRPr lang="en-CA" dirty="0"/>
          </a:p>
        </p:txBody>
      </p:sp>
      <p:sp>
        <p:nvSpPr>
          <p:cNvPr id="7" name="Text Placeholder 6"/>
          <p:cNvSpPr>
            <a:spLocks noGrp="1"/>
          </p:cNvSpPr>
          <p:nvPr>
            <p:ph type="body" idx="1"/>
          </p:nvPr>
        </p:nvSpPr>
        <p:spPr/>
        <p:txBody>
          <a:bodyPr/>
          <a:lstStyle/>
          <a:p>
            <a:r>
              <a:rPr lang="en-CA" dirty="0" smtClean="0">
                <a:solidFill>
                  <a:srgbClr val="FFC000"/>
                </a:solidFill>
              </a:rPr>
              <a:t>Bedside Teaching</a:t>
            </a:r>
            <a:endParaRPr lang="en-CA" dirty="0">
              <a:solidFill>
                <a:srgbClr val="FFC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lgn="ctr" eaLnBrk="1" hangingPunct="1">
              <a:buFontTx/>
              <a:buNone/>
            </a:pPr>
            <a:r>
              <a:rPr lang="en-CA" sz="4400" b="1" dirty="0" smtClean="0">
                <a:solidFill>
                  <a:srgbClr val="FFCC00"/>
                </a:solidFill>
                <a:ea typeface="ヒラギノ角ゴ Pro W3" pitchFamily="-105" charset="-128"/>
              </a:rPr>
              <a:t>Clinical Teaching Framework</a:t>
            </a:r>
          </a:p>
        </p:txBody>
      </p:sp>
      <p:sp>
        <p:nvSpPr>
          <p:cNvPr id="3" name="Content Placeholder 2"/>
          <p:cNvSpPr>
            <a:spLocks noGrp="1"/>
          </p:cNvSpPr>
          <p:nvPr>
            <p:ph idx="1"/>
          </p:nvPr>
        </p:nvSpPr>
        <p:spPr/>
        <p:txBody>
          <a:bodyPr/>
          <a:lstStyle/>
          <a:p>
            <a:pPr algn="ctr" eaLnBrk="1" hangingPunct="1">
              <a:buFont typeface="Arial" charset="0"/>
              <a:buNone/>
              <a:defRPr/>
            </a:pPr>
            <a:endParaRPr lang="en-US" dirty="0" smtClean="0">
              <a:latin typeface="Arial"/>
              <a:ea typeface="ＭＳ Ｐゴシック" pitchFamily="1" charset="-128"/>
            </a:endParaRPr>
          </a:p>
          <a:p>
            <a:pPr eaLnBrk="1" hangingPunct="1">
              <a:buFont typeface="Arial" charset="0"/>
              <a:buNone/>
              <a:defRPr/>
            </a:pPr>
            <a:r>
              <a:rPr lang="en-US" dirty="0" smtClean="0">
                <a:latin typeface="Arial"/>
                <a:ea typeface="ＭＳ Ｐゴシック" pitchFamily="1" charset="-128"/>
              </a:rPr>
              <a:t>	</a:t>
            </a:r>
          </a:p>
          <a:p>
            <a:pPr eaLnBrk="1" hangingPunct="1">
              <a:buFont typeface="Arial" charset="0"/>
              <a:buNone/>
              <a:defRPr/>
            </a:pPr>
            <a:endParaRPr lang="en-US" dirty="0" smtClean="0">
              <a:latin typeface="Arial"/>
              <a:ea typeface="ＭＳ Ｐゴシック" pitchFamily="1" charset="-128"/>
            </a:endParaRPr>
          </a:p>
          <a:p>
            <a:pPr marL="1371600" lvl="2" indent="-457200" eaLnBrk="1" hangingPunct="1">
              <a:buNone/>
            </a:pPr>
            <a:endParaRPr lang="en-CA" dirty="0" smtClean="0"/>
          </a:p>
          <a:p>
            <a:pPr marL="1371600" lvl="2" indent="-457200" eaLnBrk="1" hangingPunct="1">
              <a:buNone/>
            </a:pPr>
            <a:endParaRPr lang="en-CA" dirty="0" smtClean="0"/>
          </a:p>
          <a:p>
            <a:pPr marL="1371600" lvl="2" indent="-457200" eaLnBrk="1" hangingPunct="1">
              <a:buNone/>
            </a:pPr>
            <a:endParaRPr lang="en-CA" dirty="0" smtClean="0"/>
          </a:p>
          <a:p>
            <a:pPr marL="1371600" lvl="2" indent="-457200" eaLnBrk="1" hangingPunct="1">
              <a:buNone/>
            </a:pPr>
            <a:endParaRPr lang="en-CA" dirty="0" smtClean="0"/>
          </a:p>
          <a:p>
            <a:pPr marL="1371600" lvl="2" indent="-457200" eaLnBrk="1" hangingPunct="1">
              <a:buNone/>
            </a:pPr>
            <a:endParaRPr lang="en-CA" dirty="0" smtClean="0"/>
          </a:p>
          <a:p>
            <a:pPr marL="1371600" lvl="2" indent="-457200" eaLnBrk="1" hangingPunct="1">
              <a:buNone/>
            </a:pPr>
            <a:r>
              <a:rPr lang="en-CA" dirty="0" smtClean="0">
                <a:latin typeface="Arial" charset="0"/>
                <a:ea typeface="ＭＳ Ｐゴシック" pitchFamily="1" charset="-128"/>
              </a:rPr>
              <a:t>			</a:t>
            </a:r>
            <a:r>
              <a:rPr lang="en-US" sz="1400" dirty="0" smtClean="0">
                <a:latin typeface="Arial"/>
                <a:ea typeface="ＭＳ Ｐゴシック" pitchFamily="1" charset="-128"/>
              </a:rPr>
              <a:t>PBSG-Ed “Time Efficient Teaching Strategies” Module, McMaster.</a:t>
            </a:r>
            <a:endParaRPr lang="en-US" dirty="0" smtClean="0">
              <a:latin typeface="Arial" charset="0"/>
              <a:ea typeface="ＭＳ Ｐゴシック" pitchFamily="1" charset="-128"/>
            </a:endParaRPr>
          </a:p>
          <a:p>
            <a:pPr marL="1371600" lvl="2" indent="-457200" eaLnBrk="1" hangingPunct="1">
              <a:buNone/>
            </a:pPr>
            <a:endParaRPr lang="en-US" dirty="0" smtClean="0">
              <a:latin typeface="Arial" charset="0"/>
              <a:ea typeface="ＭＳ Ｐゴシック" pitchFamily="1" charset="-128"/>
            </a:endParaRPr>
          </a:p>
        </p:txBody>
      </p:sp>
      <p:graphicFrame>
        <p:nvGraphicFramePr>
          <p:cNvPr id="4" name="Diagram 3"/>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1828800" y="1676400"/>
            <a:ext cx="1447800" cy="461665"/>
          </a:xfrm>
          <a:prstGeom prst="rect">
            <a:avLst/>
          </a:prstGeom>
          <a:noFill/>
        </p:spPr>
        <p:txBody>
          <a:bodyPr wrap="square" rtlCol="0">
            <a:spAutoFit/>
          </a:bodyPr>
          <a:lstStyle/>
          <a:p>
            <a:r>
              <a:rPr lang="en-CA" dirty="0" smtClean="0"/>
              <a:t>BEFORE</a:t>
            </a:r>
            <a:endParaRPr lang="en-CA" dirty="0"/>
          </a:p>
        </p:txBody>
      </p:sp>
      <p:sp>
        <p:nvSpPr>
          <p:cNvPr id="6" name="TextBox 5"/>
          <p:cNvSpPr txBox="1"/>
          <p:nvPr/>
        </p:nvSpPr>
        <p:spPr>
          <a:xfrm>
            <a:off x="3810000" y="1676400"/>
            <a:ext cx="1383712" cy="461665"/>
          </a:xfrm>
          <a:prstGeom prst="rect">
            <a:avLst/>
          </a:prstGeom>
          <a:noFill/>
        </p:spPr>
        <p:txBody>
          <a:bodyPr wrap="none" rtlCol="0">
            <a:spAutoFit/>
          </a:bodyPr>
          <a:lstStyle/>
          <a:p>
            <a:r>
              <a:rPr lang="en-CA" dirty="0" smtClean="0"/>
              <a:t>DURING</a:t>
            </a:r>
            <a:endParaRPr lang="en-CA" dirty="0"/>
          </a:p>
        </p:txBody>
      </p:sp>
      <p:sp>
        <p:nvSpPr>
          <p:cNvPr id="7" name="TextBox 6"/>
          <p:cNvSpPr txBox="1"/>
          <p:nvPr/>
        </p:nvSpPr>
        <p:spPr>
          <a:xfrm>
            <a:off x="5943600" y="1676400"/>
            <a:ext cx="1159292" cy="461665"/>
          </a:xfrm>
          <a:prstGeom prst="rect">
            <a:avLst/>
          </a:prstGeom>
          <a:noFill/>
        </p:spPr>
        <p:txBody>
          <a:bodyPr wrap="none" rtlCol="0">
            <a:spAutoFit/>
          </a:bodyPr>
          <a:lstStyle/>
          <a:p>
            <a:r>
              <a:rPr lang="en-CA" dirty="0" smtClean="0"/>
              <a:t>AFTER</a:t>
            </a:r>
            <a:endParaRPr lang="en-CA" dirty="0"/>
          </a:p>
        </p:txBody>
      </p:sp>
      <p:graphicFrame>
        <p:nvGraphicFramePr>
          <p:cNvPr id="9" name="Diagram 8"/>
          <p:cNvGraphicFramePr/>
          <p:nvPr/>
        </p:nvGraphicFramePr>
        <p:xfrm>
          <a:off x="2057400" y="4876800"/>
          <a:ext cx="5257800" cy="478971"/>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4400" b="1" dirty="0" smtClean="0">
                <a:solidFill>
                  <a:srgbClr val="FFCC00"/>
                </a:solidFill>
                <a:ea typeface="ヒラギノ角ゴ Pro W3" pitchFamily="-105" charset="-128"/>
              </a:rPr>
              <a:t>Intent</a:t>
            </a:r>
            <a:endParaRPr lang="en-CA" sz="4400" b="1" dirty="0"/>
          </a:p>
        </p:txBody>
      </p:sp>
      <p:sp>
        <p:nvSpPr>
          <p:cNvPr id="3" name="Content Placeholder 2"/>
          <p:cNvSpPr>
            <a:spLocks noGrp="1"/>
          </p:cNvSpPr>
          <p:nvPr>
            <p:ph idx="1"/>
          </p:nvPr>
        </p:nvSpPr>
        <p:spPr/>
        <p:txBody>
          <a:bodyPr/>
          <a:lstStyle/>
          <a:p>
            <a:pPr algn="ctr"/>
            <a:endParaRPr lang="en-CA" dirty="0" smtClean="0"/>
          </a:p>
          <a:p>
            <a:pPr algn="ctr">
              <a:buNone/>
            </a:pPr>
            <a:r>
              <a:rPr lang="en-CA" dirty="0" smtClean="0"/>
              <a:t>Go to bedside with specific intent/plan</a:t>
            </a:r>
          </a:p>
          <a:p>
            <a:pPr algn="ctr">
              <a:buNone/>
            </a:pPr>
            <a:endParaRPr lang="en-CA" dirty="0" smtClean="0"/>
          </a:p>
          <a:p>
            <a:pPr algn="ctr">
              <a:buNone/>
            </a:pPr>
            <a:r>
              <a:rPr lang="en-CA" dirty="0" smtClean="0">
                <a:solidFill>
                  <a:srgbClr val="FFC000"/>
                </a:solidFill>
              </a:rPr>
              <a:t>BUT</a:t>
            </a:r>
          </a:p>
          <a:p>
            <a:pPr algn="ctr">
              <a:buNone/>
            </a:pPr>
            <a:endParaRPr lang="en-CA" dirty="0" smtClean="0">
              <a:solidFill>
                <a:srgbClr val="FFC000"/>
              </a:solidFill>
            </a:endParaRPr>
          </a:p>
          <a:p>
            <a:pPr algn="ctr">
              <a:buNone/>
            </a:pPr>
            <a:r>
              <a:rPr lang="en-CA" dirty="0" smtClean="0"/>
              <a:t>Remain flexible</a:t>
            </a:r>
          </a:p>
          <a:p>
            <a:pPr lvl="2" algn="ctr">
              <a:buNone/>
            </a:pPr>
            <a:r>
              <a:rPr lang="en-CA" dirty="0" smtClean="0"/>
              <a:t>			</a:t>
            </a:r>
          </a:p>
          <a:p>
            <a:pPr lvl="2" algn="ctr">
              <a:buNone/>
            </a:pPr>
            <a:r>
              <a:rPr lang="en-CA"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childTnLst>
                          </p:cTn>
                        </p:par>
                        <p:par>
                          <p:cTn id="10" fill="hold">
                            <p:stCondLst>
                              <p:cond delay="1000"/>
                            </p:stCondLst>
                            <p:childTnLst>
                              <p:par>
                                <p:cTn id="11" presetID="55" presetClass="entr" presetSubtype="0" fill="hold" nodeType="after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14"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15" dur="1000"/>
                                        <p:tgtEl>
                                          <p:spTgt spid="3">
                                            <p:txEl>
                                              <p:pRg st="3" end="3"/>
                                            </p:txEl>
                                          </p:spTgt>
                                        </p:tgtEl>
                                      </p:cBhvr>
                                    </p:animEffect>
                                  </p:childTnLst>
                                </p:cTn>
                              </p:par>
                            </p:childTnLst>
                          </p:cTn>
                        </p:par>
                        <p:par>
                          <p:cTn id="16" fill="hold">
                            <p:stCondLst>
                              <p:cond delay="2000"/>
                            </p:stCondLst>
                            <p:childTnLst>
                              <p:par>
                                <p:cTn id="17" presetID="55" presetClass="entr" presetSubtype="0" fill="hold" nodeType="after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p:cTn id="19"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20"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5" end="5"/>
                                            </p:txEl>
                                          </p:spTgt>
                                        </p:tgtEl>
                                      </p:cBhvr>
                                    </p:animEffect>
                                  </p:childTnLst>
                                </p:cTn>
                              </p:par>
                            </p:childTnLst>
                          </p:cTn>
                        </p:par>
                        <p:par>
                          <p:cTn id="22" fill="hold">
                            <p:stCondLst>
                              <p:cond delay="3000"/>
                            </p:stCondLst>
                            <p:childTnLst>
                              <p:par>
                                <p:cTn id="23" presetID="55" presetClass="entr" presetSubtype="0" fill="hold" nodeType="after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p:cTn id="25"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26"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27" dur="1000"/>
                                        <p:tgtEl>
                                          <p:spTgt spid="3">
                                            <p:txEl>
                                              <p:pRg st="6" end="6"/>
                                            </p:txEl>
                                          </p:spTgt>
                                        </p:tgtEl>
                                      </p:cBhvr>
                                    </p:animEffect>
                                  </p:childTnLst>
                                </p:cTn>
                              </p:par>
                            </p:childTnLst>
                          </p:cTn>
                        </p:par>
                        <p:par>
                          <p:cTn id="28" fill="hold">
                            <p:stCondLst>
                              <p:cond delay="4000"/>
                            </p:stCondLst>
                            <p:childTnLst>
                              <p:par>
                                <p:cTn id="29" presetID="55" presetClass="entr" presetSubtype="0" fill="hold" nodeType="after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p:cTn id="31" dur="10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32"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33"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4400" b="1" dirty="0" smtClean="0">
                <a:solidFill>
                  <a:srgbClr val="FFCC00"/>
                </a:solidFill>
                <a:ea typeface="ヒラギノ角ゴ Pro W3" pitchFamily="-105" charset="-128"/>
              </a:rPr>
              <a:t>Plan - Briefing</a:t>
            </a:r>
            <a:endParaRPr lang="en-CA" sz="4400" dirty="0"/>
          </a:p>
        </p:txBody>
      </p:sp>
      <p:sp>
        <p:nvSpPr>
          <p:cNvPr id="3" name="Content Placeholder 2"/>
          <p:cNvSpPr>
            <a:spLocks noGrp="1"/>
          </p:cNvSpPr>
          <p:nvPr>
            <p:ph idx="1"/>
          </p:nvPr>
        </p:nvSpPr>
        <p:spPr/>
        <p:txBody>
          <a:bodyPr/>
          <a:lstStyle/>
          <a:p>
            <a:r>
              <a:rPr lang="en-CA" sz="2800" dirty="0" smtClean="0"/>
              <a:t>Review patient’s medical background</a:t>
            </a:r>
          </a:p>
          <a:p>
            <a:r>
              <a:rPr lang="en-CA" sz="2800" dirty="0" smtClean="0"/>
              <a:t>Give direction on what learner should focus on </a:t>
            </a:r>
          </a:p>
          <a:p>
            <a:r>
              <a:rPr lang="en-CA" sz="2800" dirty="0" smtClean="0"/>
              <a:t>Guidance on physical exam</a:t>
            </a:r>
          </a:p>
          <a:p>
            <a:r>
              <a:rPr lang="en-CA" sz="2800" dirty="0" smtClean="0"/>
              <a:t>Time limit for initial encounter</a:t>
            </a:r>
          </a:p>
          <a:p>
            <a:r>
              <a:rPr lang="en-CA" sz="2800" dirty="0" smtClean="0"/>
              <a:t>What you might NOT talk about</a:t>
            </a:r>
          </a:p>
          <a:p>
            <a:endParaRPr lang="en-CA" dirty="0" smtClean="0"/>
          </a:p>
          <a:p>
            <a:pPr>
              <a:buNone/>
            </a:pPr>
            <a:endParaRPr lang="en-CA" dirty="0" smtClean="0"/>
          </a:p>
          <a:p>
            <a:pPr lvl="7">
              <a:buNone/>
            </a:pPr>
            <a:r>
              <a:rPr lang="en-CA" dirty="0" smtClean="0"/>
              <a:t>		PBSG-Ed Time Efficient Teaching Strategies</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childTnLst>
                                </p:cTn>
                              </p:par>
                            </p:childTnLst>
                          </p:cTn>
                        </p:par>
                        <p:par>
                          <p:cTn id="20" fill="hold">
                            <p:stCondLst>
                              <p:cond delay="400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par>
                          <p:cTn id="24" fill="hold">
                            <p:stCondLst>
                              <p:cond delay="5000"/>
                            </p:stCondLst>
                            <p:childTnLst>
                              <p:par>
                                <p:cTn id="25" presetID="10" presetClass="entr" presetSubtype="0" fill="hold" nodeType="after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4400" b="1" dirty="0" smtClean="0">
                <a:solidFill>
                  <a:srgbClr val="FFCC00"/>
                </a:solidFill>
                <a:ea typeface="ヒラギノ角ゴ Pro W3" pitchFamily="-105" charset="-128"/>
              </a:rPr>
              <a:t>Plan - Prepare </a:t>
            </a:r>
            <a:r>
              <a:rPr lang="en-CA" sz="4400" b="1" dirty="0" smtClean="0">
                <a:solidFill>
                  <a:srgbClr val="FFCC00"/>
                </a:solidFill>
                <a:ea typeface="ヒラギノ角ゴ Pro W3" pitchFamily="-105" charset="-128"/>
              </a:rPr>
              <a:t>the patient</a:t>
            </a:r>
            <a:endParaRPr lang="en-CA" sz="4400" dirty="0"/>
          </a:p>
        </p:txBody>
      </p:sp>
      <p:sp>
        <p:nvSpPr>
          <p:cNvPr id="3" name="Content Placeholder 2"/>
          <p:cNvSpPr>
            <a:spLocks noGrp="1"/>
          </p:cNvSpPr>
          <p:nvPr>
            <p:ph idx="1"/>
          </p:nvPr>
        </p:nvSpPr>
        <p:spPr/>
        <p:txBody>
          <a:bodyPr/>
          <a:lstStyle/>
          <a:p>
            <a:pPr marL="971550" lvl="1" indent="-514350">
              <a:buFont typeface="+mj-lt"/>
              <a:buAutoNum type="arabicPeriod"/>
            </a:pPr>
            <a:r>
              <a:rPr lang="en-CA" dirty="0" smtClean="0"/>
              <a:t>Introductions</a:t>
            </a:r>
          </a:p>
          <a:p>
            <a:pPr marL="971550" lvl="1" indent="-514350">
              <a:buFont typeface="+mj-lt"/>
              <a:buAutoNum type="arabicPeriod"/>
            </a:pPr>
            <a:r>
              <a:rPr lang="en-CA" dirty="0" smtClean="0"/>
              <a:t>Establish permission</a:t>
            </a:r>
          </a:p>
          <a:p>
            <a:pPr marL="971550" lvl="1" indent="-514350">
              <a:buFont typeface="+mj-lt"/>
              <a:buAutoNum type="arabicPeriod"/>
            </a:pPr>
            <a:r>
              <a:rPr lang="en-CA" dirty="0" smtClean="0"/>
              <a:t>Explain the purpose of the encounter</a:t>
            </a:r>
          </a:p>
          <a:p>
            <a:pPr marL="971550" lvl="1" indent="-514350">
              <a:buFont typeface="+mj-lt"/>
              <a:buAutoNum type="arabicPeriod"/>
            </a:pPr>
            <a:r>
              <a:rPr lang="en-CA" dirty="0" smtClean="0"/>
              <a:t>Let the patient know that family may stay</a:t>
            </a:r>
          </a:p>
          <a:p>
            <a:pPr marL="971550" lvl="1" indent="-514350">
              <a:buFont typeface="+mj-lt"/>
              <a:buAutoNum type="arabicPeriod"/>
            </a:pPr>
            <a:r>
              <a:rPr lang="en-CA" dirty="0" smtClean="0"/>
              <a:t>Explain what is being discussed </a:t>
            </a:r>
          </a:p>
          <a:p>
            <a:pPr marL="971550" lvl="1" indent="-514350">
              <a:buFont typeface="+mj-lt"/>
              <a:buAutoNum type="arabicPeriod"/>
            </a:pPr>
            <a:r>
              <a:rPr lang="en-CA" dirty="0" smtClean="0"/>
              <a:t>Ask for patient’s input or questions</a:t>
            </a:r>
          </a:p>
          <a:p>
            <a:pPr marL="971550" lvl="1" indent="-514350">
              <a:buFont typeface="+mj-lt"/>
              <a:buAutoNum type="arabicPeriod"/>
            </a:pP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4400" b="1" dirty="0" smtClean="0">
                <a:solidFill>
                  <a:srgbClr val="FFCC00"/>
                </a:solidFill>
                <a:ea typeface="ヒラギノ角ゴ Pro W3" pitchFamily="-105" charset="-128"/>
              </a:rPr>
              <a:t>Teach - Observation</a:t>
            </a:r>
            <a:endParaRPr lang="en-CA" dirty="0"/>
          </a:p>
        </p:txBody>
      </p:sp>
      <p:sp>
        <p:nvSpPr>
          <p:cNvPr id="3" name="Content Placeholder 2"/>
          <p:cNvSpPr>
            <a:spLocks noGrp="1"/>
          </p:cNvSpPr>
          <p:nvPr>
            <p:ph idx="1"/>
          </p:nvPr>
        </p:nvSpPr>
        <p:spPr/>
        <p:txBody>
          <a:bodyPr/>
          <a:lstStyle/>
          <a:p>
            <a:r>
              <a:rPr lang="en-CA" dirty="0" smtClean="0"/>
              <a:t>Remember to step back and observe</a:t>
            </a:r>
          </a:p>
          <a:p>
            <a:r>
              <a:rPr lang="en-CA" dirty="0" smtClean="0"/>
              <a:t>Try not to take over the encounter</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4400" b="1" dirty="0" smtClean="0">
                <a:solidFill>
                  <a:srgbClr val="FFCC00"/>
                </a:solidFill>
                <a:ea typeface="ヒラギノ角ゴ Pro W3" pitchFamily="-105" charset="-128"/>
              </a:rPr>
              <a:t>Teach - Questioning</a:t>
            </a:r>
            <a:endParaRPr lang="en-CA" sz="4400" dirty="0"/>
          </a:p>
        </p:txBody>
      </p:sp>
      <p:sp>
        <p:nvSpPr>
          <p:cNvPr id="3" name="Content Placeholder 2"/>
          <p:cNvSpPr>
            <a:spLocks noGrp="1"/>
          </p:cNvSpPr>
          <p:nvPr>
            <p:ph idx="1"/>
          </p:nvPr>
        </p:nvSpPr>
        <p:spPr/>
        <p:txBody>
          <a:bodyPr/>
          <a:lstStyle/>
          <a:p>
            <a:r>
              <a:rPr lang="en-CA" sz="2800" dirty="0" smtClean="0"/>
              <a:t>Ask </a:t>
            </a:r>
            <a:r>
              <a:rPr lang="en-CA" sz="2800" dirty="0" smtClean="0"/>
              <a:t>appropriate questions</a:t>
            </a:r>
          </a:p>
          <a:p>
            <a:pPr lvl="1"/>
            <a:r>
              <a:rPr lang="en-CA" sz="2400" dirty="0" smtClean="0"/>
              <a:t>Avoid the “guess what I am thinking”</a:t>
            </a:r>
          </a:p>
          <a:p>
            <a:pPr lvl="1"/>
            <a:r>
              <a:rPr lang="en-CA" sz="2400" dirty="0" smtClean="0"/>
              <a:t>Target question to level of training</a:t>
            </a:r>
          </a:p>
          <a:p>
            <a:r>
              <a:rPr lang="en-CA" sz="2800" dirty="0" smtClean="0"/>
              <a:t>Discourage one-upmanship among learners</a:t>
            </a:r>
          </a:p>
          <a:p>
            <a:r>
              <a:rPr lang="en-CA" sz="2800" dirty="0" smtClean="0"/>
              <a:t>Gentle correction is okay, but avoid harsh feedback in front of patient and group of learners</a:t>
            </a:r>
          </a:p>
          <a:p>
            <a:r>
              <a:rPr lang="en-CA" sz="2800" dirty="0" smtClean="0"/>
              <a:t>Model that it is ok to not know an </a:t>
            </a:r>
            <a:r>
              <a:rPr lang="en-CA" sz="2800" dirty="0" smtClean="0"/>
              <a:t>answer</a:t>
            </a:r>
          </a:p>
          <a:p>
            <a:endParaRPr lang="en-CA" sz="2800" dirty="0" smtClean="0"/>
          </a:p>
          <a:p>
            <a:r>
              <a:rPr lang="en-CA" sz="2800" dirty="0" smtClean="0"/>
              <a:t>SNAPPS + 5 </a:t>
            </a:r>
            <a:r>
              <a:rPr lang="en-CA" sz="2800" dirty="0" err="1" smtClean="0"/>
              <a:t>Microskills</a:t>
            </a:r>
            <a:endParaRPr lang="en-CA"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childTnLst>
                                </p:cTn>
                              </p:par>
                            </p:childTnLst>
                          </p:cTn>
                        </p:par>
                        <p:par>
                          <p:cTn id="20" fill="hold">
                            <p:stCondLst>
                              <p:cond delay="400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par>
                          <p:cTn id="24" fill="hold">
                            <p:stCondLst>
                              <p:cond delay="5000"/>
                            </p:stCondLst>
                            <p:childTnLst>
                              <p:par>
                                <p:cTn id="25" presetID="10" presetClass="entr" presetSubtype="0"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childTnLst>
                                </p:cTn>
                              </p:par>
                            </p:childTnLst>
                          </p:cTn>
                        </p:par>
                        <p:par>
                          <p:cTn id="28" fill="hold">
                            <p:stCondLst>
                              <p:cond delay="6000"/>
                            </p:stCondLst>
                            <p:childTnLst>
                              <p:par>
                                <p:cTn id="29" presetID="10" presetClass="entr" presetSubtype="0" fill="hold" nodeType="after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4400" b="1" dirty="0" smtClean="0">
                <a:solidFill>
                  <a:srgbClr val="FFCC00"/>
                </a:solidFill>
                <a:ea typeface="ヒラギノ角ゴ Pro W3" pitchFamily="-105" charset="-128"/>
              </a:rPr>
              <a:t>Debrief - Summarize</a:t>
            </a:r>
            <a:endParaRPr lang="en-CA" dirty="0"/>
          </a:p>
        </p:txBody>
      </p:sp>
      <p:sp>
        <p:nvSpPr>
          <p:cNvPr id="3" name="Content Placeholder 2"/>
          <p:cNvSpPr>
            <a:spLocks noGrp="1"/>
          </p:cNvSpPr>
          <p:nvPr>
            <p:ph idx="1"/>
          </p:nvPr>
        </p:nvSpPr>
        <p:spPr/>
        <p:txBody>
          <a:bodyPr/>
          <a:lstStyle/>
          <a:p>
            <a:r>
              <a:rPr lang="en-CA" dirty="0" smtClean="0"/>
              <a:t>Summarize what has been taught/reviewed</a:t>
            </a:r>
          </a:p>
          <a:p>
            <a:pPr lvl="1"/>
            <a:r>
              <a:rPr lang="en-CA" dirty="0" smtClean="0"/>
              <a:t>This is for both the patient and the learners</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4400" b="1" dirty="0" smtClean="0">
                <a:solidFill>
                  <a:srgbClr val="FFCC00"/>
                </a:solidFill>
                <a:ea typeface="ヒラギノ角ゴ Pro W3" pitchFamily="-105" charset="-128"/>
              </a:rPr>
              <a:t>Debrief with Learners</a:t>
            </a:r>
            <a:endParaRPr lang="en-CA" sz="4400" dirty="0"/>
          </a:p>
        </p:txBody>
      </p:sp>
      <p:sp>
        <p:nvSpPr>
          <p:cNvPr id="3" name="Content Placeholder 2"/>
          <p:cNvSpPr>
            <a:spLocks noGrp="1"/>
          </p:cNvSpPr>
          <p:nvPr>
            <p:ph idx="1"/>
          </p:nvPr>
        </p:nvSpPr>
        <p:spPr/>
        <p:txBody>
          <a:bodyPr/>
          <a:lstStyle/>
          <a:p>
            <a:r>
              <a:rPr lang="en-CA" dirty="0" smtClean="0"/>
              <a:t>What went well, what didn’t go well</a:t>
            </a:r>
          </a:p>
          <a:p>
            <a:r>
              <a:rPr lang="en-CA" dirty="0" smtClean="0"/>
              <a:t>What questions do they have</a:t>
            </a:r>
          </a:p>
          <a:p>
            <a:r>
              <a:rPr lang="en-CA" dirty="0" smtClean="0"/>
              <a:t>Discuss sensitive issues</a:t>
            </a:r>
          </a:p>
          <a:p>
            <a:r>
              <a:rPr lang="en-CA" dirty="0" smtClean="0"/>
              <a:t>Decompress if appropriate</a:t>
            </a:r>
          </a:p>
          <a:p>
            <a:r>
              <a:rPr lang="en-CA" dirty="0" smtClean="0"/>
              <a:t>Next steps for following up on questions/skills</a:t>
            </a:r>
          </a:p>
          <a:p>
            <a:r>
              <a:rPr lang="en-CA" dirty="0" smtClean="0"/>
              <a:t>Plan for next learning session</a:t>
            </a:r>
          </a:p>
          <a:p>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childTnLst>
                                </p:cTn>
                              </p:par>
                            </p:childTnLst>
                          </p:cTn>
                        </p:par>
                        <p:par>
                          <p:cTn id="20" fill="hold">
                            <p:stCondLst>
                              <p:cond delay="400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par>
                          <p:cTn id="24" fill="hold">
                            <p:stCondLst>
                              <p:cond delay="5000"/>
                            </p:stCondLst>
                            <p:childTnLst>
                              <p:par>
                                <p:cTn id="25" presetID="10" presetClass="entr" presetSubtype="0"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Stock_000011255262_Large.jpg"/>
          <p:cNvPicPr>
            <a:picLocks noChangeAspect="1"/>
          </p:cNvPicPr>
          <p:nvPr/>
        </p:nvPicPr>
        <p:blipFill>
          <a:blip r:embed="rId3" cstate="print"/>
          <a:stretch>
            <a:fillRect/>
          </a:stretch>
        </p:blipFill>
        <p:spPr>
          <a:xfrm>
            <a:off x="0" y="3962400"/>
            <a:ext cx="9144000" cy="2743200"/>
          </a:xfrm>
          <a:prstGeom prst="rect">
            <a:avLst/>
          </a:prstGeom>
        </p:spPr>
      </p:pic>
      <p:sp>
        <p:nvSpPr>
          <p:cNvPr id="17410" name="Content Placeholder 1"/>
          <p:cNvSpPr>
            <a:spLocks noGrp="1"/>
          </p:cNvSpPr>
          <p:nvPr>
            <p:ph idx="4294967295"/>
          </p:nvPr>
        </p:nvSpPr>
        <p:spPr>
          <a:xfrm>
            <a:off x="419100" y="333375"/>
            <a:ext cx="8229600" cy="1190625"/>
          </a:xfrm>
        </p:spPr>
        <p:txBody>
          <a:bodyPr/>
          <a:lstStyle/>
          <a:p>
            <a:pPr marL="0" indent="0" algn="ctr" eaLnBrk="1" hangingPunct="1">
              <a:buFontTx/>
              <a:buNone/>
            </a:pPr>
            <a:r>
              <a:rPr lang="en-CA" sz="4000" b="1" dirty="0" smtClean="0">
                <a:solidFill>
                  <a:srgbClr val="FFCC00"/>
                </a:solidFill>
                <a:ea typeface="ヒラギノ角ゴ Pro W3" pitchFamily="-105" charset="-128"/>
              </a:rPr>
              <a:t>Objectives</a:t>
            </a:r>
          </a:p>
        </p:txBody>
      </p:sp>
      <p:sp>
        <p:nvSpPr>
          <p:cNvPr id="17411" name="Text Placeholder 2"/>
          <p:cNvSpPr>
            <a:spLocks noGrp="1"/>
          </p:cNvSpPr>
          <p:nvPr>
            <p:ph type="body" idx="4294967295"/>
          </p:nvPr>
        </p:nvSpPr>
        <p:spPr>
          <a:xfrm>
            <a:off x="381000" y="1600200"/>
            <a:ext cx="8382000" cy="4392613"/>
          </a:xfrm>
        </p:spPr>
        <p:txBody>
          <a:bodyPr/>
          <a:lstStyle/>
          <a:p>
            <a:r>
              <a:rPr lang="en-CA" sz="2800" dirty="0" smtClean="0"/>
              <a:t>To review an approach to teaching “on the fly”</a:t>
            </a:r>
          </a:p>
          <a:p>
            <a:r>
              <a:rPr lang="en-CA" sz="2800" dirty="0" smtClean="0"/>
              <a:t>To learn some methods for teaching “on the fly”</a:t>
            </a:r>
            <a:endParaRPr lang="en-CA" sz="2800" dirty="0" smtClean="0"/>
          </a:p>
          <a:p>
            <a:r>
              <a:rPr lang="en-CA" sz="2800" dirty="0" smtClean="0"/>
              <a:t>To </a:t>
            </a:r>
            <a:r>
              <a:rPr lang="en-CA" sz="2800" dirty="0" smtClean="0"/>
              <a:t>gain an appreciation for the value of bedside teaching </a:t>
            </a:r>
          </a:p>
          <a:p>
            <a:r>
              <a:rPr lang="en-CA" sz="2800" dirty="0" smtClean="0"/>
              <a:t>To learn some strategies and skills for bedside teaching</a:t>
            </a:r>
          </a:p>
          <a:p>
            <a:pPr marL="457200" indent="-457200" eaLnBrk="1" hangingPunct="1">
              <a:lnSpc>
                <a:spcPct val="90000"/>
              </a:lnSpc>
              <a:buFontTx/>
              <a:buNone/>
            </a:pPr>
            <a:endParaRPr lang="en-CA" sz="2489" dirty="0" smtClean="0">
              <a:ea typeface="ヒラギノ角ゴ Pro W3" pitchFamily="-105" charset="-128"/>
            </a:endParaRPr>
          </a:p>
        </p:txBody>
      </p:sp>
      <p:sp>
        <p:nvSpPr>
          <p:cNvPr id="17412" name="Slide Number Placeholder 3"/>
          <p:cNvSpPr txBox="1">
            <a:spLocks noGrp="1"/>
          </p:cNvSpPr>
          <p:nvPr/>
        </p:nvSpPr>
        <p:spPr bwMode="auto">
          <a:xfrm>
            <a:off x="8305800" y="4876800"/>
            <a:ext cx="685800" cy="365125"/>
          </a:xfrm>
          <a:prstGeom prst="rect">
            <a:avLst/>
          </a:prstGeom>
          <a:noFill/>
          <a:ln w="9525">
            <a:noFill/>
            <a:miter lim="800000"/>
            <a:headEnd/>
            <a:tailEnd/>
          </a:ln>
        </p:spPr>
        <p:txBody>
          <a:bodyPr/>
          <a:lstStyle/>
          <a:p>
            <a:pPr algn="r"/>
            <a:fld id="{4DBDBC90-7537-4AD7-9B0F-87E31A3E5150}" type="slidenum">
              <a:rPr lang="en-CA" sz="1200" baseline="30000">
                <a:solidFill>
                  <a:srgbClr val="95B3D7"/>
                </a:solidFill>
                <a:latin typeface="Optima" pitchFamily="-105" charset="0"/>
                <a:ea typeface="ヒラギノ角ゴ Pro W3" pitchFamily="-105" charset="-128"/>
              </a:rPr>
              <a:pPr algn="r"/>
              <a:t>3</a:t>
            </a:fld>
            <a:endParaRPr lang="en-CA" sz="1200" baseline="30000">
              <a:solidFill>
                <a:srgbClr val="95B3D7"/>
              </a:solidFill>
              <a:latin typeface="Optima" pitchFamily="-105" charset="0"/>
              <a:ea typeface="ヒラギノ角ゴ Pro W3" pitchFamily="-105" charset="-12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CA" dirty="0" smtClean="0"/>
              <a:t>Summary</a:t>
            </a:r>
            <a:endParaRPr lang="en-CA" dirty="0"/>
          </a:p>
        </p:txBody>
      </p:sp>
      <p:sp>
        <p:nvSpPr>
          <p:cNvPr id="5" name="Text Placeholder 4"/>
          <p:cNvSpPr>
            <a:spLocks noGrp="1"/>
          </p:cNvSpPr>
          <p:nvPr>
            <p:ph type="body" idx="1"/>
          </p:nvPr>
        </p:nvSpPr>
        <p:spPr/>
        <p:txBody>
          <a:bodyPr/>
          <a:lstStyle/>
          <a:p>
            <a:endParaRPr lang="en-CA"/>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b="1" dirty="0" smtClean="0">
                <a:solidFill>
                  <a:srgbClr val="FFCC00"/>
                </a:solidFill>
                <a:ea typeface="ヒラギノ角ゴ Pro W3" pitchFamily="-105" charset="-128"/>
              </a:rPr>
              <a:t>Summary</a:t>
            </a:r>
            <a:br>
              <a:rPr lang="en-CA" b="1" dirty="0" smtClean="0">
                <a:solidFill>
                  <a:srgbClr val="FFCC00"/>
                </a:solidFill>
                <a:ea typeface="ヒラギノ角ゴ Pro W3" pitchFamily="-105" charset="-128"/>
              </a:rPr>
            </a:br>
            <a:r>
              <a:rPr lang="en-CA" b="1" dirty="0" smtClean="0">
                <a:solidFill>
                  <a:srgbClr val="FFCC00"/>
                </a:solidFill>
                <a:ea typeface="ヒラギノ角ゴ Pro W3" pitchFamily="-105" charset="-128"/>
              </a:rPr>
              <a:t>Bedside Teaching and Teaching on the Fly</a:t>
            </a:r>
            <a:endParaRPr lang="en-CA" dirty="0"/>
          </a:p>
        </p:txBody>
      </p:sp>
      <p:sp>
        <p:nvSpPr>
          <p:cNvPr id="3" name="Content Placeholder 2"/>
          <p:cNvSpPr>
            <a:spLocks noGrp="1"/>
          </p:cNvSpPr>
          <p:nvPr>
            <p:ph idx="1"/>
          </p:nvPr>
        </p:nvSpPr>
        <p:spPr/>
        <p:txBody>
          <a:bodyPr/>
          <a:lstStyle/>
          <a:p>
            <a:r>
              <a:rPr lang="en-CA" sz="2800" dirty="0" smtClean="0"/>
              <a:t>Is important </a:t>
            </a:r>
            <a:r>
              <a:rPr lang="en-CA" sz="2800" dirty="0" smtClean="0"/>
              <a:t>for learners and teachers</a:t>
            </a:r>
          </a:p>
          <a:p>
            <a:r>
              <a:rPr lang="en-CA" sz="2800" dirty="0" smtClean="0"/>
              <a:t>Is acceptable </a:t>
            </a:r>
            <a:r>
              <a:rPr lang="en-CA" sz="2800" dirty="0" smtClean="0"/>
              <a:t>to patients and even enjoyed</a:t>
            </a:r>
          </a:p>
          <a:p>
            <a:r>
              <a:rPr lang="en-CA" sz="2800" dirty="0" smtClean="0"/>
              <a:t>Planning is key for successful teaching</a:t>
            </a:r>
          </a:p>
          <a:p>
            <a:r>
              <a:rPr lang="en-CA" sz="2800" dirty="0" smtClean="0"/>
              <a:t>Orient the learners and the patient to the </a:t>
            </a:r>
            <a:r>
              <a:rPr lang="en-CA" sz="2800" dirty="0" smtClean="0"/>
              <a:t>plan</a:t>
            </a:r>
          </a:p>
          <a:p>
            <a:r>
              <a:rPr lang="en-CA" sz="2800" dirty="0" smtClean="0"/>
              <a:t>SNAPPS and One Minute Preceptor are two approaches </a:t>
            </a:r>
            <a:endParaRPr lang="en-CA" sz="2800" dirty="0" smtClean="0"/>
          </a:p>
          <a:p>
            <a:r>
              <a:rPr lang="en-CA" sz="2800" dirty="0" smtClean="0"/>
              <a:t>Summarize findings/what was taught</a:t>
            </a:r>
          </a:p>
          <a:p>
            <a:r>
              <a:rPr lang="en-CA" sz="2800" dirty="0" smtClean="0"/>
              <a:t>Debrief with learners</a:t>
            </a:r>
          </a:p>
          <a:p>
            <a:r>
              <a:rPr lang="en-CA" sz="2800" dirty="0" smtClean="0"/>
              <a:t>Learn from one session to plan the next</a:t>
            </a:r>
            <a:endParaRPr lang="en-CA"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childTnLst>
                                </p:cTn>
                              </p:par>
                            </p:childTnLst>
                          </p:cTn>
                        </p:par>
                        <p:par>
                          <p:cTn id="20" fill="hold">
                            <p:stCondLst>
                              <p:cond delay="400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par>
                          <p:cTn id="24" fill="hold">
                            <p:stCondLst>
                              <p:cond delay="5000"/>
                            </p:stCondLst>
                            <p:childTnLst>
                              <p:par>
                                <p:cTn id="25" presetID="10" presetClass="entr" presetSubtype="0"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childTnLst>
                                </p:cTn>
                              </p:par>
                            </p:childTnLst>
                          </p:cTn>
                        </p:par>
                        <p:par>
                          <p:cTn id="28" fill="hold">
                            <p:stCondLst>
                              <p:cond delay="6000"/>
                            </p:stCondLst>
                            <p:childTnLst>
                              <p:par>
                                <p:cTn id="29" presetID="10" presetClass="entr" presetSubtype="0" fill="hold"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childTnLst>
                                </p:cTn>
                              </p:par>
                            </p:childTnLst>
                          </p:cTn>
                        </p:par>
                        <p:par>
                          <p:cTn id="32" fill="hold">
                            <p:stCondLst>
                              <p:cond delay="7000"/>
                            </p:stCondLst>
                            <p:childTnLst>
                              <p:par>
                                <p:cTn id="33" presetID="10" presetClass="entr" presetSubtype="0" fill="hold"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solidFill>
                  <a:srgbClr val="FFC000"/>
                </a:solidFill>
              </a:rPr>
              <a:t>References and Resources</a:t>
            </a:r>
            <a:endParaRPr lang="en-CA" dirty="0">
              <a:solidFill>
                <a:srgbClr val="FFC000"/>
              </a:solidFill>
            </a:endParaRPr>
          </a:p>
        </p:txBody>
      </p:sp>
      <p:sp>
        <p:nvSpPr>
          <p:cNvPr id="3" name="Content Placeholder 2"/>
          <p:cNvSpPr>
            <a:spLocks noGrp="1"/>
          </p:cNvSpPr>
          <p:nvPr>
            <p:ph idx="1"/>
          </p:nvPr>
        </p:nvSpPr>
        <p:spPr/>
        <p:txBody>
          <a:bodyPr/>
          <a:lstStyle/>
          <a:p>
            <a:r>
              <a:rPr lang="en-CA" sz="1400" dirty="0" smtClean="0"/>
              <a:t>Baker RC, Klein M, </a:t>
            </a:r>
            <a:r>
              <a:rPr lang="en-CA" sz="1400" dirty="0" err="1" smtClean="0"/>
              <a:t>Samaan</a:t>
            </a:r>
            <a:r>
              <a:rPr lang="en-CA" sz="1400" dirty="0" smtClean="0"/>
              <a:t> Z, Brinkman W. </a:t>
            </a:r>
            <a:r>
              <a:rPr lang="en-CA" sz="1400" i="1" dirty="0" smtClean="0"/>
              <a:t>Exam room presentations and teaching in outpatient pediatrics: effects on visit duration and parent, attending physician, and resident perceptions.  </a:t>
            </a:r>
            <a:r>
              <a:rPr lang="en-CA" sz="1400" dirty="0" err="1" smtClean="0"/>
              <a:t>Ambul</a:t>
            </a:r>
            <a:r>
              <a:rPr lang="en-CA" sz="1400" dirty="0" smtClean="0"/>
              <a:t> </a:t>
            </a:r>
            <a:r>
              <a:rPr lang="en-CA" sz="1400" dirty="0" err="1" smtClean="0"/>
              <a:t>Pediatr</a:t>
            </a:r>
            <a:r>
              <a:rPr lang="en-CA" sz="1400" dirty="0" smtClean="0"/>
              <a:t>. 2007 Sep-Oct;7(5):354-9.  </a:t>
            </a:r>
          </a:p>
          <a:p>
            <a:r>
              <a:rPr lang="en-CA" sz="1400" dirty="0" smtClean="0"/>
              <a:t>Cannon R and </a:t>
            </a:r>
            <a:r>
              <a:rPr lang="en-CA" sz="1400" dirty="0" err="1" smtClean="0"/>
              <a:t>Newble</a:t>
            </a:r>
            <a:r>
              <a:rPr lang="en-CA" sz="1400" dirty="0" smtClean="0"/>
              <a:t> D.  A Handbook for Medical Teachers. 4</a:t>
            </a:r>
            <a:r>
              <a:rPr lang="en-CA" sz="1400" baseline="30000" dirty="0" smtClean="0"/>
              <a:t>th</a:t>
            </a:r>
            <a:r>
              <a:rPr lang="en-CA" sz="1400" dirty="0" smtClean="0"/>
              <a:t> Edition.  Accessed May 26, 2016 at: </a:t>
            </a:r>
            <a:r>
              <a:rPr lang="en-CA" sz="1400" dirty="0" smtClean="0">
                <a:hlinkClick r:id="rId2"/>
              </a:rPr>
              <a:t>http://edc.medilam.ac.ir/Portals/10/A%20HANDBOOK%20OF%20MEDICAL%20TEACHERS.pdf</a:t>
            </a:r>
            <a:endParaRPr lang="en-CA" sz="1400" dirty="0" smtClean="0"/>
          </a:p>
          <a:p>
            <a:r>
              <a:rPr lang="en-CA" sz="1400" dirty="0" smtClean="0"/>
              <a:t>Clinician as Teacher “CAT” – Teaching at the Bedside Module by Dr. Chuck </a:t>
            </a:r>
            <a:r>
              <a:rPr lang="en-CA" sz="1400" dirty="0" err="1" smtClean="0"/>
              <a:t>Maxner</a:t>
            </a:r>
            <a:r>
              <a:rPr lang="en-CA" sz="1400" dirty="0" smtClean="0"/>
              <a:t> and Dr. Steve Miller. Dalhousie University.</a:t>
            </a:r>
          </a:p>
          <a:p>
            <a:r>
              <a:rPr lang="en-CA" sz="1400" dirty="0" smtClean="0"/>
              <a:t>PBSG-Ed “Time Efficient Teaching Strategies; Teaching on the Fly”  </a:t>
            </a:r>
            <a:r>
              <a:rPr lang="en-CA" sz="1400" dirty="0" smtClean="0">
                <a:hlinkClick r:id="rId3"/>
              </a:rPr>
              <a:t>fhs.mcmaster.ca/</a:t>
            </a:r>
            <a:r>
              <a:rPr lang="en-CA" sz="1400" dirty="0" err="1" smtClean="0">
                <a:hlinkClick r:id="rId3"/>
              </a:rPr>
              <a:t>facdev</a:t>
            </a:r>
            <a:r>
              <a:rPr lang="en-CA" sz="1400" dirty="0" smtClean="0">
                <a:hlinkClick r:id="rId3"/>
              </a:rPr>
              <a:t>/pbsg-ed.html</a:t>
            </a:r>
            <a:r>
              <a:rPr lang="en-CA" sz="1400" dirty="0" smtClean="0"/>
              <a:t>. Accessed May 26, 2016.</a:t>
            </a:r>
          </a:p>
          <a:p>
            <a:r>
              <a:rPr lang="en-CA" sz="1400" dirty="0" smtClean="0"/>
              <a:t>Peters, M and  ten </a:t>
            </a:r>
            <a:r>
              <a:rPr lang="en-CA" sz="1400" dirty="0" err="1" smtClean="0"/>
              <a:t>Cate</a:t>
            </a:r>
            <a:r>
              <a:rPr lang="en-CA" sz="1400" dirty="0" smtClean="0"/>
              <a:t>, O. </a:t>
            </a:r>
            <a:r>
              <a:rPr lang="en-CA" sz="1400" i="1" dirty="0" smtClean="0"/>
              <a:t>Bedside teaching in medical education: a literature review. </a:t>
            </a:r>
            <a:r>
              <a:rPr lang="en-CA" sz="1400" i="1" dirty="0" err="1" smtClean="0"/>
              <a:t>Perspect</a:t>
            </a:r>
            <a:r>
              <a:rPr lang="en-CA" sz="1400" i="1" dirty="0" smtClean="0"/>
              <a:t> Med </a:t>
            </a:r>
            <a:r>
              <a:rPr lang="en-CA" sz="1400" i="1" dirty="0" err="1" smtClean="0"/>
              <a:t>Educ</a:t>
            </a:r>
            <a:r>
              <a:rPr lang="en-CA" sz="1400" i="1" dirty="0" smtClean="0"/>
              <a:t> (2014) 3:76–88.</a:t>
            </a:r>
          </a:p>
          <a:p>
            <a:pPr marL="342900" lvl="2" indent="-342900"/>
            <a:r>
              <a:rPr lang="en-CA" sz="1400" dirty="0" smtClean="0"/>
              <a:t>Snell L et al. Perceptions of bedside teaching: I - Faculty, resident &amp; student perspectives. 2 - Patient perspective.</a:t>
            </a:r>
          </a:p>
          <a:p>
            <a:pPr marL="342900" lvl="2" indent="-342900"/>
            <a:r>
              <a:rPr lang="en-CA" sz="1400" dirty="0" err="1" smtClean="0"/>
              <a:t>Subha</a:t>
            </a:r>
            <a:r>
              <a:rPr lang="en-CA" sz="1400" dirty="0" smtClean="0"/>
              <a:t> </a:t>
            </a:r>
            <a:r>
              <a:rPr lang="en-CA" sz="1400" dirty="0" err="1" smtClean="0"/>
              <a:t>Ramani</a:t>
            </a:r>
            <a:r>
              <a:rPr lang="en-CA" sz="1400" dirty="0" smtClean="0"/>
              <a:t> (2003) Twelve tips to improve bedside teaching, Medical Teacher, 25:2, 112-115, DOI: 10.1080/0142159031000092463</a:t>
            </a:r>
          </a:p>
          <a:p>
            <a:pPr marL="342900" lvl="2" indent="-342900"/>
            <a:r>
              <a:rPr lang="en-CA" sz="1400" dirty="0" smtClean="0">
                <a:hlinkClick r:id="rId4" action="ppaction://hlinksldjump"/>
              </a:rPr>
              <a:t>http://www.umin.ac.jp/vod/files/Dr.Linda_Snell/Bedside_teaching_IRCME4.pdf  </a:t>
            </a:r>
            <a:r>
              <a:rPr lang="en-CA" sz="1400" dirty="0" smtClean="0"/>
              <a:t>Accessed May 26, 2016.</a:t>
            </a:r>
            <a:endParaRPr lang="en-CA" sz="1400" dirty="0" smtClean="0">
              <a:hlinkClick r:id="rId5"/>
            </a:endParaRPr>
          </a:p>
          <a:p>
            <a:pPr marL="342900" lvl="2" indent="-342900"/>
            <a:r>
              <a:rPr lang="en-CA" sz="1400" dirty="0" smtClean="0">
                <a:hlinkClick r:id="rId4" action="ppaction://hlinksldjump"/>
              </a:rPr>
              <a:t>http://www.faculty.londondeanery.ac.uk/e-learning/explore-further/teaching_and_learning_at_the_bedside.pdf </a:t>
            </a:r>
            <a:r>
              <a:rPr lang="en-CA" sz="1400" dirty="0" smtClean="0"/>
              <a:t> Accessed May 26, 2016.</a:t>
            </a:r>
          </a:p>
          <a:p>
            <a:endParaRPr lang="en-CA" sz="1400" dirty="0" smtClean="0"/>
          </a:p>
          <a:p>
            <a:endParaRPr lang="en-CA" sz="1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4400" b="1" dirty="0" smtClean="0">
                <a:solidFill>
                  <a:srgbClr val="FFCC00"/>
                </a:solidFill>
                <a:ea typeface="ヒラギノ角ゴ Pro W3" pitchFamily="-105" charset="-128"/>
              </a:rPr>
              <a:t>What is Bedside Teaching?</a:t>
            </a:r>
            <a:endParaRPr lang="en-CA" sz="4400" dirty="0"/>
          </a:p>
        </p:txBody>
      </p:sp>
      <p:sp>
        <p:nvSpPr>
          <p:cNvPr id="3" name="Content Placeholder 2"/>
          <p:cNvSpPr>
            <a:spLocks noGrp="1"/>
          </p:cNvSpPr>
          <p:nvPr>
            <p:ph idx="1"/>
          </p:nvPr>
        </p:nvSpPr>
        <p:spPr/>
        <p:txBody>
          <a:bodyPr/>
          <a:lstStyle/>
          <a:p>
            <a:r>
              <a:rPr lang="en-CA" dirty="0" smtClean="0"/>
              <a:t>Any situation where </a:t>
            </a:r>
            <a:r>
              <a:rPr lang="en-CA" b="1" dirty="0" smtClean="0">
                <a:solidFill>
                  <a:srgbClr val="FFD365"/>
                </a:solidFill>
              </a:rPr>
              <a:t>teaching</a:t>
            </a:r>
            <a:r>
              <a:rPr lang="en-CA" dirty="0" smtClean="0"/>
              <a:t> occurs in the presence of a patient.</a:t>
            </a:r>
          </a:p>
          <a:p>
            <a:endParaRPr lang="en-CA" dirty="0" smtClean="0"/>
          </a:p>
          <a:p>
            <a:r>
              <a:rPr lang="en-CA" dirty="0" smtClean="0"/>
              <a:t>Bedside teaching is a vital component of medical education curriculum</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4400" b="1" dirty="0" smtClean="0">
                <a:solidFill>
                  <a:srgbClr val="FFC000"/>
                </a:solidFill>
              </a:rPr>
              <a:t>Teaching on the Fly</a:t>
            </a:r>
            <a:endParaRPr lang="en-CA" sz="4400" b="1" dirty="0">
              <a:solidFill>
                <a:srgbClr val="FFC000"/>
              </a:solidFill>
            </a:endParaRPr>
          </a:p>
        </p:txBody>
      </p:sp>
      <p:sp>
        <p:nvSpPr>
          <p:cNvPr id="3" name="Content Placeholder 2"/>
          <p:cNvSpPr>
            <a:spLocks noGrp="1"/>
          </p:cNvSpPr>
          <p:nvPr>
            <p:ph idx="1"/>
          </p:nvPr>
        </p:nvSpPr>
        <p:spPr/>
        <p:txBody>
          <a:bodyPr/>
          <a:lstStyle/>
          <a:p>
            <a:pPr>
              <a:buNone/>
            </a:pPr>
            <a:r>
              <a:rPr lang="en-CA" dirty="0" smtClean="0"/>
              <a:t>What does this mean to you?</a:t>
            </a:r>
          </a:p>
          <a:p>
            <a:endParaRPr lang="en-CA" dirty="0" smtClean="0"/>
          </a:p>
          <a:p>
            <a:r>
              <a:rPr lang="en-CA" dirty="0" smtClean="0"/>
              <a:t>Teaching in a clinical situation</a:t>
            </a:r>
          </a:p>
          <a:p>
            <a:r>
              <a:rPr lang="en-CA" dirty="0" smtClean="0"/>
              <a:t>Teaching inspired by patient encounters</a:t>
            </a:r>
          </a:p>
          <a:p>
            <a:r>
              <a:rPr lang="en-CA" dirty="0" smtClean="0"/>
              <a:t>Teaching without much time</a:t>
            </a:r>
          </a:p>
          <a:p>
            <a:r>
              <a:rPr lang="en-CA" dirty="0" smtClean="0"/>
              <a:t>“Informal” teaching</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10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1000"/>
                                        <p:tgtEl>
                                          <p:spTgt spid="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CA" sz="4400" b="1" dirty="0" smtClean="0">
                <a:solidFill>
                  <a:srgbClr val="FFC000"/>
                </a:solidFill>
              </a:rPr>
              <a:t>Key Message</a:t>
            </a:r>
            <a:endParaRPr lang="en-CA" sz="4400" b="1" dirty="0">
              <a:solidFill>
                <a:srgbClr val="FFC000"/>
              </a:solidFill>
            </a:endParaRPr>
          </a:p>
        </p:txBody>
      </p:sp>
      <p:sp>
        <p:nvSpPr>
          <p:cNvPr id="5" name="Content Placeholder 4"/>
          <p:cNvSpPr>
            <a:spLocks noGrp="1"/>
          </p:cNvSpPr>
          <p:nvPr>
            <p:ph idx="1"/>
          </p:nvPr>
        </p:nvSpPr>
        <p:spPr/>
        <p:txBody>
          <a:bodyPr/>
          <a:lstStyle/>
          <a:p>
            <a:pPr algn="ctr">
              <a:buNone/>
            </a:pPr>
            <a:endParaRPr lang="en-CA" sz="4800" b="1" dirty="0" smtClean="0">
              <a:solidFill>
                <a:srgbClr val="FF0000"/>
              </a:solidFill>
            </a:endParaRPr>
          </a:p>
          <a:p>
            <a:pPr algn="ctr">
              <a:buNone/>
            </a:pPr>
            <a:r>
              <a:rPr lang="en-CA" sz="4800" b="1" dirty="0" smtClean="0">
                <a:solidFill>
                  <a:srgbClr val="FF0000"/>
                </a:solidFill>
              </a:rPr>
              <a:t>PREPARE</a:t>
            </a:r>
          </a:p>
          <a:p>
            <a:pPr algn="ctr">
              <a:buNone/>
            </a:pPr>
            <a:endParaRPr lang="en-CA" sz="4800" b="1" dirty="0" smtClean="0">
              <a:solidFill>
                <a:srgbClr val="FF0000"/>
              </a:solidFill>
            </a:endParaRPr>
          </a:p>
          <a:p>
            <a:pPr algn="ctr">
              <a:buNone/>
            </a:pPr>
            <a:r>
              <a:rPr lang="en-CA" sz="4800" dirty="0" smtClean="0"/>
              <a:t>Orientation			Planning</a:t>
            </a:r>
          </a:p>
          <a:p>
            <a:pPr>
              <a:buNone/>
            </a:pPr>
            <a:endParaRPr lang="en-CA" sz="4800" dirty="0" smtClean="0"/>
          </a:p>
          <a:p>
            <a:pPr>
              <a:buNone/>
            </a:pPr>
            <a:endParaRPr lang="en-CA" sz="4400" dirty="0" smtClean="0"/>
          </a:p>
          <a:p>
            <a:pPr algn="ctr">
              <a:buNone/>
            </a:pPr>
            <a:endParaRPr lang="en-CA"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100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p:cTn id="7" dur="1000" fill="hold"/>
                                        <p:tgtEl>
                                          <p:spTgt spid="5">
                                            <p:txEl>
                                              <p:pRg st="3" end="3"/>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3" end="3"/>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4400" b="1" dirty="0" smtClean="0">
                <a:solidFill>
                  <a:srgbClr val="FFCC00"/>
                </a:solidFill>
                <a:ea typeface="ヒラギノ角ゴ Pro W3" pitchFamily="-105" charset="-128"/>
              </a:rPr>
              <a:t>Prepare</a:t>
            </a:r>
            <a:endParaRPr lang="en-CA" b="1" dirty="0"/>
          </a:p>
        </p:txBody>
      </p:sp>
      <p:sp>
        <p:nvSpPr>
          <p:cNvPr id="3" name="Content Placeholder 2"/>
          <p:cNvSpPr>
            <a:spLocks noGrp="1"/>
          </p:cNvSpPr>
          <p:nvPr>
            <p:ph idx="1"/>
          </p:nvPr>
        </p:nvSpPr>
        <p:spPr/>
        <p:txBody>
          <a:bodyPr/>
          <a:lstStyle/>
          <a:p>
            <a:r>
              <a:rPr lang="en-CA" dirty="0" smtClean="0"/>
              <a:t>Know your learner</a:t>
            </a:r>
          </a:p>
          <a:p>
            <a:pPr lvl="1"/>
            <a:r>
              <a:rPr lang="en-CA" dirty="0" smtClean="0"/>
              <a:t>Their level of training, past experience, goals for rotation, prior areas of difficulty</a:t>
            </a:r>
          </a:p>
          <a:p>
            <a:r>
              <a:rPr lang="en-CA" dirty="0" smtClean="0"/>
              <a:t>Know </a:t>
            </a:r>
            <a:r>
              <a:rPr lang="en-CA" dirty="0" smtClean="0"/>
              <a:t>the curriculum</a:t>
            </a:r>
          </a:p>
          <a:p>
            <a:pPr lvl="1"/>
            <a:r>
              <a:rPr lang="en-CA" dirty="0" smtClean="0"/>
              <a:t>What are the objectives for this rotation/shift?</a:t>
            </a:r>
          </a:p>
          <a:p>
            <a:pPr lvl="1"/>
            <a:r>
              <a:rPr lang="en-CA" dirty="0" smtClean="0"/>
              <a:t>What </a:t>
            </a:r>
            <a:r>
              <a:rPr lang="en-CA" dirty="0" smtClean="0"/>
              <a:t>are you going to teach</a:t>
            </a:r>
            <a:r>
              <a:rPr lang="en-CA" dirty="0" smtClean="0"/>
              <a:t>?</a:t>
            </a:r>
          </a:p>
          <a:p>
            <a:r>
              <a:rPr lang="en-CA" dirty="0" smtClean="0"/>
              <a:t>Choose </a:t>
            </a:r>
            <a:r>
              <a:rPr lang="en-CA" dirty="0" smtClean="0"/>
              <a:t>your patient(s</a:t>
            </a:r>
            <a:r>
              <a:rPr lang="en-CA" dirty="0" smtClean="0"/>
              <a:t>)</a:t>
            </a:r>
            <a:endParaRPr lang="en-CA"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childTnLst>
                                </p:cTn>
                              </p:par>
                            </p:childTnLst>
                          </p:cTn>
                        </p:par>
                        <p:par>
                          <p:cTn id="20" fill="hold">
                            <p:stCondLst>
                              <p:cond delay="400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par>
                          <p:cTn id="24" fill="hold">
                            <p:stCondLst>
                              <p:cond delay="5000"/>
                            </p:stCondLst>
                            <p:childTnLst>
                              <p:par>
                                <p:cTn id="25" presetID="10" presetClass="entr" presetSubtype="0"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4400" b="1" dirty="0" smtClean="0">
                <a:solidFill>
                  <a:srgbClr val="FFC000"/>
                </a:solidFill>
              </a:rPr>
              <a:t>Practice</a:t>
            </a:r>
            <a:endParaRPr lang="en-CA" b="1" dirty="0">
              <a:solidFill>
                <a:srgbClr val="FFC000"/>
              </a:solidFill>
            </a:endParaRPr>
          </a:p>
        </p:txBody>
      </p:sp>
      <p:sp>
        <p:nvSpPr>
          <p:cNvPr id="3" name="Content Placeholder 2"/>
          <p:cNvSpPr>
            <a:spLocks noGrp="1"/>
          </p:cNvSpPr>
          <p:nvPr>
            <p:ph idx="1"/>
          </p:nvPr>
        </p:nvSpPr>
        <p:spPr/>
        <p:txBody>
          <a:bodyPr/>
          <a:lstStyle/>
          <a:p>
            <a:r>
              <a:rPr lang="en-CA" dirty="0" smtClean="0"/>
              <a:t>Groups of 2-3</a:t>
            </a:r>
          </a:p>
          <a:p>
            <a:r>
              <a:rPr lang="en-CA" dirty="0" smtClean="0"/>
              <a:t>One person is learner</a:t>
            </a:r>
          </a:p>
          <a:p>
            <a:r>
              <a:rPr lang="en-CA" dirty="0" smtClean="0"/>
              <a:t>One person is staff</a:t>
            </a:r>
          </a:p>
          <a:p>
            <a:r>
              <a:rPr lang="en-CA" dirty="0" smtClean="0"/>
              <a:t>Practice asking questions that help with planning/orientation</a:t>
            </a:r>
            <a:endParaRPr lang="en-C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CA" dirty="0"/>
          </a:p>
        </p:txBody>
      </p:sp>
      <p:sp>
        <p:nvSpPr>
          <p:cNvPr id="5" name="Text Placeholder 4"/>
          <p:cNvSpPr>
            <a:spLocks noGrp="1"/>
          </p:cNvSpPr>
          <p:nvPr>
            <p:ph type="body" idx="1"/>
          </p:nvPr>
        </p:nvSpPr>
        <p:spPr/>
        <p:txBody>
          <a:bodyPr/>
          <a:lstStyle/>
          <a:p>
            <a:r>
              <a:rPr lang="en-CA" sz="2400" b="1" dirty="0" smtClean="0">
                <a:solidFill>
                  <a:srgbClr val="FFC000"/>
                </a:solidFill>
              </a:rPr>
              <a:t>Challenges in Bedside Teaching and Teaching “On the Fly”</a:t>
            </a:r>
            <a:endParaRPr lang="en-CA" sz="2400" b="1" dirty="0">
              <a:solidFill>
                <a:srgbClr val="FFC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_ThemeDal">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Them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Narrow"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Narrow" charset="0"/>
          </a:defRPr>
        </a:defPPr>
      </a:lstStyle>
    </a:lnDef>
  </a:objectDefaults>
  <a:extraClrSchemeLst>
    <a:extraClrScheme>
      <a:clrScheme name="Office Theme 1">
        <a:dk1>
          <a:srgbClr val="990033"/>
        </a:dk1>
        <a:lt1>
          <a:srgbClr val="FFFFCC"/>
        </a:lt1>
        <a:dk2>
          <a:srgbClr val="000000"/>
        </a:dk2>
        <a:lt2>
          <a:srgbClr val="FFFFFF"/>
        </a:lt2>
        <a:accent1>
          <a:srgbClr val="CC3300"/>
        </a:accent1>
        <a:accent2>
          <a:srgbClr val="FF9900"/>
        </a:accent2>
        <a:accent3>
          <a:srgbClr val="AAAAAA"/>
        </a:accent3>
        <a:accent4>
          <a:srgbClr val="DADAAE"/>
        </a:accent4>
        <a:accent5>
          <a:srgbClr val="E2ADAA"/>
        </a:accent5>
        <a:accent6>
          <a:srgbClr val="E78A00"/>
        </a:accent6>
        <a:hlink>
          <a:srgbClr val="FFCC00"/>
        </a:hlink>
        <a:folHlink>
          <a:srgbClr val="FF5050"/>
        </a:folHlink>
      </a:clrScheme>
      <a:clrMap bg1="dk2" tx1="lt1" bg2="dk1" tx2="lt2" accent1="accent1" accent2="accent2" accent3="accent3" accent4="accent4" accent5="accent5" accent6="accent6" hlink="hlink" folHlink="folHlink"/>
    </a:extraClrScheme>
    <a:extraClrScheme>
      <a:clrScheme name="Office Theme 2">
        <a:dk1>
          <a:srgbClr val="9900CC"/>
        </a:dk1>
        <a:lt1>
          <a:srgbClr val="FFFFCC"/>
        </a:lt1>
        <a:dk2>
          <a:srgbClr val="000000"/>
        </a:dk2>
        <a:lt2>
          <a:srgbClr val="FFFFFF"/>
        </a:lt2>
        <a:accent1>
          <a:srgbClr val="666699"/>
        </a:accent1>
        <a:accent2>
          <a:srgbClr val="660066"/>
        </a:accent2>
        <a:accent3>
          <a:srgbClr val="AAAAAA"/>
        </a:accent3>
        <a:accent4>
          <a:srgbClr val="DADAAE"/>
        </a:accent4>
        <a:accent5>
          <a:srgbClr val="B8B8CA"/>
        </a:accent5>
        <a:accent6>
          <a:srgbClr val="5C005C"/>
        </a:accent6>
        <a:hlink>
          <a:srgbClr val="CC0000"/>
        </a:hlink>
        <a:folHlink>
          <a:srgbClr val="A50021"/>
        </a:folHlink>
      </a:clrScheme>
      <a:clrMap bg1="dk2" tx1="lt1" bg2="dk1" tx2="lt2" accent1="accent1" accent2="accent2" accent3="accent3" accent4="accent4" accent5="accent5" accent6="accent6" hlink="hlink" folHlink="folHlink"/>
    </a:extraClrScheme>
    <a:extraClrScheme>
      <a:clrScheme name="Office Theme 3">
        <a:dk1>
          <a:srgbClr val="CCCCFF"/>
        </a:dk1>
        <a:lt1>
          <a:srgbClr val="FFFFCC"/>
        </a:lt1>
        <a:dk2>
          <a:srgbClr val="000000"/>
        </a:dk2>
        <a:lt2>
          <a:srgbClr val="FFFFFF"/>
        </a:lt2>
        <a:accent1>
          <a:srgbClr val="9999FF"/>
        </a:accent1>
        <a:accent2>
          <a:srgbClr val="33CCCC"/>
        </a:accent2>
        <a:accent3>
          <a:srgbClr val="AAAAAA"/>
        </a:accent3>
        <a:accent4>
          <a:srgbClr val="DADAAE"/>
        </a:accent4>
        <a:accent5>
          <a:srgbClr val="CACAFF"/>
        </a:accent5>
        <a:accent6>
          <a:srgbClr val="2DB9B9"/>
        </a:accent6>
        <a:hlink>
          <a:srgbClr val="66FFFF"/>
        </a:hlink>
        <a:folHlink>
          <a:srgbClr val="660066"/>
        </a:folHlink>
      </a:clrScheme>
      <a:clrMap bg1="dk2" tx1="lt1" bg2="dk1" tx2="lt2" accent1="accent1" accent2="accent2" accent3="accent3" accent4="accent4" accent5="accent5" accent6="accent6" hlink="hlink" folHlink="folHlink"/>
    </a:extraClrScheme>
    <a:extraClrScheme>
      <a:clrScheme name="Office Theme 4">
        <a:dk1>
          <a:srgbClr val="7A5A00"/>
        </a:dk1>
        <a:lt1>
          <a:srgbClr val="FFFF99"/>
        </a:lt1>
        <a:dk2>
          <a:srgbClr val="000066"/>
        </a:dk2>
        <a:lt2>
          <a:srgbClr val="CCFF33"/>
        </a:lt2>
        <a:accent1>
          <a:srgbClr val="006600"/>
        </a:accent1>
        <a:accent2>
          <a:srgbClr val="4F0777"/>
        </a:accent2>
        <a:accent3>
          <a:srgbClr val="AAAAB8"/>
        </a:accent3>
        <a:accent4>
          <a:srgbClr val="DADA82"/>
        </a:accent4>
        <a:accent5>
          <a:srgbClr val="AAB8AA"/>
        </a:accent5>
        <a:accent6>
          <a:srgbClr val="47066B"/>
        </a:accent6>
        <a:hlink>
          <a:srgbClr val="CC99FF"/>
        </a:hlink>
        <a:folHlink>
          <a:srgbClr val="005894"/>
        </a:folHlink>
      </a:clrScheme>
      <a:clrMap bg1="dk2" tx1="lt1" bg2="dk1" tx2="lt2" accent1="accent1" accent2="accent2" accent3="accent3" accent4="accent4" accent5="accent5" accent6="accent6" hlink="hlink" folHlink="folHlink"/>
    </a:extraClrScheme>
    <a:extraClrScheme>
      <a:clrScheme name="Office Theme 5">
        <a:dk1>
          <a:srgbClr val="000000"/>
        </a:dk1>
        <a:lt1>
          <a:srgbClr val="F8F8F8"/>
        </a:lt1>
        <a:dk2>
          <a:srgbClr val="800000"/>
        </a:dk2>
        <a:lt2>
          <a:srgbClr val="FFFFFF"/>
        </a:lt2>
        <a:accent1>
          <a:srgbClr val="FF3300"/>
        </a:accent1>
        <a:accent2>
          <a:srgbClr val="FF5050"/>
        </a:accent2>
        <a:accent3>
          <a:srgbClr val="C0AAAA"/>
        </a:accent3>
        <a:accent4>
          <a:srgbClr val="D4D4D4"/>
        </a:accent4>
        <a:accent5>
          <a:srgbClr val="FFADAA"/>
        </a:accent5>
        <a:accent6>
          <a:srgbClr val="E74848"/>
        </a:accent6>
        <a:hlink>
          <a:srgbClr val="FF9999"/>
        </a:hlink>
        <a:folHlink>
          <a:srgbClr val="FF9966"/>
        </a:folHlink>
      </a:clrScheme>
      <a:clrMap bg1="dk2" tx1="lt1" bg2="dk1" tx2="lt2" accent1="accent1" accent2="accent2" accent3="accent3" accent4="accent4" accent5="accent5" accent6="accent6" hlink="hlink" folHlink="folHlink"/>
    </a:extraClrScheme>
    <a:extraClrScheme>
      <a:clrScheme name="Office Theme 6">
        <a:dk1>
          <a:srgbClr val="99CC00"/>
        </a:dk1>
        <a:lt1>
          <a:srgbClr val="FFFFFF"/>
        </a:lt1>
        <a:dk2>
          <a:srgbClr val="009900"/>
        </a:dk2>
        <a:lt2>
          <a:srgbClr val="FFFF99"/>
        </a:lt2>
        <a:accent1>
          <a:srgbClr val="336600"/>
        </a:accent1>
        <a:accent2>
          <a:srgbClr val="CCCC00"/>
        </a:accent2>
        <a:accent3>
          <a:srgbClr val="AACAAA"/>
        </a:accent3>
        <a:accent4>
          <a:srgbClr val="DADADA"/>
        </a:accent4>
        <a:accent5>
          <a:srgbClr val="ADB8AA"/>
        </a:accent5>
        <a:accent6>
          <a:srgbClr val="B9B900"/>
        </a:accent6>
        <a:hlink>
          <a:srgbClr val="008000"/>
        </a:hlink>
        <a:folHlink>
          <a:srgbClr val="33CC33"/>
        </a:folHlink>
      </a:clrScheme>
      <a:clrMap bg1="dk2" tx1="lt1" bg2="dk1" tx2="lt2" accent1="accent1" accent2="accent2" accent3="accent3" accent4="accent4" accent5="accent5" accent6="accent6" hlink="hlink" folHlink="folHlink"/>
    </a:extraClrScheme>
    <a:extraClrScheme>
      <a:clrScheme name="Office Theme 7">
        <a:dk1>
          <a:srgbClr val="000066"/>
        </a:dk1>
        <a:lt1>
          <a:srgbClr val="E1F4FF"/>
        </a:lt1>
        <a:dk2>
          <a:srgbClr val="000066"/>
        </a:dk2>
        <a:lt2>
          <a:srgbClr val="CCCCFF"/>
        </a:lt2>
        <a:accent1>
          <a:srgbClr val="9999FF"/>
        </a:accent1>
        <a:accent2>
          <a:srgbClr val="33CCCC"/>
        </a:accent2>
        <a:accent3>
          <a:srgbClr val="EEF8FF"/>
        </a:accent3>
        <a:accent4>
          <a:srgbClr val="000056"/>
        </a:accent4>
        <a:accent5>
          <a:srgbClr val="CACAFF"/>
        </a:accent5>
        <a:accent6>
          <a:srgbClr val="2DB9B9"/>
        </a:accent6>
        <a:hlink>
          <a:srgbClr val="66FFFF"/>
        </a:hlink>
        <a:folHlink>
          <a:srgbClr val="660066"/>
        </a:folHlink>
      </a:clrScheme>
      <a:clrMap bg1="lt1" tx1="dk1" bg2="lt2" tx2="dk2" accent1="accent1" accent2="accent2" accent3="accent3" accent4="accent4" accent5="accent5" accent6="accent6" hlink="hlink" folHlink="folHlink"/>
    </a:extraClrScheme>
    <a:extraClrScheme>
      <a:clrScheme name="Office Theme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FFFFFF"/>
        </a:lt1>
        <a:dk2>
          <a:srgbClr val="000000"/>
        </a:dk2>
        <a:lt2>
          <a:srgbClr val="FFCC99"/>
        </a:lt2>
        <a:accent1>
          <a:srgbClr val="FF9900"/>
        </a:accent1>
        <a:accent2>
          <a:srgbClr val="FF99CC"/>
        </a:accent2>
        <a:accent3>
          <a:srgbClr val="FFFFFF"/>
        </a:accent3>
        <a:accent4>
          <a:srgbClr val="000000"/>
        </a:accent4>
        <a:accent5>
          <a:srgbClr val="FFCAAA"/>
        </a:accent5>
        <a:accent6>
          <a:srgbClr val="E78AB9"/>
        </a:accent6>
        <a:hlink>
          <a:srgbClr val="FF9999"/>
        </a:hlink>
        <a:folHlink>
          <a:srgbClr val="FFFF99"/>
        </a:folHlink>
      </a:clrScheme>
      <a:clrMap bg1="lt1" tx1="dk1" bg2="lt2" tx2="dk2" accent1="accent1" accent2="accent2" accent3="accent3" accent4="accent4" accent5="accent5" accent6="accent6" hlink="hlink" folHlink="folHlink"/>
    </a:extraClrScheme>
    <a:extraClrScheme>
      <a:clrScheme name="Office Theme 10">
        <a:dk1>
          <a:srgbClr val="000000"/>
        </a:dk1>
        <a:lt1>
          <a:srgbClr val="FFFFFF"/>
        </a:lt1>
        <a:dk2>
          <a:srgbClr val="FFCB00"/>
        </a:dk2>
        <a:lt2>
          <a:srgbClr val="808080"/>
        </a:lt2>
        <a:accent1>
          <a:srgbClr val="0080FF"/>
        </a:accent1>
        <a:accent2>
          <a:srgbClr val="408000"/>
        </a:accent2>
        <a:accent3>
          <a:srgbClr val="FFFFFF"/>
        </a:accent3>
        <a:accent4>
          <a:srgbClr val="000000"/>
        </a:accent4>
        <a:accent5>
          <a:srgbClr val="AAC0FF"/>
        </a:accent5>
        <a:accent6>
          <a:srgbClr val="397300"/>
        </a:accent6>
        <a:hlink>
          <a:srgbClr val="FF0000"/>
        </a:hlink>
        <a:folHlink>
          <a:srgbClr val="FF8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6943</TotalTime>
  <Words>1152</Words>
  <Application>Microsoft Office PowerPoint</Application>
  <PresentationFormat>Overhead</PresentationFormat>
  <Paragraphs>303</Paragraphs>
  <Slides>32</Slides>
  <Notes>18</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2_ThemeDal</vt:lpstr>
      <vt:lpstr>Teaching “On the Fly”  and Bedside Teaching  </vt:lpstr>
      <vt:lpstr>Slide 2</vt:lpstr>
      <vt:lpstr>Slide 3</vt:lpstr>
      <vt:lpstr>What is Bedside Teaching?</vt:lpstr>
      <vt:lpstr>Teaching on the Fly</vt:lpstr>
      <vt:lpstr>Key Message</vt:lpstr>
      <vt:lpstr>Prepare</vt:lpstr>
      <vt:lpstr>Practice</vt:lpstr>
      <vt:lpstr>Slide 9</vt:lpstr>
      <vt:lpstr>Challenges</vt:lpstr>
      <vt:lpstr>One Minute preceptor and SNAPPS</vt:lpstr>
      <vt:lpstr>One-Minute Preceptor “5 Microskills”</vt:lpstr>
      <vt:lpstr>SNAPPS</vt:lpstr>
      <vt:lpstr>SNAPPS in ACTION</vt:lpstr>
      <vt:lpstr>Teaching at the Bedside</vt:lpstr>
      <vt:lpstr>Types of learning opportunities</vt:lpstr>
      <vt:lpstr>Benefits – For the Teacher</vt:lpstr>
      <vt:lpstr>Benefits – For the Learner</vt:lpstr>
      <vt:lpstr>Benefits – For the Patient</vt:lpstr>
      <vt:lpstr>When NOT to do bedside teaching</vt:lpstr>
      <vt:lpstr>Teaching Tips</vt:lpstr>
      <vt:lpstr>Clinical Teaching Framework</vt:lpstr>
      <vt:lpstr>Intent</vt:lpstr>
      <vt:lpstr>Plan - Briefing</vt:lpstr>
      <vt:lpstr>Plan - Prepare the patient</vt:lpstr>
      <vt:lpstr>Teach - Observation</vt:lpstr>
      <vt:lpstr>Teach - Questioning</vt:lpstr>
      <vt:lpstr>Debrief - Summarize</vt:lpstr>
      <vt:lpstr>Debrief with Learners</vt:lpstr>
      <vt:lpstr>Summary</vt:lpstr>
      <vt:lpstr>Summary Bedside Teaching and Teaching on the Fly</vt:lpstr>
      <vt:lpstr>References and Resources</vt:lpstr>
    </vt:vector>
  </TitlesOfParts>
  <Company>Cessul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Tim Allen</dc:creator>
  <cp:lastModifiedBy>Alethea Lacas</cp:lastModifiedBy>
  <cp:revision>285</cp:revision>
  <dcterms:created xsi:type="dcterms:W3CDTF">2000-06-18T00:54:37Z</dcterms:created>
  <dcterms:modified xsi:type="dcterms:W3CDTF">2017-11-27T20:51:21Z</dcterms:modified>
</cp:coreProperties>
</file>