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43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A4F595-A5CB-4F02-9C38-36A88C8277EC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9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6DD9C0-CCE8-41B6-92AB-D572DD0A4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2915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58" cy="4984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530" y="1"/>
            <a:ext cx="2946058" cy="4984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D5426-4FF3-1241-A11C-CA87832190FD}" type="datetimeFigureOut">
              <a:rPr lang="en-US" smtClean="0"/>
              <a:t>7/16/24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39838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42" y="4777862"/>
            <a:ext cx="5438792" cy="390852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220"/>
            <a:ext cx="2946058" cy="4984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530" y="9428220"/>
            <a:ext cx="2946058" cy="4984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7DC4BF-1D4A-004E-B6B2-9AE7E2E6F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955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5A5A5-17F7-F34C-A78A-3C3FF298E213}" type="datetime1">
              <a:rPr lang="en-GB" smtClean="0"/>
              <a:t>16/07/2024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783F-9FB7-FF4F-BC3F-7706CE982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92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F4FF2-D3E2-A847-AEEB-D6418C12AFDB}" type="datetime1">
              <a:rPr lang="en-GB" smtClean="0"/>
              <a:t>16/07/2024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783F-9FB7-FF4F-BC3F-7706CE982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012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47ADB-F810-524F-8DAE-D08788CA6BEE}" type="datetime1">
              <a:rPr lang="en-GB" smtClean="0"/>
              <a:t>16/07/2024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783F-9FB7-FF4F-BC3F-7706CE982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610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8561" y="1890134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528F-47C7-B949-81C5-1BAA5642C57F}" type="datetime1">
              <a:rPr lang="en-GB" smtClean="0"/>
              <a:t>16/07/2024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76391E89-5922-8A4B-9C6B-E63C972621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783F-9FB7-FF4F-BC3F-7706CE982AF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3" descr="C:\Users\Duncan\Desktop\UoC-JBS-logo-CMYK.png">
            <a:extLst>
              <a:ext uri="{FF2B5EF4-FFF2-40B4-BE49-F238E27FC236}">
                <a16:creationId xmlns:a16="http://schemas.microsoft.com/office/drawing/2014/main" id="{FB5DCCA8-78DE-63ED-1635-E21533F783F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5873211"/>
            <a:ext cx="2744968" cy="851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96819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2680C-D279-7D4E-9D34-0660C0C4A866}" type="datetime1">
              <a:rPr lang="en-GB" smtClean="0"/>
              <a:t>16/07/2024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783F-9FB7-FF4F-BC3F-7706CE982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105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67E3-1F06-7B41-9AC8-E113A09C2AAE}" type="datetime1">
              <a:rPr lang="en-GB" smtClean="0"/>
              <a:t>16/07/2024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783F-9FB7-FF4F-BC3F-7706CE982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069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6F2C-5303-3843-98A1-754EFA1AD548}" type="datetime1">
              <a:rPr lang="en-GB" smtClean="0"/>
              <a:t>16/07/2024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783F-9FB7-FF4F-BC3F-7706CE982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279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9EBAD-4832-8348-95A3-7DEEF2885CC6}" type="datetime1">
              <a:rPr lang="en-GB" smtClean="0"/>
              <a:t>16/07/2024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783F-9FB7-FF4F-BC3F-7706CE982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938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B5E89-FE40-2745-AC1C-71709739B1F5}" type="datetime1">
              <a:rPr lang="en-GB" smtClean="0"/>
              <a:t>16/07/2024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783F-9FB7-FF4F-BC3F-7706CE982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050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5C48C-AF68-244F-9AFB-B33BC7934125}" type="datetime1">
              <a:rPr lang="en-GB" smtClean="0"/>
              <a:t>16/07/2024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783F-9FB7-FF4F-BC3F-7706CE982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5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6D07A-8195-A548-B2E6-EAA792A814E4}" type="datetime1">
              <a:rPr lang="en-GB" smtClean="0"/>
              <a:t>16/07/2024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783F-9FB7-FF4F-BC3F-7706CE982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485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27A2C-BF51-AD40-987D-C5AD1C5FA2D4}" type="datetime1">
              <a:rPr lang="en-GB" smtClean="0"/>
              <a:t>16/07/2024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‹#›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C783F-9FB7-FF4F-BC3F-7706CE982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807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68615"/>
            <a:ext cx="10148888" cy="2238653"/>
          </a:xfrm>
        </p:spPr>
        <p:txBody>
          <a:bodyPr>
            <a:normAutofit fontScale="90000"/>
          </a:bodyPr>
          <a:lstStyle/>
          <a:p>
            <a:br>
              <a:rPr lang="en-US" sz="3600" b="1" dirty="0"/>
            </a:br>
            <a:br>
              <a:rPr lang="en-US" sz="3600" b="1" dirty="0"/>
            </a:br>
            <a:br>
              <a:rPr lang="en-US" sz="3600" b="1" dirty="0"/>
            </a:br>
            <a:br>
              <a:rPr lang="en-US" sz="3600" b="1" dirty="0"/>
            </a:br>
            <a:br>
              <a:rPr lang="en-US" sz="3600" b="1" dirty="0"/>
            </a:br>
            <a:r>
              <a:rPr lang="en-US" sz="3600" b="1" dirty="0"/>
              <a:t>ACE Debate:</a:t>
            </a:r>
            <a:br>
              <a:rPr lang="en-US" sz="3600" b="1" dirty="0"/>
            </a:br>
            <a:r>
              <a:rPr lang="en-US" sz="3600" b="1" i="1" dirty="0"/>
              <a:t>Christian Perspectives on AI and its Impact on the Economy</a:t>
            </a:r>
            <a:br>
              <a:rPr lang="en-US" sz="3600" b="1" dirty="0"/>
            </a:br>
            <a:br>
              <a:rPr lang="en-US" sz="3600" b="1" dirty="0"/>
            </a:br>
            <a:r>
              <a:rPr lang="en-US" sz="3600" b="1" dirty="0"/>
              <a:t>Thoughts inspired by ‘The Robot Will See You Now’ edited by John Wyatt and Stephen </a:t>
            </a:r>
            <a:r>
              <a:rPr lang="en-US" sz="3600" b="1" dirty="0" err="1"/>
              <a:t>N.Williams</a:t>
            </a:r>
            <a:r>
              <a:rPr lang="en-US" sz="3600" b="1" dirty="0"/>
              <a:t>, 2021, SPCK.</a:t>
            </a:r>
            <a:endParaRPr lang="en-US" sz="36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603351"/>
            <a:ext cx="9144000" cy="3602577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Michael G. Pollitt</a:t>
            </a:r>
          </a:p>
          <a:p>
            <a:r>
              <a:rPr lang="en-US" dirty="0"/>
              <a:t>Judge  Business School</a:t>
            </a:r>
          </a:p>
          <a:p>
            <a:r>
              <a:rPr lang="en-US" dirty="0"/>
              <a:t>Cambridge</a:t>
            </a:r>
          </a:p>
          <a:p>
            <a:endParaRPr lang="en-US" dirty="0"/>
          </a:p>
          <a:p>
            <a:r>
              <a:rPr lang="en-US" dirty="0"/>
              <a:t>ACE UK Annual Conference</a:t>
            </a:r>
          </a:p>
          <a:p>
            <a:r>
              <a:rPr lang="en-US" dirty="0"/>
              <a:t>5 July 2024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76672"/>
            <a:ext cx="120967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C:\Users\Duncan\Desktop\UoC-JBS-logo-CMY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89660" y="5780228"/>
            <a:ext cx="2744968" cy="851400"/>
          </a:xfrm>
          <a:prstGeom prst="rect">
            <a:avLst/>
          </a:prstGeom>
          <a:noFill/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0136F0D-CC3F-58F5-560A-8470EF904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258063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0A2D8-EDB9-D17C-A553-C5D420216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7105" y="0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With thanks to John Wyatt and </a:t>
            </a:r>
            <a:br>
              <a:rPr lang="en-US" dirty="0"/>
            </a:br>
            <a:r>
              <a:rPr lang="en-US" dirty="0"/>
              <a:t>co-authors for the inspiration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E423A2D-1754-520D-64EC-EF4A35C3FE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00587" y="1690688"/>
            <a:ext cx="3271837" cy="505317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3B01E-5C09-57D1-A3F8-739E872BC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‹#›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639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642F9-5393-D05C-66FD-AB8A2B6FD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776B9-C1FB-8E8D-E500-31AC96D6F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Sensors</a:t>
            </a:r>
          </a:p>
          <a:p>
            <a:r>
              <a:rPr lang="en-US" dirty="0"/>
              <a:t>Processing of info</a:t>
            </a:r>
          </a:p>
          <a:p>
            <a:r>
              <a:rPr lang="en-US" dirty="0"/>
              <a:t>Robots</a:t>
            </a:r>
          </a:p>
          <a:p>
            <a:r>
              <a:rPr lang="en-US" dirty="0"/>
              <a:t>Singularity (Mathematician- John von Neumann) and Super-intelligence (Philosopher - Nick Bostrom)</a:t>
            </a:r>
          </a:p>
          <a:p>
            <a:endParaRPr lang="en-US" dirty="0"/>
          </a:p>
          <a:p>
            <a:r>
              <a:rPr lang="en-US" dirty="0"/>
              <a:t>Scientists tend to think inevitability about AI and not much we can do about it (e.g. Geoffrey Hinton from Google).</a:t>
            </a:r>
          </a:p>
          <a:p>
            <a:r>
              <a:rPr lang="en-US" dirty="0"/>
              <a:t>Somewhat self-fulfilling prophecies going on.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C9C1BD-3B7A-62B9-1235-961446512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D21112F9-7C2B-714A-B867-295244B8472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805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157F6-89D5-6C2F-4484-747029103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from history of technology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BF318-A903-288F-66AE-4C95B9B2B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844" y="1487488"/>
            <a:ext cx="11729156" cy="4351338"/>
          </a:xfrm>
        </p:spPr>
        <p:txBody>
          <a:bodyPr>
            <a:normAutofit fontScale="92500"/>
          </a:bodyPr>
          <a:lstStyle/>
          <a:p>
            <a:r>
              <a:rPr lang="en-US" dirty="0"/>
              <a:t>Industrial revolution: 1760-1820</a:t>
            </a:r>
          </a:p>
          <a:p>
            <a:r>
              <a:rPr lang="en-US" dirty="0"/>
              <a:t>Hours per worker have fallen from (2200 hours in 1950 to 1700 hours in 2013)</a:t>
            </a:r>
          </a:p>
          <a:p>
            <a:r>
              <a:rPr lang="en-US" dirty="0"/>
              <a:t>Intensity of work has possibly fallen for some</a:t>
            </a:r>
          </a:p>
          <a:p>
            <a:r>
              <a:rPr lang="en-US" dirty="0"/>
              <a:t>Expected number of years in retirement </a:t>
            </a:r>
            <a:r>
              <a:rPr lang="en-US"/>
              <a:t>has risen</a:t>
            </a:r>
            <a:endParaRPr lang="en-US" dirty="0"/>
          </a:p>
          <a:p>
            <a:r>
              <a:rPr lang="en-US" dirty="0"/>
              <a:t>Jobs have migrated to other sectors</a:t>
            </a:r>
          </a:p>
          <a:p>
            <a:r>
              <a:rPr lang="en-US" dirty="0"/>
              <a:t>Value of unpaid work significant (averages 21 hours per adult per week in UK - ONS).</a:t>
            </a:r>
          </a:p>
          <a:p>
            <a:r>
              <a:rPr lang="en-US" dirty="0"/>
              <a:t>Humans prefer humans to machines in certain cases</a:t>
            </a:r>
          </a:p>
          <a:p>
            <a:r>
              <a:rPr lang="en-US" dirty="0"/>
              <a:t>Cost matters, some technological possibilities remain too expensive</a:t>
            </a:r>
          </a:p>
          <a:p>
            <a:r>
              <a:rPr lang="en-US" dirty="0"/>
              <a:t>Regulation matters and actively prevents autonomous ways of working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B06EB7-7BB0-07A1-F26F-60637572E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AA351508-5DAC-4740-85B8-DC05C7C102C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901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DC205-73DD-E428-6410-6922276B6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65125"/>
            <a:ext cx="11386788" cy="1325563"/>
          </a:xfrm>
        </p:spPr>
        <p:txBody>
          <a:bodyPr/>
          <a:lstStyle/>
          <a:p>
            <a:r>
              <a:rPr lang="en-US" dirty="0"/>
              <a:t>Economists et al. on this issue </a:t>
            </a:r>
            <a:r>
              <a:rPr lang="en-US" sz="1800" dirty="0"/>
              <a:t>(see Cameron, 2021)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4EAF20-07F9-CAF0-DCD7-543108EFD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0688"/>
            <a:ext cx="11005789" cy="4351338"/>
          </a:xfrm>
        </p:spPr>
        <p:txBody>
          <a:bodyPr>
            <a:normAutofit/>
          </a:bodyPr>
          <a:lstStyle/>
          <a:p>
            <a:r>
              <a:rPr lang="en-US" dirty="0"/>
              <a:t>David Ricardo – 1817 – machines hurt certain </a:t>
            </a:r>
            <a:r>
              <a:rPr lang="en-US" dirty="0" err="1"/>
              <a:t>labour</a:t>
            </a:r>
            <a:endParaRPr lang="en-US" dirty="0"/>
          </a:p>
          <a:p>
            <a:r>
              <a:rPr lang="en-US" dirty="0"/>
              <a:t>Maynard Keynes – 1930 – ‘technological unemployment’ possible</a:t>
            </a:r>
          </a:p>
          <a:p>
            <a:r>
              <a:rPr lang="en-US" dirty="0"/>
              <a:t>Larry Summers – 2013 – ‘not so completely certain now’</a:t>
            </a:r>
          </a:p>
          <a:p>
            <a:r>
              <a:rPr lang="en-US" dirty="0"/>
              <a:t>Richard and Daniel Susskind – 2015 - professions destroyed by AI</a:t>
            </a:r>
          </a:p>
          <a:p>
            <a:r>
              <a:rPr lang="en-US" dirty="0"/>
              <a:t>Andy Haldane – 2015 – </a:t>
            </a:r>
            <a:r>
              <a:rPr lang="en-US" dirty="0" err="1"/>
              <a:t>labour’s</a:t>
            </a:r>
            <a:r>
              <a:rPr lang="en-US" dirty="0"/>
              <a:t> share of GDP fell in Industrial Revolution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Some possible revisionism of past and doubt about future.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9678DE-FBFA-EB0E-EB58-14F8415A3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6A98EEC3-8F6B-9A40-8E8C-9B199AC9A73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188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DCA56-BBCF-D677-DA85-F70DF788E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Theology of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E5FA0-3E06-E6CC-9051-1EF0213D3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4756" y="1825625"/>
            <a:ext cx="11074400" cy="466725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We were created to work in a Garden (Gen 2:15): work healthy and pleasurable.</a:t>
            </a:r>
          </a:p>
          <a:p>
            <a:r>
              <a:rPr lang="en-US" dirty="0"/>
              <a:t>At the Fall work became hard (Gen 3:19).</a:t>
            </a:r>
          </a:p>
          <a:p>
            <a:r>
              <a:rPr lang="en-US" dirty="0"/>
              <a:t>We then created things to make life easier and to be like God (Gen 11:1-9).</a:t>
            </a:r>
          </a:p>
          <a:p>
            <a:endParaRPr lang="en-US" dirty="0"/>
          </a:p>
          <a:p>
            <a:r>
              <a:rPr lang="en-US" dirty="0"/>
              <a:t>Work does not have to be paid or part of formal economy: e.g. looking after home or children.</a:t>
            </a:r>
          </a:p>
          <a:p>
            <a:r>
              <a:rPr lang="en-US" dirty="0"/>
              <a:t>Worship and work same word in Hebrew, so worship is work.</a:t>
            </a:r>
          </a:p>
          <a:p>
            <a:r>
              <a:rPr lang="en-US" dirty="0"/>
              <a:t>Good work can require rest: it did for God in creation (Gen 2:2).</a:t>
            </a:r>
          </a:p>
          <a:p>
            <a:r>
              <a:rPr lang="en-US" dirty="0"/>
              <a:t>However work can make us slaves and, in some sense, we already work for machines driven by clock, pace of machine we operate, technical possibility.</a:t>
            </a:r>
          </a:p>
          <a:p>
            <a:endParaRPr lang="en-US" dirty="0"/>
          </a:p>
          <a:p>
            <a:r>
              <a:rPr lang="en-US" dirty="0"/>
              <a:t>We already controlled by AI.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235779-BEF9-1C43-A2D1-537BDFB1B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1DEB397F-DCA2-7A48-AB18-89AF0DA58D64}" type="slidenum">
              <a:rPr lang="en-US" smtClean="0"/>
              <a:t>6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2D39F22-1190-FAFE-DDA8-34AF7ECE29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7124" y="377825"/>
            <a:ext cx="16637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785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FD4210-CCEE-F270-9F56-23089706D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/>
              <a:t>What is the economics of AI?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14E02-7DE4-A974-3A14-B36A42378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US" sz="1700"/>
              <a:t>Supply and Demand: scientists always only think about supply of technology. Phones did not become smaller they became larger and we did not microchip ourselves for convenience. Human cloning was banned.</a:t>
            </a:r>
          </a:p>
          <a:p>
            <a:r>
              <a:rPr lang="en-US" sz="1700"/>
              <a:t>Demand for AI robots, outside of factory, not clear. </a:t>
            </a:r>
          </a:p>
          <a:p>
            <a:r>
              <a:rPr lang="en-US" sz="1700"/>
              <a:t>What would be resource cost of everyone having a robot?</a:t>
            </a:r>
          </a:p>
          <a:p>
            <a:r>
              <a:rPr lang="en-US" sz="1700"/>
              <a:t>Regulation will be affected by distributional consequences.</a:t>
            </a:r>
          </a:p>
          <a:p>
            <a:r>
              <a:rPr lang="en-US" sz="1700"/>
              <a:t>Privacy and rights of humans important.</a:t>
            </a:r>
          </a:p>
          <a:p>
            <a:r>
              <a:rPr lang="en-US" sz="1700"/>
              <a:t>Lots of imagined AI will compete with simpler solutions.</a:t>
            </a:r>
          </a:p>
          <a:p>
            <a:r>
              <a:rPr lang="en-US" sz="1700"/>
              <a:t>Disruption in middle class sectors such as law, accounting and healthcare could be large, but also arguably these are the sectors most able to adjust through repurposing and early retirement.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184DCE-F75D-BA1D-6E87-0FC7C3A8D9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085" r="38715"/>
          <a:stretch/>
        </p:blipFill>
        <p:spPr>
          <a:xfrm>
            <a:off x="7678443" y="1865694"/>
            <a:ext cx="3941064" cy="409651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8FA110-C491-F5CA-66A4-FB23976CC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351BF94-268F-554C-882D-5E79CA915E50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E52B9A-020B-7728-5287-07C03C10092E}"/>
              </a:ext>
            </a:extLst>
          </p:cNvPr>
          <p:cNvSpPr txBox="1"/>
          <p:nvPr/>
        </p:nvSpPr>
        <p:spPr>
          <a:xfrm>
            <a:off x="8458200" y="6190488"/>
            <a:ext cx="1612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Source: I Robot</a:t>
            </a:r>
          </a:p>
        </p:txBody>
      </p:sp>
    </p:spTree>
    <p:extLst>
      <p:ext uri="{BB962C8B-B14F-4D97-AF65-F5344CB8AC3E}">
        <p14:creationId xmlns:p14="http://schemas.microsoft.com/office/powerpoint/2010/main" val="2652881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nt">
            <a:extLst>
              <a:ext uri="{FF2B5EF4-FFF2-40B4-BE49-F238E27FC236}">
                <a16:creationId xmlns:a16="http://schemas.microsoft.com/office/drawing/2014/main" id="{98402197-8F34-8B2E-0EA6-D3517CB11F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564257"/>
            <a:ext cx="6772747" cy="5293744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B8C7D0C1-358B-4282-B7B4-666CB43E4C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1" cy="1696413"/>
          </a:xfrm>
          <a:prstGeom prst="rect">
            <a:avLst/>
          </a:prstGeom>
          <a:ln>
            <a:noFill/>
          </a:ln>
          <a:effectLst>
            <a:outerShdw blurRad="304800" dist="114300" dir="5460000" sx="92000" sy="92000" algn="t" rotWithShape="0">
              <a:srgbClr val="000000">
                <a:alpha val="1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CDEEFB-EC85-A675-9FB8-E12E26CD4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0" y="315532"/>
            <a:ext cx="10382506" cy="1088266"/>
          </a:xfrm>
        </p:spPr>
        <p:txBody>
          <a:bodyPr>
            <a:normAutofit/>
          </a:bodyPr>
          <a:lstStyle/>
          <a:p>
            <a:r>
              <a:rPr lang="en-US" sz="4000"/>
              <a:t>Could AI be used for evil?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73A7B-44B9-344C-B4DF-3F89F85E3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5" y="1696406"/>
            <a:ext cx="6343649" cy="4659944"/>
          </a:xfrm>
        </p:spPr>
        <p:txBody>
          <a:bodyPr anchor="ctr">
            <a:normAutofit/>
          </a:bodyPr>
          <a:lstStyle/>
          <a:p>
            <a:r>
              <a:rPr lang="en-US" sz="1600" dirty="0"/>
              <a:t>Yes, of course. Already have international cyber-threats and malign country actors profiling their entire populations for threatening characteristics.</a:t>
            </a:r>
          </a:p>
          <a:p>
            <a:r>
              <a:rPr lang="en-US" sz="1600" dirty="0"/>
              <a:t>However, society a lot more stable than films portray. COVID-19 demonstrated that society did not breakdown under a sustained and apparently existential threat.</a:t>
            </a:r>
          </a:p>
          <a:p>
            <a:endParaRPr lang="en-US" sz="1600" dirty="0"/>
          </a:p>
          <a:p>
            <a:r>
              <a:rPr lang="en-US" sz="1600" i="1" dirty="0"/>
              <a:t>Star Wars vs Star Trek:</a:t>
            </a:r>
          </a:p>
          <a:p>
            <a:r>
              <a:rPr lang="en-US" sz="1600" dirty="0"/>
              <a:t>In Star Wars weapons can destroy whole planets and humanoid life forages on scrap heaps.</a:t>
            </a:r>
          </a:p>
          <a:p>
            <a:r>
              <a:rPr lang="en-US" sz="1600" dirty="0"/>
              <a:t>In Star Trek there is no scarcity (thanks to the Replicator) and no money.</a:t>
            </a:r>
          </a:p>
          <a:p>
            <a:r>
              <a:rPr lang="en-US" sz="1600" i="1" dirty="0"/>
              <a:t>Terminator vs Passengers:</a:t>
            </a:r>
          </a:p>
          <a:p>
            <a:r>
              <a:rPr lang="en-US" sz="1600" dirty="0"/>
              <a:t>In Terminator the AI takes over and attempts to destroy humanity with killer robots.</a:t>
            </a:r>
          </a:p>
          <a:p>
            <a:r>
              <a:rPr lang="en-US" sz="1600" dirty="0"/>
              <a:t>In Passengers the AI allows humans to </a:t>
            </a:r>
            <a:r>
              <a:rPr lang="en-US" sz="1600" dirty="0" err="1"/>
              <a:t>colonise</a:t>
            </a:r>
            <a:r>
              <a:rPr lang="en-US" sz="1600" dirty="0"/>
              <a:t> a new planet and travel safely in a spaceship for 120 years.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D864213-E8C3-DBD2-A0BA-C317765369E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1421" b="-3"/>
          <a:stretch/>
        </p:blipFill>
        <p:spPr>
          <a:xfrm>
            <a:off x="6781799" y="4292523"/>
            <a:ext cx="2709625" cy="259611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83F42D0-6B8E-F525-31EA-8E2111E9EB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75" r="18246"/>
          <a:stretch/>
        </p:blipFill>
        <p:spPr>
          <a:xfrm>
            <a:off x="9500475" y="4292523"/>
            <a:ext cx="2709626" cy="2596117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B6321C-4ED2-79F7-2201-4081BB868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94412" y="6356350"/>
            <a:ext cx="3763357" cy="365125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fld id="{5B7F0329-0173-E34D-818D-4162288C66FD}" type="slidenum">
              <a:rPr lang="en-US">
                <a:solidFill>
                  <a:schemeClr val="tx1"/>
                </a:solidFill>
              </a:rPr>
              <a:pPr algn="r">
                <a:spcAft>
                  <a:spcPts val="600"/>
                </a:spcAft>
              </a:pPr>
              <a:t>8</a:t>
            </a:fld>
            <a:endParaRPr lang="en-US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326C9A-AD12-DDD6-9496-04469C1E3C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8210" r="22999" b="3"/>
          <a:stretch/>
        </p:blipFill>
        <p:spPr>
          <a:xfrm>
            <a:off x="6772747" y="1696289"/>
            <a:ext cx="2709626" cy="2580917"/>
          </a:xfrm>
          <a:prstGeom prst="rect">
            <a:avLst/>
          </a:prstGeom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F1FA7765-EDE9-5C03-1224-78236E9A80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49" r="12010" b="2"/>
          <a:stretch/>
        </p:blipFill>
        <p:spPr bwMode="auto">
          <a:xfrm>
            <a:off x="9491424" y="1696288"/>
            <a:ext cx="2709626" cy="2580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3694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D4D4C-3EB9-D407-6743-4ACF7B100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081857-3309-AF54-640E-3DC650942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1026423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There is no such thing as a free market. Markets can and should be regulated.</a:t>
            </a:r>
          </a:p>
          <a:p>
            <a:r>
              <a:rPr lang="en-US" dirty="0"/>
              <a:t>Scientific discovery cannot be left to scientists (don’t put Nimrod in charge!).</a:t>
            </a:r>
          </a:p>
          <a:p>
            <a:r>
              <a:rPr lang="en-US" dirty="0"/>
              <a:t>It has so far been a wild west for technology companies with precious little regulation of their obviously harmful effects on society, with obvious parallels to tobacco, big pharma etc.</a:t>
            </a:r>
          </a:p>
          <a:p>
            <a:r>
              <a:rPr lang="en-US" dirty="0"/>
              <a:t>Lots of regulation required and can solve easy things first with AI (like better analysis of medical scans).</a:t>
            </a:r>
          </a:p>
          <a:p>
            <a:r>
              <a:rPr lang="en-US" dirty="0"/>
              <a:t>Need to be vigilant for signs of the times and to discern good and bad, and to focus on the good.</a:t>
            </a:r>
          </a:p>
          <a:p>
            <a:r>
              <a:rPr lang="en-US" dirty="0"/>
              <a:t>Legitimate concerns about technology provides church with opportunities for evangelism and for providing meaningful human contact and volunteering.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1641C9-7A00-E732-49F4-A14083872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D90DD28B-6151-7548-9AE8-42DE7C727F7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674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859</TotalTime>
  <Words>828</Words>
  <Application>Microsoft Macintosh PowerPoint</Application>
  <PresentationFormat>Widescreen</PresentationFormat>
  <Paragraphs>83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Arial</vt:lpstr>
      <vt:lpstr>Calibri</vt:lpstr>
      <vt:lpstr>Calibri Light</vt:lpstr>
      <vt:lpstr>Office Theme</vt:lpstr>
      <vt:lpstr>     ACE Debate: Christian Perspectives on AI and its Impact on the Economy  Thoughts inspired by ‘The Robot Will See You Now’ edited by John Wyatt and Stephen N.Williams, 2021, SPCK.</vt:lpstr>
      <vt:lpstr>With thanks to John Wyatt and  co-authors for the inspiration</vt:lpstr>
      <vt:lpstr>What is AI?</vt:lpstr>
      <vt:lpstr>Lessons from history of technology</vt:lpstr>
      <vt:lpstr>Economists et al. on this issue (see Cameron, 2021)</vt:lpstr>
      <vt:lpstr>Theology of work</vt:lpstr>
      <vt:lpstr>What is the economics of AI?</vt:lpstr>
      <vt:lpstr>Could AI be used for evil?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our research</dc:title>
  <dc:creator>Microsoft Office User</dc:creator>
  <cp:lastModifiedBy>Morgan, Rowlando</cp:lastModifiedBy>
  <cp:revision>26</cp:revision>
  <cp:lastPrinted>2024-07-05T07:23:34Z</cp:lastPrinted>
  <dcterms:created xsi:type="dcterms:W3CDTF">2016-11-16T20:13:28Z</dcterms:created>
  <dcterms:modified xsi:type="dcterms:W3CDTF">2024-07-16T05:10:40Z</dcterms:modified>
</cp:coreProperties>
</file>