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70" r:id="rId2"/>
    <p:sldId id="273" r:id="rId3"/>
    <p:sldId id="263" r:id="rId4"/>
    <p:sldId id="269" r:id="rId5"/>
    <p:sldId id="268" r:id="rId6"/>
    <p:sldId id="264" r:id="rId7"/>
    <p:sldId id="265" r:id="rId8"/>
    <p:sldId id="266" r:id="rId9"/>
    <p:sldId id="267" r:id="rId10"/>
    <p:sldId id="271" r:id="rId11"/>
    <p:sldId id="272" r:id="rId12"/>
    <p:sldId id="274" r:id="rId13"/>
    <p:sldId id="275" r:id="rId1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8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EAEA91-5E62-4B9C-A677-7BDB5588C9B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E393849-7D52-443F-98CA-236C84D8ED5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D07431C-62F9-486B-8CB3-7E9DA4BC16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4A36-34AE-4A0D-AA55-32931D24C225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9ACC84C-50A7-486F-AE41-A55E706E37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7E06148-EC92-4EDC-A9D1-BF4C92EA10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6222-D175-4C97-B226-C7E8E214E8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1592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88181C-7B3B-4218-A7B0-E0A7193B14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CB322284-CEF0-48D9-B9D0-2C7AC4A1526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BF7D030-A98B-4BC3-9243-E0CB4342C60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4A36-34AE-4A0D-AA55-32931D24C225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23426-B878-4918-80CF-3096AB0A91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61A3D7-21E5-40BE-9EAD-0BA515A4D2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6222-D175-4C97-B226-C7E8E214E8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323907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361C3B9-84D4-4D1A-BD2E-4857F8CF423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5FEC674-6071-4C35-A914-7F517050BEE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A17F429-D842-4777-A7B4-331C277F4EF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4A36-34AE-4A0D-AA55-32931D24C225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2A2F7-C6DC-4A8B-839B-6C8A05A996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7933A0D-A4E4-496F-B2E9-F1908B03F2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6222-D175-4C97-B226-C7E8E214E8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684088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8A3B2C-6507-4CF7-BA06-4FC92F2D54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78A87-977F-4E47-A800-E5D89A3141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C9B9427-CF70-4236-99A9-4EB470AF68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4A36-34AE-4A0D-AA55-32931D24C225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0A6BB9-AC63-4706-9BBC-FA26CEE54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49A9C22-D9D8-4D1E-A3D5-3F67226CD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6222-D175-4C97-B226-C7E8E214E8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53531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E7DD33C-148B-4FBA-AD28-4C9129E4199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82633B0-5B38-4132-902D-2627955482A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97E5126-A1C9-4854-996E-10FD5C3226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4A36-34AE-4A0D-AA55-32931D24C225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86641CD-CFCB-4D0D-81E1-2B3C8B510F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FDB16AB-44C0-4B2B-98EA-D7889FCC8B5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6222-D175-4C97-B226-C7E8E214E8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659551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2BDE598-03E5-4FA1-8DB4-CA9EB72AE6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012EC5-AA97-4F1F-A6CA-8F6F1B70B5F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10E4255-439A-43BD-BAD7-12754D21224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D6CCAE8-66B3-4347-A826-66508A7F3C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4A36-34AE-4A0D-AA55-32931D24C225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C14E1C3-3D80-4A53-846C-F24D14A0E4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6C45F82-E287-46A0-9964-BA2067E763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6222-D175-4C97-B226-C7E8E214E8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406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B4D2AC-41DC-4B97-A249-78FD2C16FF4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6488871-A74E-4FCB-BF73-0A57895942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46B20AF-28D9-4F28-BB40-13DBDAD5C77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7B2EEFC-4452-49AE-B522-BEE5C779A06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641381-4B69-42E9-915B-B9A28086A7D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DB83E177-4087-474E-B8D2-2FE048C079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4A36-34AE-4A0D-AA55-32931D24C225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59B8563-2DF8-49D9-87E7-86B12C6E72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F61D643-77A8-4D1A-8807-AC4CC0CC08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6222-D175-4C97-B226-C7E8E214E8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45354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70C203-8259-47A9-B7E6-D102AEBFB8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0F763BFC-B25C-49D9-94C9-C0B8D33A43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4A36-34AE-4A0D-AA55-32931D24C225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9EA1F7D-B25F-47F6-BDA2-61853394550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B2B83629-11B8-4C30-A181-178C1731AE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6222-D175-4C97-B226-C7E8E214E8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54930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8712BF5-59B1-452F-95EB-7AC59DB023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4A36-34AE-4A0D-AA55-32931D24C225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49A4E03-946B-428B-B4C1-9977613BC7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2285E7-D364-4133-B3EE-2F45D965BD0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6222-D175-4C97-B226-C7E8E214E8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20460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A0CB15-1D16-4620-9D26-F7AA7B3CE1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F37365-3C92-437E-9E25-05A72A34005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AB4D0BF-445A-4AF7-8A22-526808694F1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CC9568AD-D37F-42E9-B03C-7BBCD4D7A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4A36-34AE-4A0D-AA55-32931D24C225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FD78A2-BE8D-4FDA-8F2E-5465F4DF05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A313C3-53A0-485F-9C9C-25567D50BC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6222-D175-4C97-B226-C7E8E214E8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228793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31ABF2-6195-467E-8F26-C3990AA9C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CF7686-DBF2-413F-A568-5C5569EE668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25AF2A8-5E7D-4C80-8DBB-3F7855A2ED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C36B6CB-4E76-49CF-A13B-5B4F04E34F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48B4A36-34AE-4A0D-AA55-32931D24C225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EBBA9CF-C991-4827-9C32-9F94CD6E7B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BB613C9-209A-41CE-B5F6-EF6732EC53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C5A6222-D175-4C97-B226-C7E8E214E8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292704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47728D4-2A45-4886-B48F-4C7CBCE89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6470A79-944D-4A52-BC5E-01C10F17848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EE982E5-492D-48E5-BD6B-5C5B13F8CCB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8B4A36-34AE-4A0D-AA55-32931D24C225}" type="datetimeFigureOut">
              <a:rPr lang="en-GB" smtClean="0"/>
              <a:t>05/07/2019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4F4C207-4523-45DA-AF10-94F6A218BB4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3FAA624-E2B5-4E97-9E67-FE72789ECB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5A6222-D175-4C97-B226-C7E8E214E847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153656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1BAA2EF-33BF-4D56-878A-8EC8E3CDF9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6146"/>
            <a:ext cx="10515600" cy="1712250"/>
          </a:xfrm>
        </p:spPr>
        <p:txBody>
          <a:bodyPr>
            <a:normAutofit fontScale="90000"/>
          </a:bodyPr>
          <a:lstStyle/>
          <a:p>
            <a:pPr algn="ctr"/>
            <a:r>
              <a:rPr lang="en-GB" b="1" dirty="0"/>
              <a:t>God’s Good Economy: Doing economic justice in today’s world</a:t>
            </a:r>
            <a:br>
              <a:rPr lang="en-GB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410814-76BA-4040-8190-4B70150DDE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/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endParaRPr lang="en-GB" dirty="0"/>
          </a:p>
          <a:p>
            <a:pPr marL="0" indent="0" algn="ctr">
              <a:buNone/>
            </a:pPr>
            <a:r>
              <a:rPr lang="en-GB" dirty="0"/>
              <a:t>Andy Hartropp</a:t>
            </a:r>
          </a:p>
          <a:p>
            <a:pPr marL="0" indent="0" algn="ctr">
              <a:buNone/>
            </a:pPr>
            <a:r>
              <a:rPr lang="en-GB" dirty="0"/>
              <a:t>Association of Christian Economists</a:t>
            </a:r>
          </a:p>
          <a:p>
            <a:pPr marL="0" indent="0" algn="ctr">
              <a:buNone/>
            </a:pPr>
            <a:r>
              <a:rPr lang="en-GB" dirty="0"/>
              <a:t>July 2019</a:t>
            </a:r>
          </a:p>
        </p:txBody>
      </p:sp>
    </p:spTree>
    <p:extLst>
      <p:ext uri="{BB962C8B-B14F-4D97-AF65-F5344CB8AC3E}">
        <p14:creationId xmlns:p14="http://schemas.microsoft.com/office/powerpoint/2010/main" val="418964850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891847-F18B-4119-80AE-007932E3E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4"/>
            <a:ext cx="10515600" cy="1552453"/>
          </a:xfrm>
        </p:spPr>
        <p:txBody>
          <a:bodyPr>
            <a:normAutofit/>
          </a:bodyPr>
          <a:lstStyle/>
          <a:p>
            <a:pPr algn="ctr"/>
            <a:r>
              <a:rPr lang="en-GB" sz="2800" b="1" dirty="0"/>
              <a:t>God’s Good Economy:</a:t>
            </a:r>
            <a:br>
              <a:rPr lang="en-GB" sz="2800" b="1" dirty="0"/>
            </a:br>
            <a:r>
              <a:rPr lang="en-GB" sz="2800" b="1" dirty="0"/>
              <a:t>Doing Economic Justice in Today’s World</a:t>
            </a:r>
            <a:br>
              <a:rPr lang="en-GB" dirty="0"/>
            </a:br>
            <a:r>
              <a:rPr lang="en-GB" sz="1600" dirty="0"/>
              <a:t>(forthcoming: IVP, August 2019)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089AA1C-B20B-46A9-AC4E-E570067A1E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17577"/>
            <a:ext cx="10515600" cy="4259386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en-GB" sz="5900" dirty="0"/>
              <a:t>	</a:t>
            </a:r>
            <a:r>
              <a:rPr lang="en-GB" sz="7000" dirty="0"/>
              <a:t>Introduction	</a:t>
            </a:r>
          </a:p>
          <a:p>
            <a:pPr marL="0" indent="0">
              <a:buNone/>
            </a:pPr>
            <a:r>
              <a:rPr lang="en-GB" sz="7000" dirty="0"/>
              <a:t>						 </a:t>
            </a:r>
          </a:p>
          <a:p>
            <a:pPr marL="0" indent="0">
              <a:buNone/>
            </a:pPr>
            <a:r>
              <a:rPr lang="en-GB" sz="7000" dirty="0"/>
              <a:t>1.	What </a:t>
            </a:r>
            <a:r>
              <a:rPr lang="en-GB" sz="7000" i="1" dirty="0"/>
              <a:t>is</a:t>
            </a:r>
            <a:r>
              <a:rPr lang="en-GB" sz="7000" dirty="0"/>
              <a:t> Economic Justice?</a:t>
            </a:r>
          </a:p>
          <a:p>
            <a:pPr marL="0" indent="0">
              <a:buNone/>
            </a:pPr>
            <a:r>
              <a:rPr lang="en-GB" sz="7000" dirty="0"/>
              <a:t>					 </a:t>
            </a:r>
          </a:p>
          <a:p>
            <a:pPr marL="0" indent="0">
              <a:buNone/>
            </a:pPr>
            <a:r>
              <a:rPr lang="en-GB" sz="7000" dirty="0"/>
              <a:t>	</a:t>
            </a:r>
            <a:r>
              <a:rPr lang="en-GB" sz="7000" i="1" dirty="0"/>
              <a:t>Part 1: Doing economic justice in our own relationships</a:t>
            </a:r>
          </a:p>
          <a:p>
            <a:pPr marL="0" indent="0">
              <a:buNone/>
            </a:pPr>
            <a:r>
              <a:rPr lang="en-GB" sz="7000" dirty="0"/>
              <a:t>	</a:t>
            </a:r>
          </a:p>
          <a:p>
            <a:pPr marL="0" indent="0">
              <a:buNone/>
            </a:pPr>
            <a:r>
              <a:rPr lang="en-GB" sz="7000" dirty="0"/>
              <a:t>2.	Doing Justice as Consumers					</a:t>
            </a:r>
          </a:p>
          <a:p>
            <a:pPr marL="0" indent="0">
              <a:buNone/>
            </a:pPr>
            <a:r>
              <a:rPr lang="en-GB" sz="7000" dirty="0"/>
              <a:t>3.	Doing Justice in the Workplace				</a:t>
            </a:r>
          </a:p>
          <a:p>
            <a:pPr marL="0" indent="0">
              <a:buNone/>
            </a:pPr>
            <a:r>
              <a:rPr lang="en-GB" sz="7000" dirty="0"/>
              <a:t>4.	Church Communities: Beacons of Economic Justice	</a:t>
            </a:r>
            <a:r>
              <a:rPr lang="en-GB" sz="5900" dirty="0"/>
              <a:t>				</a:t>
            </a:r>
          </a:p>
          <a:p>
            <a:pPr marL="0" indent="0">
              <a:buNone/>
            </a:pPr>
            <a:endParaRPr lang="en-GB" sz="5900" dirty="0"/>
          </a:p>
        </p:txBody>
      </p:sp>
    </p:spTree>
    <p:extLst>
      <p:ext uri="{BB962C8B-B14F-4D97-AF65-F5344CB8AC3E}">
        <p14:creationId xmlns:p14="http://schemas.microsoft.com/office/powerpoint/2010/main" val="48372184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05BB52-C500-4092-AFBE-1FE433A0AF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62339"/>
          </a:xfrm>
        </p:spPr>
        <p:txBody>
          <a:bodyPr/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387FB7-3AE2-46B8-A123-419493C75E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i="1" dirty="0"/>
              <a:t>	Part 2: Doing economic justice in and through…</a:t>
            </a:r>
          </a:p>
          <a:p>
            <a:pPr marL="0" indent="0">
              <a:buNone/>
            </a:pPr>
            <a:r>
              <a:rPr lang="en-GB" dirty="0"/>
              <a:t>	</a:t>
            </a:r>
          </a:p>
          <a:p>
            <a:pPr marL="0" indent="0">
              <a:buNone/>
            </a:pPr>
            <a:r>
              <a:rPr lang="en-GB" dirty="0"/>
              <a:t>5.	Firms and Corporations					</a:t>
            </a:r>
          </a:p>
          <a:p>
            <a:pPr marL="0" indent="0">
              <a:buNone/>
            </a:pPr>
            <a:r>
              <a:rPr lang="en-GB" dirty="0"/>
              <a:t>6.	Banks and Other Financial Institutions			</a:t>
            </a:r>
          </a:p>
          <a:p>
            <a:pPr marL="0" indent="0">
              <a:buNone/>
            </a:pPr>
            <a:r>
              <a:rPr lang="en-GB" dirty="0"/>
              <a:t>7.	Wider Society: Nationally and Globally			</a:t>
            </a:r>
          </a:p>
          <a:p>
            <a:pPr marL="0" indent="0">
              <a:buNone/>
            </a:pPr>
            <a:r>
              <a:rPr lang="en-GB" dirty="0"/>
              <a:t>	</a:t>
            </a:r>
          </a:p>
          <a:p>
            <a:pPr marL="0" indent="0">
              <a:buNone/>
            </a:pPr>
            <a:r>
              <a:rPr lang="en-GB" dirty="0"/>
              <a:t>	Epilogue	</a:t>
            </a:r>
          </a:p>
        </p:txBody>
      </p:sp>
    </p:spTree>
    <p:extLst>
      <p:ext uri="{BB962C8B-B14F-4D97-AF65-F5344CB8AC3E}">
        <p14:creationId xmlns:p14="http://schemas.microsoft.com/office/powerpoint/2010/main" val="266921460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3656A3-C51A-4687-A969-C531CF566C4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9697"/>
            <a:ext cx="10515600" cy="1450991"/>
          </a:xfrm>
        </p:spPr>
        <p:txBody>
          <a:bodyPr>
            <a:normAutofit fontScale="90000"/>
          </a:bodyPr>
          <a:lstStyle/>
          <a:p>
            <a:br>
              <a:rPr lang="en-GB" sz="3200" dirty="0"/>
            </a:br>
            <a:r>
              <a:rPr lang="en-GB" sz="3200" b="1" dirty="0"/>
              <a:t>Two goals:</a:t>
            </a:r>
            <a:br>
              <a:rPr lang="en-GB" sz="3200" b="1" dirty="0"/>
            </a:br>
            <a:r>
              <a:rPr lang="en-GB" sz="3200" b="1" dirty="0"/>
              <a:t>*	Equip</a:t>
            </a:r>
            <a:br>
              <a:rPr lang="en-GB" sz="3200" b="1" dirty="0"/>
            </a:br>
            <a:r>
              <a:rPr lang="en-GB" sz="3200" b="1" dirty="0"/>
              <a:t>*	Subvert.  For example:</a:t>
            </a:r>
            <a:br>
              <a:rPr lang="en-GB" sz="3200" dirty="0"/>
            </a:br>
            <a:endParaRPr lang="en-GB" sz="32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393035-2444-4EC9-BC87-D9F147E85B6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41863"/>
            <a:ext cx="10515600" cy="4135099"/>
          </a:xfrm>
        </p:spPr>
        <p:txBody>
          <a:bodyPr/>
          <a:lstStyle/>
          <a:p>
            <a:r>
              <a:rPr lang="en-GB" dirty="0"/>
              <a:t>In God’s good economy, </a:t>
            </a:r>
            <a:r>
              <a:rPr lang="en-GB" i="1" dirty="0"/>
              <a:t>everyone</a:t>
            </a:r>
            <a:r>
              <a:rPr lang="en-GB" dirty="0"/>
              <a:t> has a responsibility to do economic justice.  (The Biblical basis for this is clear and consistent.)  So, economic justice cannot be delegated to the state or the government.</a:t>
            </a:r>
          </a:p>
          <a:p>
            <a:r>
              <a:rPr lang="en-GB" dirty="0"/>
              <a:t>The principles of economic justice can be applied all the way across the left-right political spectrum.  (Subversion of those Christians who make a prior commitment to a particular point on that spectrum.)</a:t>
            </a:r>
          </a:p>
          <a:p>
            <a:r>
              <a:rPr lang="en-GB" dirty="0"/>
              <a:t>Economic justice is always </a:t>
            </a:r>
            <a:r>
              <a:rPr lang="en-GB" i="1" dirty="0"/>
              <a:t>relational</a:t>
            </a:r>
            <a:r>
              <a:rPr lang="en-GB" dirty="0"/>
              <a:t>.  It can never be solely a matter of the </a:t>
            </a:r>
            <a:r>
              <a:rPr lang="en-GB" i="1" dirty="0"/>
              <a:t>situation</a:t>
            </a:r>
            <a:r>
              <a:rPr lang="en-GB" dirty="0"/>
              <a:t> or the </a:t>
            </a:r>
            <a:r>
              <a:rPr lang="en-GB" i="1" dirty="0"/>
              <a:t>state</a:t>
            </a:r>
            <a:r>
              <a:rPr lang="en-GB" dirty="0"/>
              <a:t> of things.  So, </a:t>
            </a:r>
            <a:r>
              <a:rPr lang="en-GB" i="1" dirty="0"/>
              <a:t>reciprocal (two-way) responsibilities are vital</a:t>
            </a:r>
            <a:r>
              <a:rPr lang="en-GB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9883611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991C79-1312-43AC-860F-EB43C2666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6626"/>
          </a:xfrm>
        </p:spPr>
        <p:txBody>
          <a:bodyPr>
            <a:normAutofit/>
          </a:bodyPr>
          <a:lstStyle/>
          <a:p>
            <a:r>
              <a:rPr lang="en-GB" sz="3200" b="1" dirty="0">
                <a:latin typeface="+mn-lt"/>
              </a:rPr>
              <a:t>‘Ethical shopping’?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E56094-849E-404B-A6ED-C0CB4C882C3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6977" y="1331650"/>
            <a:ext cx="10515600" cy="5140294"/>
          </a:xfrm>
        </p:spPr>
        <p:txBody>
          <a:bodyPr/>
          <a:lstStyle/>
          <a:p>
            <a:r>
              <a:rPr lang="en-GB" dirty="0"/>
              <a:t>I certainly believe that ethical/moral principles should guide our behaviour as consumers.</a:t>
            </a:r>
          </a:p>
          <a:p>
            <a:r>
              <a:rPr lang="en-GB" dirty="0"/>
              <a:t>But ‘ethical shopping’ typically involves:</a:t>
            </a:r>
          </a:p>
          <a:p>
            <a:pPr marL="514350" indent="-514350">
              <a:buAutoNum type="alphaLcParenBoth"/>
            </a:pPr>
            <a:r>
              <a:rPr lang="en-GB" dirty="0"/>
              <a:t>measurement (e.g. ‘ethical ranking’ or ‘ethical scorecard’)</a:t>
            </a:r>
          </a:p>
          <a:p>
            <a:pPr marL="514350" indent="-514350">
              <a:buAutoNum type="alphaLcParenBoth"/>
            </a:pPr>
            <a:r>
              <a:rPr lang="en-GB" dirty="0"/>
              <a:t>choice of one’s own ‘ethical preferences’</a:t>
            </a:r>
          </a:p>
          <a:p>
            <a:pPr marL="0" indent="0">
              <a:buNone/>
            </a:pPr>
            <a:r>
              <a:rPr lang="en-GB" dirty="0"/>
              <a:t>Both (a) and (b) are deeply flawed.  God gives us very definite norms and standards: either we treat people according to these norms, or we don’t.  And ‘ethical preferences’ suggest moral </a:t>
            </a:r>
            <a:r>
              <a:rPr lang="en-GB" i="1" dirty="0"/>
              <a:t>relativism</a:t>
            </a:r>
            <a:r>
              <a:rPr lang="en-GB" dirty="0"/>
              <a:t>, which has no place in the Bible.</a:t>
            </a:r>
          </a:p>
          <a:p>
            <a:pPr marL="0" indent="0">
              <a:buNone/>
            </a:pPr>
            <a:r>
              <a:rPr lang="en-GB" dirty="0"/>
              <a:t>Far better: the insistent and </a:t>
            </a:r>
            <a:r>
              <a:rPr lang="en-GB"/>
              <a:t>consistent biblical commands – ‘</a:t>
            </a:r>
            <a:r>
              <a:rPr lang="en-GB" dirty="0"/>
              <a:t>do justice’ and ‘</a:t>
            </a:r>
            <a:r>
              <a:rPr lang="en-GB"/>
              <a:t>cease injustice’.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90849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65FE03-73AD-46D0-B229-7C760859FC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2996" y="486238"/>
            <a:ext cx="10515600" cy="516940"/>
          </a:xfrm>
        </p:spPr>
        <p:txBody>
          <a:bodyPr>
            <a:normAutofit fontScale="90000"/>
          </a:bodyPr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645011-8AFE-4622-942C-050E2C8458D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en-GB" dirty="0"/>
          </a:p>
        </p:txBody>
      </p:sp>
      <p:pic>
        <p:nvPicPr>
          <p:cNvPr id="5" name="Picture 4" descr="https://ivpbooks.com/pub/media/catalog/product/cache/image/700x700/e9c3970ab036de70892d86c6d221abfe/9/7/9781783597642.jpg">
            <a:extLst>
              <a:ext uri="{FF2B5EF4-FFF2-40B4-BE49-F238E27FC236}">
                <a16:creationId xmlns:a16="http://schemas.microsoft.com/office/drawing/2014/main" id="{37003A34-2C14-4D3B-8024-27D41F4FB2EF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1047750"/>
            <a:ext cx="3048000" cy="47625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10341007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F1A113E-3FE1-451E-AAF1-11BCF64871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566859"/>
          </a:xfrm>
        </p:spPr>
        <p:txBody>
          <a:bodyPr>
            <a:normAutofit fontScale="90000"/>
          </a:bodyPr>
          <a:lstStyle/>
          <a:p>
            <a:r>
              <a:rPr lang="en-GB" b="1" dirty="0"/>
              <a:t>The Big Picture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3BD1D4-6131-4D2F-BC52-7CF7728C39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36431"/>
            <a:ext cx="10515600" cy="4840532"/>
          </a:xfrm>
        </p:spPr>
        <p:txBody>
          <a:bodyPr/>
          <a:lstStyle/>
          <a:p>
            <a:pPr lvl="0"/>
            <a:r>
              <a:rPr lang="en-GB" dirty="0"/>
              <a:t>Creation – Fall – Redemption – New Creation (or Eschatology)</a:t>
            </a:r>
          </a:p>
          <a:p>
            <a:pPr lvl="0"/>
            <a:r>
              <a:rPr lang="en-GB" dirty="0"/>
              <a:t>These are like four acts in a play/drama (but in this case real life, obviously!)</a:t>
            </a:r>
          </a:p>
          <a:p>
            <a:pPr lvl="0"/>
            <a:r>
              <a:rPr lang="en-GB" dirty="0"/>
              <a:t>The created/material order is </a:t>
            </a:r>
            <a:r>
              <a:rPr lang="en-GB" i="1" dirty="0"/>
              <a:t>good</a:t>
            </a:r>
            <a:r>
              <a:rPr lang="en-GB" dirty="0"/>
              <a:t>.  So, economic life is a good thing! – it’s not bad, or even morally neutral.  E.g. 1 Tim.4:4-5.</a:t>
            </a:r>
          </a:p>
          <a:p>
            <a:r>
              <a:rPr lang="en-GB" dirty="0"/>
              <a:t>But the Fall has damaged all of our relationships – and so this impacts crucially on economic life:</a:t>
            </a:r>
          </a:p>
          <a:p>
            <a:pPr lvl="1"/>
            <a:r>
              <a:rPr lang="en-GB" dirty="0"/>
              <a:t>Relationship with God: e.g. money as a rival god (Matt.5:24)</a:t>
            </a:r>
          </a:p>
          <a:p>
            <a:pPr lvl="1"/>
            <a:r>
              <a:rPr lang="en-GB" dirty="0"/>
              <a:t>Relationship with one another: e.g. damage to economic relationships</a:t>
            </a:r>
          </a:p>
          <a:p>
            <a:pPr lvl="1"/>
            <a:r>
              <a:rPr lang="en-GB" dirty="0"/>
              <a:t>Relationship with the world around us: e.g. pollution; loss of stewardship</a:t>
            </a:r>
          </a:p>
        </p:txBody>
      </p:sp>
    </p:spTree>
    <p:extLst>
      <p:ext uri="{BB962C8B-B14F-4D97-AF65-F5344CB8AC3E}">
        <p14:creationId xmlns:p14="http://schemas.microsoft.com/office/powerpoint/2010/main" val="28419812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F79A738-25DF-43B5-9B44-2DA285A9A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/>
              <a:t>A biblical understanding of economic justice:</a:t>
            </a:r>
            <a:br>
              <a:rPr lang="en-GB" b="1" dirty="0"/>
            </a:b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3142B7C-FA5B-4033-973E-69F5F1FBB8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Rooted in God’s own character:</a:t>
            </a:r>
          </a:p>
          <a:p>
            <a:r>
              <a:rPr lang="en-GB" dirty="0"/>
              <a:t>He is righteous and just (Ps.11:7; 48:10f; 89:14; Deut.32:3f)</a:t>
            </a:r>
          </a:p>
          <a:p>
            <a:r>
              <a:rPr lang="en-GB" dirty="0"/>
              <a:t>God loves justice (Ps.11:7; Is.61:8)</a:t>
            </a:r>
          </a:p>
          <a:p>
            <a:pPr marL="0" indent="0">
              <a:buNone/>
            </a:pPr>
            <a:endParaRPr lang="en-GB" dirty="0"/>
          </a:p>
          <a:p>
            <a:pPr marL="0" indent="0">
              <a:buNone/>
            </a:pPr>
            <a:r>
              <a:rPr lang="en-GB" dirty="0"/>
              <a:t>(For detail on all this material, see Andrew Hartropp, </a:t>
            </a:r>
            <a:r>
              <a:rPr lang="en-GB" i="1" dirty="0"/>
              <a:t>What is Economic Justice?  Biblical and Secular Perspectives Contrasted</a:t>
            </a:r>
            <a:r>
              <a:rPr lang="en-GB" dirty="0"/>
              <a:t>; Carlisle: Paternoster, 2007.)</a:t>
            </a:r>
          </a:p>
        </p:txBody>
      </p:sp>
    </p:spTree>
    <p:extLst>
      <p:ext uri="{BB962C8B-B14F-4D97-AF65-F5344CB8AC3E}">
        <p14:creationId xmlns:p14="http://schemas.microsoft.com/office/powerpoint/2010/main" val="220469550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AE884B1-04DD-4054-99BE-9FC43A1741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883382"/>
          </a:xfrm>
        </p:spPr>
        <p:txBody>
          <a:bodyPr/>
          <a:lstStyle/>
          <a:p>
            <a:r>
              <a:rPr lang="en-GB" b="1" dirty="0"/>
              <a:t>A biblical understanding of economic justice: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8053394-5E26-4C23-925B-8F27B7B5B5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94692"/>
            <a:ext cx="10515600" cy="4682271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GB" i="1" u="sng" dirty="0"/>
              <a:t>Four aspects:</a:t>
            </a:r>
          </a:p>
          <a:p>
            <a:pPr marL="0" indent="0">
              <a:buNone/>
            </a:pPr>
            <a:r>
              <a:rPr lang="en-GB" b="1" dirty="0"/>
              <a:t>(1)	Economic justice means treating people appropriately, 	according to the norms given by God</a:t>
            </a:r>
          </a:p>
          <a:p>
            <a:r>
              <a:rPr lang="en-GB" dirty="0"/>
              <a:t>E.g. justice (</a:t>
            </a:r>
            <a:r>
              <a:rPr lang="en-GB" i="1" dirty="0"/>
              <a:t>‘mishpat’</a:t>
            </a:r>
            <a:r>
              <a:rPr lang="en-GB" dirty="0"/>
              <a:t>) in measures of length or weight or quantity (Lev.19:35; Deut.25:13-16; Prov.11:1; Mic.6:11)</a:t>
            </a:r>
          </a:p>
          <a:p>
            <a:r>
              <a:rPr lang="en-GB" dirty="0"/>
              <a:t>Do not hold back the wages of a hired worker overnight (Lev.19:13)</a:t>
            </a:r>
          </a:p>
          <a:p>
            <a:r>
              <a:rPr lang="en-GB" dirty="0"/>
              <a:t>Give to the priests what is just/due (</a:t>
            </a:r>
            <a:r>
              <a:rPr lang="en-GB" i="1" dirty="0"/>
              <a:t>‘mishpat’</a:t>
            </a:r>
            <a:r>
              <a:rPr lang="en-GB" dirty="0"/>
              <a:t>): their due share of sacrifices; first-fruits of grain and so on (Deut.18:3ff)</a:t>
            </a:r>
          </a:p>
          <a:p>
            <a:r>
              <a:rPr lang="en-GB" dirty="0"/>
              <a:t>No perversion of justice or bribes (Deut.16:19; Eccl.7:7)</a:t>
            </a:r>
          </a:p>
          <a:p>
            <a:r>
              <a:rPr lang="en-GB" dirty="0"/>
              <a:t>These norms are for </a:t>
            </a:r>
            <a:r>
              <a:rPr lang="en-GB" i="1" dirty="0"/>
              <a:t>human flourishing</a:t>
            </a:r>
            <a:r>
              <a:rPr lang="en-GB" dirty="0"/>
              <a:t> (Deut.11:13-15; Ps.1; 37)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76945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D9FCA96-0141-48FD-B680-B1C77E1D8E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619612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CE1D79F-32FB-4416-84D3-80DA6425745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45223"/>
            <a:ext cx="10515600" cy="4831740"/>
          </a:xfrm>
        </p:spPr>
        <p:txBody>
          <a:bodyPr>
            <a:normAutofit lnSpcReduction="10000"/>
          </a:bodyPr>
          <a:lstStyle/>
          <a:p>
            <a:pPr marL="514350" indent="-514350">
              <a:buAutoNum type="arabicParenBoth" startAt="2"/>
            </a:pPr>
            <a:r>
              <a:rPr lang="en-GB" b="1" dirty="0"/>
              <a:t>Economic justice includes a particular emphasis on justice for the poor and needy</a:t>
            </a:r>
          </a:p>
          <a:p>
            <a:r>
              <a:rPr lang="en-GB" dirty="0"/>
              <a:t>Based on the way that God Himself executes justice (</a:t>
            </a:r>
            <a:r>
              <a:rPr lang="en-GB" i="1" dirty="0"/>
              <a:t>‘mishpat’</a:t>
            </a:r>
            <a:r>
              <a:rPr lang="en-GB" dirty="0"/>
              <a:t>) for the fatherless and the widow (Deut.10:18)</a:t>
            </a:r>
          </a:p>
          <a:p>
            <a:r>
              <a:rPr lang="en-GB" dirty="0"/>
              <a:t>E.g. The justice due to the sojourner or the fatherless; don’t take the cloak of a widow as a pledge (Deut.24:17)</a:t>
            </a:r>
          </a:p>
          <a:p>
            <a:r>
              <a:rPr lang="en-GB" dirty="0"/>
              <a:t>Don’t charge interest to the poor (Ex.22:25ff; Lev.25:35-37)</a:t>
            </a:r>
          </a:p>
          <a:p>
            <a:r>
              <a:rPr lang="en-GB" dirty="0"/>
              <a:t>Lend freely (Deut.15:1-11; Ps.37:26)</a:t>
            </a:r>
          </a:p>
          <a:p>
            <a:r>
              <a:rPr lang="en-GB" dirty="0"/>
              <a:t>Allow the poor to gather a share of the harvest (Lev.19:9f; Deut.24:19-22; Ruth 2:1-12)</a:t>
            </a:r>
          </a:p>
          <a:p>
            <a:r>
              <a:rPr lang="en-GB" dirty="0"/>
              <a:t>All this is because, fundamentally, it is God’s will and pattern</a:t>
            </a:r>
          </a:p>
        </p:txBody>
      </p:sp>
    </p:spTree>
    <p:extLst>
      <p:ext uri="{BB962C8B-B14F-4D97-AF65-F5344CB8AC3E}">
        <p14:creationId xmlns:p14="http://schemas.microsoft.com/office/powerpoint/2010/main" val="52227748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68787B-9102-4762-9EF3-CAB358C68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B388C0-7603-4358-9ABD-E9C5B2D16F3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b="1" dirty="0"/>
              <a:t>(3)	Economic justice is not only about ‘slices of the cake’ 	(distribution) but about </a:t>
            </a:r>
            <a:r>
              <a:rPr lang="en-GB" b="1" i="1" dirty="0"/>
              <a:t>the quality of relationships</a:t>
            </a:r>
            <a:r>
              <a:rPr lang="en-GB" dirty="0"/>
              <a:t>:</a:t>
            </a:r>
          </a:p>
          <a:p>
            <a:r>
              <a:rPr lang="en-GB" i="1" dirty="0"/>
              <a:t>	</a:t>
            </a:r>
            <a:r>
              <a:rPr lang="en-GB" dirty="0"/>
              <a:t>reciprocal responsibilities: including</a:t>
            </a:r>
          </a:p>
          <a:p>
            <a:pPr lvl="2"/>
            <a:r>
              <a:rPr lang="en-GB" sz="2800" dirty="0"/>
              <a:t>employer/employee (Deut. 25:4; 1 Tim.5:18; James 5:4)</a:t>
            </a:r>
          </a:p>
          <a:p>
            <a:pPr lvl="2"/>
            <a:r>
              <a:rPr lang="en-GB" sz="2800" dirty="0"/>
              <a:t>producer/supplier</a:t>
            </a:r>
          </a:p>
          <a:p>
            <a:pPr lvl="2"/>
            <a:r>
              <a:rPr lang="en-GB" sz="2800" dirty="0"/>
              <a:t>retailer/consumer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8726635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E3B7248-21DD-4E47-AE54-26D2DDA5DF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315912"/>
          </a:xfrm>
        </p:spPr>
        <p:txBody>
          <a:bodyPr>
            <a:normAutofit fontScale="90000"/>
          </a:bodyPr>
          <a:lstStyle/>
          <a:p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CE0C414-F48B-43FE-8571-BC84DE3A1BC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985421"/>
            <a:ext cx="10515600" cy="5191542"/>
          </a:xfrm>
        </p:spPr>
        <p:txBody>
          <a:bodyPr/>
          <a:lstStyle/>
          <a:p>
            <a:pPr marL="0" indent="0">
              <a:buNone/>
            </a:pPr>
            <a:r>
              <a:rPr lang="en-GB" b="1" dirty="0"/>
              <a:t>(4)	With regard to distribution, economic justice means that 	everyone participates in God’s blessings, including material 	blessings</a:t>
            </a:r>
            <a:endParaRPr lang="en-GB" dirty="0"/>
          </a:p>
          <a:p>
            <a:r>
              <a:rPr lang="en-GB" dirty="0"/>
              <a:t>Deut.14:28f – bring all the tithes, so that all the people </a:t>
            </a:r>
            <a:r>
              <a:rPr lang="en-GB" i="1" dirty="0"/>
              <a:t>eat and are satisfied</a:t>
            </a:r>
            <a:r>
              <a:rPr lang="en-GB" dirty="0"/>
              <a:t>: including the Levites [who have no physical land], the sojourners, the fatherless and the widows]; cf. Deut.8:10</a:t>
            </a:r>
          </a:p>
          <a:p>
            <a:r>
              <a:rPr lang="en-GB" dirty="0"/>
              <a:t>Deut.16:11,14 – </a:t>
            </a:r>
            <a:r>
              <a:rPr lang="en-GB" i="1" dirty="0"/>
              <a:t>all</a:t>
            </a:r>
            <a:r>
              <a:rPr lang="en-GB" dirty="0"/>
              <a:t> the people rejoice before the Lord, including the sojourners, the fatherless and the widows</a:t>
            </a:r>
          </a:p>
          <a:p>
            <a:r>
              <a:rPr lang="en-GB" dirty="0"/>
              <a:t>The emphasis is not on numerical ‘equality’ but on </a:t>
            </a:r>
            <a:r>
              <a:rPr lang="en-GB" i="1" dirty="0"/>
              <a:t>everyone</a:t>
            </a:r>
          </a:p>
          <a:p>
            <a:pPr marL="0" indent="0">
              <a:buNone/>
            </a:pPr>
            <a:r>
              <a:rPr lang="en-GB" sz="2000" dirty="0"/>
              <a:t>(See also Michael Rhodes et al, </a:t>
            </a:r>
            <a:r>
              <a:rPr lang="en-GB" sz="2000" i="1" dirty="0"/>
              <a:t>Practicing the King’s Economy: Honoring Jesus in how we work, earn, spend and save</a:t>
            </a:r>
            <a:r>
              <a:rPr lang="en-GB" sz="2000" dirty="0"/>
              <a:t>, </a:t>
            </a:r>
            <a:r>
              <a:rPr lang="en-GB" sz="2000"/>
              <a:t>Grand Rapids, MI: Baker, 2018)</a:t>
            </a:r>
            <a:endParaRPr lang="en-GB" sz="2000" dirty="0"/>
          </a:p>
        </p:txBody>
      </p:sp>
    </p:spTree>
    <p:extLst>
      <p:ext uri="{BB962C8B-B14F-4D97-AF65-F5344CB8AC3E}">
        <p14:creationId xmlns:p14="http://schemas.microsoft.com/office/powerpoint/2010/main" val="98123307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562EF0-76F8-484A-AC11-F5BB1AED9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129567"/>
          </a:xfrm>
        </p:spPr>
        <p:txBody>
          <a:bodyPr>
            <a:normAutofit/>
          </a:bodyPr>
          <a:lstStyle/>
          <a:p>
            <a:r>
              <a:rPr lang="en-GB" sz="4000" b="1" dirty="0"/>
              <a:t>A biblical understanding of economic justice</a:t>
            </a:r>
            <a:endParaRPr lang="en-GB" sz="4000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B8EAEE-8C89-4C1C-9DAD-4E2BEBDC1E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GB" dirty="0"/>
              <a:t>(1)	Economic justice means treating people appropriately, according 	to the norms given by God</a:t>
            </a:r>
          </a:p>
          <a:p>
            <a:pPr marL="0" indent="0">
              <a:buNone/>
            </a:pPr>
            <a:r>
              <a:rPr lang="en-GB" dirty="0"/>
              <a:t>(2)	Economic justice includes a particular emphasis on justice for the 	poor and needy</a:t>
            </a:r>
          </a:p>
          <a:p>
            <a:pPr marL="0" indent="0">
              <a:buNone/>
            </a:pPr>
            <a:r>
              <a:rPr lang="en-GB" dirty="0"/>
              <a:t>(3)	Economic justice is not only about ‘slices of the cake’ 	(distribution) but about </a:t>
            </a:r>
            <a:r>
              <a:rPr lang="en-GB" i="1" dirty="0"/>
              <a:t>the quality of relationships</a:t>
            </a:r>
          </a:p>
          <a:p>
            <a:pPr marL="0" indent="0">
              <a:buNone/>
            </a:pPr>
            <a:r>
              <a:rPr lang="en-GB" dirty="0"/>
              <a:t>(4)	With regard to distribution, economic justice means that 	everyone participates in God’s blessings, including material 	blessings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4855893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978</TotalTime>
  <Words>611</Words>
  <Application>Microsoft Office PowerPoint</Application>
  <PresentationFormat>Widescreen</PresentationFormat>
  <Paragraphs>79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Office Theme</vt:lpstr>
      <vt:lpstr>God’s Good Economy: Doing economic justice in today’s world </vt:lpstr>
      <vt:lpstr>PowerPoint Presentation</vt:lpstr>
      <vt:lpstr>The Big Picture</vt:lpstr>
      <vt:lpstr>A biblical understanding of economic justice: </vt:lpstr>
      <vt:lpstr>A biblical understanding of economic justice:</vt:lpstr>
      <vt:lpstr>PowerPoint Presentation</vt:lpstr>
      <vt:lpstr>PowerPoint Presentation</vt:lpstr>
      <vt:lpstr>PowerPoint Presentation</vt:lpstr>
      <vt:lpstr>A biblical understanding of economic justice</vt:lpstr>
      <vt:lpstr>God’s Good Economy: Doing Economic Justice in Today’s World (forthcoming: IVP, August 2019)</vt:lpstr>
      <vt:lpstr>PowerPoint Presentation</vt:lpstr>
      <vt:lpstr> Two goals: * Equip * Subvert.  For example: </vt:lpstr>
      <vt:lpstr>‘Ethical shopping’?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Corporate Executive Pay and Biblical Economic Justice</dc:title>
  <dc:creator>Andy Hartropp</dc:creator>
  <cp:lastModifiedBy>Andy Hartropp</cp:lastModifiedBy>
  <cp:revision>84</cp:revision>
  <dcterms:created xsi:type="dcterms:W3CDTF">2018-04-03T11:25:15Z</dcterms:created>
  <dcterms:modified xsi:type="dcterms:W3CDTF">2019-07-05T07:46:15Z</dcterms:modified>
</cp:coreProperties>
</file>