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0" r:id="rId2"/>
    <p:sldId id="273" r:id="rId3"/>
    <p:sldId id="263" r:id="rId4"/>
    <p:sldId id="269" r:id="rId5"/>
    <p:sldId id="268" r:id="rId6"/>
    <p:sldId id="264" r:id="rId7"/>
    <p:sldId id="265" r:id="rId8"/>
    <p:sldId id="266" r:id="rId9"/>
    <p:sldId id="267" r:id="rId10"/>
    <p:sldId id="271" r:id="rId11"/>
    <p:sldId id="272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AEA91-5E62-4B9C-A677-7BDB5588C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393849-7D52-443F-98CA-236C84D8E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7431C-62F9-486B-8CB3-7E9DA4BC1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A36-34AE-4A0D-AA55-32931D24C2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CC84C-50A7-486F-AE41-A55E706E3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06148-EC92-4EDC-A9D1-BF4C92EA1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6222-D175-4C97-B226-C7E8E214E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5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8181C-7B3B-4218-A7B0-E0A7193B1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322284-CEF0-48D9-B9D0-2C7AC4A15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7D030-A98B-4BC3-9243-E0CB4342C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A36-34AE-4A0D-AA55-32931D24C2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23426-B878-4918-80CF-3096AB0A9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1A3D7-21E5-40BE-9EAD-0BA515A4D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6222-D175-4C97-B226-C7E8E214E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39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61C3B9-84D4-4D1A-BD2E-4857F8CF42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FEC674-6071-4C35-A914-7F517050B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7F429-D842-4777-A7B4-331C277F4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A36-34AE-4A0D-AA55-32931D24C2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2A2F7-C6DC-4A8B-839B-6C8A05A99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33A0D-A4E4-496F-B2E9-F1908B03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6222-D175-4C97-B226-C7E8E214E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40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3B2C-6507-4CF7-BA06-4FC92F2D5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78A87-977F-4E47-A800-E5D89A314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B9427-CF70-4236-99A9-4EB470AF6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A36-34AE-4A0D-AA55-32931D24C2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A6BB9-AC63-4706-9BBC-FA26CEE54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A9C22-D9D8-4D1E-A3D5-3F67226C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6222-D175-4C97-B226-C7E8E214E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5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DD33C-148B-4FBA-AD28-4C9129E41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633B0-5B38-4132-902D-262795548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E5126-A1C9-4854-996E-10FD5C32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A36-34AE-4A0D-AA55-32931D24C2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641CD-CFCB-4D0D-81E1-2B3C8B510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B16AB-44C0-4B2B-98EA-D7889FCC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6222-D175-4C97-B226-C7E8E214E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95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DE598-03E5-4FA1-8DB4-CA9EB72AE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2EC5-AA97-4F1F-A6CA-8F6F1B70B5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0E4255-439A-43BD-BAD7-12754D212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CCAE8-66B3-4347-A826-66508A7F3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A36-34AE-4A0D-AA55-32931D24C2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4E1C3-3D80-4A53-846C-F24D14A0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C45F82-E287-46A0-9964-BA2067E7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6222-D175-4C97-B226-C7E8E214E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0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4D2AC-41DC-4B97-A249-78FD2C16F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88871-A74E-4FCB-BF73-0A5789594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B20AF-28D9-4F28-BB40-13DBDAD5C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B2EEFC-4452-49AE-B522-BEE5C779A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641381-4B69-42E9-915B-B9A28086A7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83E177-4087-474E-B8D2-2FE048C07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A36-34AE-4A0D-AA55-32931D24C2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9B8563-2DF8-49D9-87E7-86B12C6E7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61D643-77A8-4D1A-8807-AC4CC0CC0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6222-D175-4C97-B226-C7E8E214E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53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C203-8259-47A9-B7E6-D102AEBFB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63BFC-B25C-49D9-94C9-C0B8D33A4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A36-34AE-4A0D-AA55-32931D24C2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EA1F7D-B25F-47F6-BDA2-618533945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B83629-11B8-4C30-A181-178C1731A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6222-D175-4C97-B226-C7E8E214E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93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712BF5-59B1-452F-95EB-7AC59DB02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A36-34AE-4A0D-AA55-32931D24C2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9A4E03-946B-428B-B4C1-9977613BC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285E7-D364-4133-B3EE-2F45D965B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6222-D175-4C97-B226-C7E8E214E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46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0CB15-1D16-4620-9D26-F7AA7B3CE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37365-3C92-437E-9E25-05A72A340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4D0BF-445A-4AF7-8A22-526808694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568AD-D37F-42E9-B03C-7BBCD4D7A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A36-34AE-4A0D-AA55-32931D24C2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D78A2-BE8D-4FDA-8F2E-5465F4DF0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313C3-53A0-485F-9C9C-25567D50B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6222-D175-4C97-B226-C7E8E214E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87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1ABF2-6195-467E-8F26-C3990AA9C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CF7686-DBF2-413F-A568-5C5569EE66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AF2A8-5E7D-4C80-8DBB-3F7855A2E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36B6CB-4E76-49CF-A13B-5B4F04E34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4A36-34AE-4A0D-AA55-32931D24C2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BA9CF-C991-4827-9C32-9F94CD6E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613C9-209A-41CE-B5F6-EF6732EC5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6222-D175-4C97-B226-C7E8E214E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92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728D4-2A45-4886-B48F-4C7CBCE89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470A79-944D-4A52-BC5E-01C10F178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982E5-492D-48E5-BD6B-5C5B13F8C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4A36-34AE-4A0D-AA55-32931D24C225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4C207-4523-45DA-AF10-94F6A218BB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AA624-E2B5-4E97-9E67-FE72789EC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A6222-D175-4C97-B226-C7E8E214E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36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AA2EF-33BF-4D56-878A-8EC8E3CDF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6146"/>
            <a:ext cx="10515600" cy="171225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God’s Good Economy: Doing economic justice in today’s world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10814-76BA-4040-8190-4B70150DD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Andy Hartropp</a:t>
            </a:r>
          </a:p>
          <a:p>
            <a:pPr marL="0" indent="0" algn="ctr">
              <a:buNone/>
            </a:pPr>
            <a:r>
              <a:rPr lang="en-GB" dirty="0"/>
              <a:t>Association of Christian Economists</a:t>
            </a:r>
          </a:p>
          <a:p>
            <a:pPr marL="0" indent="0" algn="ctr">
              <a:buNone/>
            </a:pPr>
            <a:r>
              <a:rPr lang="en-GB" dirty="0"/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4189648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91847-F18B-4119-80AE-007932E3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552453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/>
              <a:t>God’s Good Economy:</a:t>
            </a:r>
            <a:br>
              <a:rPr lang="en-GB" sz="2800" b="1" dirty="0"/>
            </a:br>
            <a:r>
              <a:rPr lang="en-GB" sz="2800" b="1" dirty="0"/>
              <a:t>Doing Economic Justice in Today’s World</a:t>
            </a:r>
            <a:br>
              <a:rPr lang="en-GB" dirty="0"/>
            </a:br>
            <a:r>
              <a:rPr lang="en-GB" sz="1600" dirty="0"/>
              <a:t>(forthcoming: IVP, August 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9AA1C-B20B-46A9-AC4E-E570067A1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7577"/>
            <a:ext cx="10515600" cy="425938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5900" dirty="0"/>
              <a:t>	</a:t>
            </a:r>
            <a:r>
              <a:rPr lang="en-GB" sz="7000" dirty="0"/>
              <a:t>Introduction	</a:t>
            </a:r>
          </a:p>
          <a:p>
            <a:pPr marL="0" indent="0">
              <a:buNone/>
            </a:pPr>
            <a:r>
              <a:rPr lang="en-GB" sz="7000" dirty="0"/>
              <a:t>						 </a:t>
            </a:r>
          </a:p>
          <a:p>
            <a:pPr marL="0" indent="0">
              <a:buNone/>
            </a:pPr>
            <a:r>
              <a:rPr lang="en-GB" sz="7000" dirty="0"/>
              <a:t>1.	What </a:t>
            </a:r>
            <a:r>
              <a:rPr lang="en-GB" sz="7000" i="1" dirty="0"/>
              <a:t>is</a:t>
            </a:r>
            <a:r>
              <a:rPr lang="en-GB" sz="7000" dirty="0"/>
              <a:t> Economic Justice?</a:t>
            </a:r>
          </a:p>
          <a:p>
            <a:pPr marL="0" indent="0">
              <a:buNone/>
            </a:pPr>
            <a:r>
              <a:rPr lang="en-GB" sz="7000" dirty="0"/>
              <a:t>					 </a:t>
            </a:r>
          </a:p>
          <a:p>
            <a:pPr marL="0" indent="0">
              <a:buNone/>
            </a:pPr>
            <a:r>
              <a:rPr lang="en-GB" sz="7000" dirty="0"/>
              <a:t>	</a:t>
            </a:r>
            <a:r>
              <a:rPr lang="en-GB" sz="7000" i="1" dirty="0"/>
              <a:t>Part 1: Doing economic justice in our own relationships</a:t>
            </a:r>
          </a:p>
          <a:p>
            <a:pPr marL="0" indent="0">
              <a:buNone/>
            </a:pPr>
            <a:r>
              <a:rPr lang="en-GB" sz="7000" dirty="0"/>
              <a:t>	</a:t>
            </a:r>
          </a:p>
          <a:p>
            <a:pPr marL="0" indent="0">
              <a:buNone/>
            </a:pPr>
            <a:r>
              <a:rPr lang="en-GB" sz="7000" dirty="0"/>
              <a:t>2.	Doing Justice as Consumers					</a:t>
            </a:r>
          </a:p>
          <a:p>
            <a:pPr marL="0" indent="0">
              <a:buNone/>
            </a:pPr>
            <a:r>
              <a:rPr lang="en-GB" sz="7000" dirty="0"/>
              <a:t>3.	Doing Justice in the Workplace				</a:t>
            </a:r>
          </a:p>
          <a:p>
            <a:pPr marL="0" indent="0">
              <a:buNone/>
            </a:pPr>
            <a:r>
              <a:rPr lang="en-GB" sz="7000" dirty="0"/>
              <a:t>4.	Church Communities: Beacons of Economic Justice	</a:t>
            </a:r>
            <a:r>
              <a:rPr lang="en-GB" sz="5900" dirty="0"/>
              <a:t>				</a:t>
            </a:r>
          </a:p>
          <a:p>
            <a:pPr marL="0" indent="0">
              <a:buNone/>
            </a:pPr>
            <a:endParaRPr lang="en-GB" sz="5900" dirty="0"/>
          </a:p>
        </p:txBody>
      </p:sp>
    </p:spTree>
    <p:extLst>
      <p:ext uri="{BB962C8B-B14F-4D97-AF65-F5344CB8AC3E}">
        <p14:creationId xmlns:p14="http://schemas.microsoft.com/office/powerpoint/2010/main" val="483721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5BB52-C500-4092-AFBE-1FE433A0A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87FB7-3AE2-46B8-A123-419493C75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	Part 2: Doing economic justice in and through…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5.	Firms and Corporations					</a:t>
            </a:r>
          </a:p>
          <a:p>
            <a:pPr marL="0" indent="0">
              <a:buNone/>
            </a:pPr>
            <a:r>
              <a:rPr lang="en-GB" dirty="0"/>
              <a:t>6.	Banks and Other Financial Institutions			</a:t>
            </a:r>
          </a:p>
          <a:p>
            <a:pPr marL="0" indent="0">
              <a:buNone/>
            </a:pPr>
            <a:r>
              <a:rPr lang="en-GB" dirty="0"/>
              <a:t>7.	Wider Society: Nationally and Globally			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	Epilogue	</a:t>
            </a:r>
          </a:p>
        </p:txBody>
      </p:sp>
    </p:spTree>
    <p:extLst>
      <p:ext uri="{BB962C8B-B14F-4D97-AF65-F5344CB8AC3E}">
        <p14:creationId xmlns:p14="http://schemas.microsoft.com/office/powerpoint/2010/main" val="2669214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656A3-C51A-4687-A969-C531CF56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697"/>
            <a:ext cx="10515600" cy="1450991"/>
          </a:xfrm>
        </p:spPr>
        <p:txBody>
          <a:bodyPr>
            <a:normAutofit fontScale="90000"/>
          </a:bodyPr>
          <a:lstStyle/>
          <a:p>
            <a:br>
              <a:rPr lang="en-GB" sz="3200" dirty="0"/>
            </a:br>
            <a:r>
              <a:rPr lang="en-GB" sz="3200" b="1" dirty="0"/>
              <a:t>Two goals:</a:t>
            </a:r>
            <a:br>
              <a:rPr lang="en-GB" sz="3200" b="1" dirty="0"/>
            </a:br>
            <a:r>
              <a:rPr lang="en-GB" sz="3200" b="1" dirty="0"/>
              <a:t>*	Equip</a:t>
            </a:r>
            <a:br>
              <a:rPr lang="en-GB" sz="3200" b="1" dirty="0"/>
            </a:br>
            <a:r>
              <a:rPr lang="en-GB" sz="3200" b="1" dirty="0"/>
              <a:t>*	Subvert.  For example: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93035-2444-4EC9-BC87-D9F147E85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1863"/>
            <a:ext cx="10515600" cy="4135099"/>
          </a:xfrm>
        </p:spPr>
        <p:txBody>
          <a:bodyPr/>
          <a:lstStyle/>
          <a:p>
            <a:r>
              <a:rPr lang="en-GB" dirty="0"/>
              <a:t>In God’s good economy, </a:t>
            </a:r>
            <a:r>
              <a:rPr lang="en-GB" i="1" dirty="0"/>
              <a:t>everyone</a:t>
            </a:r>
            <a:r>
              <a:rPr lang="en-GB" dirty="0"/>
              <a:t> has a responsibility to do economic justice.  (The Biblical basis for this is clear and consistent.)  So, economic justice cannot be delegated to the state or the government.</a:t>
            </a:r>
          </a:p>
          <a:p>
            <a:r>
              <a:rPr lang="en-GB" dirty="0"/>
              <a:t>The principles of economic justice can be applied all the way across the left-right political spectrum.  (Subversion of those Christians who make a prior commitment to a particular point on that spectrum.)</a:t>
            </a:r>
          </a:p>
          <a:p>
            <a:r>
              <a:rPr lang="en-GB" dirty="0"/>
              <a:t>Economic justice is always </a:t>
            </a:r>
            <a:r>
              <a:rPr lang="en-GB" i="1" dirty="0"/>
              <a:t>relational</a:t>
            </a:r>
            <a:r>
              <a:rPr lang="en-GB" dirty="0"/>
              <a:t>.  It can never be solely a matter of the </a:t>
            </a:r>
            <a:r>
              <a:rPr lang="en-GB" i="1" dirty="0"/>
              <a:t>situation</a:t>
            </a:r>
            <a:r>
              <a:rPr lang="en-GB" dirty="0"/>
              <a:t> or the </a:t>
            </a:r>
            <a:r>
              <a:rPr lang="en-GB" i="1" dirty="0"/>
              <a:t>state</a:t>
            </a:r>
            <a:r>
              <a:rPr lang="en-GB" dirty="0"/>
              <a:t> of things.  So, </a:t>
            </a:r>
            <a:r>
              <a:rPr lang="en-GB" i="1" dirty="0"/>
              <a:t>reciprocal (two-way) responsibilities are vital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8836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91C79-1312-43AC-860F-EB43C2666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626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‘Ethical shopping’?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56094-849E-404B-A6ED-C0CB4C882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977" y="1331650"/>
            <a:ext cx="10515600" cy="5140294"/>
          </a:xfrm>
        </p:spPr>
        <p:txBody>
          <a:bodyPr/>
          <a:lstStyle/>
          <a:p>
            <a:r>
              <a:rPr lang="en-GB" dirty="0"/>
              <a:t>I certainly believe that ethical/moral principles should guide our behaviour as consumers.</a:t>
            </a:r>
          </a:p>
          <a:p>
            <a:r>
              <a:rPr lang="en-GB" dirty="0"/>
              <a:t>But ‘ethical shopping’ typically involves:</a:t>
            </a:r>
          </a:p>
          <a:p>
            <a:pPr marL="514350" indent="-514350">
              <a:buAutoNum type="alphaLcParenBoth"/>
            </a:pPr>
            <a:r>
              <a:rPr lang="en-GB" dirty="0"/>
              <a:t>measurement (e.g. ‘ethical ranking’ or ‘ethical scorecard’)</a:t>
            </a:r>
          </a:p>
          <a:p>
            <a:pPr marL="514350" indent="-514350">
              <a:buAutoNum type="alphaLcParenBoth"/>
            </a:pPr>
            <a:r>
              <a:rPr lang="en-GB" dirty="0"/>
              <a:t>choice of one’s own ‘ethical preferences’</a:t>
            </a:r>
          </a:p>
          <a:p>
            <a:pPr marL="0" indent="0">
              <a:buNone/>
            </a:pPr>
            <a:r>
              <a:rPr lang="en-GB" dirty="0"/>
              <a:t>Both (a) and (b) are deeply flawed.  God gives us very definite norms and standards: either we treat people according to these norms, or we don’t.  And ‘ethical preferences’ suggest moral </a:t>
            </a:r>
            <a:r>
              <a:rPr lang="en-GB" i="1" dirty="0"/>
              <a:t>relativism</a:t>
            </a:r>
            <a:r>
              <a:rPr lang="en-GB" dirty="0"/>
              <a:t>, which has no place in the Bible.</a:t>
            </a:r>
          </a:p>
          <a:p>
            <a:pPr marL="0" indent="0">
              <a:buNone/>
            </a:pPr>
            <a:r>
              <a:rPr lang="en-GB" dirty="0"/>
              <a:t>Far better: the insistent and </a:t>
            </a:r>
            <a:r>
              <a:rPr lang="en-GB"/>
              <a:t>consistent biblical commands – ‘</a:t>
            </a:r>
            <a:r>
              <a:rPr lang="en-GB" dirty="0"/>
              <a:t>do justice’ and ‘</a:t>
            </a:r>
            <a:r>
              <a:rPr lang="en-GB"/>
              <a:t>cease injustice’.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08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FE03-73AD-46D0-B229-7C760859F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996" y="486238"/>
            <a:ext cx="10515600" cy="516940"/>
          </a:xfrm>
        </p:spPr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45011-8AFE-4622-942C-050E2C84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https://ivpbooks.com/pub/media/catalog/product/cache/image/700x700/e9c3970ab036de70892d86c6d221abfe/9/7/9781783597642.jpg">
            <a:extLst>
              <a:ext uri="{FF2B5EF4-FFF2-40B4-BE49-F238E27FC236}">
                <a16:creationId xmlns:a16="http://schemas.microsoft.com/office/drawing/2014/main" id="{37003A34-2C14-4D3B-8024-27D41F4FB2E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47750"/>
            <a:ext cx="3048000" cy="476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341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A113E-3FE1-451E-AAF1-11BCF6487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685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The Big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BD1D4-6131-4D2F-BC52-7CF7728C3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6431"/>
            <a:ext cx="10515600" cy="4840532"/>
          </a:xfrm>
        </p:spPr>
        <p:txBody>
          <a:bodyPr/>
          <a:lstStyle/>
          <a:p>
            <a:pPr lvl="0"/>
            <a:r>
              <a:rPr lang="en-GB" dirty="0"/>
              <a:t>Creation – Fall – Redemption – New Creation (or Eschatology)</a:t>
            </a:r>
          </a:p>
          <a:p>
            <a:pPr lvl="0"/>
            <a:r>
              <a:rPr lang="en-GB" dirty="0"/>
              <a:t>These are like four acts in a play/drama (but in this case real life, obviously!)</a:t>
            </a:r>
          </a:p>
          <a:p>
            <a:pPr lvl="0"/>
            <a:r>
              <a:rPr lang="en-GB" dirty="0"/>
              <a:t>The created/material order is </a:t>
            </a:r>
            <a:r>
              <a:rPr lang="en-GB" i="1" dirty="0"/>
              <a:t>good</a:t>
            </a:r>
            <a:r>
              <a:rPr lang="en-GB" dirty="0"/>
              <a:t>.  So, economic life is a good thing! – it’s not bad, or even morally neutral.  E.g. 1 Tim.4:4-5.</a:t>
            </a:r>
          </a:p>
          <a:p>
            <a:r>
              <a:rPr lang="en-GB" dirty="0"/>
              <a:t>But the Fall has damaged all of our relationships – and so this impacts crucially on economic life:</a:t>
            </a:r>
          </a:p>
          <a:p>
            <a:pPr lvl="1"/>
            <a:r>
              <a:rPr lang="en-GB" dirty="0"/>
              <a:t>Relationship with God: e.g. money as a rival god (Matt.5:24)</a:t>
            </a:r>
          </a:p>
          <a:p>
            <a:pPr lvl="1"/>
            <a:r>
              <a:rPr lang="en-GB" dirty="0"/>
              <a:t>Relationship with one another: e.g. damage to economic relationships</a:t>
            </a:r>
          </a:p>
          <a:p>
            <a:pPr lvl="1"/>
            <a:r>
              <a:rPr lang="en-GB" dirty="0"/>
              <a:t>Relationship with the world around us: e.g. pollution; loss of stewardship</a:t>
            </a:r>
          </a:p>
        </p:txBody>
      </p:sp>
    </p:spTree>
    <p:extLst>
      <p:ext uri="{BB962C8B-B14F-4D97-AF65-F5344CB8AC3E}">
        <p14:creationId xmlns:p14="http://schemas.microsoft.com/office/powerpoint/2010/main" val="2841981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9A738-25DF-43B5-9B44-2DA285A9A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A biblical understanding of economic justice: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42B7C-FA5B-4033-973E-69F5F1FBB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Rooted in God’s own character:</a:t>
            </a:r>
          </a:p>
          <a:p>
            <a:r>
              <a:rPr lang="en-GB" dirty="0"/>
              <a:t>He is righteous and just (Ps.11:7; 48:10f; 89:14; Deut.32:3f)</a:t>
            </a:r>
          </a:p>
          <a:p>
            <a:r>
              <a:rPr lang="en-GB" dirty="0"/>
              <a:t>God loves justice (Ps.11:7; Is.61:8)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(For detail on all this material, see Andrew Hartropp, </a:t>
            </a:r>
            <a:r>
              <a:rPr lang="en-GB" i="1" dirty="0"/>
              <a:t>What is Economic Justice?  Biblical and Secular Perspectives Contrasted</a:t>
            </a:r>
            <a:r>
              <a:rPr lang="en-GB" dirty="0"/>
              <a:t>; Carlisle: Paternoster, 2007.)</a:t>
            </a:r>
          </a:p>
        </p:txBody>
      </p:sp>
    </p:spTree>
    <p:extLst>
      <p:ext uri="{BB962C8B-B14F-4D97-AF65-F5344CB8AC3E}">
        <p14:creationId xmlns:p14="http://schemas.microsoft.com/office/powerpoint/2010/main" val="220469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884B1-04DD-4054-99BE-9FC43A174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382"/>
          </a:xfrm>
        </p:spPr>
        <p:txBody>
          <a:bodyPr/>
          <a:lstStyle/>
          <a:p>
            <a:r>
              <a:rPr lang="en-GB" b="1" dirty="0"/>
              <a:t>A biblical understanding of economic justice: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53394-5E26-4C23-925B-8F27B7B5B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692"/>
            <a:ext cx="10515600" cy="46822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i="1" u="sng" dirty="0"/>
              <a:t>Four aspects:</a:t>
            </a:r>
          </a:p>
          <a:p>
            <a:pPr marL="0" indent="0">
              <a:buNone/>
            </a:pPr>
            <a:r>
              <a:rPr lang="en-GB" b="1" dirty="0"/>
              <a:t>(1)	Economic justice means treating people appropriately, 	according to the norms given by God</a:t>
            </a:r>
          </a:p>
          <a:p>
            <a:r>
              <a:rPr lang="en-GB" dirty="0"/>
              <a:t>E.g. justice (</a:t>
            </a:r>
            <a:r>
              <a:rPr lang="en-GB" i="1" dirty="0"/>
              <a:t>‘mishpat’</a:t>
            </a:r>
            <a:r>
              <a:rPr lang="en-GB" dirty="0"/>
              <a:t>) in measures of length or weight or quantity (Lev.19:35; Deut.25:13-16; Prov.11:1; Mic.6:11)</a:t>
            </a:r>
          </a:p>
          <a:p>
            <a:r>
              <a:rPr lang="en-GB" dirty="0"/>
              <a:t>Do not hold back the wages of a hired worker overnight (Lev.19:13)</a:t>
            </a:r>
          </a:p>
          <a:p>
            <a:r>
              <a:rPr lang="en-GB" dirty="0"/>
              <a:t>Give to the priests what is just/due (</a:t>
            </a:r>
            <a:r>
              <a:rPr lang="en-GB" i="1" dirty="0"/>
              <a:t>‘mishpat’</a:t>
            </a:r>
            <a:r>
              <a:rPr lang="en-GB" dirty="0"/>
              <a:t>): their due share of sacrifices; first-fruits of grain and so on (Deut.18:3ff)</a:t>
            </a:r>
          </a:p>
          <a:p>
            <a:r>
              <a:rPr lang="en-GB" dirty="0"/>
              <a:t>No perversion of justice or bribes (Deut.16:19; Eccl.7:7)</a:t>
            </a:r>
          </a:p>
          <a:p>
            <a:r>
              <a:rPr lang="en-GB" dirty="0"/>
              <a:t>These norms are for </a:t>
            </a:r>
            <a:r>
              <a:rPr lang="en-GB" i="1" dirty="0"/>
              <a:t>human flourishing</a:t>
            </a:r>
            <a:r>
              <a:rPr lang="en-GB" dirty="0"/>
              <a:t> (Deut.11:13-15; Ps.1; 37)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69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FCA96-0141-48FD-B680-B1C77E1D8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961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1D79F-32FB-4416-84D3-80DA64257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5223"/>
            <a:ext cx="10515600" cy="483174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Both" startAt="2"/>
            </a:pPr>
            <a:r>
              <a:rPr lang="en-GB" b="1" dirty="0"/>
              <a:t>Economic justice includes a particular emphasis on justice for the poor and needy</a:t>
            </a:r>
          </a:p>
          <a:p>
            <a:r>
              <a:rPr lang="en-GB" dirty="0"/>
              <a:t>Based on the way that God Himself executes justice (</a:t>
            </a:r>
            <a:r>
              <a:rPr lang="en-GB" i="1" dirty="0"/>
              <a:t>‘mishpat’</a:t>
            </a:r>
            <a:r>
              <a:rPr lang="en-GB" dirty="0"/>
              <a:t>) for the fatherless and the widow (Deut.10:18)</a:t>
            </a:r>
          </a:p>
          <a:p>
            <a:r>
              <a:rPr lang="en-GB" dirty="0"/>
              <a:t>E.g. The justice due to the sojourner or the fatherless; don’t take the cloak of a widow as a pledge (Deut.24:17)</a:t>
            </a:r>
          </a:p>
          <a:p>
            <a:r>
              <a:rPr lang="en-GB" dirty="0"/>
              <a:t>Don’t charge interest to the poor (Ex.22:25ff; Lev.25:35-37)</a:t>
            </a:r>
          </a:p>
          <a:p>
            <a:r>
              <a:rPr lang="en-GB" dirty="0"/>
              <a:t>Lend freely (Deut.15:1-11; Ps.37:26)</a:t>
            </a:r>
          </a:p>
          <a:p>
            <a:r>
              <a:rPr lang="en-GB" dirty="0"/>
              <a:t>Allow the poor to gather a share of the harvest (Lev.19:9f; Deut.24:19-22; Ruth 2:1-12)</a:t>
            </a:r>
          </a:p>
          <a:p>
            <a:r>
              <a:rPr lang="en-GB" dirty="0"/>
              <a:t>All this is because, fundamentally, it is God’s will and pattern</a:t>
            </a:r>
          </a:p>
        </p:txBody>
      </p:sp>
    </p:spTree>
    <p:extLst>
      <p:ext uri="{BB962C8B-B14F-4D97-AF65-F5344CB8AC3E}">
        <p14:creationId xmlns:p14="http://schemas.microsoft.com/office/powerpoint/2010/main" val="52227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8787B-9102-4762-9EF3-CAB358C68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388C0-7603-4358-9ABD-E9C5B2D16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(3)	Economic justice is not only about ‘slices of the cake’ 	(distribution) but about </a:t>
            </a:r>
            <a:r>
              <a:rPr lang="en-GB" b="1" i="1" dirty="0"/>
              <a:t>the quality of relationships</a:t>
            </a:r>
            <a:r>
              <a:rPr lang="en-GB" dirty="0"/>
              <a:t>:</a:t>
            </a:r>
          </a:p>
          <a:p>
            <a:r>
              <a:rPr lang="en-GB" i="1" dirty="0"/>
              <a:t>	</a:t>
            </a:r>
            <a:r>
              <a:rPr lang="en-GB" dirty="0"/>
              <a:t>reciprocal responsibilities: including</a:t>
            </a:r>
          </a:p>
          <a:p>
            <a:pPr lvl="2"/>
            <a:r>
              <a:rPr lang="en-GB" sz="2800" dirty="0"/>
              <a:t>employer/employee (Deut. 25:4; 1 Tim.5:18; James 5:4)</a:t>
            </a:r>
          </a:p>
          <a:p>
            <a:pPr lvl="2"/>
            <a:r>
              <a:rPr lang="en-GB" sz="2800" dirty="0"/>
              <a:t>producer/supplier</a:t>
            </a:r>
          </a:p>
          <a:p>
            <a:pPr lvl="2"/>
            <a:r>
              <a:rPr lang="en-GB" sz="2800" dirty="0"/>
              <a:t>retailer/consumer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266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B7248-21DD-4E47-AE54-26D2DDA5D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0C414-F48B-43FE-8571-BC84DE3A1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5421"/>
            <a:ext cx="10515600" cy="5191542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(4)	With regard to distribution, economic justice means that 	everyone participates in God’s blessings, including material 	blessings</a:t>
            </a:r>
            <a:endParaRPr lang="en-GB" dirty="0"/>
          </a:p>
          <a:p>
            <a:r>
              <a:rPr lang="en-GB" dirty="0"/>
              <a:t>Deut.14:28f – bring all the tithes, so that all the people </a:t>
            </a:r>
            <a:r>
              <a:rPr lang="en-GB" i="1" dirty="0"/>
              <a:t>eat and are satisfied</a:t>
            </a:r>
            <a:r>
              <a:rPr lang="en-GB" dirty="0"/>
              <a:t>: including the Levites [who have no physical land], the sojourners, the fatherless and the widows]; cf. Deut.8:10</a:t>
            </a:r>
          </a:p>
          <a:p>
            <a:r>
              <a:rPr lang="en-GB" dirty="0"/>
              <a:t>Deut.16:11,14 – </a:t>
            </a:r>
            <a:r>
              <a:rPr lang="en-GB" i="1" dirty="0"/>
              <a:t>all</a:t>
            </a:r>
            <a:r>
              <a:rPr lang="en-GB" dirty="0"/>
              <a:t> the people rejoice before the Lord, including the sojourners, the fatherless and the widows</a:t>
            </a:r>
          </a:p>
          <a:p>
            <a:r>
              <a:rPr lang="en-GB" dirty="0"/>
              <a:t>The emphasis is not on numerical ‘equality’ but on </a:t>
            </a:r>
            <a:r>
              <a:rPr lang="en-GB" i="1" dirty="0"/>
              <a:t>everyone</a:t>
            </a:r>
          </a:p>
          <a:p>
            <a:pPr marL="0" indent="0">
              <a:buNone/>
            </a:pPr>
            <a:r>
              <a:rPr lang="en-GB" sz="2000" dirty="0"/>
              <a:t>(See also Michael Rhodes et al, </a:t>
            </a:r>
            <a:r>
              <a:rPr lang="en-GB" sz="2000" i="1" dirty="0"/>
              <a:t>Practicing the King’s Economy: Honoring Jesus in how we work, earn, spend and save</a:t>
            </a:r>
            <a:r>
              <a:rPr lang="en-GB" sz="2000" dirty="0"/>
              <a:t>, </a:t>
            </a:r>
            <a:r>
              <a:rPr lang="en-GB" sz="2000"/>
              <a:t>Grand Rapids, MI: Baker, 2018)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81233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62EF0-76F8-484A-AC11-F5BB1AED9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9567"/>
          </a:xfrm>
        </p:spPr>
        <p:txBody>
          <a:bodyPr>
            <a:normAutofit/>
          </a:bodyPr>
          <a:lstStyle/>
          <a:p>
            <a:r>
              <a:rPr lang="en-GB" sz="4000" b="1" dirty="0"/>
              <a:t>A biblical understanding of economic justice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8EAEE-8C89-4C1C-9DAD-4E2BEBDC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(1)	Economic justice means treating people appropriately, according 	to the norms given by God</a:t>
            </a:r>
          </a:p>
          <a:p>
            <a:pPr marL="0" indent="0">
              <a:buNone/>
            </a:pPr>
            <a:r>
              <a:rPr lang="en-GB" dirty="0"/>
              <a:t>(2)	Economic justice includes a particular emphasis on justice for the 	poor and needy</a:t>
            </a:r>
          </a:p>
          <a:p>
            <a:pPr marL="0" indent="0">
              <a:buNone/>
            </a:pPr>
            <a:r>
              <a:rPr lang="en-GB" dirty="0"/>
              <a:t>(3)	Economic justice is not only about ‘slices of the cake’ 	(distribution) but about </a:t>
            </a:r>
            <a:r>
              <a:rPr lang="en-GB" i="1" dirty="0"/>
              <a:t>the quality of relationships</a:t>
            </a:r>
          </a:p>
          <a:p>
            <a:pPr marL="0" indent="0">
              <a:buNone/>
            </a:pPr>
            <a:r>
              <a:rPr lang="en-GB" dirty="0"/>
              <a:t>(4)	With regard to distribution, economic justice means that 	everyone participates in God’s blessings, including material 	blessings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558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</TotalTime>
  <Words>611</Words>
  <Application>Microsoft Office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God’s Good Economy: Doing economic justice in today’s world </vt:lpstr>
      <vt:lpstr>PowerPoint Presentation</vt:lpstr>
      <vt:lpstr>The Big Picture</vt:lpstr>
      <vt:lpstr>A biblical understanding of economic justice: </vt:lpstr>
      <vt:lpstr>A biblical understanding of economic justice:</vt:lpstr>
      <vt:lpstr>PowerPoint Presentation</vt:lpstr>
      <vt:lpstr>PowerPoint Presentation</vt:lpstr>
      <vt:lpstr>PowerPoint Presentation</vt:lpstr>
      <vt:lpstr>A biblical understanding of economic justice</vt:lpstr>
      <vt:lpstr>God’s Good Economy: Doing Economic Justice in Today’s World (forthcoming: IVP, August 2019)</vt:lpstr>
      <vt:lpstr>PowerPoint Presentation</vt:lpstr>
      <vt:lpstr> Two goals: * Equip * Subvert.  For example: </vt:lpstr>
      <vt:lpstr>‘Ethical shopping’?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Executive Pay and Biblical Economic Justice</dc:title>
  <dc:creator>Andy Hartropp</dc:creator>
  <cp:lastModifiedBy>Andy Hartropp</cp:lastModifiedBy>
  <cp:revision>84</cp:revision>
  <dcterms:created xsi:type="dcterms:W3CDTF">2018-04-03T11:25:15Z</dcterms:created>
  <dcterms:modified xsi:type="dcterms:W3CDTF">2019-07-05T07:46:15Z</dcterms:modified>
</cp:coreProperties>
</file>