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8" r:id="rId3"/>
    <p:sldId id="259" r:id="rId4"/>
    <p:sldId id="270" r:id="rId5"/>
    <p:sldId id="263" r:id="rId6"/>
    <p:sldId id="268" r:id="rId7"/>
  </p:sldIdLst>
  <p:sldSz cx="18288000" cy="10287000"/>
  <p:notesSz cx="6858000" cy="9144000"/>
  <p:embeddedFontLst>
    <p:embeddedFont>
      <p:font typeface="Codec Pro ExtraBold" pitchFamily="2" charset="0"/>
      <p:regular r:id="rId9"/>
      <p:bold r:id="rId10"/>
    </p:embeddedFont>
    <p:embeddedFont>
      <p:font typeface="Montserrat Light Bold" pitchFamily="2" charset="77"/>
      <p:regular r:id="rId11"/>
      <p:bold r:id="rId12"/>
    </p:embeddedFont>
    <p:embeddedFont>
      <p:font typeface="Open Sauce" pitchFamily="2" charset="77"/>
      <p:regular r:id="rId13"/>
    </p:embeddedFont>
    <p:embeddedFont>
      <p:font typeface="Open Sauce Bold" pitchFamily="2" charset="77"/>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3" autoAdjust="0"/>
    <p:restoredTop sz="75306" autoAdjust="0"/>
  </p:normalViewPr>
  <p:slideViewPr>
    <p:cSldViewPr>
      <p:cViewPr varScale="1">
        <p:scale>
          <a:sx n="63" d="100"/>
          <a:sy n="63" d="100"/>
        </p:scale>
        <p:origin x="175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5EDD0-71E6-5A41-B207-098B26BA4865}" type="datetimeFigureOut">
              <a:rPr lang="en-US" smtClean="0"/>
              <a:t>7/15/24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2D8CE-7D3A-F04F-A467-737E07702EE0}" type="slidenum">
              <a:rPr lang="en-US" smtClean="0"/>
              <a:t>‹#›</a:t>
            </a:fld>
            <a:endParaRPr lang="en-US" dirty="0"/>
          </a:p>
        </p:txBody>
      </p:sp>
    </p:spTree>
    <p:extLst>
      <p:ext uri="{BB962C8B-B14F-4D97-AF65-F5344CB8AC3E}">
        <p14:creationId xmlns:p14="http://schemas.microsoft.com/office/powerpoint/2010/main" val="422798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02D8CE-7D3A-F04F-A467-737E07702EE0}" type="slidenum">
              <a:rPr lang="en-US" smtClean="0"/>
              <a:t>1</a:t>
            </a:fld>
            <a:endParaRPr lang="en-US" dirty="0"/>
          </a:p>
        </p:txBody>
      </p:sp>
    </p:spTree>
    <p:extLst>
      <p:ext uri="{BB962C8B-B14F-4D97-AF65-F5344CB8AC3E}">
        <p14:creationId xmlns:p14="http://schemas.microsoft.com/office/powerpoint/2010/main" val="59414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2D8CE-7D3A-F04F-A467-737E07702EE0}" type="slidenum">
              <a:rPr lang="en-US" smtClean="0"/>
              <a:t>2</a:t>
            </a:fld>
            <a:endParaRPr lang="en-US" dirty="0"/>
          </a:p>
        </p:txBody>
      </p:sp>
    </p:spTree>
    <p:extLst>
      <p:ext uri="{BB962C8B-B14F-4D97-AF65-F5344CB8AC3E}">
        <p14:creationId xmlns:p14="http://schemas.microsoft.com/office/powerpoint/2010/main" val="11492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Steady state benefits – long term efficiency benefits; long term increases in productivity. </a:t>
            </a:r>
          </a:p>
          <a:p>
            <a:r>
              <a:rPr lang="en-US" dirty="0"/>
              <a:t>But transitory costs – people who suffer in the transition matter. We cannot always or for certain trade-off the utility of those who benefit and those who suffer.  </a:t>
            </a:r>
          </a:p>
          <a:p>
            <a:endParaRPr lang="en-US" dirty="0"/>
          </a:p>
          <a:p>
            <a:r>
              <a:rPr lang="en-US" dirty="0"/>
              <a:t>Focusing only on long term steady state benefits may be implicitly adhering to a Darwinist view of the world – or Herbert Spencer who coined the term – Survival of the Fittest. </a:t>
            </a:r>
          </a:p>
          <a:p>
            <a:r>
              <a:rPr lang="en-US" dirty="0"/>
              <a:t>- Open AI – ChatGPT – 1 million users in first 5 days. </a:t>
            </a:r>
          </a:p>
          <a:p>
            <a:r>
              <a:rPr lang="en-US" dirty="0"/>
              <a:t>There will be job losses and victims from AI. It’s not just about getting to an efficient end state but about the costs and benefits of the transition</a:t>
            </a:r>
          </a:p>
          <a:p>
            <a:pPr marL="171450" indent="-171450">
              <a:buFontTx/>
              <a:buChar char="-"/>
            </a:pPr>
            <a:r>
              <a:rPr lang="en-US" dirty="0"/>
              <a:t>AI is becoming more mainstream. -</a:t>
            </a:r>
          </a:p>
          <a:p>
            <a:pPr marL="171450" indent="-171450">
              <a:buFontTx/>
              <a:buChar char="-"/>
            </a:pPr>
            <a:r>
              <a:rPr lang="en-US" dirty="0"/>
              <a:t>Much of the focus on AI is on the jobs, employment and future of </a:t>
            </a:r>
            <a:r>
              <a:rPr lang="en-US" dirty="0" err="1"/>
              <a:t>labour</a:t>
            </a:r>
            <a:r>
              <a:rPr lang="en-US" dirty="0"/>
              <a:t> impacts – Goldman Sachs – estimates 300 million jobs could be lost or diminished by AI</a:t>
            </a:r>
          </a:p>
          <a:p>
            <a:pPr marL="171450" indent="-171450">
              <a:buFontTx/>
              <a:buChar char="-"/>
            </a:pPr>
            <a:r>
              <a:rPr lang="en-US" dirty="0"/>
              <a:t>It will also make the average worker more efficient and productive. </a:t>
            </a:r>
          </a:p>
          <a:p>
            <a:pPr marL="171450" indent="-171450">
              <a:buFontTx/>
              <a:buChar char="-"/>
            </a:pPr>
            <a:r>
              <a:rPr lang="en-US" dirty="0"/>
              <a:t>Goldman – automation creates innovation, which leads to new types of jobs. </a:t>
            </a:r>
          </a:p>
          <a:p>
            <a:pPr marL="171450" indent="-171450">
              <a:buFontTx/>
              <a:buChar char="-"/>
            </a:pPr>
            <a:r>
              <a:rPr lang="en-US" dirty="0"/>
              <a:t>Costs savings but also building and growing new types of businesses – leading to annual global GDP increase of 7</a:t>
            </a:r>
          </a:p>
          <a:p>
            <a:pPr marL="171450" indent="-171450">
              <a:buFontTx/>
              <a:buChar char="-"/>
            </a:pPr>
            <a:endParaRPr lang="en-US" dirty="0"/>
          </a:p>
          <a:p>
            <a:pPr marL="171450" indent="-171450">
              <a:buFontTx/>
              <a:buChar char="-"/>
            </a:pPr>
            <a:endParaRPr lang="en-US" dirty="0"/>
          </a:p>
          <a:p>
            <a:pPr marL="171450" indent="-171450">
              <a:buFontTx/>
              <a:buChar char="-"/>
            </a:pPr>
            <a:r>
              <a:rPr lang="en-US" dirty="0"/>
              <a:t>PWC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solidFill>
                  <a:srgbClr val="2D2D2D"/>
                </a:solidFill>
                <a:effectLst/>
                <a:highlight>
                  <a:srgbClr val="FFFFFF"/>
                </a:highlight>
                <a:latin typeface="PwC Helvetica Neue"/>
              </a:rPr>
              <a:t>In the UK, job postings which require AI skills are growing 3.6 times faster relative to all job postings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solidFill>
                  <a:srgbClr val="2D2D2D"/>
                </a:solidFill>
                <a:effectLst/>
                <a:highlight>
                  <a:srgbClr val="FFFFFF"/>
                </a:highlight>
                <a:latin typeface="PwC Helvetica Neue"/>
              </a:rPr>
              <a:t>On average, UK employers are willing to pay a 14% wage premium for jobs which require AI skills, with the legal and information technology sectors experiencing the highest premiums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solidFill>
                  <a:srgbClr val="2D2D2D"/>
                </a:solidFill>
                <a:effectLst/>
                <a:highlight>
                  <a:srgbClr val="FFFFFF"/>
                </a:highlight>
                <a:latin typeface="PwC Helvetica Neue"/>
              </a:rPr>
              <a:t>The sectors more exposed to AI experience 4.8 times greater labour productivity growth relative to those that are less exposed</a:t>
            </a:r>
          </a:p>
          <a:p>
            <a:pPr marL="171450" indent="-171450">
              <a:buFontTx/>
              <a:buChar char="-"/>
            </a:pPr>
            <a:r>
              <a:rPr lang="en-GB" b="0" i="0" dirty="0">
                <a:solidFill>
                  <a:srgbClr val="2D2D2D"/>
                </a:solidFill>
                <a:effectLst/>
                <a:highlight>
                  <a:srgbClr val="FFFFFF"/>
                </a:highlight>
                <a:latin typeface="PwC Helvetica Neue"/>
              </a:rPr>
              <a:t>Sectors more exposed to AI (meaning that AI can readily be used for some tasks) are seeing an almost fivefold increase in the rate of productivity growth globally, according to PwC’s inaugural 2024 Global AI Jobs Barometer, painting a positive picture of the impact of AI on global labour markets. </a:t>
            </a:r>
            <a:endParaRPr lang="en-US" b="0" i="0" dirty="0">
              <a:solidFill>
                <a:srgbClr val="2D2D2D"/>
              </a:solidFill>
              <a:effectLst/>
              <a:highlight>
                <a:srgbClr val="FFFFFF"/>
              </a:highlight>
              <a:latin typeface="PwC Helvetica Neue"/>
            </a:endParaRPr>
          </a:p>
          <a:p>
            <a:pPr marL="171450" indent="-171450">
              <a:buFontTx/>
              <a:buChar char="-"/>
            </a:pPr>
            <a:r>
              <a:rPr lang="en-GB" b="0" i="0" dirty="0">
                <a:solidFill>
                  <a:srgbClr val="2D2D2D"/>
                </a:solidFill>
                <a:effectLst/>
                <a:highlight>
                  <a:srgbClr val="FFFFFF"/>
                </a:highlight>
                <a:latin typeface="PwC Helvetica Neue"/>
              </a:rPr>
              <a:t>The report, which analysed half a billion job adverts from 15 countries and explores AI’s impact on jobs, skills and wages, indicates the potential productivity gains for the UK through AI adoption. In the UK, the uptick in productivity in the sectors which are more exposed to AI (such as financial services, information technology, and professional services) is marginally above the global average. With long-term productivity issues a hindrance to UK economic growth, AI could therefore help to bridge the gap with other nations, leading to increased prosperity and better living standards.</a:t>
            </a:r>
          </a:p>
          <a:p>
            <a:pPr marL="171450" indent="-171450">
              <a:buFontTx/>
              <a:buChar char="-"/>
            </a:pPr>
            <a:r>
              <a:rPr lang="en-GB" b="0" i="0" dirty="0">
                <a:solidFill>
                  <a:srgbClr val="2D2D2D"/>
                </a:solidFill>
                <a:effectLst/>
                <a:highlight>
                  <a:srgbClr val="FFFFFF"/>
                </a:highlight>
                <a:latin typeface="PwC Helvetica Neue"/>
              </a:rPr>
              <a:t>Jobs that require AI specialist skills carry a 14% average wage premium in the UK, with job adverts for lawyers with AI skills seeing a 27% wage premium, and database designers and administrators experiencing a 58% premium. Of the five countries analysed, the largest average wage premium is 25% in the US, followed by 14% in the UK, 11% in Canada, 7% in Singapore and 6% in Australia.</a:t>
            </a:r>
          </a:p>
          <a:p>
            <a:pPr marL="171450" indent="-171450">
              <a:buFontTx/>
              <a:buChar char="-"/>
            </a:pPr>
            <a:endParaRPr lang="en-GB" b="0" i="0" dirty="0">
              <a:solidFill>
                <a:srgbClr val="2D2D2D"/>
              </a:solidFill>
              <a:effectLst/>
              <a:highlight>
                <a:srgbClr val="FFFFFF"/>
              </a:highlight>
              <a:latin typeface="PwC Helvetica Neue"/>
            </a:endParaRPr>
          </a:p>
          <a:p>
            <a:pPr marL="171450" indent="-171450">
              <a:buFontTx/>
              <a:buChar char="-"/>
            </a:pPr>
            <a:r>
              <a:rPr lang="en-GB" b="0" i="0" dirty="0">
                <a:solidFill>
                  <a:srgbClr val="2D2D2D"/>
                </a:solidFill>
                <a:effectLst/>
                <a:highlight>
                  <a:srgbClr val="FFFFFF"/>
                </a:highlight>
                <a:latin typeface="PwC Helvetica Neue"/>
              </a:rPr>
              <a:t>Automation could potentially impact up to 30% of UK jobs by the early 2030s, affecting different types of workers and industries at different times, according to a new report and study from PwC.</a:t>
            </a:r>
          </a:p>
          <a:p>
            <a:pPr algn="l" fontAlgn="base"/>
            <a:r>
              <a:rPr lang="en-GB" b="1" i="0" dirty="0">
                <a:solidFill>
                  <a:srgbClr val="2D2D2D"/>
                </a:solidFill>
                <a:effectLst/>
                <a:highlight>
                  <a:srgbClr val="FFFFFF"/>
                </a:highlight>
                <a:latin typeface="PwC Helvetica Neue"/>
              </a:rPr>
              <a:t>“We don’t believe that automation will lead to mass technological unemployment by the 2030s, any more than it has done in the decades since the digital revolution began.</a:t>
            </a:r>
          </a:p>
          <a:p>
            <a:br>
              <a:rPr lang="en-GB" dirty="0"/>
            </a:br>
            <a:endParaRPr lang="en-GB" b="0" i="0" dirty="0">
              <a:solidFill>
                <a:srgbClr val="2D2D2D"/>
              </a:solidFill>
              <a:effectLst/>
              <a:highlight>
                <a:srgbClr val="FFFFFF"/>
              </a:highlight>
              <a:latin typeface="PwC Helvetica Neue"/>
            </a:endParaRPr>
          </a:p>
          <a:p>
            <a:pPr algn="l" fontAlgn="base"/>
            <a:r>
              <a:rPr lang="en-GB" b="1" i="0" dirty="0">
                <a:solidFill>
                  <a:srgbClr val="2D2D2D"/>
                </a:solidFill>
                <a:effectLst/>
                <a:highlight>
                  <a:srgbClr val="FFFFFF"/>
                </a:highlight>
                <a:latin typeface="PwC Helvetica Neue"/>
              </a:rPr>
              <a:t>“Indeed, in the long run, artificial intelligence (AI), robotics and their related technologies should not only make a significant contribution of up to 10% of UK GDP, but should also generate enough new jobs to broadly offset the potential job losses associated with automation.</a:t>
            </a:r>
          </a:p>
          <a:p>
            <a:pPr algn="l" fontAlgn="base"/>
            <a:endParaRPr lang="en-GB" b="1" i="0" dirty="0">
              <a:solidFill>
                <a:srgbClr val="2D2D2D"/>
              </a:solidFill>
              <a:effectLst/>
              <a:highlight>
                <a:srgbClr val="FFFFFF"/>
              </a:highlight>
              <a:latin typeface="PwC Helvetica Neue"/>
            </a:endParaRPr>
          </a:p>
          <a:p>
            <a:pPr algn="l" fontAlgn="base"/>
            <a:r>
              <a:rPr lang="en-GB" b="1" i="0" dirty="0">
                <a:solidFill>
                  <a:srgbClr val="2D2D2D"/>
                </a:solidFill>
                <a:effectLst/>
                <a:highlight>
                  <a:srgbClr val="FFFFFF"/>
                </a:highlight>
                <a:latin typeface="PwC Helvetica Neue"/>
              </a:rPr>
              <a:t>Algorithm wave - to early 2020s</a:t>
            </a:r>
            <a:br>
              <a:rPr lang="en-GB" b="0" i="0" dirty="0">
                <a:solidFill>
                  <a:srgbClr val="2D2D2D"/>
                </a:solidFill>
                <a:effectLst/>
                <a:highlight>
                  <a:srgbClr val="FFFFFF"/>
                </a:highlight>
                <a:latin typeface="PwC Helvetica Neue"/>
              </a:rPr>
            </a:br>
            <a:endParaRPr lang="en-GB" b="0" i="0" dirty="0">
              <a:solidFill>
                <a:srgbClr val="2D2D2D"/>
              </a:solidFill>
              <a:effectLst/>
              <a:highlight>
                <a:srgbClr val="FFFFFF"/>
              </a:highlight>
              <a:latin typeface="PwC Helvetica Neue"/>
            </a:endParaRPr>
          </a:p>
          <a:p>
            <a:pPr algn="l" fontAlgn="base"/>
            <a:r>
              <a:rPr lang="en-GB" b="0" i="1" dirty="0">
                <a:solidFill>
                  <a:srgbClr val="2D2D2D"/>
                </a:solidFill>
                <a:effectLst/>
                <a:highlight>
                  <a:srgbClr val="FFFFFF"/>
                </a:highlight>
                <a:latin typeface="PwC Helvetica Neue"/>
              </a:rPr>
              <a:t>The algorithm wave is already well underway and involves automating structured data analysis and simple digital tasks, such as credit scoring.</a:t>
            </a:r>
            <a:endParaRPr lang="en-GB" b="0" i="0" dirty="0">
              <a:solidFill>
                <a:srgbClr val="2D2D2D"/>
              </a:solidFill>
              <a:effectLst/>
              <a:highlight>
                <a:srgbClr val="FFFFFF"/>
              </a:highlight>
              <a:latin typeface="PwC Helvetica Neue"/>
            </a:endParaRPr>
          </a:p>
          <a:p>
            <a:pPr algn="l" fontAlgn="base"/>
            <a:r>
              <a:rPr lang="en-GB" b="0" i="0" dirty="0">
                <a:solidFill>
                  <a:srgbClr val="2D2D2D"/>
                </a:solidFill>
                <a:effectLst/>
                <a:highlight>
                  <a:srgbClr val="FFFFFF"/>
                </a:highlight>
                <a:latin typeface="PwC Helvetica Neue"/>
              </a:rPr>
              <a:t>Only a relatively small proportion of jobs in the UK, perhaps between 2-3%, are likely to be impacted during this time, as many of the technologies are still at an early stage of development. PwC finds financial, professional and technical services, and information and communications sectors are likely to be the most affected at around 6-8%.</a:t>
            </a:r>
          </a:p>
          <a:p>
            <a:pPr algn="l" fontAlgn="base"/>
            <a:endParaRPr lang="en-GB" b="1" i="0" dirty="0">
              <a:solidFill>
                <a:srgbClr val="2D2D2D"/>
              </a:solidFill>
              <a:effectLst/>
              <a:highlight>
                <a:srgbClr val="FFFFFF"/>
              </a:highlight>
              <a:latin typeface="PwC Helvetica Neue"/>
            </a:endParaRPr>
          </a:p>
          <a:p>
            <a:pPr algn="l" fontAlgn="base"/>
            <a:endParaRPr lang="en-GB" b="1" i="0" dirty="0">
              <a:solidFill>
                <a:srgbClr val="2D2D2D"/>
              </a:solidFill>
              <a:effectLst/>
              <a:highlight>
                <a:srgbClr val="FFFFFF"/>
              </a:highlight>
              <a:latin typeface="PwC Helvetica Neue"/>
            </a:endParaRPr>
          </a:p>
          <a:p>
            <a:pPr algn="l" fontAlgn="base"/>
            <a:r>
              <a:rPr lang="en-GB" b="1" i="0" dirty="0">
                <a:solidFill>
                  <a:srgbClr val="2D2D2D"/>
                </a:solidFill>
                <a:effectLst/>
                <a:highlight>
                  <a:srgbClr val="FFFFFF"/>
                </a:highlight>
                <a:latin typeface="PwC Helvetica Neue"/>
              </a:rPr>
              <a:t>Augmentation wave - to late 2020s</a:t>
            </a:r>
            <a:endParaRPr lang="en-GB" b="0" i="0" dirty="0">
              <a:solidFill>
                <a:srgbClr val="2D2D2D"/>
              </a:solidFill>
              <a:effectLst/>
              <a:highlight>
                <a:srgbClr val="FFFFFF"/>
              </a:highlight>
              <a:latin typeface="PwC Helvetica Neue"/>
            </a:endParaRPr>
          </a:p>
          <a:p>
            <a:pPr algn="l" fontAlgn="base"/>
            <a:r>
              <a:rPr lang="en-GB" b="0" i="1" dirty="0">
                <a:solidFill>
                  <a:srgbClr val="2D2D2D"/>
                </a:solidFill>
                <a:effectLst/>
                <a:highlight>
                  <a:srgbClr val="FFFFFF"/>
                </a:highlight>
                <a:latin typeface="PwC Helvetica Neue"/>
              </a:rPr>
              <a:t>The augmentation wave is focused on automation of repeatable tasks and exchanging information, as well as further developments of aerial drones, robots in warehouses and semi-autonomous vehicles.</a:t>
            </a:r>
            <a:endParaRPr lang="en-GB" b="0" i="0" dirty="0">
              <a:solidFill>
                <a:srgbClr val="2D2D2D"/>
              </a:solidFill>
              <a:effectLst/>
              <a:highlight>
                <a:srgbClr val="FFFFFF"/>
              </a:highlight>
              <a:latin typeface="PwC Helvetica Neue"/>
            </a:endParaRPr>
          </a:p>
          <a:p>
            <a:pPr algn="l" fontAlgn="base"/>
            <a:r>
              <a:rPr lang="en-GB" b="0" i="0" dirty="0">
                <a:solidFill>
                  <a:srgbClr val="2D2D2D"/>
                </a:solidFill>
                <a:effectLst/>
                <a:highlight>
                  <a:srgbClr val="FFFFFF"/>
                </a:highlight>
                <a:latin typeface="PwC Helvetica Neue"/>
              </a:rPr>
              <a:t>PwC estimates the share of potential jobs affected could rise to up to 20% by the end of the 2020s, as the use of AI systems becomes much more widespread and robotics technologies advance and mature.</a:t>
            </a:r>
          </a:p>
          <a:p>
            <a:pPr algn="l" fontAlgn="base"/>
            <a:endParaRPr lang="en-GB" b="1" i="0" dirty="0">
              <a:solidFill>
                <a:srgbClr val="2D2D2D"/>
              </a:solidFill>
              <a:effectLst/>
              <a:highlight>
                <a:srgbClr val="FFFFFF"/>
              </a:highlight>
              <a:latin typeface="PwC Helvetica Neue"/>
            </a:endParaRPr>
          </a:p>
          <a:p>
            <a:br>
              <a:rPr lang="en-GB" dirty="0"/>
            </a:br>
            <a:endParaRPr lang="en-US" dirty="0"/>
          </a:p>
        </p:txBody>
      </p:sp>
      <p:sp>
        <p:nvSpPr>
          <p:cNvPr id="4" name="Slide Number Placeholder 3"/>
          <p:cNvSpPr>
            <a:spLocks noGrp="1"/>
          </p:cNvSpPr>
          <p:nvPr>
            <p:ph type="sldNum" sz="quarter" idx="5"/>
          </p:nvPr>
        </p:nvSpPr>
        <p:spPr/>
        <p:txBody>
          <a:bodyPr/>
          <a:lstStyle/>
          <a:p>
            <a:fld id="{EE02D8CE-7D3A-F04F-A467-737E07702EE0}" type="slidenum">
              <a:rPr lang="en-US" smtClean="0"/>
              <a:t>3</a:t>
            </a:fld>
            <a:endParaRPr lang="en-US" dirty="0"/>
          </a:p>
        </p:txBody>
      </p:sp>
    </p:spTree>
    <p:extLst>
      <p:ext uri="{BB962C8B-B14F-4D97-AF65-F5344CB8AC3E}">
        <p14:creationId xmlns:p14="http://schemas.microsoft.com/office/powerpoint/2010/main" val="356547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Is it a form of theft? Akin to what copyright is preventing i.e., using art on the internet created by others, without permission. </a:t>
            </a:r>
          </a:p>
          <a:p>
            <a:pPr marL="171450" indent="-171450">
              <a:buFontTx/>
              <a:buChar char="-"/>
            </a:pPr>
            <a:endParaRPr lang="en-US" dirty="0"/>
          </a:p>
          <a:p>
            <a:pPr marL="0" indent="0">
              <a:buFontTx/>
              <a:buNone/>
            </a:pPr>
            <a:r>
              <a:rPr lang="en-US" dirty="0"/>
              <a:t>Huge incentive problems. </a:t>
            </a:r>
            <a:r>
              <a:rPr lang="en-US" dirty="0" err="1"/>
              <a:t>Eg.</a:t>
            </a:r>
            <a:r>
              <a:rPr lang="en-US" dirty="0"/>
              <a:t> If no need to learn computer coding skills because AI does it all, why tell our children to learn about software development and coding, which itself is necessary to use AI effectively .</a:t>
            </a:r>
            <a:r>
              <a:rPr lang="en-US" dirty="0" err="1"/>
              <a:t>ie</a:t>
            </a:r>
            <a:r>
              <a:rPr lang="en-US" dirty="0"/>
              <a:t>.,  to know what computing coding can do and how it works fundamentally. It’s like the economics of copyrighting and patents as it may remove incentives to invest in learning as those who learn may not be able to capitalize on their learning in </a:t>
            </a:r>
            <a:r>
              <a:rPr lang="en-US"/>
              <a:t>the future. </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E02D8CE-7D3A-F04F-A467-737E07702EE0}" type="slidenum">
              <a:rPr lang="en-US" smtClean="0"/>
              <a:t>4</a:t>
            </a:fld>
            <a:endParaRPr lang="en-US" dirty="0"/>
          </a:p>
        </p:txBody>
      </p:sp>
    </p:spTree>
    <p:extLst>
      <p:ext uri="{BB962C8B-B14F-4D97-AF65-F5344CB8AC3E}">
        <p14:creationId xmlns:p14="http://schemas.microsoft.com/office/powerpoint/2010/main" val="124780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Times New Roman" panose="02020603050405020304" pitchFamily="18" charset="0"/>
                <a:ea typeface="Helvetica Neue LT Std 65 Medium" panose="02000503000000020004" pitchFamily="2" charset="0"/>
                <a:cs typeface="Times New Roman" panose="02020603050405020304" pitchFamily="18" charset="0"/>
              </a:rPr>
              <a:t>In Old Testament law, each tribe had their own land. This made them less vulnerable to labour market risk, but more exposed to the risks of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Times New Roman" panose="02020603050405020304" pitchFamily="18" charset="0"/>
              <a:ea typeface="Helvetica Neue LT Std 65 Medium" panose="02000503000000020004"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Times New Roman" panose="02020603050405020304" pitchFamily="18" charset="0"/>
                <a:ea typeface="Helvetica Neue LT Std 65 Medium" panose="02000503000000020004" pitchFamily="2" charset="0"/>
                <a:cs typeface="Times New Roman" panose="02020603050405020304" pitchFamily="18" charset="0"/>
              </a:rPr>
              <a:t>Then there is the Jubilee year, which occurred just after the 49</a:t>
            </a:r>
            <a:r>
              <a:rPr lang="en-GB" sz="1800" kern="100" baseline="30000" dirty="0">
                <a:effectLst/>
                <a:latin typeface="Times New Roman" panose="02020603050405020304" pitchFamily="18" charset="0"/>
                <a:ea typeface="Helvetica Neue LT Std 65 Medium" panose="02000503000000020004" pitchFamily="2" charset="0"/>
                <a:cs typeface="Times New Roman" panose="02020603050405020304" pitchFamily="18" charset="0"/>
              </a:rPr>
              <a:t>th</a:t>
            </a:r>
            <a:r>
              <a:rPr lang="en-GB" sz="1800" kern="100" dirty="0">
                <a:effectLst/>
                <a:latin typeface="Times New Roman" panose="02020603050405020304" pitchFamily="18" charset="0"/>
                <a:ea typeface="Helvetica Neue LT Std 65 Medium" panose="02000503000000020004" pitchFamily="2" charset="0"/>
                <a:cs typeface="Times New Roman" panose="02020603050405020304" pitchFamily="18" charset="0"/>
              </a:rPr>
              <a:t> year of a 50-year cycle. It was to be a </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year of rest, a sort of super-sabbatical, where property was to revert to its original owners and debts were forgiven </a:t>
            </a:r>
            <a:r>
              <a:rPr lang="en-GB" sz="1800" kern="100" dirty="0">
                <a:effectLst/>
                <a:latin typeface="Times New Roman" panose="02020603050405020304" pitchFamily="18" charset="0"/>
                <a:ea typeface="Helvetica Neue LT Std 65 Medium" panose="02000503000000020004" pitchFamily="2" charset="0"/>
                <a:cs typeface="Times New Roman" panose="02020603050405020304" pitchFamily="18" charset="0"/>
              </a:rPr>
              <a:t>(Anderson 2005, 27). </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inherited land of families would also be returned if it had been sold due to debts that could not be repaid. In this way, the ‘jubilee year…[affirmed] the fundamental unity of creation, since both people and the land [were] intended to observe the sabbath’ (Fanucci, 2014, 6). Overall, whilst the ratio of one seventh was applied to both people and their land; the nature of the enforcement of the liberation was to vary in ways that aligned with the nature of the entity experiencing the liberation.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1800" kern="100" dirty="0">
                <a:effectLst/>
                <a:latin typeface="Dft stats"/>
                <a:ea typeface="Aptos" panose="020B0004020202020204" pitchFamily="34" charset="0"/>
                <a:cs typeface="Times New Roman" panose="02020603050405020304" pitchFamily="18" charset="0"/>
              </a:rPr>
              <a:t>Bible – people had own land – this prevents inequality issues. This prevents being dominated by rich.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Dft stats"/>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Dft stats"/>
                <a:ea typeface="Aptos" panose="020B0004020202020204" pitchFamily="34" charset="0"/>
                <a:cs typeface="Times New Roman" panose="02020603050405020304" pitchFamily="18" charset="0"/>
              </a:rPr>
              <a:t>In the bible tribes of Israel and family units had own pieces of land.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Dft stats"/>
                <a:ea typeface="Aptos" panose="020B0004020202020204" pitchFamily="34" charset="0"/>
                <a:cs typeface="Times New Roman" panose="02020603050405020304" pitchFamily="18" charset="0"/>
              </a:rPr>
              <a:t>This meant that they had a source of factors. This meant a form of autonomy.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Dft stats"/>
                <a:ea typeface="Aptos" panose="020B0004020202020204" pitchFamily="34" charset="0"/>
                <a:cs typeface="Times New Roman" panose="02020603050405020304" pitchFamily="18" charset="0"/>
              </a:rPr>
              <a:t>AI like industrialization can take away this autonomy, and puts power into the hands of the rich.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Dft stats"/>
                <a:ea typeface="Aptos" panose="020B0004020202020204" pitchFamily="34" charset="0"/>
                <a:cs typeface="Times New Roman" panose="02020603050405020304" pitchFamily="18" charset="0"/>
              </a:rPr>
              <a:t>It makes people more vulnerable to risks related to unemployment.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02D8CE-7D3A-F04F-A467-737E07702EE0}" type="slidenum">
              <a:rPr lang="en-US" smtClean="0"/>
              <a:t>5</a:t>
            </a:fld>
            <a:endParaRPr lang="en-US" dirty="0"/>
          </a:p>
        </p:txBody>
      </p:sp>
    </p:spTree>
    <p:extLst>
      <p:ext uri="{BB962C8B-B14F-4D97-AF65-F5344CB8AC3E}">
        <p14:creationId xmlns:p14="http://schemas.microsoft.com/office/powerpoint/2010/main" val="10654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7/15/24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jpe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3.svg"/><Relationship Id="rId10" Type="http://schemas.openxmlformats.org/officeDocument/2006/relationships/image" Target="../media/image27.svg"/><Relationship Id="rId4" Type="http://schemas.openxmlformats.org/officeDocument/2006/relationships/image" Target="../media/image22.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3133950"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dirty="0"/>
            </a:p>
          </p:txBody>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ts val="2859"/>
                </a:lnSpc>
              </a:pPr>
              <a:endParaRPr dirty="0"/>
            </a:p>
          </p:txBody>
        </p:sp>
      </p:grpSp>
      <p:sp>
        <p:nvSpPr>
          <p:cNvPr id="5" name="Freeform 5"/>
          <p:cNvSpPr/>
          <p:nvPr/>
        </p:nvSpPr>
        <p:spPr>
          <a:xfrm>
            <a:off x="14677000" y="8490230"/>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7" name="Group 7"/>
          <p:cNvGrpSpPr/>
          <p:nvPr/>
        </p:nvGrpSpPr>
        <p:grpSpPr>
          <a:xfrm>
            <a:off x="-1543050" y="190500"/>
            <a:ext cx="3086100" cy="11299900"/>
            <a:chOff x="0" y="0"/>
            <a:chExt cx="812800" cy="2976105"/>
          </a:xfrm>
        </p:grpSpPr>
        <p:sp>
          <p:nvSpPr>
            <p:cNvPr id="8" name="Freeform 8"/>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dirty="0"/>
            </a:p>
          </p:txBody>
        </p:sp>
        <p:sp>
          <p:nvSpPr>
            <p:cNvPr id="9" name="TextBox 9"/>
            <p:cNvSpPr txBox="1"/>
            <p:nvPr/>
          </p:nvSpPr>
          <p:spPr>
            <a:xfrm>
              <a:off x="0" y="-19050"/>
              <a:ext cx="812800" cy="2995155"/>
            </a:xfrm>
            <a:prstGeom prst="rect">
              <a:avLst/>
            </a:prstGeom>
          </p:spPr>
          <p:txBody>
            <a:bodyPr lIns="50800" tIns="50800" rIns="50800" bIns="50800" rtlCol="0" anchor="ctr"/>
            <a:lstStyle/>
            <a:p>
              <a:pPr algn="ctr">
                <a:lnSpc>
                  <a:spcPts val="2859"/>
                </a:lnSpc>
              </a:pPr>
              <a:endParaRPr dirty="0"/>
            </a:p>
          </p:txBody>
        </p:sp>
      </p:grpSp>
      <p:grpSp>
        <p:nvGrpSpPr>
          <p:cNvPr id="10" name="Group 10"/>
          <p:cNvGrpSpPr/>
          <p:nvPr/>
        </p:nvGrpSpPr>
        <p:grpSpPr>
          <a:xfrm>
            <a:off x="1227773" y="4163622"/>
            <a:ext cx="110236" cy="2818996"/>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p>
              <a:endParaRPr lang="en-US" dirty="0"/>
            </a:p>
          </p:txBody>
        </p:sp>
        <p:sp>
          <p:nvSpPr>
            <p:cNvPr id="12" name="TextBox 12"/>
            <p:cNvSpPr txBox="1"/>
            <p:nvPr/>
          </p:nvSpPr>
          <p:spPr>
            <a:xfrm>
              <a:off x="0" y="-19050"/>
              <a:ext cx="26312" cy="691905"/>
            </a:xfrm>
            <a:prstGeom prst="rect">
              <a:avLst/>
            </a:prstGeom>
          </p:spPr>
          <p:txBody>
            <a:bodyPr lIns="50800" tIns="50800" rIns="50800" bIns="50800" rtlCol="0" anchor="ctr"/>
            <a:lstStyle/>
            <a:p>
              <a:pPr algn="ctr">
                <a:lnSpc>
                  <a:spcPts val="2859"/>
                </a:lnSpc>
              </a:pPr>
              <a:endParaRPr dirty="0"/>
            </a:p>
          </p:txBody>
        </p:sp>
      </p:grpSp>
      <p:sp>
        <p:nvSpPr>
          <p:cNvPr id="17" name="TextBox 17"/>
          <p:cNvSpPr txBox="1"/>
          <p:nvPr/>
        </p:nvSpPr>
        <p:spPr>
          <a:xfrm>
            <a:off x="1865567" y="2628900"/>
            <a:ext cx="10756200" cy="5625707"/>
          </a:xfrm>
          <a:prstGeom prst="rect">
            <a:avLst/>
          </a:prstGeom>
        </p:spPr>
        <p:txBody>
          <a:bodyPr lIns="0" tIns="0" rIns="0" bIns="0" rtlCol="0" anchor="t">
            <a:spAutoFit/>
          </a:bodyPr>
          <a:lstStyle/>
          <a:p>
            <a:pPr>
              <a:lnSpc>
                <a:spcPts val="11813"/>
              </a:lnSpc>
            </a:pPr>
            <a:r>
              <a:rPr lang="en-US" sz="6500" dirty="0">
                <a:solidFill>
                  <a:srgbClr val="1C5739"/>
                </a:solidFill>
                <a:latin typeface="Codec Pro ExtraBold"/>
              </a:rPr>
              <a:t>AI impacts on the Economy – A Christian Perspective</a:t>
            </a:r>
          </a:p>
          <a:p>
            <a:pPr>
              <a:lnSpc>
                <a:spcPts val="9900"/>
              </a:lnSpc>
            </a:pPr>
            <a:r>
              <a:rPr lang="en-US" sz="4000" dirty="0">
                <a:solidFill>
                  <a:srgbClr val="1C5739"/>
                </a:solidFill>
                <a:latin typeface="Codec Pro ExtraBold"/>
              </a:rPr>
              <a:t>Rowlando Morgan - Full Circle Economics</a:t>
            </a:r>
          </a:p>
        </p:txBody>
      </p:sp>
      <p:sp>
        <p:nvSpPr>
          <p:cNvPr id="18" name="Freeform 18"/>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pic>
        <p:nvPicPr>
          <p:cNvPr id="22" name="Picture 21" descr="Glass reflecting a forest">
            <a:extLst>
              <a:ext uri="{FF2B5EF4-FFF2-40B4-BE49-F238E27FC236}">
                <a16:creationId xmlns:a16="http://schemas.microsoft.com/office/drawing/2014/main" id="{C208DAEF-3D65-98CA-408F-107D713508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225" t="-298" r="32070" b="298"/>
          <a:stretch/>
        </p:blipFill>
        <p:spPr>
          <a:xfrm>
            <a:off x="12656843" y="2789263"/>
            <a:ext cx="4040314" cy="5181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dirty="0"/>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dirty="0"/>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dirty="0"/>
            </a:p>
          </p:txBody>
        </p:sp>
      </p:grpSp>
      <p:grpSp>
        <p:nvGrpSpPr>
          <p:cNvPr id="10" name="Group 10"/>
          <p:cNvGrpSpPr/>
          <p:nvPr/>
        </p:nvGrpSpPr>
        <p:grpSpPr>
          <a:xfrm>
            <a:off x="7461103" y="1342561"/>
            <a:ext cx="1164616" cy="1910409"/>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txBody>
            <a:bodyPr/>
            <a:lstStyle/>
            <a:p>
              <a:endParaRPr lang="en-US" dirty="0"/>
            </a:p>
          </p:txBody>
        </p:sp>
      </p:grpSp>
      <p:grpSp>
        <p:nvGrpSpPr>
          <p:cNvPr id="12" name="Group 12"/>
          <p:cNvGrpSpPr/>
          <p:nvPr/>
        </p:nvGrpSpPr>
        <p:grpSpPr>
          <a:xfrm>
            <a:off x="7601480" y="1995347"/>
            <a:ext cx="325815" cy="605415"/>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txBody>
            <a:bodyPr/>
            <a:lstStyle/>
            <a:p>
              <a:endParaRPr lang="en-US" dirty="0"/>
            </a:p>
          </p:txBody>
        </p:sp>
      </p:grpSp>
      <p:grpSp>
        <p:nvGrpSpPr>
          <p:cNvPr id="14" name="Group 14"/>
          <p:cNvGrpSpPr/>
          <p:nvPr/>
        </p:nvGrpSpPr>
        <p:grpSpPr>
          <a:xfrm>
            <a:off x="7628746" y="1469115"/>
            <a:ext cx="5916664" cy="1537801"/>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txBody>
            <a:bodyPr/>
            <a:lstStyle/>
            <a:p>
              <a:endParaRPr lang="en-US" dirty="0"/>
            </a:p>
          </p:txBody>
        </p:sp>
      </p:grpSp>
      <p:grpSp>
        <p:nvGrpSpPr>
          <p:cNvPr id="16" name="Group 16"/>
          <p:cNvGrpSpPr/>
          <p:nvPr/>
        </p:nvGrpSpPr>
        <p:grpSpPr>
          <a:xfrm>
            <a:off x="10914512" y="3230440"/>
            <a:ext cx="1165193" cy="1910409"/>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397D5A"/>
            </a:solidFill>
          </p:spPr>
          <p:txBody>
            <a:bodyPr/>
            <a:lstStyle/>
            <a:p>
              <a:endParaRPr lang="en-US" dirty="0"/>
            </a:p>
          </p:txBody>
        </p:sp>
      </p:grpSp>
      <p:grpSp>
        <p:nvGrpSpPr>
          <p:cNvPr id="18" name="Group 18"/>
          <p:cNvGrpSpPr/>
          <p:nvPr/>
        </p:nvGrpSpPr>
        <p:grpSpPr>
          <a:xfrm>
            <a:off x="11601958" y="3883226"/>
            <a:ext cx="325815" cy="605415"/>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p:spPr>
          <p:txBody>
            <a:bodyPr/>
            <a:lstStyle/>
            <a:p>
              <a:endParaRPr lang="en-US" dirty="0"/>
            </a:p>
          </p:txBody>
        </p:sp>
      </p:grpSp>
      <p:grpSp>
        <p:nvGrpSpPr>
          <p:cNvPr id="20" name="Group 20"/>
          <p:cNvGrpSpPr/>
          <p:nvPr/>
        </p:nvGrpSpPr>
        <p:grpSpPr>
          <a:xfrm>
            <a:off x="5670275" y="3407790"/>
            <a:ext cx="5918974" cy="15378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397D5A"/>
            </a:solidFill>
          </p:spPr>
          <p:txBody>
            <a:bodyPr/>
            <a:lstStyle/>
            <a:p>
              <a:endParaRPr lang="en-US" dirty="0"/>
            </a:p>
          </p:txBody>
        </p:sp>
      </p:grpSp>
      <p:grpSp>
        <p:nvGrpSpPr>
          <p:cNvPr id="23" name="Group 23"/>
          <p:cNvGrpSpPr/>
          <p:nvPr/>
        </p:nvGrpSpPr>
        <p:grpSpPr>
          <a:xfrm>
            <a:off x="7309182" y="5460012"/>
            <a:ext cx="1164616" cy="1910409"/>
            <a:chOff x="0" y="0"/>
            <a:chExt cx="1451520" cy="2381040"/>
          </a:xfrm>
        </p:grpSpPr>
        <p:sp>
          <p:nvSpPr>
            <p:cNvPr id="24" name="Freeform 24"/>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txBody>
            <a:bodyPr/>
            <a:lstStyle/>
            <a:p>
              <a:endParaRPr lang="en-US" dirty="0"/>
            </a:p>
          </p:txBody>
        </p:sp>
      </p:grpSp>
      <p:grpSp>
        <p:nvGrpSpPr>
          <p:cNvPr id="25" name="Group 25"/>
          <p:cNvGrpSpPr/>
          <p:nvPr/>
        </p:nvGrpSpPr>
        <p:grpSpPr>
          <a:xfrm>
            <a:off x="7449560" y="6112798"/>
            <a:ext cx="325815" cy="605415"/>
            <a:chOff x="0" y="0"/>
            <a:chExt cx="406080" cy="754560"/>
          </a:xfrm>
        </p:grpSpPr>
        <p:sp>
          <p:nvSpPr>
            <p:cNvPr id="26" name="Freeform 26"/>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txBody>
            <a:bodyPr/>
            <a:lstStyle/>
            <a:p>
              <a:endParaRPr lang="en-US" dirty="0"/>
            </a:p>
          </p:txBody>
        </p:sp>
      </p:grpSp>
      <p:grpSp>
        <p:nvGrpSpPr>
          <p:cNvPr id="27" name="Group 27"/>
          <p:cNvGrpSpPr/>
          <p:nvPr/>
        </p:nvGrpSpPr>
        <p:grpSpPr>
          <a:xfrm>
            <a:off x="7755734" y="5637362"/>
            <a:ext cx="5916664" cy="1537801"/>
            <a:chOff x="0" y="0"/>
            <a:chExt cx="7374240" cy="1916640"/>
          </a:xfrm>
        </p:grpSpPr>
        <p:sp>
          <p:nvSpPr>
            <p:cNvPr id="28" name="Freeform 28"/>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txBody>
            <a:bodyPr/>
            <a:lstStyle/>
            <a:p>
              <a:endParaRPr lang="en-US" dirty="0"/>
            </a:p>
          </p:txBody>
        </p:sp>
      </p:grpSp>
      <p:sp>
        <p:nvSpPr>
          <p:cNvPr id="38" name="TextBox 38"/>
          <p:cNvSpPr txBox="1"/>
          <p:nvPr/>
        </p:nvSpPr>
        <p:spPr>
          <a:xfrm>
            <a:off x="1095769" y="828675"/>
            <a:ext cx="5605439" cy="1101958"/>
          </a:xfrm>
          <a:prstGeom prst="rect">
            <a:avLst/>
          </a:prstGeom>
        </p:spPr>
        <p:txBody>
          <a:bodyPr lIns="0" tIns="0" rIns="0" bIns="0" rtlCol="0" anchor="t">
            <a:spAutoFit/>
          </a:bodyPr>
          <a:lstStyle/>
          <a:p>
            <a:pPr marL="0" lvl="0" indent="0" algn="l">
              <a:lnSpc>
                <a:spcPts val="8206"/>
              </a:lnSpc>
              <a:spcBef>
                <a:spcPct val="0"/>
              </a:spcBef>
            </a:pPr>
            <a:r>
              <a:rPr lang="en-US" sz="5946" spc="582" dirty="0">
                <a:solidFill>
                  <a:srgbClr val="FFFFFF"/>
                </a:solidFill>
                <a:latin typeface="Codec Pro ExtraBold"/>
              </a:rPr>
              <a:t>Overview</a:t>
            </a:r>
          </a:p>
        </p:txBody>
      </p:sp>
      <p:sp>
        <p:nvSpPr>
          <p:cNvPr id="39" name="TextBox 39"/>
          <p:cNvSpPr txBox="1"/>
          <p:nvPr/>
        </p:nvSpPr>
        <p:spPr>
          <a:xfrm>
            <a:off x="8836014" y="1675916"/>
            <a:ext cx="3636065" cy="1133002"/>
          </a:xfrm>
          <a:prstGeom prst="rect">
            <a:avLst/>
          </a:prstGeom>
        </p:spPr>
        <p:txBody>
          <a:bodyPr lIns="0" tIns="0" rIns="0" bIns="0" rtlCol="0" anchor="t">
            <a:spAutoFit/>
          </a:bodyPr>
          <a:lstStyle/>
          <a:p>
            <a:pPr marL="0" lvl="0" indent="0" algn="l">
              <a:lnSpc>
                <a:spcPts val="2012"/>
              </a:lnSpc>
              <a:spcBef>
                <a:spcPct val="0"/>
              </a:spcBef>
            </a:pPr>
            <a:endParaRPr lang="en-US" sz="1458" spc="142" dirty="0">
              <a:solidFill>
                <a:srgbClr val="FFFFFF"/>
              </a:solidFill>
              <a:latin typeface="Open Sauce"/>
            </a:endParaRPr>
          </a:p>
          <a:p>
            <a:pPr marL="0" lvl="0" indent="0" algn="l">
              <a:lnSpc>
                <a:spcPts val="2455"/>
              </a:lnSpc>
              <a:spcBef>
                <a:spcPct val="0"/>
              </a:spcBef>
            </a:pPr>
            <a:r>
              <a:rPr lang="en-US" sz="1600" spc="174" dirty="0">
                <a:solidFill>
                  <a:srgbClr val="FFFFFF"/>
                </a:solidFill>
                <a:latin typeface="Open Sauce"/>
              </a:rPr>
              <a:t>A&amp;I potentially has both positive and negative impacts</a:t>
            </a:r>
          </a:p>
          <a:p>
            <a:pPr marL="0" lvl="0" indent="0" algn="l">
              <a:lnSpc>
                <a:spcPts val="2012"/>
              </a:lnSpc>
              <a:spcBef>
                <a:spcPct val="0"/>
              </a:spcBef>
            </a:pPr>
            <a:endParaRPr lang="en-US" sz="1458" spc="142" dirty="0">
              <a:solidFill>
                <a:srgbClr val="FFFFFF"/>
              </a:solidFill>
              <a:latin typeface="Open Sauce"/>
            </a:endParaRPr>
          </a:p>
        </p:txBody>
      </p:sp>
      <p:sp>
        <p:nvSpPr>
          <p:cNvPr id="40" name="TextBox 40"/>
          <p:cNvSpPr txBox="1"/>
          <p:nvPr/>
        </p:nvSpPr>
        <p:spPr>
          <a:xfrm>
            <a:off x="6363363" y="1852472"/>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01</a:t>
            </a:r>
          </a:p>
        </p:txBody>
      </p:sp>
      <p:sp>
        <p:nvSpPr>
          <p:cNvPr id="41" name="TextBox 41"/>
          <p:cNvSpPr txBox="1"/>
          <p:nvPr/>
        </p:nvSpPr>
        <p:spPr>
          <a:xfrm>
            <a:off x="12079705" y="3714588"/>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02</a:t>
            </a:r>
          </a:p>
        </p:txBody>
      </p:sp>
      <p:sp>
        <p:nvSpPr>
          <p:cNvPr id="43" name="TextBox 43"/>
          <p:cNvSpPr txBox="1"/>
          <p:nvPr/>
        </p:nvSpPr>
        <p:spPr>
          <a:xfrm>
            <a:off x="6211443" y="5969923"/>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03</a:t>
            </a:r>
          </a:p>
        </p:txBody>
      </p:sp>
      <p:sp>
        <p:nvSpPr>
          <p:cNvPr id="45" name="TextBox 45"/>
          <p:cNvSpPr txBox="1"/>
          <p:nvPr/>
        </p:nvSpPr>
        <p:spPr>
          <a:xfrm>
            <a:off x="6513579" y="3525519"/>
            <a:ext cx="3722479" cy="1517723"/>
          </a:xfrm>
          <a:prstGeom prst="rect">
            <a:avLst/>
          </a:prstGeom>
        </p:spPr>
        <p:txBody>
          <a:bodyPr wrap="square" lIns="0" tIns="0" rIns="0" bIns="0" rtlCol="0" anchor="t">
            <a:spAutoFit/>
          </a:bodyPr>
          <a:lstStyle/>
          <a:p>
            <a:pPr marL="0" lvl="0" indent="0" algn="l">
              <a:lnSpc>
                <a:spcPts val="2455"/>
              </a:lnSpc>
              <a:spcBef>
                <a:spcPct val="0"/>
              </a:spcBef>
            </a:pPr>
            <a:endParaRPr lang="en-US" sz="1600" spc="174" dirty="0">
              <a:solidFill>
                <a:srgbClr val="FFFFFF"/>
              </a:solidFill>
              <a:latin typeface="Open Sauce"/>
            </a:endParaRPr>
          </a:p>
          <a:p>
            <a:pPr marL="0" lvl="0" indent="0" algn="l">
              <a:lnSpc>
                <a:spcPts val="2455"/>
              </a:lnSpc>
              <a:spcBef>
                <a:spcPct val="0"/>
              </a:spcBef>
            </a:pPr>
            <a:r>
              <a:rPr lang="en-US" sz="1600" spc="174" dirty="0">
                <a:solidFill>
                  <a:srgbClr val="FFFFFF"/>
                </a:solidFill>
                <a:latin typeface="Open Sauce"/>
              </a:rPr>
              <a:t>Is it in principle a righteous thing? Does it create disincentives?</a:t>
            </a:r>
          </a:p>
          <a:p>
            <a:pPr marL="0" lvl="0" indent="0" algn="r">
              <a:lnSpc>
                <a:spcPts val="2012"/>
              </a:lnSpc>
              <a:spcBef>
                <a:spcPct val="0"/>
              </a:spcBef>
            </a:pPr>
            <a:r>
              <a:rPr lang="en-US" sz="1458" spc="142" dirty="0">
                <a:solidFill>
                  <a:srgbClr val="FFFFFF"/>
                </a:solidFill>
                <a:latin typeface="Open Sauce"/>
              </a:rPr>
              <a:t>. </a:t>
            </a:r>
          </a:p>
        </p:txBody>
      </p:sp>
      <p:sp>
        <p:nvSpPr>
          <p:cNvPr id="47" name="TextBox 47"/>
          <p:cNvSpPr txBox="1"/>
          <p:nvPr/>
        </p:nvSpPr>
        <p:spPr>
          <a:xfrm>
            <a:off x="1113972" y="1984849"/>
            <a:ext cx="3934942" cy="982833"/>
          </a:xfrm>
          <a:prstGeom prst="rect">
            <a:avLst/>
          </a:prstGeom>
        </p:spPr>
        <p:txBody>
          <a:bodyPr lIns="0" tIns="0" rIns="0" bIns="0" rtlCol="0" anchor="t">
            <a:spAutoFit/>
          </a:bodyPr>
          <a:lstStyle/>
          <a:p>
            <a:pPr marL="0" lvl="0" indent="0" algn="l">
              <a:lnSpc>
                <a:spcPts val="2455"/>
              </a:lnSpc>
              <a:spcBef>
                <a:spcPct val="0"/>
              </a:spcBef>
            </a:pPr>
            <a:endParaRPr lang="en-US" sz="1779" spc="174" dirty="0">
              <a:solidFill>
                <a:srgbClr val="FFFFFF"/>
              </a:solidFill>
              <a:latin typeface="Open Sauce"/>
            </a:endParaRPr>
          </a:p>
          <a:p>
            <a:endParaRPr lang="en-US" sz="2400" dirty="0"/>
          </a:p>
          <a:p>
            <a:pPr marL="0" lvl="0" indent="0" algn="l">
              <a:lnSpc>
                <a:spcPts val="2455"/>
              </a:lnSpc>
              <a:spcBef>
                <a:spcPct val="0"/>
              </a:spcBef>
            </a:pPr>
            <a:endParaRPr lang="en-US" sz="1779" spc="174" dirty="0">
              <a:solidFill>
                <a:srgbClr val="FFFFFF"/>
              </a:solidFill>
              <a:latin typeface="Open Sauce"/>
            </a:endParaRPr>
          </a:p>
        </p:txBody>
      </p:sp>
      <p:pic>
        <p:nvPicPr>
          <p:cNvPr id="53" name="Graphic 52" descr="Customer review with solid fill">
            <a:extLst>
              <a:ext uri="{FF2B5EF4-FFF2-40B4-BE49-F238E27FC236}">
                <a16:creationId xmlns:a16="http://schemas.microsoft.com/office/drawing/2014/main" id="{782609F3-3D97-7C68-0F5B-4E8C3CDC3E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47380" y="3687706"/>
            <a:ext cx="914400" cy="914400"/>
          </a:xfrm>
          <a:prstGeom prst="rect">
            <a:avLst/>
          </a:prstGeom>
        </p:spPr>
      </p:pic>
      <p:sp>
        <p:nvSpPr>
          <p:cNvPr id="61" name="TextBox 60">
            <a:extLst>
              <a:ext uri="{FF2B5EF4-FFF2-40B4-BE49-F238E27FC236}">
                <a16:creationId xmlns:a16="http://schemas.microsoft.com/office/drawing/2014/main" id="{A554B6D9-3A5C-6D6B-1893-DE8762F29A19}"/>
              </a:ext>
            </a:extLst>
          </p:cNvPr>
          <p:cNvSpPr txBox="1"/>
          <p:nvPr/>
        </p:nvSpPr>
        <p:spPr>
          <a:xfrm>
            <a:off x="9067800" y="5997746"/>
            <a:ext cx="10775092" cy="706475"/>
          </a:xfrm>
          <a:prstGeom prst="rect">
            <a:avLst/>
          </a:prstGeom>
          <a:noFill/>
        </p:spPr>
        <p:txBody>
          <a:bodyPr wrap="square">
            <a:spAutoFit/>
          </a:bodyPr>
          <a:lstStyle/>
          <a:p>
            <a:pPr marL="0" lvl="0" indent="0" algn="l">
              <a:lnSpc>
                <a:spcPts val="2455"/>
              </a:lnSpc>
              <a:spcBef>
                <a:spcPct val="0"/>
              </a:spcBef>
            </a:pPr>
            <a:r>
              <a:rPr lang="en-US" sz="1800" spc="174" dirty="0">
                <a:solidFill>
                  <a:srgbClr val="FFFFFF"/>
                </a:solidFill>
                <a:latin typeface="Open Sauce"/>
              </a:rPr>
              <a:t>Are there biblical </a:t>
            </a:r>
          </a:p>
          <a:p>
            <a:pPr marL="0" lvl="0" indent="0" algn="l">
              <a:lnSpc>
                <a:spcPts val="2455"/>
              </a:lnSpc>
              <a:spcBef>
                <a:spcPct val="0"/>
              </a:spcBef>
            </a:pPr>
            <a:r>
              <a:rPr lang="en-US" sz="1800" spc="174" dirty="0">
                <a:solidFill>
                  <a:srgbClr val="FFFFFF"/>
                </a:solidFill>
                <a:latin typeface="Open Sauce"/>
              </a:rPr>
              <a:t>principles that help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8757864" y="2547270"/>
            <a:ext cx="6306960" cy="6309618"/>
            <a:chOff x="0" y="0"/>
            <a:chExt cx="6832800" cy="6835680"/>
          </a:xfrm>
        </p:grpSpPr>
        <p:sp>
          <p:nvSpPr>
            <p:cNvPr id="3" name="Freeform 3"/>
            <p:cNvSpPr/>
            <p:nvPr/>
          </p:nvSpPr>
          <p:spPr>
            <a:xfrm>
              <a:off x="0" y="508"/>
              <a:ext cx="6832726" cy="6835140"/>
            </a:xfrm>
            <a:custGeom>
              <a:avLst/>
              <a:gdLst/>
              <a:ahLst/>
              <a:cxnLst/>
              <a:rect l="l" t="t" r="r" b="b"/>
              <a:pathLst>
                <a:path w="6832726" h="6835140">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BFBFBF"/>
            </a:solidFill>
          </p:spPr>
          <p:txBody>
            <a:bodyPr/>
            <a:lstStyle/>
            <a:p>
              <a:endParaRPr lang="en-US" dirty="0"/>
            </a:p>
          </p:txBody>
        </p:sp>
      </p:grpSp>
      <p:grpSp>
        <p:nvGrpSpPr>
          <p:cNvPr id="4" name="Group 4"/>
          <p:cNvGrpSpPr/>
          <p:nvPr/>
        </p:nvGrpSpPr>
        <p:grpSpPr>
          <a:xfrm>
            <a:off x="15035582" y="2145857"/>
            <a:ext cx="2223718" cy="2218402"/>
            <a:chOff x="0" y="0"/>
            <a:chExt cx="2409120" cy="2403360"/>
          </a:xfrm>
        </p:grpSpPr>
        <p:sp>
          <p:nvSpPr>
            <p:cNvPr id="5" name="Freeform 5"/>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397D5A"/>
            </a:solidFill>
          </p:spPr>
          <p:txBody>
            <a:bodyPr/>
            <a:lstStyle/>
            <a:p>
              <a:endParaRPr lang="en-US" dirty="0"/>
            </a:p>
          </p:txBody>
        </p:sp>
      </p:grpSp>
      <p:grpSp>
        <p:nvGrpSpPr>
          <p:cNvPr id="6" name="Group 6"/>
          <p:cNvGrpSpPr/>
          <p:nvPr/>
        </p:nvGrpSpPr>
        <p:grpSpPr>
          <a:xfrm>
            <a:off x="14372985" y="3913002"/>
            <a:ext cx="507082" cy="515722"/>
            <a:chOff x="0" y="0"/>
            <a:chExt cx="549360" cy="558720"/>
          </a:xfrm>
        </p:grpSpPr>
        <p:sp>
          <p:nvSpPr>
            <p:cNvPr id="7" name="Freeform 7"/>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txBody>
            <a:bodyPr/>
            <a:lstStyle/>
            <a:p>
              <a:endParaRPr lang="en-US" dirty="0"/>
            </a:p>
          </p:txBody>
        </p:sp>
        <p:sp>
          <p:nvSpPr>
            <p:cNvPr id="8" name="Freeform 8"/>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p:spPr>
          <p:txBody>
            <a:bodyPr/>
            <a:lstStyle/>
            <a:p>
              <a:endParaRPr lang="en-US" dirty="0"/>
            </a:p>
          </p:txBody>
        </p:sp>
      </p:grpSp>
      <p:sp>
        <p:nvSpPr>
          <p:cNvPr id="10" name="Freeform 10"/>
          <p:cNvSpPr/>
          <p:nvPr/>
        </p:nvSpPr>
        <p:spPr>
          <a:xfrm>
            <a:off x="15035582" y="7039898"/>
            <a:ext cx="2223783" cy="2218391"/>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397D5A"/>
          </a:solidFill>
        </p:spPr>
        <p:txBody>
          <a:bodyPr/>
          <a:lstStyle/>
          <a:p>
            <a:endParaRPr lang="en-US" dirty="0"/>
          </a:p>
        </p:txBody>
      </p:sp>
      <p:grpSp>
        <p:nvGrpSpPr>
          <p:cNvPr id="11" name="Group 11"/>
          <p:cNvGrpSpPr/>
          <p:nvPr/>
        </p:nvGrpSpPr>
        <p:grpSpPr>
          <a:xfrm>
            <a:off x="14372985" y="6975433"/>
            <a:ext cx="507082" cy="515722"/>
            <a:chOff x="0" y="0"/>
            <a:chExt cx="549360" cy="558720"/>
          </a:xfrm>
        </p:grpSpPr>
        <p:sp>
          <p:nvSpPr>
            <p:cNvPr id="12" name="Freeform 12"/>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txBody>
            <a:bodyPr/>
            <a:lstStyle/>
            <a:p>
              <a:endParaRPr lang="en-US" dirty="0"/>
            </a:p>
          </p:txBody>
        </p:sp>
        <p:sp>
          <p:nvSpPr>
            <p:cNvPr id="13" name="Freeform 13"/>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p:spPr>
          <p:txBody>
            <a:bodyPr/>
            <a:lstStyle/>
            <a:p>
              <a:endParaRPr lang="en-US" dirty="0"/>
            </a:p>
          </p:txBody>
        </p:sp>
      </p:grpSp>
      <p:grpSp>
        <p:nvGrpSpPr>
          <p:cNvPr id="14" name="Group 14"/>
          <p:cNvGrpSpPr/>
          <p:nvPr/>
        </p:nvGrpSpPr>
        <p:grpSpPr>
          <a:xfrm>
            <a:off x="14513878" y="7124966"/>
            <a:ext cx="219315" cy="216656"/>
            <a:chOff x="0" y="0"/>
            <a:chExt cx="237600" cy="234720"/>
          </a:xfrm>
        </p:grpSpPr>
        <p:sp>
          <p:nvSpPr>
            <p:cNvPr id="15" name="Freeform 15"/>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p:spPr>
          <p:txBody>
            <a:bodyPr/>
            <a:lstStyle/>
            <a:p>
              <a:endParaRPr lang="en-US" dirty="0"/>
            </a:p>
          </p:txBody>
        </p:sp>
      </p:grpSp>
      <p:grpSp>
        <p:nvGrpSpPr>
          <p:cNvPr id="16" name="Group 16"/>
          <p:cNvGrpSpPr/>
          <p:nvPr/>
        </p:nvGrpSpPr>
        <p:grpSpPr>
          <a:xfrm>
            <a:off x="6355350" y="6975433"/>
            <a:ext cx="2224383" cy="2218402"/>
            <a:chOff x="0" y="0"/>
            <a:chExt cx="2409840" cy="2403360"/>
          </a:xfrm>
        </p:grpSpPr>
        <p:sp>
          <p:nvSpPr>
            <p:cNvPr id="17" name="Freeform 17"/>
            <p:cNvSpPr/>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txBody>
            <a:bodyPr/>
            <a:lstStyle/>
            <a:p>
              <a:endParaRPr lang="en-US" dirty="0"/>
            </a:p>
          </p:txBody>
        </p:sp>
      </p:grpSp>
      <p:grpSp>
        <p:nvGrpSpPr>
          <p:cNvPr id="18" name="Group 18"/>
          <p:cNvGrpSpPr/>
          <p:nvPr/>
        </p:nvGrpSpPr>
        <p:grpSpPr>
          <a:xfrm>
            <a:off x="8942620" y="6975433"/>
            <a:ext cx="507082" cy="515722"/>
            <a:chOff x="0" y="0"/>
            <a:chExt cx="549360" cy="558720"/>
          </a:xfrm>
        </p:grpSpPr>
        <p:sp>
          <p:nvSpPr>
            <p:cNvPr id="19" name="Freeform 19"/>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txBody>
            <a:bodyPr/>
            <a:lstStyle/>
            <a:p>
              <a:endParaRPr lang="en-US" dirty="0"/>
            </a:p>
          </p:txBody>
        </p:sp>
        <p:sp>
          <p:nvSpPr>
            <p:cNvPr id="20" name="Freeform 20"/>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p:spPr>
          <p:txBody>
            <a:bodyPr/>
            <a:lstStyle/>
            <a:p>
              <a:endParaRPr lang="en-US" dirty="0"/>
            </a:p>
          </p:txBody>
        </p:sp>
      </p:grpSp>
      <p:grpSp>
        <p:nvGrpSpPr>
          <p:cNvPr id="21" name="Group 21"/>
          <p:cNvGrpSpPr/>
          <p:nvPr/>
        </p:nvGrpSpPr>
        <p:grpSpPr>
          <a:xfrm>
            <a:off x="9088830" y="7124966"/>
            <a:ext cx="219979" cy="216656"/>
            <a:chOff x="0" y="0"/>
            <a:chExt cx="238320" cy="234720"/>
          </a:xfrm>
        </p:grpSpPr>
        <p:sp>
          <p:nvSpPr>
            <p:cNvPr id="22" name="Freeform 22"/>
            <p:cNvSpPr/>
            <p:nvPr/>
          </p:nvSpPr>
          <p:spPr>
            <a:xfrm>
              <a:off x="0" y="0"/>
              <a:ext cx="238252" cy="234696"/>
            </a:xfrm>
            <a:custGeom>
              <a:avLst/>
              <a:gdLst/>
              <a:ahLst/>
              <a:cxnLst/>
              <a:rect l="l" t="t" r="r" b="b"/>
              <a:pathLst>
                <a:path w="238252" h="234696">
                  <a:moveTo>
                    <a:pt x="0" y="117348"/>
                  </a:moveTo>
                  <a:cubicBezTo>
                    <a:pt x="0" y="52578"/>
                    <a:pt x="53340" y="0"/>
                    <a:pt x="119126" y="0"/>
                  </a:cubicBezTo>
                  <a:cubicBezTo>
                    <a:pt x="184912" y="0"/>
                    <a:pt x="238252" y="52578"/>
                    <a:pt x="238252" y="117348"/>
                  </a:cubicBezTo>
                  <a:cubicBezTo>
                    <a:pt x="238252" y="182118"/>
                    <a:pt x="184912" y="234696"/>
                    <a:pt x="119126" y="234696"/>
                  </a:cubicBezTo>
                  <a:cubicBezTo>
                    <a:pt x="53340" y="234696"/>
                    <a:pt x="0" y="182118"/>
                    <a:pt x="0" y="117348"/>
                  </a:cubicBezTo>
                  <a:close/>
                </a:path>
              </a:pathLst>
            </a:custGeom>
            <a:solidFill>
              <a:srgbClr val="397D5A"/>
            </a:solidFill>
          </p:spPr>
          <p:txBody>
            <a:bodyPr/>
            <a:lstStyle/>
            <a:p>
              <a:endParaRPr lang="en-US" dirty="0"/>
            </a:p>
          </p:txBody>
        </p:sp>
      </p:grpSp>
      <p:sp>
        <p:nvSpPr>
          <p:cNvPr id="24" name="Freeform 24"/>
          <p:cNvSpPr/>
          <p:nvPr/>
        </p:nvSpPr>
        <p:spPr>
          <a:xfrm>
            <a:off x="6467804" y="2137906"/>
            <a:ext cx="2224486" cy="2218391"/>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p:spPr>
        <p:txBody>
          <a:bodyPr/>
          <a:lstStyle/>
          <a:p>
            <a:endParaRPr lang="en-US" dirty="0"/>
          </a:p>
        </p:txBody>
      </p:sp>
      <p:grpSp>
        <p:nvGrpSpPr>
          <p:cNvPr id="25" name="Group 25"/>
          <p:cNvGrpSpPr/>
          <p:nvPr/>
        </p:nvGrpSpPr>
        <p:grpSpPr>
          <a:xfrm>
            <a:off x="8942620" y="3913002"/>
            <a:ext cx="507082" cy="515722"/>
            <a:chOff x="0" y="0"/>
            <a:chExt cx="549360" cy="558720"/>
          </a:xfrm>
        </p:grpSpPr>
        <p:sp>
          <p:nvSpPr>
            <p:cNvPr id="26" name="Freeform 26"/>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txBody>
            <a:bodyPr/>
            <a:lstStyle/>
            <a:p>
              <a:endParaRPr lang="en-US" dirty="0"/>
            </a:p>
          </p:txBody>
        </p:sp>
        <p:sp>
          <p:nvSpPr>
            <p:cNvPr id="27" name="Freeform 27"/>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p:spPr>
          <p:txBody>
            <a:bodyPr/>
            <a:lstStyle/>
            <a:p>
              <a:endParaRPr lang="en-US" dirty="0"/>
            </a:p>
          </p:txBody>
        </p:sp>
      </p:grpSp>
      <p:grpSp>
        <p:nvGrpSpPr>
          <p:cNvPr id="28" name="Group 28"/>
          <p:cNvGrpSpPr/>
          <p:nvPr/>
        </p:nvGrpSpPr>
        <p:grpSpPr>
          <a:xfrm>
            <a:off x="14516869" y="4062535"/>
            <a:ext cx="219315" cy="216656"/>
            <a:chOff x="0" y="0"/>
            <a:chExt cx="237600" cy="234720"/>
          </a:xfrm>
        </p:grpSpPr>
        <p:sp>
          <p:nvSpPr>
            <p:cNvPr id="29" name="Freeform 29"/>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p:spPr>
          <p:txBody>
            <a:bodyPr/>
            <a:lstStyle/>
            <a:p>
              <a:endParaRPr lang="en-US" dirty="0"/>
            </a:p>
          </p:txBody>
        </p:sp>
      </p:grpSp>
      <p:grpSp>
        <p:nvGrpSpPr>
          <p:cNvPr id="30" name="Group 30"/>
          <p:cNvGrpSpPr/>
          <p:nvPr/>
        </p:nvGrpSpPr>
        <p:grpSpPr>
          <a:xfrm>
            <a:off x="9089494" y="4062535"/>
            <a:ext cx="219315" cy="216656"/>
            <a:chOff x="0" y="0"/>
            <a:chExt cx="237600" cy="234720"/>
          </a:xfrm>
        </p:grpSpPr>
        <p:sp>
          <p:nvSpPr>
            <p:cNvPr id="31" name="Freeform 31"/>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p:spPr>
          <p:txBody>
            <a:bodyPr/>
            <a:lstStyle/>
            <a:p>
              <a:endParaRPr lang="en-US" dirty="0"/>
            </a:p>
          </p:txBody>
        </p:sp>
      </p:grpSp>
      <p:grpSp>
        <p:nvGrpSpPr>
          <p:cNvPr id="36" name="Group 36"/>
          <p:cNvGrpSpPr/>
          <p:nvPr/>
        </p:nvGrpSpPr>
        <p:grpSpPr>
          <a:xfrm>
            <a:off x="9698622" y="3545592"/>
            <a:ext cx="4512106" cy="4512106"/>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0" cap="sq">
              <a:solidFill>
                <a:srgbClr val="397D5A"/>
              </a:solidFill>
              <a:prstDash val="solid"/>
              <a:miter/>
            </a:ln>
          </p:spPr>
          <p:txBody>
            <a:bodyPr/>
            <a:lstStyle/>
            <a:p>
              <a:endParaRPr lang="en-US" dirty="0"/>
            </a:p>
          </p:txBody>
        </p:sp>
        <p:sp>
          <p:nvSpPr>
            <p:cNvPr id="38" name="TextBox 3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dirty="0"/>
            </a:p>
          </p:txBody>
        </p:sp>
      </p:grpSp>
      <p:sp>
        <p:nvSpPr>
          <p:cNvPr id="41" name="TextBox 41"/>
          <p:cNvSpPr txBox="1"/>
          <p:nvPr/>
        </p:nvSpPr>
        <p:spPr>
          <a:xfrm>
            <a:off x="10390499" y="5784410"/>
            <a:ext cx="2969056" cy="933845"/>
          </a:xfrm>
          <a:prstGeom prst="rect">
            <a:avLst/>
          </a:prstGeom>
        </p:spPr>
        <p:txBody>
          <a:bodyPr lIns="0" tIns="0" rIns="0" bIns="0" rtlCol="0" anchor="t">
            <a:spAutoFit/>
          </a:bodyPr>
          <a:lstStyle/>
          <a:p>
            <a:pPr algn="ctr">
              <a:lnSpc>
                <a:spcPts val="3847"/>
              </a:lnSpc>
            </a:pPr>
            <a:r>
              <a:rPr lang="en-US" sz="2748" spc="137" dirty="0">
                <a:solidFill>
                  <a:srgbClr val="1C5739"/>
                </a:solidFill>
                <a:latin typeface="Open Sauce"/>
              </a:rPr>
              <a:t>Artificial Intelligence</a:t>
            </a:r>
          </a:p>
        </p:txBody>
      </p:sp>
      <p:sp>
        <p:nvSpPr>
          <p:cNvPr id="43" name="TextBox 43"/>
          <p:cNvSpPr txBox="1"/>
          <p:nvPr/>
        </p:nvSpPr>
        <p:spPr>
          <a:xfrm>
            <a:off x="5948552" y="3031283"/>
            <a:ext cx="3465904" cy="940642"/>
          </a:xfrm>
          <a:prstGeom prst="rect">
            <a:avLst/>
          </a:prstGeom>
        </p:spPr>
        <p:txBody>
          <a:bodyPr lIns="0" tIns="0" rIns="0" bIns="0" rtlCol="0" anchor="t">
            <a:spAutoFit/>
          </a:bodyPr>
          <a:lstStyle/>
          <a:p>
            <a:pPr algn="ctr">
              <a:lnSpc>
                <a:spcPts val="2545"/>
              </a:lnSpc>
            </a:pPr>
            <a:r>
              <a:rPr lang="en-US" sz="2400" b="1" spc="180" dirty="0">
                <a:solidFill>
                  <a:srgbClr val="231F20"/>
                </a:solidFill>
                <a:latin typeface="Open Sauce"/>
              </a:rPr>
              <a:t>Victims of transition</a:t>
            </a:r>
          </a:p>
          <a:p>
            <a:pPr algn="ctr">
              <a:lnSpc>
                <a:spcPts val="2545"/>
              </a:lnSpc>
            </a:pPr>
            <a:endParaRPr lang="en-US" sz="2000" spc="180" dirty="0">
              <a:solidFill>
                <a:srgbClr val="231F20"/>
              </a:solidFill>
              <a:latin typeface="Open Sauce"/>
            </a:endParaRPr>
          </a:p>
        </p:txBody>
      </p:sp>
      <p:sp>
        <p:nvSpPr>
          <p:cNvPr id="45" name="TextBox 45"/>
          <p:cNvSpPr txBox="1"/>
          <p:nvPr/>
        </p:nvSpPr>
        <p:spPr>
          <a:xfrm>
            <a:off x="770941" y="3953469"/>
            <a:ext cx="4482343" cy="1196866"/>
          </a:xfrm>
          <a:prstGeom prst="rect">
            <a:avLst/>
          </a:prstGeom>
        </p:spPr>
        <p:txBody>
          <a:bodyPr wrap="square" lIns="0" tIns="0" rIns="0" bIns="0" rtlCol="0" anchor="t">
            <a:spAutoFit/>
          </a:bodyPr>
          <a:lstStyle/>
          <a:p>
            <a:pPr marL="0" lvl="0" indent="0">
              <a:lnSpc>
                <a:spcPts val="3199"/>
              </a:lnSpc>
              <a:spcBef>
                <a:spcPct val="0"/>
              </a:spcBef>
            </a:pPr>
            <a:endParaRPr lang="en-US" sz="2318" b="1" spc="227" dirty="0">
              <a:solidFill>
                <a:srgbClr val="397D5A"/>
              </a:solidFill>
              <a:latin typeface="Open Sauce Bold"/>
            </a:endParaRPr>
          </a:p>
          <a:p>
            <a:pPr>
              <a:lnSpc>
                <a:spcPts val="3199"/>
              </a:lnSpc>
              <a:spcBef>
                <a:spcPct val="0"/>
              </a:spcBef>
            </a:pPr>
            <a:endParaRPr lang="en-US" sz="2400" b="1" spc="180" dirty="0">
              <a:solidFill>
                <a:srgbClr val="231F20"/>
              </a:solidFill>
              <a:latin typeface="Open Sauce"/>
            </a:endParaRPr>
          </a:p>
          <a:p>
            <a:pPr marL="0" lvl="0" indent="0">
              <a:lnSpc>
                <a:spcPts val="3199"/>
              </a:lnSpc>
              <a:spcBef>
                <a:spcPct val="0"/>
              </a:spcBef>
            </a:pPr>
            <a:endParaRPr lang="en-US" sz="2400" spc="227" dirty="0">
              <a:solidFill>
                <a:srgbClr val="397D5A"/>
              </a:solidFill>
              <a:latin typeface="Open Sauce Bold"/>
            </a:endParaRPr>
          </a:p>
        </p:txBody>
      </p:sp>
      <p:sp>
        <p:nvSpPr>
          <p:cNvPr id="50" name="TextBox 50"/>
          <p:cNvSpPr txBox="1"/>
          <p:nvPr/>
        </p:nvSpPr>
        <p:spPr>
          <a:xfrm>
            <a:off x="1059768" y="2242719"/>
            <a:ext cx="4193516" cy="1005340"/>
          </a:xfrm>
          <a:prstGeom prst="rect">
            <a:avLst/>
          </a:prstGeom>
        </p:spPr>
        <p:txBody>
          <a:bodyPr lIns="0" tIns="0" rIns="0" bIns="0" rtlCol="0" anchor="t">
            <a:spAutoFit/>
          </a:bodyPr>
          <a:lstStyle/>
          <a:p>
            <a:pPr marL="0" lvl="0" indent="0">
              <a:lnSpc>
                <a:spcPts val="2570"/>
              </a:lnSpc>
              <a:spcBef>
                <a:spcPct val="0"/>
              </a:spcBef>
            </a:pPr>
            <a:r>
              <a:rPr lang="en-US" sz="3000" b="1" spc="182" dirty="0">
                <a:solidFill>
                  <a:srgbClr val="231F20"/>
                </a:solidFill>
                <a:latin typeface="Open Sauce"/>
              </a:rPr>
              <a:t>Positive and negative economic impacts</a:t>
            </a:r>
          </a:p>
        </p:txBody>
      </p:sp>
      <p:sp>
        <p:nvSpPr>
          <p:cNvPr id="51" name="Freeform 51"/>
          <p:cNvSpPr/>
          <p:nvPr/>
        </p:nvSpPr>
        <p:spPr>
          <a:xfrm>
            <a:off x="16322124" y="7754894"/>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2" name="Freeform 52"/>
          <p:cNvSpPr/>
          <p:nvPr/>
        </p:nvSpPr>
        <p:spPr>
          <a:xfrm flipH="1" flipV="1">
            <a:off x="-2059222" y="-798391"/>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3" name="TextBox 45">
            <a:extLst>
              <a:ext uri="{FF2B5EF4-FFF2-40B4-BE49-F238E27FC236}">
                <a16:creationId xmlns:a16="http://schemas.microsoft.com/office/drawing/2014/main" id="{4A605FB7-F729-B189-BEFE-AAD2FF9AC603}"/>
              </a:ext>
            </a:extLst>
          </p:cNvPr>
          <p:cNvSpPr txBox="1"/>
          <p:nvPr/>
        </p:nvSpPr>
        <p:spPr>
          <a:xfrm>
            <a:off x="9085783" y="201206"/>
            <a:ext cx="4482343" cy="961802"/>
          </a:xfrm>
          <a:prstGeom prst="rect">
            <a:avLst/>
          </a:prstGeom>
        </p:spPr>
        <p:txBody>
          <a:bodyPr wrap="square" lIns="0" tIns="0" rIns="0" bIns="0" rtlCol="0" anchor="t">
            <a:spAutoFit/>
          </a:bodyPr>
          <a:lstStyle/>
          <a:p>
            <a:pPr algn="ctr">
              <a:lnSpc>
                <a:spcPts val="2545"/>
              </a:lnSpc>
            </a:pPr>
            <a:endParaRPr lang="en-US" sz="2400" spc="180" dirty="0">
              <a:solidFill>
                <a:srgbClr val="231F20"/>
              </a:solidFill>
              <a:latin typeface="Open Sauce"/>
            </a:endParaRPr>
          </a:p>
          <a:p>
            <a:pPr algn="ctr">
              <a:lnSpc>
                <a:spcPts val="2545"/>
              </a:lnSpc>
            </a:pPr>
            <a:endParaRPr lang="en-US" sz="2400" spc="180" dirty="0">
              <a:solidFill>
                <a:srgbClr val="231F20"/>
              </a:solidFill>
              <a:latin typeface="Open Sauce"/>
            </a:endParaRPr>
          </a:p>
          <a:p>
            <a:pPr algn="ctr">
              <a:lnSpc>
                <a:spcPts val="2545"/>
              </a:lnSpc>
            </a:pPr>
            <a:endParaRPr lang="en-US" sz="2400" spc="180" dirty="0">
              <a:solidFill>
                <a:srgbClr val="231F20"/>
              </a:solidFill>
              <a:latin typeface="Open Sauce"/>
            </a:endParaRPr>
          </a:p>
        </p:txBody>
      </p:sp>
      <p:pic>
        <p:nvPicPr>
          <p:cNvPr id="73" name="Graphic 72" descr="Group of men with solid fill">
            <a:extLst>
              <a:ext uri="{FF2B5EF4-FFF2-40B4-BE49-F238E27FC236}">
                <a16:creationId xmlns:a16="http://schemas.microsoft.com/office/drawing/2014/main" id="{E8BA59B5-CDD9-D366-1038-E823E3D779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54110" y="4541367"/>
            <a:ext cx="914400" cy="914400"/>
          </a:xfrm>
          <a:prstGeom prst="rect">
            <a:avLst/>
          </a:prstGeom>
        </p:spPr>
      </p:pic>
      <p:sp>
        <p:nvSpPr>
          <p:cNvPr id="35" name="TextBox 34">
            <a:extLst>
              <a:ext uri="{FF2B5EF4-FFF2-40B4-BE49-F238E27FC236}">
                <a16:creationId xmlns:a16="http://schemas.microsoft.com/office/drawing/2014/main" id="{5401A885-BD29-228F-2012-C3520D19357B}"/>
              </a:ext>
            </a:extLst>
          </p:cNvPr>
          <p:cNvSpPr txBox="1"/>
          <p:nvPr/>
        </p:nvSpPr>
        <p:spPr>
          <a:xfrm>
            <a:off x="11326954" y="2876451"/>
            <a:ext cx="9811591" cy="1054135"/>
          </a:xfrm>
          <a:prstGeom prst="rect">
            <a:avLst/>
          </a:prstGeom>
          <a:noFill/>
        </p:spPr>
        <p:txBody>
          <a:bodyPr wrap="square">
            <a:spAutoFit/>
          </a:bodyPr>
          <a:lstStyle/>
          <a:p>
            <a:pPr algn="ctr">
              <a:lnSpc>
                <a:spcPts val="2545"/>
              </a:lnSpc>
            </a:pPr>
            <a:r>
              <a:rPr lang="en-US" sz="2400" b="1" spc="180" dirty="0">
                <a:solidFill>
                  <a:srgbClr val="231F20"/>
                </a:solidFill>
                <a:latin typeface="Open Sauce"/>
              </a:rPr>
              <a:t>Increased </a:t>
            </a:r>
          </a:p>
          <a:p>
            <a:pPr algn="ctr">
              <a:lnSpc>
                <a:spcPts val="2545"/>
              </a:lnSpc>
            </a:pPr>
            <a:r>
              <a:rPr lang="en-US" sz="2400" b="1" spc="180" dirty="0">
                <a:solidFill>
                  <a:srgbClr val="231F20"/>
                </a:solidFill>
                <a:latin typeface="Open Sauce"/>
              </a:rPr>
              <a:t>productivity</a:t>
            </a:r>
          </a:p>
          <a:p>
            <a:pPr algn="ctr">
              <a:lnSpc>
                <a:spcPts val="2545"/>
              </a:lnSpc>
            </a:pPr>
            <a:endParaRPr lang="en-US" sz="2400" b="1" spc="180" dirty="0">
              <a:solidFill>
                <a:srgbClr val="231F20"/>
              </a:solidFill>
              <a:latin typeface="Open Sauce"/>
            </a:endParaRPr>
          </a:p>
        </p:txBody>
      </p:sp>
      <p:sp>
        <p:nvSpPr>
          <p:cNvPr id="40" name="TextBox 47">
            <a:extLst>
              <a:ext uri="{FF2B5EF4-FFF2-40B4-BE49-F238E27FC236}">
                <a16:creationId xmlns:a16="http://schemas.microsoft.com/office/drawing/2014/main" id="{1A8CB9E9-EBFB-B9DA-E6F0-C86A52D17B51}"/>
              </a:ext>
            </a:extLst>
          </p:cNvPr>
          <p:cNvSpPr txBox="1"/>
          <p:nvPr/>
        </p:nvSpPr>
        <p:spPr>
          <a:xfrm>
            <a:off x="4491336" y="7760075"/>
            <a:ext cx="6018319" cy="641201"/>
          </a:xfrm>
          <a:prstGeom prst="rect">
            <a:avLst/>
          </a:prstGeom>
        </p:spPr>
        <p:txBody>
          <a:bodyPr wrap="square" lIns="0" tIns="0" rIns="0" bIns="0" rtlCol="0" anchor="t">
            <a:spAutoFit/>
          </a:bodyPr>
          <a:lstStyle/>
          <a:p>
            <a:pPr algn="ctr">
              <a:lnSpc>
                <a:spcPts val="2545"/>
              </a:lnSpc>
            </a:pPr>
            <a:r>
              <a:rPr lang="en-US" sz="2400" b="1" spc="180" dirty="0">
                <a:solidFill>
                  <a:srgbClr val="231F20"/>
                </a:solidFill>
                <a:latin typeface="Open Sauce"/>
              </a:rPr>
              <a:t>New types </a:t>
            </a:r>
          </a:p>
          <a:p>
            <a:pPr algn="ctr">
              <a:lnSpc>
                <a:spcPts val="2545"/>
              </a:lnSpc>
            </a:pPr>
            <a:r>
              <a:rPr lang="en-US" sz="2400" b="1" spc="180" dirty="0">
                <a:solidFill>
                  <a:srgbClr val="231F20"/>
                </a:solidFill>
                <a:latin typeface="Open Sauce"/>
              </a:rPr>
              <a:t>of jobs</a:t>
            </a:r>
            <a:endParaRPr lang="en-US" sz="2400" spc="180" dirty="0">
              <a:solidFill>
                <a:srgbClr val="231F20"/>
              </a:solidFill>
              <a:latin typeface="Open Sauce"/>
            </a:endParaRPr>
          </a:p>
        </p:txBody>
      </p:sp>
      <p:sp>
        <p:nvSpPr>
          <p:cNvPr id="33" name="TextBox 47">
            <a:extLst>
              <a:ext uri="{FF2B5EF4-FFF2-40B4-BE49-F238E27FC236}">
                <a16:creationId xmlns:a16="http://schemas.microsoft.com/office/drawing/2014/main" id="{FCC96B09-6F73-FE37-25E8-86E38D1CBB8C}"/>
              </a:ext>
            </a:extLst>
          </p:cNvPr>
          <p:cNvSpPr txBox="1"/>
          <p:nvPr/>
        </p:nvSpPr>
        <p:spPr>
          <a:xfrm>
            <a:off x="13152901" y="7903850"/>
            <a:ext cx="6018319" cy="641201"/>
          </a:xfrm>
          <a:prstGeom prst="rect">
            <a:avLst/>
          </a:prstGeom>
        </p:spPr>
        <p:txBody>
          <a:bodyPr wrap="square" lIns="0" tIns="0" rIns="0" bIns="0" rtlCol="0" anchor="t">
            <a:spAutoFit/>
          </a:bodyPr>
          <a:lstStyle/>
          <a:p>
            <a:pPr algn="ctr">
              <a:lnSpc>
                <a:spcPts val="2545"/>
              </a:lnSpc>
            </a:pPr>
            <a:r>
              <a:rPr lang="en-US" sz="2400" b="1" spc="180" dirty="0">
                <a:solidFill>
                  <a:srgbClr val="231F20"/>
                </a:solidFill>
                <a:latin typeface="Open Sauce"/>
              </a:rPr>
              <a:t>Net GDP</a:t>
            </a:r>
          </a:p>
          <a:p>
            <a:pPr algn="ctr">
              <a:lnSpc>
                <a:spcPts val="2545"/>
              </a:lnSpc>
            </a:pPr>
            <a:r>
              <a:rPr lang="en-US" sz="2400" b="1" spc="180" dirty="0">
                <a:solidFill>
                  <a:srgbClr val="231F20"/>
                </a:solidFill>
                <a:latin typeface="Open Sauce"/>
              </a:rPr>
              <a:t> impacts</a:t>
            </a:r>
            <a:endParaRPr lang="en-US" sz="2400" spc="180" dirty="0">
              <a:solidFill>
                <a:srgbClr val="231F20"/>
              </a:solidFill>
              <a:latin typeface="Open Sau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533400" y="87630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r>
              <a:rPr lang="en-US" dirty="0"/>
              <a:t>=</a:t>
            </a:r>
          </a:p>
        </p:txBody>
      </p:sp>
      <p:grpSp>
        <p:nvGrpSpPr>
          <p:cNvPr id="3" name="Group 3"/>
          <p:cNvGrpSpPr/>
          <p:nvPr/>
        </p:nvGrpSpPr>
        <p:grpSpPr>
          <a:xfrm>
            <a:off x="633448" y="374453"/>
            <a:ext cx="17021103" cy="3970203"/>
            <a:chOff x="0" y="0"/>
            <a:chExt cx="4482924" cy="1045650"/>
          </a:xfrm>
        </p:grpSpPr>
        <p:sp>
          <p:nvSpPr>
            <p:cNvPr id="4" name="Freeform 4"/>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close/>
                </a:path>
              </a:pathLst>
            </a:custGeom>
            <a:solidFill>
              <a:srgbClr val="1C5739"/>
            </a:solidFill>
          </p:spPr>
          <p:txBody>
            <a:bodyPr/>
            <a:lstStyle/>
            <a:p>
              <a:endParaRPr lang="en-US" dirty="0"/>
            </a:p>
          </p:txBody>
        </p:sp>
        <p:sp>
          <p:nvSpPr>
            <p:cNvPr id="5" name="TextBox 5"/>
            <p:cNvSpPr txBox="1"/>
            <p:nvPr/>
          </p:nvSpPr>
          <p:spPr>
            <a:xfrm>
              <a:off x="0" y="-19050"/>
              <a:ext cx="4482924" cy="1064700"/>
            </a:xfrm>
            <a:prstGeom prst="rect">
              <a:avLst/>
            </a:prstGeom>
          </p:spPr>
          <p:txBody>
            <a:bodyPr lIns="50800" tIns="50800" rIns="50800" bIns="50800" rtlCol="0" anchor="ctr"/>
            <a:lstStyle/>
            <a:p>
              <a:pPr algn="ctr">
                <a:lnSpc>
                  <a:spcPts val="2859"/>
                </a:lnSpc>
              </a:pPr>
              <a:endParaRPr dirty="0"/>
            </a:p>
            <a:p>
              <a:pPr algn="ctr">
                <a:lnSpc>
                  <a:spcPts val="2859"/>
                </a:lnSpc>
              </a:pPr>
              <a:endParaRPr dirty="0"/>
            </a:p>
          </p:txBody>
        </p:sp>
      </p:grpSp>
      <p:sp>
        <p:nvSpPr>
          <p:cNvPr id="9" name="Freeform 9"/>
          <p:cNvSpPr/>
          <p:nvPr/>
        </p:nvSpPr>
        <p:spPr>
          <a:xfrm>
            <a:off x="667020" y="395051"/>
            <a:ext cx="16933642" cy="3949605"/>
          </a:xfrm>
          <a:custGeom>
            <a:avLst/>
            <a:gdLst/>
            <a:ahLst/>
            <a:cxnLst/>
            <a:rect l="l" t="t" r="r" b="b"/>
            <a:pathLst>
              <a:path w="16933642" h="3949605">
                <a:moveTo>
                  <a:pt x="0" y="0"/>
                </a:moveTo>
                <a:lnTo>
                  <a:pt x="16933643" y="0"/>
                </a:lnTo>
                <a:lnTo>
                  <a:pt x="16933643" y="3949605"/>
                </a:lnTo>
                <a:lnTo>
                  <a:pt x="0" y="3949605"/>
                </a:lnTo>
                <a:lnTo>
                  <a:pt x="0" y="0"/>
                </a:lnTo>
                <a:close/>
              </a:path>
            </a:pathLst>
          </a:custGeom>
          <a:blipFill>
            <a:blip r:embed="rId4">
              <a:alphaModFix amt="18000"/>
            </a:blip>
            <a:stretch>
              <a:fillRect t="-92914" b="-92914"/>
            </a:stretch>
          </a:blipFill>
        </p:spPr>
        <p:txBody>
          <a:bodyPr/>
          <a:lstStyle/>
          <a:p>
            <a:endParaRPr lang="en-US" dirty="0"/>
          </a:p>
        </p:txBody>
      </p:sp>
      <p:grpSp>
        <p:nvGrpSpPr>
          <p:cNvPr id="10" name="Group 10"/>
          <p:cNvGrpSpPr/>
          <p:nvPr/>
        </p:nvGrpSpPr>
        <p:grpSpPr>
          <a:xfrm>
            <a:off x="6596044" y="4548698"/>
            <a:ext cx="71436" cy="5137089"/>
            <a:chOff x="0" y="-19050"/>
            <a:chExt cx="18814" cy="1352978"/>
          </a:xfrm>
        </p:grpSpPr>
        <p:sp>
          <p:nvSpPr>
            <p:cNvPr id="11" name="Freeform 11"/>
            <p:cNvSpPr/>
            <p:nvPr/>
          </p:nvSpPr>
          <p:spPr>
            <a:xfrm>
              <a:off x="6271" y="112589"/>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009245"/>
            </a:solidFill>
          </p:spPr>
          <p:txBody>
            <a:bodyPr/>
            <a:lstStyle/>
            <a:p>
              <a:endParaRPr lang="en-US" dirty="0"/>
            </a:p>
          </p:txBody>
        </p:sp>
        <p:sp>
          <p:nvSpPr>
            <p:cNvPr id="12" name="TextBox 12"/>
            <p:cNvSpPr txBox="1"/>
            <p:nvPr/>
          </p:nvSpPr>
          <p:spPr>
            <a:xfrm>
              <a:off x="0" y="-19050"/>
              <a:ext cx="12543" cy="1240389"/>
            </a:xfrm>
            <a:prstGeom prst="rect">
              <a:avLst/>
            </a:prstGeom>
          </p:spPr>
          <p:txBody>
            <a:bodyPr lIns="50800" tIns="50800" rIns="50800" bIns="50800" rtlCol="0" anchor="ctr"/>
            <a:lstStyle/>
            <a:p>
              <a:pPr algn="ctr">
                <a:lnSpc>
                  <a:spcPts val="2859"/>
                </a:lnSpc>
              </a:pPr>
              <a:endParaRPr dirty="0"/>
            </a:p>
          </p:txBody>
        </p:sp>
      </p:grpSp>
      <p:sp>
        <p:nvSpPr>
          <p:cNvPr id="13" name="TextBox 13"/>
          <p:cNvSpPr txBox="1"/>
          <p:nvPr/>
        </p:nvSpPr>
        <p:spPr>
          <a:xfrm>
            <a:off x="3914255" y="1250260"/>
            <a:ext cx="11162701" cy="2838662"/>
          </a:xfrm>
          <a:prstGeom prst="rect">
            <a:avLst/>
          </a:prstGeom>
        </p:spPr>
        <p:txBody>
          <a:bodyPr wrap="square" lIns="0" tIns="0" rIns="0" bIns="0" rtlCol="0" anchor="t">
            <a:spAutoFit/>
          </a:bodyPr>
          <a:lstStyle/>
          <a:p>
            <a:pPr marL="0" lvl="0" indent="0" algn="ctr">
              <a:lnSpc>
                <a:spcPts val="11502"/>
              </a:lnSpc>
              <a:spcBef>
                <a:spcPct val="0"/>
              </a:spcBef>
            </a:pPr>
            <a:r>
              <a:rPr lang="en-US" sz="8335" spc="816" dirty="0">
                <a:solidFill>
                  <a:srgbClr val="FFFFFF"/>
                </a:solidFill>
                <a:latin typeface="Codec Pro ExtraBold"/>
              </a:rPr>
              <a:t>The Morality of it all</a:t>
            </a:r>
          </a:p>
        </p:txBody>
      </p:sp>
      <p:grpSp>
        <p:nvGrpSpPr>
          <p:cNvPr id="15" name="Group 15"/>
          <p:cNvGrpSpPr/>
          <p:nvPr/>
        </p:nvGrpSpPr>
        <p:grpSpPr>
          <a:xfrm>
            <a:off x="11735492" y="4960157"/>
            <a:ext cx="47625" cy="4637272"/>
            <a:chOff x="0" y="0"/>
            <a:chExt cx="12543" cy="1221339"/>
          </a:xfrm>
        </p:grpSpPr>
        <p:sp>
          <p:nvSpPr>
            <p:cNvPr id="16" name="Freeform 16"/>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009245"/>
            </a:solidFill>
          </p:spPr>
          <p:txBody>
            <a:bodyPr/>
            <a:lstStyle/>
            <a:p>
              <a:endParaRPr lang="en-US" dirty="0"/>
            </a:p>
          </p:txBody>
        </p:sp>
        <p:sp>
          <p:nvSpPr>
            <p:cNvPr id="17" name="TextBox 17"/>
            <p:cNvSpPr txBox="1"/>
            <p:nvPr/>
          </p:nvSpPr>
          <p:spPr>
            <a:xfrm>
              <a:off x="0" y="-19050"/>
              <a:ext cx="12543" cy="1240389"/>
            </a:xfrm>
            <a:prstGeom prst="rect">
              <a:avLst/>
            </a:prstGeom>
          </p:spPr>
          <p:txBody>
            <a:bodyPr lIns="50800" tIns="50800" rIns="50800" bIns="50800" rtlCol="0" anchor="ctr"/>
            <a:lstStyle/>
            <a:p>
              <a:pPr algn="ctr">
                <a:lnSpc>
                  <a:spcPts val="2859"/>
                </a:lnSpc>
              </a:pPr>
              <a:endParaRPr dirty="0"/>
            </a:p>
          </p:txBody>
        </p:sp>
      </p:grpSp>
      <p:sp>
        <p:nvSpPr>
          <p:cNvPr id="18" name="TextBox 18"/>
          <p:cNvSpPr txBox="1"/>
          <p:nvPr/>
        </p:nvSpPr>
        <p:spPr>
          <a:xfrm>
            <a:off x="7777684" y="6264509"/>
            <a:ext cx="2732632" cy="376834"/>
          </a:xfrm>
          <a:prstGeom prst="rect">
            <a:avLst/>
          </a:prstGeom>
        </p:spPr>
        <p:txBody>
          <a:bodyPr lIns="0" tIns="0" rIns="0" bIns="0" rtlCol="0" anchor="t">
            <a:spAutoFit/>
          </a:bodyPr>
          <a:lstStyle/>
          <a:p>
            <a:pPr algn="ctr">
              <a:lnSpc>
                <a:spcPts val="3231"/>
              </a:lnSpc>
            </a:pPr>
            <a:r>
              <a:rPr lang="en-US" sz="2341" spc="229" dirty="0">
                <a:solidFill>
                  <a:srgbClr val="231F20"/>
                </a:solidFill>
                <a:latin typeface="Open Sauce Bold"/>
              </a:rPr>
              <a:t>Why learn?</a:t>
            </a:r>
          </a:p>
        </p:txBody>
      </p:sp>
      <p:sp>
        <p:nvSpPr>
          <p:cNvPr id="19" name="TextBox 19"/>
          <p:cNvSpPr txBox="1"/>
          <p:nvPr/>
        </p:nvSpPr>
        <p:spPr>
          <a:xfrm>
            <a:off x="2729028" y="6264509"/>
            <a:ext cx="2732632" cy="376834"/>
          </a:xfrm>
          <a:prstGeom prst="rect">
            <a:avLst/>
          </a:prstGeom>
        </p:spPr>
        <p:txBody>
          <a:bodyPr lIns="0" tIns="0" rIns="0" bIns="0" rtlCol="0" anchor="t">
            <a:spAutoFit/>
          </a:bodyPr>
          <a:lstStyle/>
          <a:p>
            <a:pPr algn="ctr">
              <a:lnSpc>
                <a:spcPts val="3231"/>
              </a:lnSpc>
            </a:pPr>
            <a:r>
              <a:rPr lang="en-US" sz="2341" spc="229" dirty="0">
                <a:solidFill>
                  <a:srgbClr val="231F20"/>
                </a:solidFill>
                <a:latin typeface="Open Sauce Bold"/>
              </a:rPr>
              <a:t>Is it righteous?</a:t>
            </a:r>
          </a:p>
        </p:txBody>
      </p:sp>
      <p:sp>
        <p:nvSpPr>
          <p:cNvPr id="20" name="TextBox 20"/>
          <p:cNvSpPr txBox="1"/>
          <p:nvPr/>
        </p:nvSpPr>
        <p:spPr>
          <a:xfrm>
            <a:off x="12954000" y="5987162"/>
            <a:ext cx="3023260" cy="376834"/>
          </a:xfrm>
          <a:prstGeom prst="rect">
            <a:avLst/>
          </a:prstGeom>
        </p:spPr>
        <p:txBody>
          <a:bodyPr wrap="square" lIns="0" tIns="0" rIns="0" bIns="0" rtlCol="0" anchor="t">
            <a:spAutoFit/>
          </a:bodyPr>
          <a:lstStyle/>
          <a:p>
            <a:pPr algn="ctr">
              <a:lnSpc>
                <a:spcPts val="3231"/>
              </a:lnSpc>
            </a:pPr>
            <a:r>
              <a:rPr lang="en-US" sz="2341" spc="229" dirty="0">
                <a:solidFill>
                  <a:srgbClr val="231F20"/>
                </a:solidFill>
                <a:latin typeface="Open Sauce Bold"/>
              </a:rPr>
              <a:t>Who benefits?</a:t>
            </a:r>
          </a:p>
        </p:txBody>
      </p:sp>
      <p:sp>
        <p:nvSpPr>
          <p:cNvPr id="21" name="TextBox 21"/>
          <p:cNvSpPr txBox="1"/>
          <p:nvPr/>
        </p:nvSpPr>
        <p:spPr>
          <a:xfrm>
            <a:off x="1680255" y="6971081"/>
            <a:ext cx="4468000" cy="936025"/>
          </a:xfrm>
          <a:prstGeom prst="rect">
            <a:avLst/>
          </a:prstGeom>
        </p:spPr>
        <p:txBody>
          <a:bodyPr lIns="0" tIns="0" rIns="0" bIns="0" rtlCol="0" anchor="t">
            <a:spAutoFit/>
          </a:bodyPr>
          <a:lstStyle/>
          <a:p>
            <a:pPr algn="ctr">
              <a:lnSpc>
                <a:spcPts val="2545"/>
              </a:lnSpc>
            </a:pPr>
            <a:r>
              <a:rPr lang="en-US" sz="1844" spc="180" dirty="0">
                <a:solidFill>
                  <a:srgbClr val="231F20"/>
                </a:solidFill>
                <a:latin typeface="Open Sauce"/>
              </a:rPr>
              <a:t>Theft of intellectual property</a:t>
            </a:r>
          </a:p>
          <a:p>
            <a:pPr algn="ctr">
              <a:lnSpc>
                <a:spcPts val="2545"/>
              </a:lnSpc>
            </a:pPr>
            <a:endParaRPr lang="en-US" sz="1844" spc="180" dirty="0">
              <a:solidFill>
                <a:srgbClr val="231F20"/>
              </a:solidFill>
              <a:latin typeface="Open Sauce"/>
            </a:endParaRPr>
          </a:p>
          <a:p>
            <a:pPr algn="ctr">
              <a:lnSpc>
                <a:spcPts val="2545"/>
              </a:lnSpc>
            </a:pPr>
            <a:endParaRPr lang="en-US" sz="1844" spc="180" dirty="0">
              <a:solidFill>
                <a:srgbClr val="231F20"/>
              </a:solidFill>
              <a:latin typeface="Open Sauce"/>
            </a:endParaRPr>
          </a:p>
        </p:txBody>
      </p:sp>
      <p:sp>
        <p:nvSpPr>
          <p:cNvPr id="22" name="TextBox 22"/>
          <p:cNvSpPr txBox="1"/>
          <p:nvPr/>
        </p:nvSpPr>
        <p:spPr>
          <a:xfrm>
            <a:off x="6910000" y="7367151"/>
            <a:ext cx="4468000" cy="936025"/>
          </a:xfrm>
          <a:prstGeom prst="rect">
            <a:avLst/>
          </a:prstGeom>
        </p:spPr>
        <p:txBody>
          <a:bodyPr lIns="0" tIns="0" rIns="0" bIns="0" rtlCol="0" anchor="t">
            <a:spAutoFit/>
          </a:bodyPr>
          <a:lstStyle/>
          <a:p>
            <a:pPr algn="ctr">
              <a:lnSpc>
                <a:spcPts val="2545"/>
              </a:lnSpc>
            </a:pPr>
            <a:r>
              <a:rPr lang="en-US" sz="1844" spc="180" dirty="0">
                <a:solidFill>
                  <a:srgbClr val="231F20"/>
                </a:solidFill>
                <a:latin typeface="Open Sauce"/>
              </a:rPr>
              <a:t>Computer coding</a:t>
            </a:r>
          </a:p>
          <a:p>
            <a:pPr algn="ctr">
              <a:lnSpc>
                <a:spcPts val="2545"/>
              </a:lnSpc>
            </a:pPr>
            <a:endParaRPr lang="en-US" sz="1844" spc="180" dirty="0">
              <a:solidFill>
                <a:srgbClr val="231F20"/>
              </a:solidFill>
              <a:latin typeface="Open Sauce"/>
            </a:endParaRPr>
          </a:p>
          <a:p>
            <a:pPr algn="ctr">
              <a:lnSpc>
                <a:spcPts val="2545"/>
              </a:lnSpc>
            </a:pPr>
            <a:r>
              <a:rPr lang="en-US" sz="1844" spc="180" dirty="0">
                <a:solidFill>
                  <a:srgbClr val="231F20"/>
                </a:solidFill>
                <a:latin typeface="Open Sauce"/>
              </a:rPr>
              <a:t>Copyright example in history</a:t>
            </a:r>
          </a:p>
        </p:txBody>
      </p:sp>
      <p:sp>
        <p:nvSpPr>
          <p:cNvPr id="23" name="TextBox 23"/>
          <p:cNvSpPr txBox="1"/>
          <p:nvPr/>
        </p:nvSpPr>
        <p:spPr>
          <a:xfrm>
            <a:off x="11958656" y="7367151"/>
            <a:ext cx="4468000" cy="615425"/>
          </a:xfrm>
          <a:prstGeom prst="rect">
            <a:avLst/>
          </a:prstGeom>
        </p:spPr>
        <p:txBody>
          <a:bodyPr lIns="0" tIns="0" rIns="0" bIns="0" rtlCol="0" anchor="t">
            <a:spAutoFit/>
          </a:bodyPr>
          <a:lstStyle/>
          <a:p>
            <a:pPr algn="ctr">
              <a:lnSpc>
                <a:spcPts val="2545"/>
              </a:lnSpc>
            </a:pPr>
            <a:endParaRPr lang="en-US" sz="1844" spc="180" dirty="0">
              <a:solidFill>
                <a:srgbClr val="231F20"/>
              </a:solidFill>
              <a:latin typeface="Open Sauce"/>
            </a:endParaRPr>
          </a:p>
          <a:p>
            <a:pPr algn="ctr">
              <a:lnSpc>
                <a:spcPts val="2545"/>
              </a:lnSpc>
            </a:pPr>
            <a:endParaRPr lang="en-US" sz="1844" spc="180" dirty="0">
              <a:solidFill>
                <a:srgbClr val="231F20"/>
              </a:solidFill>
              <a:latin typeface="Open Sauce"/>
            </a:endParaRPr>
          </a:p>
        </p:txBody>
      </p:sp>
      <p:sp>
        <p:nvSpPr>
          <p:cNvPr id="24" name="TextBox 22">
            <a:extLst>
              <a:ext uri="{FF2B5EF4-FFF2-40B4-BE49-F238E27FC236}">
                <a16:creationId xmlns:a16="http://schemas.microsoft.com/office/drawing/2014/main" id="{CFD0EBBB-EA3A-842F-D66A-ED16F95539A4}"/>
              </a:ext>
            </a:extLst>
          </p:cNvPr>
          <p:cNvSpPr txBox="1"/>
          <p:nvPr/>
        </p:nvSpPr>
        <p:spPr>
          <a:xfrm>
            <a:off x="12040559" y="7278793"/>
            <a:ext cx="4468000" cy="615425"/>
          </a:xfrm>
          <a:prstGeom prst="rect">
            <a:avLst/>
          </a:prstGeom>
        </p:spPr>
        <p:txBody>
          <a:bodyPr lIns="0" tIns="0" rIns="0" bIns="0" rtlCol="0" anchor="t">
            <a:spAutoFit/>
          </a:bodyPr>
          <a:lstStyle/>
          <a:p>
            <a:pPr algn="ctr">
              <a:lnSpc>
                <a:spcPts val="2545"/>
              </a:lnSpc>
            </a:pPr>
            <a:r>
              <a:rPr lang="en-US" sz="1844" spc="180" dirty="0">
                <a:solidFill>
                  <a:srgbClr val="231F20"/>
                </a:solidFill>
                <a:latin typeface="Open Sauce"/>
              </a:rPr>
              <a:t>Rich getting richer</a:t>
            </a:r>
          </a:p>
          <a:p>
            <a:pPr algn="ctr">
              <a:lnSpc>
                <a:spcPts val="2545"/>
              </a:lnSpc>
            </a:pPr>
            <a:endParaRPr lang="en-US" sz="1844" spc="180" dirty="0">
              <a:solidFill>
                <a:srgbClr val="231F20"/>
              </a:solidFill>
              <a:latin typeface="Open Sauce"/>
            </a:endParaRPr>
          </a:p>
        </p:txBody>
      </p:sp>
      <p:pic>
        <p:nvPicPr>
          <p:cNvPr id="28" name="Graphic 27" descr="Building with solid fill">
            <a:extLst>
              <a:ext uri="{FF2B5EF4-FFF2-40B4-BE49-F238E27FC236}">
                <a16:creationId xmlns:a16="http://schemas.microsoft.com/office/drawing/2014/main" id="{DAF83F5A-EA84-E709-2D47-503153C244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27049" y="4831983"/>
            <a:ext cx="1316351" cy="914400"/>
          </a:xfrm>
          <a:prstGeom prst="rect">
            <a:avLst/>
          </a:prstGeom>
        </p:spPr>
      </p:pic>
      <p:pic>
        <p:nvPicPr>
          <p:cNvPr id="30" name="Graphic 29" descr="Marketing outline">
            <a:extLst>
              <a:ext uri="{FF2B5EF4-FFF2-40B4-BE49-F238E27FC236}">
                <a16:creationId xmlns:a16="http://schemas.microsoft.com/office/drawing/2014/main" id="{EA4C11CF-4476-BF2B-BEA7-B82D17C17B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86799" y="4686299"/>
            <a:ext cx="1060083" cy="1060083"/>
          </a:xfrm>
          <a:prstGeom prst="rect">
            <a:avLst/>
          </a:prstGeom>
        </p:spPr>
      </p:pic>
      <p:pic>
        <p:nvPicPr>
          <p:cNvPr id="36" name="Graphic 35" descr="Coins with solid fill">
            <a:extLst>
              <a:ext uri="{FF2B5EF4-FFF2-40B4-BE49-F238E27FC236}">
                <a16:creationId xmlns:a16="http://schemas.microsoft.com/office/drawing/2014/main" id="{6AC60C3B-5A39-572F-77FB-DD7C24081D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189878" y="4785318"/>
            <a:ext cx="914400" cy="914400"/>
          </a:xfrm>
          <a:prstGeom prst="rect">
            <a:avLst/>
          </a:prstGeom>
        </p:spPr>
      </p:pic>
    </p:spTree>
    <p:extLst>
      <p:ext uri="{BB962C8B-B14F-4D97-AF65-F5344CB8AC3E}">
        <p14:creationId xmlns:p14="http://schemas.microsoft.com/office/powerpoint/2010/main" val="89398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650883" y="274378"/>
            <a:ext cx="20772980" cy="9949309"/>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dirty="0"/>
          </a:p>
        </p:txBody>
      </p:sp>
      <p:grpSp>
        <p:nvGrpSpPr>
          <p:cNvPr id="3" name="Group 3"/>
          <p:cNvGrpSpPr/>
          <p:nvPr/>
        </p:nvGrpSpPr>
        <p:grpSpPr>
          <a:xfrm>
            <a:off x="633448" y="374453"/>
            <a:ext cx="17021103" cy="3970203"/>
            <a:chOff x="0" y="0"/>
            <a:chExt cx="4482924" cy="1045650"/>
          </a:xfrm>
        </p:grpSpPr>
        <p:sp>
          <p:nvSpPr>
            <p:cNvPr id="4" name="Freeform 4"/>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close/>
                </a:path>
              </a:pathLst>
            </a:custGeom>
            <a:solidFill>
              <a:srgbClr val="1C5739"/>
            </a:solidFill>
          </p:spPr>
          <p:txBody>
            <a:bodyPr/>
            <a:lstStyle/>
            <a:p>
              <a:endParaRPr lang="en-US" dirty="0"/>
            </a:p>
          </p:txBody>
        </p:sp>
        <p:sp>
          <p:nvSpPr>
            <p:cNvPr id="5" name="TextBox 5"/>
            <p:cNvSpPr txBox="1"/>
            <p:nvPr/>
          </p:nvSpPr>
          <p:spPr>
            <a:xfrm>
              <a:off x="0" y="-19050"/>
              <a:ext cx="4482924" cy="1064700"/>
            </a:xfrm>
            <a:prstGeom prst="rect">
              <a:avLst/>
            </a:prstGeom>
          </p:spPr>
          <p:txBody>
            <a:bodyPr lIns="50800" tIns="50800" rIns="50800" bIns="50800" rtlCol="0" anchor="ctr"/>
            <a:lstStyle/>
            <a:p>
              <a:pPr algn="ctr">
                <a:lnSpc>
                  <a:spcPts val="2859"/>
                </a:lnSpc>
              </a:pPr>
              <a:endParaRPr dirty="0"/>
            </a:p>
            <a:p>
              <a:pPr algn="ctr">
                <a:lnSpc>
                  <a:spcPts val="2859"/>
                </a:lnSpc>
              </a:pPr>
              <a:endParaRPr dirty="0"/>
            </a:p>
          </p:txBody>
        </p:sp>
      </p:grpSp>
      <p:sp>
        <p:nvSpPr>
          <p:cNvPr id="6" name="Freeform 6"/>
          <p:cNvSpPr/>
          <p:nvPr/>
        </p:nvSpPr>
        <p:spPr>
          <a:xfrm>
            <a:off x="13452573" y="4872089"/>
            <a:ext cx="1770793" cy="906370"/>
          </a:xfrm>
          <a:custGeom>
            <a:avLst/>
            <a:gdLst/>
            <a:ahLst/>
            <a:cxnLst/>
            <a:rect l="l" t="t" r="r" b="b"/>
            <a:pathLst>
              <a:path w="1770793" h="906370">
                <a:moveTo>
                  <a:pt x="0" y="0"/>
                </a:moveTo>
                <a:lnTo>
                  <a:pt x="1770793" y="0"/>
                </a:lnTo>
                <a:lnTo>
                  <a:pt x="1770793" y="906370"/>
                </a:lnTo>
                <a:lnTo>
                  <a:pt x="0" y="9063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9" name="Freeform 9"/>
          <p:cNvSpPr/>
          <p:nvPr/>
        </p:nvSpPr>
        <p:spPr>
          <a:xfrm>
            <a:off x="667020" y="395051"/>
            <a:ext cx="16933642" cy="3949605"/>
          </a:xfrm>
          <a:custGeom>
            <a:avLst/>
            <a:gdLst/>
            <a:ahLst/>
            <a:cxnLst/>
            <a:rect l="l" t="t" r="r" b="b"/>
            <a:pathLst>
              <a:path w="16933642" h="3949605">
                <a:moveTo>
                  <a:pt x="0" y="0"/>
                </a:moveTo>
                <a:lnTo>
                  <a:pt x="16933643" y="0"/>
                </a:lnTo>
                <a:lnTo>
                  <a:pt x="16933643" y="3949605"/>
                </a:lnTo>
                <a:lnTo>
                  <a:pt x="0" y="3949605"/>
                </a:lnTo>
                <a:lnTo>
                  <a:pt x="0" y="0"/>
                </a:lnTo>
                <a:close/>
              </a:path>
            </a:pathLst>
          </a:custGeom>
          <a:blipFill>
            <a:blip r:embed="rId6">
              <a:alphaModFix amt="18000"/>
            </a:blip>
            <a:stretch>
              <a:fillRect t="-92914" b="-92914"/>
            </a:stretch>
          </a:blipFill>
        </p:spPr>
        <p:txBody>
          <a:bodyPr/>
          <a:lstStyle/>
          <a:p>
            <a:endParaRPr lang="en-US" dirty="0"/>
          </a:p>
        </p:txBody>
      </p:sp>
      <p:grpSp>
        <p:nvGrpSpPr>
          <p:cNvPr id="10" name="Group 10"/>
          <p:cNvGrpSpPr/>
          <p:nvPr/>
        </p:nvGrpSpPr>
        <p:grpSpPr>
          <a:xfrm>
            <a:off x="6520523" y="4548698"/>
            <a:ext cx="123146" cy="5036882"/>
            <a:chOff x="-19890" y="-19050"/>
            <a:chExt cx="32433" cy="1326586"/>
          </a:xfrm>
        </p:grpSpPr>
        <p:sp>
          <p:nvSpPr>
            <p:cNvPr id="11" name="Freeform 11"/>
            <p:cNvSpPr/>
            <p:nvPr/>
          </p:nvSpPr>
          <p:spPr>
            <a:xfrm>
              <a:off x="-19890" y="86197"/>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009245"/>
            </a:solidFill>
          </p:spPr>
          <p:txBody>
            <a:bodyPr/>
            <a:lstStyle/>
            <a:p>
              <a:endParaRPr lang="en-US" dirty="0"/>
            </a:p>
          </p:txBody>
        </p:sp>
        <p:sp>
          <p:nvSpPr>
            <p:cNvPr id="12" name="TextBox 12"/>
            <p:cNvSpPr txBox="1"/>
            <p:nvPr/>
          </p:nvSpPr>
          <p:spPr>
            <a:xfrm>
              <a:off x="0" y="-19050"/>
              <a:ext cx="12543" cy="1240389"/>
            </a:xfrm>
            <a:prstGeom prst="rect">
              <a:avLst/>
            </a:prstGeom>
          </p:spPr>
          <p:txBody>
            <a:bodyPr lIns="50800" tIns="50800" rIns="50800" bIns="50800" rtlCol="0" anchor="ctr"/>
            <a:lstStyle/>
            <a:p>
              <a:pPr algn="ctr">
                <a:lnSpc>
                  <a:spcPts val="2859"/>
                </a:lnSpc>
              </a:pPr>
              <a:endParaRPr dirty="0"/>
            </a:p>
          </p:txBody>
        </p:sp>
      </p:grpSp>
      <p:sp>
        <p:nvSpPr>
          <p:cNvPr id="14" name="TextBox 14"/>
          <p:cNvSpPr txBox="1"/>
          <p:nvPr/>
        </p:nvSpPr>
        <p:spPr>
          <a:xfrm>
            <a:off x="4114800" y="2143864"/>
            <a:ext cx="8721358" cy="1381725"/>
          </a:xfrm>
          <a:prstGeom prst="rect">
            <a:avLst/>
          </a:prstGeom>
        </p:spPr>
        <p:txBody>
          <a:bodyPr wrap="square" lIns="0" tIns="0" rIns="0" bIns="0" rtlCol="0" anchor="t">
            <a:spAutoFit/>
          </a:bodyPr>
          <a:lstStyle/>
          <a:p>
            <a:pPr marL="0" lvl="1" indent="0" algn="ctr">
              <a:lnSpc>
                <a:spcPts val="3461"/>
              </a:lnSpc>
              <a:spcBef>
                <a:spcPct val="0"/>
              </a:spcBef>
            </a:pPr>
            <a:r>
              <a:rPr lang="en-US" sz="5000" b="1" spc="245" dirty="0">
                <a:solidFill>
                  <a:srgbClr val="FFFFFF"/>
                </a:solidFill>
                <a:latin typeface="Open Sauce"/>
              </a:rPr>
              <a:t>Biblical Economics: the</a:t>
            </a:r>
          </a:p>
          <a:p>
            <a:pPr marL="0" lvl="1" indent="0" algn="ctr">
              <a:lnSpc>
                <a:spcPts val="3461"/>
              </a:lnSpc>
              <a:spcBef>
                <a:spcPct val="0"/>
              </a:spcBef>
            </a:pPr>
            <a:endParaRPr lang="en-US" sz="5000" b="1" spc="245" dirty="0">
              <a:solidFill>
                <a:srgbClr val="FFFFFF"/>
              </a:solidFill>
              <a:latin typeface="Open Sauce"/>
            </a:endParaRPr>
          </a:p>
          <a:p>
            <a:pPr marL="0" lvl="1" indent="0" algn="ctr">
              <a:lnSpc>
                <a:spcPts val="3461"/>
              </a:lnSpc>
              <a:spcBef>
                <a:spcPct val="0"/>
              </a:spcBef>
            </a:pPr>
            <a:r>
              <a:rPr lang="en-US" sz="5000" b="1" spc="245" dirty="0">
                <a:solidFill>
                  <a:srgbClr val="FFFFFF"/>
                </a:solidFill>
                <a:latin typeface="Open Sauce"/>
              </a:rPr>
              <a:t> people and the land</a:t>
            </a:r>
          </a:p>
        </p:txBody>
      </p:sp>
      <p:grpSp>
        <p:nvGrpSpPr>
          <p:cNvPr id="15" name="Group 15"/>
          <p:cNvGrpSpPr/>
          <p:nvPr/>
        </p:nvGrpSpPr>
        <p:grpSpPr>
          <a:xfrm>
            <a:off x="11801863" y="4945661"/>
            <a:ext cx="47625" cy="4637272"/>
            <a:chOff x="0" y="0"/>
            <a:chExt cx="12543" cy="1221339"/>
          </a:xfrm>
        </p:grpSpPr>
        <p:sp>
          <p:nvSpPr>
            <p:cNvPr id="16" name="Freeform 16"/>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009245"/>
            </a:solidFill>
          </p:spPr>
          <p:txBody>
            <a:bodyPr/>
            <a:lstStyle/>
            <a:p>
              <a:endParaRPr lang="en-US" dirty="0"/>
            </a:p>
          </p:txBody>
        </p:sp>
        <p:sp>
          <p:nvSpPr>
            <p:cNvPr id="17" name="TextBox 17"/>
            <p:cNvSpPr txBox="1"/>
            <p:nvPr/>
          </p:nvSpPr>
          <p:spPr>
            <a:xfrm>
              <a:off x="0" y="-19050"/>
              <a:ext cx="12543" cy="1240389"/>
            </a:xfrm>
            <a:prstGeom prst="rect">
              <a:avLst/>
            </a:prstGeom>
          </p:spPr>
          <p:txBody>
            <a:bodyPr lIns="50800" tIns="50800" rIns="50800" bIns="50800" rtlCol="0" anchor="ctr"/>
            <a:lstStyle/>
            <a:p>
              <a:pPr algn="ctr">
                <a:lnSpc>
                  <a:spcPts val="2859"/>
                </a:lnSpc>
              </a:pPr>
              <a:endParaRPr dirty="0"/>
            </a:p>
          </p:txBody>
        </p:sp>
      </p:grpSp>
      <p:sp>
        <p:nvSpPr>
          <p:cNvPr id="18" name="TextBox 18"/>
          <p:cNvSpPr txBox="1"/>
          <p:nvPr/>
        </p:nvSpPr>
        <p:spPr>
          <a:xfrm>
            <a:off x="7296912" y="6239589"/>
            <a:ext cx="3471823" cy="787203"/>
          </a:xfrm>
          <a:prstGeom prst="rect">
            <a:avLst/>
          </a:prstGeom>
        </p:spPr>
        <p:txBody>
          <a:bodyPr wrap="square" lIns="0" tIns="0" rIns="0" bIns="0" rtlCol="0" anchor="t">
            <a:spAutoFit/>
          </a:bodyPr>
          <a:lstStyle/>
          <a:p>
            <a:pPr algn="ctr">
              <a:lnSpc>
                <a:spcPts val="3231"/>
              </a:lnSpc>
            </a:pPr>
            <a:r>
              <a:rPr lang="en-US" sz="2341" spc="229" dirty="0">
                <a:solidFill>
                  <a:srgbClr val="231F20"/>
                </a:solidFill>
                <a:latin typeface="Open Sauce Bold"/>
              </a:rPr>
              <a:t>Intergenerational stability</a:t>
            </a:r>
          </a:p>
        </p:txBody>
      </p:sp>
      <p:sp>
        <p:nvSpPr>
          <p:cNvPr id="19" name="TextBox 19"/>
          <p:cNvSpPr txBox="1"/>
          <p:nvPr/>
        </p:nvSpPr>
        <p:spPr>
          <a:xfrm>
            <a:off x="2438400" y="6264509"/>
            <a:ext cx="2732632" cy="376834"/>
          </a:xfrm>
          <a:prstGeom prst="rect">
            <a:avLst/>
          </a:prstGeom>
        </p:spPr>
        <p:txBody>
          <a:bodyPr lIns="0" tIns="0" rIns="0" bIns="0" rtlCol="0" anchor="t">
            <a:spAutoFit/>
          </a:bodyPr>
          <a:lstStyle/>
          <a:p>
            <a:pPr algn="ctr">
              <a:lnSpc>
                <a:spcPts val="3231"/>
              </a:lnSpc>
            </a:pPr>
            <a:r>
              <a:rPr lang="en-US" sz="2341" spc="229" dirty="0">
                <a:solidFill>
                  <a:srgbClr val="231F20"/>
                </a:solidFill>
                <a:latin typeface="Open Sauce Bold"/>
              </a:rPr>
              <a:t>Ownership</a:t>
            </a:r>
          </a:p>
        </p:txBody>
      </p:sp>
      <p:sp>
        <p:nvSpPr>
          <p:cNvPr id="20" name="TextBox 20"/>
          <p:cNvSpPr txBox="1"/>
          <p:nvPr/>
        </p:nvSpPr>
        <p:spPr>
          <a:xfrm>
            <a:off x="12836158" y="6146507"/>
            <a:ext cx="4419205" cy="787203"/>
          </a:xfrm>
          <a:prstGeom prst="rect">
            <a:avLst/>
          </a:prstGeom>
        </p:spPr>
        <p:txBody>
          <a:bodyPr wrap="square" lIns="0" tIns="0" rIns="0" bIns="0" rtlCol="0" anchor="t">
            <a:spAutoFit/>
          </a:bodyPr>
          <a:lstStyle/>
          <a:p>
            <a:pPr algn="ctr">
              <a:lnSpc>
                <a:spcPts val="3231"/>
              </a:lnSpc>
            </a:pPr>
            <a:r>
              <a:rPr lang="en-US" sz="2341" spc="229" dirty="0">
                <a:solidFill>
                  <a:srgbClr val="231F20"/>
                </a:solidFill>
                <a:latin typeface="Open Sauce Bold"/>
              </a:rPr>
              <a:t>Economic Independence - relationship</a:t>
            </a:r>
          </a:p>
        </p:txBody>
      </p:sp>
      <p:sp>
        <p:nvSpPr>
          <p:cNvPr id="21" name="TextBox 21"/>
          <p:cNvSpPr txBox="1"/>
          <p:nvPr/>
        </p:nvSpPr>
        <p:spPr>
          <a:xfrm>
            <a:off x="1680255" y="6971081"/>
            <a:ext cx="4468000" cy="1897827"/>
          </a:xfrm>
          <a:prstGeom prst="rect">
            <a:avLst/>
          </a:prstGeom>
        </p:spPr>
        <p:txBody>
          <a:bodyPr lIns="0" tIns="0" rIns="0" bIns="0" rtlCol="0" anchor="t">
            <a:spAutoFit/>
          </a:bodyPr>
          <a:lstStyle/>
          <a:p>
            <a:pPr algn="ctr">
              <a:lnSpc>
                <a:spcPts val="2545"/>
              </a:lnSpc>
            </a:pPr>
            <a:r>
              <a:rPr lang="en-US" sz="1844" spc="180" dirty="0">
                <a:solidFill>
                  <a:srgbClr val="231F20"/>
                </a:solidFill>
                <a:latin typeface="Open Sauce"/>
              </a:rPr>
              <a:t>Tribes owned own land</a:t>
            </a:r>
          </a:p>
          <a:p>
            <a:pPr algn="ctr">
              <a:lnSpc>
                <a:spcPts val="2545"/>
              </a:lnSpc>
            </a:pPr>
            <a:endParaRPr lang="en-US" sz="1844" spc="180" dirty="0">
              <a:solidFill>
                <a:srgbClr val="231F20"/>
              </a:solidFill>
              <a:latin typeface="Open Sauce"/>
            </a:endParaRPr>
          </a:p>
          <a:p>
            <a:pPr algn="ctr">
              <a:lnSpc>
                <a:spcPts val="2545"/>
              </a:lnSpc>
            </a:pPr>
            <a:r>
              <a:rPr lang="en-US" sz="1844" spc="180" dirty="0">
                <a:solidFill>
                  <a:srgbClr val="231F20"/>
                </a:solidFill>
                <a:latin typeface="Open Sauce"/>
              </a:rPr>
              <a:t>Returned at Jubilee</a:t>
            </a:r>
          </a:p>
          <a:p>
            <a:pPr algn="ctr">
              <a:lnSpc>
                <a:spcPts val="2545"/>
              </a:lnSpc>
            </a:pPr>
            <a:endParaRPr lang="en-US" sz="1844" spc="180" dirty="0">
              <a:solidFill>
                <a:srgbClr val="231F20"/>
              </a:solidFill>
              <a:latin typeface="Open Sauce"/>
            </a:endParaRPr>
          </a:p>
          <a:p>
            <a:pPr algn="ctr">
              <a:lnSpc>
                <a:spcPts val="2545"/>
              </a:lnSpc>
            </a:pPr>
            <a:endParaRPr lang="en-US" sz="1844" spc="180" dirty="0">
              <a:solidFill>
                <a:srgbClr val="231F20"/>
              </a:solidFill>
              <a:latin typeface="Open Sauce"/>
            </a:endParaRPr>
          </a:p>
          <a:p>
            <a:pPr algn="ctr">
              <a:lnSpc>
                <a:spcPts val="2545"/>
              </a:lnSpc>
            </a:pPr>
            <a:r>
              <a:rPr lang="en-US" sz="1844" spc="180" dirty="0">
                <a:solidFill>
                  <a:srgbClr val="231F20"/>
                </a:solidFill>
                <a:latin typeface="Open Sauce"/>
              </a:rPr>
              <a:t> </a:t>
            </a:r>
          </a:p>
        </p:txBody>
      </p:sp>
      <p:sp>
        <p:nvSpPr>
          <p:cNvPr id="23" name="TextBox 23"/>
          <p:cNvSpPr txBox="1"/>
          <p:nvPr/>
        </p:nvSpPr>
        <p:spPr>
          <a:xfrm>
            <a:off x="11958656" y="7367151"/>
            <a:ext cx="4468000" cy="615425"/>
          </a:xfrm>
          <a:prstGeom prst="rect">
            <a:avLst/>
          </a:prstGeom>
        </p:spPr>
        <p:txBody>
          <a:bodyPr lIns="0" tIns="0" rIns="0" bIns="0" rtlCol="0" anchor="t">
            <a:spAutoFit/>
          </a:bodyPr>
          <a:lstStyle/>
          <a:p>
            <a:pPr algn="ctr">
              <a:lnSpc>
                <a:spcPts val="2545"/>
              </a:lnSpc>
            </a:pPr>
            <a:endParaRPr lang="en-US" sz="1844" spc="180" dirty="0">
              <a:solidFill>
                <a:srgbClr val="231F20"/>
              </a:solidFill>
              <a:latin typeface="Open Sauce"/>
            </a:endParaRPr>
          </a:p>
          <a:p>
            <a:pPr algn="ctr">
              <a:lnSpc>
                <a:spcPts val="2545"/>
              </a:lnSpc>
            </a:pPr>
            <a:endParaRPr lang="en-US" sz="1844" spc="180" dirty="0">
              <a:solidFill>
                <a:srgbClr val="231F20"/>
              </a:solidFill>
              <a:latin typeface="Open Sauce"/>
            </a:endParaRPr>
          </a:p>
        </p:txBody>
      </p:sp>
      <p:pic>
        <p:nvPicPr>
          <p:cNvPr id="26" name="Graphic 25" descr="Hierarchy with solid fill">
            <a:extLst>
              <a:ext uri="{FF2B5EF4-FFF2-40B4-BE49-F238E27FC236}">
                <a16:creationId xmlns:a16="http://schemas.microsoft.com/office/drawing/2014/main" id="{FC0A7EA7-D541-5D29-3D46-5CC1E7F8FE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96958" y="4945661"/>
            <a:ext cx="1038649" cy="1038649"/>
          </a:xfrm>
          <a:prstGeom prst="rect">
            <a:avLst/>
          </a:prstGeom>
        </p:spPr>
      </p:pic>
      <p:pic>
        <p:nvPicPr>
          <p:cNvPr id="28" name="Graphic 27" descr="Home outline">
            <a:extLst>
              <a:ext uri="{FF2B5EF4-FFF2-40B4-BE49-F238E27FC236}">
                <a16:creationId xmlns:a16="http://schemas.microsoft.com/office/drawing/2014/main" id="{0D8FB696-9343-4F47-F9D7-41568A6DF6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99114" y="4752329"/>
            <a:ext cx="1191933" cy="1026130"/>
          </a:xfrm>
          <a:prstGeom prst="rect">
            <a:avLst/>
          </a:prstGeom>
        </p:spPr>
      </p:pic>
      <p:sp>
        <p:nvSpPr>
          <p:cNvPr id="29" name="TextBox 21">
            <a:extLst>
              <a:ext uri="{FF2B5EF4-FFF2-40B4-BE49-F238E27FC236}">
                <a16:creationId xmlns:a16="http://schemas.microsoft.com/office/drawing/2014/main" id="{188B6C3A-893B-71D8-1756-4608AEE439A6}"/>
              </a:ext>
            </a:extLst>
          </p:cNvPr>
          <p:cNvSpPr txBox="1"/>
          <p:nvPr/>
        </p:nvSpPr>
        <p:spPr>
          <a:xfrm>
            <a:off x="6951005" y="7228132"/>
            <a:ext cx="4468000" cy="1577227"/>
          </a:xfrm>
          <a:prstGeom prst="rect">
            <a:avLst/>
          </a:prstGeom>
        </p:spPr>
        <p:txBody>
          <a:bodyPr lIns="0" tIns="0" rIns="0" bIns="0" rtlCol="0" anchor="t">
            <a:spAutoFit/>
          </a:bodyPr>
          <a:lstStyle/>
          <a:p>
            <a:pPr algn="ctr">
              <a:lnSpc>
                <a:spcPts val="2545"/>
              </a:lnSpc>
            </a:pPr>
            <a:r>
              <a:rPr lang="en-US" sz="1844" spc="180" dirty="0">
                <a:solidFill>
                  <a:srgbClr val="231F20"/>
                </a:solidFill>
                <a:latin typeface="Open Sauce"/>
              </a:rPr>
              <a:t>Prevented build up of inequalities </a:t>
            </a:r>
          </a:p>
          <a:p>
            <a:pPr algn="ctr">
              <a:lnSpc>
                <a:spcPts val="2545"/>
              </a:lnSpc>
            </a:pPr>
            <a:endParaRPr lang="en-US" sz="1844" spc="180" dirty="0">
              <a:solidFill>
                <a:srgbClr val="231F20"/>
              </a:solidFill>
              <a:latin typeface="Open Sauce"/>
            </a:endParaRPr>
          </a:p>
          <a:p>
            <a:pPr algn="ctr">
              <a:lnSpc>
                <a:spcPts val="2545"/>
              </a:lnSpc>
            </a:pPr>
            <a:endParaRPr lang="en-US" sz="1844" spc="180" dirty="0">
              <a:solidFill>
                <a:srgbClr val="231F20"/>
              </a:solidFill>
              <a:latin typeface="Open Sauce"/>
            </a:endParaRPr>
          </a:p>
          <a:p>
            <a:pPr algn="ctr">
              <a:lnSpc>
                <a:spcPts val="2545"/>
              </a:lnSpc>
            </a:pPr>
            <a:r>
              <a:rPr lang="en-US" sz="1844" spc="180" dirty="0">
                <a:solidFill>
                  <a:srgbClr val="231F20"/>
                </a:solidFill>
                <a:latin typeface="Open Sauce"/>
              </a:rPr>
              <a:t> </a:t>
            </a:r>
          </a:p>
        </p:txBody>
      </p:sp>
      <p:sp>
        <p:nvSpPr>
          <p:cNvPr id="32" name="TextBox 21">
            <a:extLst>
              <a:ext uri="{FF2B5EF4-FFF2-40B4-BE49-F238E27FC236}">
                <a16:creationId xmlns:a16="http://schemas.microsoft.com/office/drawing/2014/main" id="{FA2C7E6A-6047-CF76-923F-6922ED5DD2D7}"/>
              </a:ext>
            </a:extLst>
          </p:cNvPr>
          <p:cNvSpPr txBox="1"/>
          <p:nvPr/>
        </p:nvSpPr>
        <p:spPr>
          <a:xfrm>
            <a:off x="12452133" y="6786170"/>
            <a:ext cx="4468000" cy="4142031"/>
          </a:xfrm>
          <a:prstGeom prst="rect">
            <a:avLst/>
          </a:prstGeom>
        </p:spPr>
        <p:txBody>
          <a:bodyPr lIns="0" tIns="0" rIns="0" bIns="0" rtlCol="0" anchor="t">
            <a:spAutoFit/>
          </a:bodyPr>
          <a:lstStyle/>
          <a:p>
            <a:pPr algn="ctr">
              <a:lnSpc>
                <a:spcPts val="2545"/>
              </a:lnSpc>
            </a:pPr>
            <a:endParaRPr lang="en-US" sz="1844" spc="180" dirty="0">
              <a:solidFill>
                <a:srgbClr val="231F20"/>
              </a:solidFill>
              <a:latin typeface="Open Sauce"/>
            </a:endParaRPr>
          </a:p>
          <a:p>
            <a:pPr algn="ctr">
              <a:lnSpc>
                <a:spcPts val="2545"/>
              </a:lnSpc>
            </a:pPr>
            <a:r>
              <a:rPr lang="en-US" sz="1844" spc="180" dirty="0">
                <a:solidFill>
                  <a:srgbClr val="231F20"/>
                </a:solidFill>
                <a:latin typeface="Open Sauce"/>
              </a:rPr>
              <a:t>Less dependence on other, more powerful, persons.</a:t>
            </a:r>
          </a:p>
          <a:p>
            <a:pPr algn="ctr">
              <a:lnSpc>
                <a:spcPts val="2545"/>
              </a:lnSpc>
            </a:pPr>
            <a:endParaRPr lang="en-US" sz="1844" spc="180" dirty="0">
              <a:solidFill>
                <a:srgbClr val="231F20"/>
              </a:solidFill>
              <a:latin typeface="Open Sauce"/>
            </a:endParaRPr>
          </a:p>
          <a:p>
            <a:pPr algn="ctr">
              <a:lnSpc>
                <a:spcPts val="2545"/>
              </a:lnSpc>
            </a:pPr>
            <a:r>
              <a:rPr lang="en-US" sz="1844" spc="180" dirty="0">
                <a:solidFill>
                  <a:srgbClr val="231F20"/>
                </a:solidFill>
                <a:latin typeface="Open Sauce"/>
              </a:rPr>
              <a:t>More dependence on the land and God</a:t>
            </a:r>
          </a:p>
          <a:p>
            <a:pPr algn="ctr">
              <a:lnSpc>
                <a:spcPts val="2545"/>
              </a:lnSpc>
            </a:pPr>
            <a:endParaRPr lang="en-US" sz="1844" spc="180" dirty="0">
              <a:solidFill>
                <a:srgbClr val="231F20"/>
              </a:solidFill>
              <a:latin typeface="Open Sauce"/>
            </a:endParaRPr>
          </a:p>
          <a:p>
            <a:pPr algn="ctr">
              <a:lnSpc>
                <a:spcPts val="2545"/>
              </a:lnSpc>
            </a:pPr>
            <a:endParaRPr lang="en-US" sz="1844" spc="180" dirty="0">
              <a:solidFill>
                <a:srgbClr val="231F20"/>
              </a:solidFill>
              <a:latin typeface="Open Sauce"/>
            </a:endParaRPr>
          </a:p>
          <a:p>
            <a:pPr algn="ctr">
              <a:lnSpc>
                <a:spcPts val="2545"/>
              </a:lnSpc>
            </a:pPr>
            <a:endParaRPr lang="en-US" sz="1844" spc="180" dirty="0">
              <a:solidFill>
                <a:srgbClr val="231F20"/>
              </a:solidFill>
              <a:latin typeface="Open Sauce"/>
            </a:endParaRPr>
          </a:p>
          <a:p>
            <a:pPr algn="ctr">
              <a:lnSpc>
                <a:spcPts val="2545"/>
              </a:lnSpc>
            </a:pPr>
            <a:endParaRPr lang="en-US" sz="1844" spc="180" dirty="0">
              <a:solidFill>
                <a:srgbClr val="231F20"/>
              </a:solidFill>
              <a:latin typeface="Open Sauce"/>
            </a:endParaRPr>
          </a:p>
          <a:p>
            <a:pPr algn="ctr">
              <a:lnSpc>
                <a:spcPts val="2545"/>
              </a:lnSpc>
            </a:pPr>
            <a:endParaRPr lang="en-US" sz="1844" spc="180" dirty="0">
              <a:solidFill>
                <a:srgbClr val="231F20"/>
              </a:solidFill>
              <a:latin typeface="Open Sauce"/>
            </a:endParaRPr>
          </a:p>
          <a:p>
            <a:pPr algn="ctr">
              <a:lnSpc>
                <a:spcPts val="2545"/>
              </a:lnSpc>
            </a:pPr>
            <a:endParaRPr lang="en-US" sz="1844" spc="180" dirty="0">
              <a:solidFill>
                <a:srgbClr val="231F20"/>
              </a:solidFill>
              <a:latin typeface="Open Sauce"/>
            </a:endParaRPr>
          </a:p>
          <a:p>
            <a:pPr algn="ctr">
              <a:lnSpc>
                <a:spcPts val="2545"/>
              </a:lnSpc>
            </a:pPr>
            <a:r>
              <a:rPr lang="en-US" sz="1844" spc="180" dirty="0">
                <a:solidFill>
                  <a:srgbClr val="231F20"/>
                </a:solidFill>
                <a:latin typeface="Open Sauce"/>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934200" y="3751604"/>
            <a:ext cx="5435861" cy="1004442"/>
          </a:xfrm>
          <a:prstGeom prst="rect">
            <a:avLst/>
          </a:prstGeom>
        </p:spPr>
        <p:txBody>
          <a:bodyPr lIns="0" tIns="0" rIns="0" bIns="0" rtlCol="0" anchor="t">
            <a:spAutoFit/>
          </a:bodyPr>
          <a:lstStyle/>
          <a:p>
            <a:pPr marL="0" lvl="0" indent="0" algn="ctr">
              <a:lnSpc>
                <a:spcPts val="7602"/>
              </a:lnSpc>
            </a:pPr>
            <a:r>
              <a:rPr lang="en-US" sz="8174" spc="882" dirty="0">
                <a:solidFill>
                  <a:srgbClr val="231F20"/>
                </a:solidFill>
                <a:latin typeface="Codec Pro ExtraBold"/>
              </a:rPr>
              <a:t>Contact</a:t>
            </a:r>
          </a:p>
        </p:txBody>
      </p:sp>
      <p:grpSp>
        <p:nvGrpSpPr>
          <p:cNvPr id="6" name="Group 6"/>
          <p:cNvGrpSpPr/>
          <p:nvPr/>
        </p:nvGrpSpPr>
        <p:grpSpPr>
          <a:xfrm rot="826432">
            <a:off x="-18353104" y="-3567159"/>
            <a:ext cx="21026341" cy="12831921"/>
            <a:chOff x="0" y="0"/>
            <a:chExt cx="5537802" cy="3379601"/>
          </a:xfrm>
        </p:grpSpPr>
        <p:sp>
          <p:nvSpPr>
            <p:cNvPr id="7" name="Freeform 7"/>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1C5739"/>
            </a:solidFill>
          </p:spPr>
          <p:txBody>
            <a:bodyPr/>
            <a:lstStyle/>
            <a:p>
              <a:endParaRPr lang="en-US" dirty="0"/>
            </a:p>
          </p:txBody>
        </p:sp>
        <p:sp>
          <p:nvSpPr>
            <p:cNvPr id="8" name="TextBox 8"/>
            <p:cNvSpPr txBox="1"/>
            <p:nvPr/>
          </p:nvSpPr>
          <p:spPr>
            <a:xfrm>
              <a:off x="0" y="-19050"/>
              <a:ext cx="5537802" cy="3398651"/>
            </a:xfrm>
            <a:prstGeom prst="rect">
              <a:avLst/>
            </a:prstGeom>
          </p:spPr>
          <p:txBody>
            <a:bodyPr lIns="50800" tIns="50800" rIns="50800" bIns="50800" rtlCol="0" anchor="ctr"/>
            <a:lstStyle/>
            <a:p>
              <a:pPr algn="ctr">
                <a:lnSpc>
                  <a:spcPts val="2859"/>
                </a:lnSpc>
              </a:pPr>
              <a:endParaRPr dirty="0"/>
            </a:p>
          </p:txBody>
        </p:sp>
      </p:grpSp>
      <p:grpSp>
        <p:nvGrpSpPr>
          <p:cNvPr id="12" name="Group 12"/>
          <p:cNvGrpSpPr/>
          <p:nvPr/>
        </p:nvGrpSpPr>
        <p:grpSpPr>
          <a:xfrm rot="773821">
            <a:off x="3741572" y="-4834013"/>
            <a:ext cx="313833" cy="8482349"/>
            <a:chOff x="0" y="0"/>
            <a:chExt cx="82656" cy="2234034"/>
          </a:xfrm>
        </p:grpSpPr>
        <p:sp>
          <p:nvSpPr>
            <p:cNvPr id="13" name="Freeform 13"/>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397D5A"/>
            </a:solidFill>
          </p:spPr>
          <p:txBody>
            <a:bodyPr/>
            <a:lstStyle/>
            <a:p>
              <a:endParaRPr lang="en-US" dirty="0"/>
            </a:p>
          </p:txBody>
        </p:sp>
        <p:sp>
          <p:nvSpPr>
            <p:cNvPr id="14" name="TextBox 14"/>
            <p:cNvSpPr txBox="1"/>
            <p:nvPr/>
          </p:nvSpPr>
          <p:spPr>
            <a:xfrm>
              <a:off x="0" y="-19050"/>
              <a:ext cx="82656" cy="2253084"/>
            </a:xfrm>
            <a:prstGeom prst="rect">
              <a:avLst/>
            </a:prstGeom>
          </p:spPr>
          <p:txBody>
            <a:bodyPr lIns="50800" tIns="50800" rIns="50800" bIns="50800" rtlCol="0" anchor="ctr"/>
            <a:lstStyle/>
            <a:p>
              <a:pPr algn="ctr">
                <a:lnSpc>
                  <a:spcPts val="2859"/>
                </a:lnSpc>
              </a:pPr>
              <a:endParaRPr dirty="0"/>
            </a:p>
          </p:txBody>
        </p:sp>
      </p:grpSp>
      <p:sp>
        <p:nvSpPr>
          <p:cNvPr id="21" name="TextBox 21"/>
          <p:cNvSpPr txBox="1"/>
          <p:nvPr/>
        </p:nvSpPr>
        <p:spPr>
          <a:xfrm>
            <a:off x="8155459" y="7615410"/>
            <a:ext cx="5857379" cy="340158"/>
          </a:xfrm>
          <a:prstGeom prst="rect">
            <a:avLst/>
          </a:prstGeom>
        </p:spPr>
        <p:txBody>
          <a:bodyPr lIns="0" tIns="0" rIns="0" bIns="0" rtlCol="0" anchor="t">
            <a:spAutoFit/>
          </a:bodyPr>
          <a:lstStyle/>
          <a:p>
            <a:pPr>
              <a:lnSpc>
                <a:spcPts val="2908"/>
              </a:lnSpc>
            </a:pPr>
            <a:r>
              <a:rPr lang="en-US" sz="2077" dirty="0">
                <a:solidFill>
                  <a:srgbClr val="000000"/>
                </a:solidFill>
                <a:latin typeface="Open Sauce"/>
              </a:rPr>
              <a:t>Rowlando.morgan@fc-economics.com</a:t>
            </a:r>
          </a:p>
        </p:txBody>
      </p:sp>
      <p:sp>
        <p:nvSpPr>
          <p:cNvPr id="22" name="TextBox 22"/>
          <p:cNvSpPr txBox="1"/>
          <p:nvPr/>
        </p:nvSpPr>
        <p:spPr>
          <a:xfrm>
            <a:off x="4412211" y="7978108"/>
            <a:ext cx="4032348" cy="340158"/>
          </a:xfrm>
          <a:prstGeom prst="rect">
            <a:avLst/>
          </a:prstGeom>
        </p:spPr>
        <p:txBody>
          <a:bodyPr lIns="0" tIns="0" rIns="0" bIns="0" rtlCol="0" anchor="t">
            <a:spAutoFit/>
          </a:bodyPr>
          <a:lstStyle/>
          <a:p>
            <a:pPr>
              <a:lnSpc>
                <a:spcPts val="2908"/>
              </a:lnSpc>
            </a:pPr>
            <a:endParaRPr lang="en-US" sz="2077" dirty="0">
              <a:solidFill>
                <a:srgbClr val="000000"/>
              </a:solidFill>
              <a:latin typeface="Open Sauce"/>
            </a:endParaRPr>
          </a:p>
        </p:txBody>
      </p:sp>
      <p:sp>
        <p:nvSpPr>
          <p:cNvPr id="23" name="TextBox 23"/>
          <p:cNvSpPr txBox="1"/>
          <p:nvPr/>
        </p:nvSpPr>
        <p:spPr>
          <a:xfrm>
            <a:off x="8155459" y="6767409"/>
            <a:ext cx="2893541" cy="340158"/>
          </a:xfrm>
          <a:prstGeom prst="rect">
            <a:avLst/>
          </a:prstGeom>
        </p:spPr>
        <p:txBody>
          <a:bodyPr wrap="square" lIns="0" tIns="0" rIns="0" bIns="0" rtlCol="0" anchor="t">
            <a:spAutoFit/>
          </a:bodyPr>
          <a:lstStyle/>
          <a:p>
            <a:pPr>
              <a:lnSpc>
                <a:spcPts val="2908"/>
              </a:lnSpc>
            </a:pPr>
            <a:r>
              <a:rPr lang="en-US" sz="2077" dirty="0">
                <a:solidFill>
                  <a:srgbClr val="000000"/>
                </a:solidFill>
                <a:latin typeface="Open Sauce"/>
              </a:rPr>
              <a:t>+44 (0)7943098197</a:t>
            </a:r>
          </a:p>
        </p:txBody>
      </p:sp>
      <p:sp>
        <p:nvSpPr>
          <p:cNvPr id="25" name="Freeform 25"/>
          <p:cNvSpPr/>
          <p:nvPr/>
        </p:nvSpPr>
        <p:spPr>
          <a:xfrm>
            <a:off x="7512124" y="7593011"/>
            <a:ext cx="384955"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7" name="Freeform 27"/>
          <p:cNvSpPr/>
          <p:nvPr/>
        </p:nvSpPr>
        <p:spPr>
          <a:xfrm>
            <a:off x="7506109" y="6766999"/>
            <a:ext cx="384955"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8" name="TextBox 28"/>
          <p:cNvSpPr txBox="1"/>
          <p:nvPr/>
        </p:nvSpPr>
        <p:spPr>
          <a:xfrm>
            <a:off x="7924800" y="5910686"/>
            <a:ext cx="5857379" cy="415114"/>
          </a:xfrm>
          <a:prstGeom prst="rect">
            <a:avLst/>
          </a:prstGeom>
        </p:spPr>
        <p:txBody>
          <a:bodyPr lIns="0" tIns="0" rIns="0" bIns="0" rtlCol="0" anchor="t">
            <a:spAutoFit/>
          </a:bodyPr>
          <a:lstStyle/>
          <a:p>
            <a:pPr>
              <a:lnSpc>
                <a:spcPts val="3468"/>
              </a:lnSpc>
            </a:pPr>
            <a:r>
              <a:rPr lang="en-US" sz="2477" dirty="0">
                <a:solidFill>
                  <a:srgbClr val="000000"/>
                </a:solidFill>
                <a:latin typeface="Montserrat Light Bold"/>
              </a:rPr>
              <a:t>Rowlando Morgan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13298</TotalTime>
  <Words>1366</Words>
  <Application>Microsoft Macintosh PowerPoint</Application>
  <PresentationFormat>Custom</PresentationFormat>
  <Paragraphs>123</Paragraphs>
  <Slides>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Open Sauce Bold</vt:lpstr>
      <vt:lpstr>Calibri</vt:lpstr>
      <vt:lpstr>Montserrat Light Bold</vt:lpstr>
      <vt:lpstr>PwC Helvetica Neue</vt:lpstr>
      <vt:lpstr>Aptos</vt:lpstr>
      <vt:lpstr>Arial</vt:lpstr>
      <vt:lpstr>Codec Pro ExtraBold</vt:lpstr>
      <vt:lpstr>Times New Roman</vt:lpstr>
      <vt:lpstr>Open Sauce</vt:lpstr>
      <vt:lpstr>Dft stats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Dionne Codrington</dc:creator>
  <cp:lastModifiedBy>Morgan, Rowlando</cp:lastModifiedBy>
  <cp:revision>11</cp:revision>
  <dcterms:created xsi:type="dcterms:W3CDTF">2006-08-16T00:00:00Z</dcterms:created>
  <dcterms:modified xsi:type="dcterms:W3CDTF">2024-07-15T08:24:26Z</dcterms:modified>
  <dc:identifier>DAGC4s0-vaI</dc:identifier>
</cp:coreProperties>
</file>