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15"/>
  </p:handoutMasterIdLst>
  <p:sldIdLst>
    <p:sldId id="256" r:id="rId3"/>
    <p:sldId id="270" r:id="rId4"/>
    <p:sldId id="267" r:id="rId5"/>
    <p:sldId id="257" r:id="rId6"/>
    <p:sldId id="264" r:id="rId7"/>
    <p:sldId id="258" r:id="rId8"/>
    <p:sldId id="261" r:id="rId9"/>
    <p:sldId id="273" r:id="rId10"/>
    <p:sldId id="269" r:id="rId11"/>
    <p:sldId id="262" r:id="rId12"/>
    <p:sldId id="260" r:id="rId13"/>
    <p:sldId id="271" r:id="rId14"/>
  </p:sldIdLst>
  <p:sldSz cx="12192000" cy="6858000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AE0E37A-ECC8-49C2-9A03-A0205D8E9DB1}">
          <p14:sldIdLst>
            <p14:sldId id="256"/>
            <p14:sldId id="270"/>
            <p14:sldId id="267"/>
            <p14:sldId id="257"/>
          </p14:sldIdLst>
        </p14:section>
        <p14:section name="Untitled Section" id="{BB815F44-4B68-4D9D-AF1A-191A9D1E2DD1}">
          <p14:sldIdLst>
            <p14:sldId id="264"/>
            <p14:sldId id="258"/>
            <p14:sldId id="261"/>
            <p14:sldId id="273"/>
            <p14:sldId id="269"/>
            <p14:sldId id="262"/>
            <p14:sldId id="260"/>
            <p14:sldId id="271"/>
          </p14:sldIdLst>
        </p14:section>
        <p14:section name="Untitled Section" id="{93B64069-680D-489E-91D8-964F28DD6A7B}">
          <p14:sldIdLst/>
        </p14:section>
        <p14:section name="Untitled Section" id="{87C94D4E-1AB9-47A3-9CEA-683202C7FE34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40" autoAdjust="0"/>
    <p:restoredTop sz="94660"/>
  </p:normalViewPr>
  <p:slideViewPr>
    <p:cSldViewPr snapToGrid="0">
      <p:cViewPr varScale="1">
        <p:scale>
          <a:sx n="80" d="100"/>
          <a:sy n="80" d="100"/>
        </p:scale>
        <p:origin x="4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61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7520"/>
          </a:xfrm>
          <a:prstGeom prst="rect">
            <a:avLst/>
          </a:prstGeom>
        </p:spPr>
        <p:txBody>
          <a:bodyPr vert="horz" lIns="90306" tIns="45153" rIns="90306" bIns="4515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7520"/>
          </a:xfrm>
          <a:prstGeom prst="rect">
            <a:avLst/>
          </a:prstGeom>
        </p:spPr>
        <p:txBody>
          <a:bodyPr vert="horz" lIns="90306" tIns="45153" rIns="90306" bIns="45153" rtlCol="0"/>
          <a:lstStyle>
            <a:lvl1pPr algn="r">
              <a:defRPr sz="1200"/>
            </a:lvl1pPr>
          </a:lstStyle>
          <a:p>
            <a:fld id="{55C4F0A0-5827-4ED1-9D28-93318915171F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118"/>
            <a:ext cx="2889938" cy="497520"/>
          </a:xfrm>
          <a:prstGeom prst="rect">
            <a:avLst/>
          </a:prstGeom>
        </p:spPr>
        <p:txBody>
          <a:bodyPr vert="horz" lIns="90306" tIns="45153" rIns="90306" bIns="4515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9118"/>
            <a:ext cx="2889938" cy="497520"/>
          </a:xfrm>
          <a:prstGeom prst="rect">
            <a:avLst/>
          </a:prstGeom>
        </p:spPr>
        <p:txBody>
          <a:bodyPr vert="horz" lIns="90306" tIns="45153" rIns="90306" bIns="45153" rtlCol="0" anchor="b"/>
          <a:lstStyle>
            <a:lvl1pPr algn="r">
              <a:defRPr sz="1200"/>
            </a:lvl1pPr>
          </a:lstStyle>
          <a:p>
            <a:fld id="{E3859E42-0AFA-47C1-AD39-B2DF9A6D2A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324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48DA-1560-4A6E-A7D3-A81098D18452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96C4-6CED-4885-AA94-82F0A637C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955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48DA-1560-4A6E-A7D3-A81098D18452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96C4-6CED-4885-AA94-82F0A637C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490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48DA-1560-4A6E-A7D3-A81098D18452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96C4-6CED-4885-AA94-82F0A637C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7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5089-DEEE-44BA-B5D8-75A2AA8D516A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D7E4-ADDC-47B2-87D3-2FF931A7B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949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5089-DEEE-44BA-B5D8-75A2AA8D516A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D7E4-ADDC-47B2-87D3-2FF931A7B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488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5089-DEEE-44BA-B5D8-75A2AA8D516A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D7E4-ADDC-47B2-87D3-2FF931A7B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212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5089-DEEE-44BA-B5D8-75A2AA8D516A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D7E4-ADDC-47B2-87D3-2FF931A7B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2227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5089-DEEE-44BA-B5D8-75A2AA8D516A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D7E4-ADDC-47B2-87D3-2FF931A7B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515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5089-DEEE-44BA-B5D8-75A2AA8D516A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D7E4-ADDC-47B2-87D3-2FF931A7B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051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5089-DEEE-44BA-B5D8-75A2AA8D516A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D7E4-ADDC-47B2-87D3-2FF931A7B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4589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5089-DEEE-44BA-B5D8-75A2AA8D516A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D7E4-ADDC-47B2-87D3-2FF931A7B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9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48DA-1560-4A6E-A7D3-A81098D18452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96C4-6CED-4885-AA94-82F0A637C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70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5089-DEEE-44BA-B5D8-75A2AA8D516A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D7E4-ADDC-47B2-87D3-2FF931A7B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5855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5089-DEEE-44BA-B5D8-75A2AA8D516A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D7E4-ADDC-47B2-87D3-2FF931A7B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6323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5089-DEEE-44BA-B5D8-75A2AA8D516A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D7E4-ADDC-47B2-87D3-2FF931A7B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546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48DA-1560-4A6E-A7D3-A81098D18452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96C4-6CED-4885-AA94-82F0A637C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2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48DA-1560-4A6E-A7D3-A81098D18452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96C4-6CED-4885-AA94-82F0A637C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480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48DA-1560-4A6E-A7D3-A81098D18452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96C4-6CED-4885-AA94-82F0A637C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18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48DA-1560-4A6E-A7D3-A81098D18452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96C4-6CED-4885-AA94-82F0A637C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22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48DA-1560-4A6E-A7D3-A81098D18452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96C4-6CED-4885-AA94-82F0A637C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855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48DA-1560-4A6E-A7D3-A81098D18452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96C4-6CED-4885-AA94-82F0A637C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365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48DA-1560-4A6E-A7D3-A81098D18452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96C4-6CED-4885-AA94-82F0A637C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719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448DA-1560-4A6E-A7D3-A81098D18452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096C4-6CED-4885-AA94-82F0A637C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97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35089-DEEE-44BA-B5D8-75A2AA8D516A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6D7E4-ADDC-47B2-87D3-2FF931A7B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202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IMMIGRANTS, ASYLUM SEEKERS and  CHRISTIAN ECONOMISTS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98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Cultural Issues Around Immigration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political economy of cultural diversity</a:t>
            </a:r>
          </a:p>
          <a:p>
            <a:pPr lvl="1"/>
            <a:r>
              <a:rPr lang="en-GB" dirty="0" smtClean="0"/>
              <a:t>Putnam (2007): ethnic diversity reduces social capital</a:t>
            </a:r>
          </a:p>
          <a:p>
            <a:pPr lvl="1"/>
            <a:r>
              <a:rPr lang="en-GB" dirty="0" smtClean="0"/>
              <a:t>Collier (2013): policy implications of Putnam</a:t>
            </a:r>
          </a:p>
          <a:p>
            <a:pPr lvl="1"/>
            <a:r>
              <a:rPr lang="en-GB" dirty="0" err="1" smtClean="0"/>
              <a:t>Gesthuizen</a:t>
            </a:r>
            <a:r>
              <a:rPr lang="en-GB" dirty="0" smtClean="0"/>
              <a:t>, van der Meer and </a:t>
            </a:r>
            <a:r>
              <a:rPr lang="en-GB" dirty="0" err="1" smtClean="0"/>
              <a:t>Scheepers</a:t>
            </a:r>
            <a:r>
              <a:rPr lang="en-GB" dirty="0" smtClean="0"/>
              <a:t> (2009):  a European critique of Putnam</a:t>
            </a:r>
          </a:p>
          <a:p>
            <a:r>
              <a:rPr lang="en-GB" dirty="0" smtClean="0"/>
              <a:t>Tastes for discrimination</a:t>
            </a:r>
          </a:p>
          <a:p>
            <a:pPr lvl="1"/>
            <a:r>
              <a:rPr lang="en-GB" dirty="0" smtClean="0"/>
              <a:t>Trade-offs with income</a:t>
            </a:r>
          </a:p>
          <a:p>
            <a:pPr lvl="1"/>
            <a:r>
              <a:rPr lang="en-GB" dirty="0" smtClean="0"/>
              <a:t>Experiential effects: contact with immigrants often seems to improve attitudes to immigrants over time (Fleming et al).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57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Strategic immigration policy?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 UK, immigrants have freedom of worship.  In source countries, they often don’t.</a:t>
            </a:r>
          </a:p>
          <a:p>
            <a:r>
              <a:rPr lang="en-GB" dirty="0" smtClean="0"/>
              <a:t>Source countries generally benefit from sending workers abroad, through</a:t>
            </a:r>
          </a:p>
          <a:p>
            <a:pPr lvl="1"/>
            <a:r>
              <a:rPr lang="en-GB" dirty="0" smtClean="0"/>
              <a:t>Remittances (</a:t>
            </a:r>
            <a:r>
              <a:rPr lang="en-GB" dirty="0" err="1" smtClean="0"/>
              <a:t>Barsbai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Acquisition of skills by returners (</a:t>
            </a:r>
            <a:r>
              <a:rPr lang="en-GB" dirty="0" err="1" smtClean="0"/>
              <a:t>Dustmann</a:t>
            </a:r>
            <a:r>
              <a:rPr lang="en-GB" dirty="0" smtClean="0"/>
              <a:t> and Weiss)</a:t>
            </a:r>
          </a:p>
          <a:p>
            <a:r>
              <a:rPr lang="en-GB" dirty="0" smtClean="0"/>
              <a:t>Should we impose restrictions on immigration (other than refugees) from such countries, in attempts to ensure reciprocity?</a:t>
            </a:r>
          </a:p>
          <a:p>
            <a:r>
              <a:rPr lang="en-GB" dirty="0" smtClean="0"/>
              <a:t>Problems:</a:t>
            </a:r>
          </a:p>
          <a:p>
            <a:pPr lvl="1"/>
            <a:r>
              <a:rPr lang="en-GB" dirty="0" smtClean="0"/>
              <a:t>Political will in UK</a:t>
            </a:r>
          </a:p>
          <a:p>
            <a:pPr lvl="1"/>
            <a:r>
              <a:rPr lang="en-GB" dirty="0" smtClean="0"/>
              <a:t>Enforcement capability in source countries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081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may we contribute to the debate?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GB" sz="11200" dirty="0" smtClean="0"/>
              <a:t>There are strong arguments from Christian ethics for welcoming asylum seekers and treating their claims fairly.</a:t>
            </a:r>
          </a:p>
          <a:p>
            <a:r>
              <a:rPr lang="en-GB" sz="11200" dirty="0" smtClean="0"/>
              <a:t>There is a solid economic case for further immigration, and cultural counter-arguments are overstated.</a:t>
            </a:r>
          </a:p>
          <a:p>
            <a:r>
              <a:rPr lang="en-GB" sz="11200" dirty="0" smtClean="0"/>
              <a:t>The UK </a:t>
            </a:r>
            <a:r>
              <a:rPr lang="en-GB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orders</a:t>
            </a:r>
            <a:r>
              <a:rPr lang="en-GB" sz="11200" dirty="0" smtClean="0"/>
              <a:t> Agency devotes substantial resources to finding reasons for keeping asylum seekers out:</a:t>
            </a:r>
          </a:p>
          <a:p>
            <a:pPr lvl="1"/>
            <a:r>
              <a:rPr lang="en-GB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About one-third of appeals against rejection are upheld by a higher court </a:t>
            </a:r>
          </a:p>
          <a:p>
            <a:pPr lvl="1"/>
            <a:r>
              <a:rPr lang="en-GB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“Religious” tests in particular are seriously flawed (Evangelical Alliance)</a:t>
            </a:r>
          </a:p>
          <a:p>
            <a:pPr lvl="1"/>
            <a:r>
              <a:rPr lang="en-GB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of detention is expensive and excessive (Cambridge Econometrics)</a:t>
            </a:r>
          </a:p>
          <a:p>
            <a:r>
              <a:rPr lang="en-GB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“hostile environment” policy discourages immigrants from seeking medical or other social assistance</a:t>
            </a:r>
          </a:p>
          <a:p>
            <a:r>
              <a:rPr lang="en-GB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policies are economically inefficient, unjust and inhumane</a:t>
            </a:r>
          </a:p>
          <a:p>
            <a:pPr lvl="1"/>
            <a:endParaRPr lang="en-GB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GB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GB" dirty="0" smtClean="0"/>
          </a:p>
          <a:p>
            <a:pPr lvl="2"/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5.	These policies are economically inefficient, unjust, and inhumane.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832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mtClean="0"/>
              <a:t>Recent refugee crises (especially Syrian) have exacerbated rich-country concerns over immigration</a:t>
            </a:r>
          </a:p>
          <a:p>
            <a:r>
              <a:rPr lang="en-GB" smtClean="0"/>
              <a:t>Biblical and theological arguments favour welcoming immigrants, even those from different cultures </a:t>
            </a:r>
          </a:p>
          <a:p>
            <a:r>
              <a:rPr lang="en-GB" smtClean="0"/>
              <a:t>Economic analysis suggests that benefits from immigration mostly outweigh costs (though there are distributional issues)</a:t>
            </a:r>
          </a:p>
          <a:p>
            <a:r>
              <a:rPr lang="en-GB" smtClean="0"/>
              <a:t>Negative cultural externalities may also be overstated</a:t>
            </a:r>
          </a:p>
          <a:p>
            <a:r>
              <a:rPr lang="en-GB" smtClean="0"/>
              <a:t>There may however be some strategic arguments for restrictions </a:t>
            </a:r>
          </a:p>
          <a:p>
            <a:r>
              <a:rPr lang="en-GB" smtClean="0"/>
              <a:t>Christian economists in rich countries should argue for a much less hostile environment, both on ethical and efficiency grounds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16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Forcibly displaced persons number 70.8 million globally, of which UNHCR estimated (end 2018):</a:t>
            </a:r>
          </a:p>
          <a:p>
            <a:pPr lvl="1"/>
            <a:r>
              <a:rPr lang="en-GB" dirty="0" smtClean="0"/>
              <a:t>41.3 million internally displaced</a:t>
            </a:r>
          </a:p>
          <a:p>
            <a:pPr lvl="1"/>
            <a:r>
              <a:rPr lang="en-GB" dirty="0" smtClean="0"/>
              <a:t>25.9 million defined as refugees (20.4m UNHCR, 5.5m UNRWA)</a:t>
            </a:r>
          </a:p>
          <a:p>
            <a:pPr lvl="1"/>
            <a:r>
              <a:rPr lang="en-GB" dirty="0" smtClean="0"/>
              <a:t>3.5 million defined as asylum seekers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 smtClean="0"/>
              <a:t>Syrian refugees: 6.7 million (end 2018), of which:</a:t>
            </a:r>
          </a:p>
          <a:p>
            <a:pPr lvl="1"/>
            <a:r>
              <a:rPr lang="en-GB" dirty="0" smtClean="0"/>
              <a:t>3.4 million in Turkey</a:t>
            </a:r>
          </a:p>
          <a:p>
            <a:pPr lvl="1"/>
            <a:r>
              <a:rPr lang="en-GB" dirty="0" smtClean="0"/>
              <a:t>0.9 million in Lebanon</a:t>
            </a:r>
          </a:p>
          <a:p>
            <a:pPr lvl="1"/>
            <a:r>
              <a:rPr lang="en-GB" dirty="0" smtClean="0"/>
              <a:t>0.7 million in Jordan</a:t>
            </a:r>
          </a:p>
          <a:p>
            <a:pPr lvl="1"/>
            <a:r>
              <a:rPr lang="en-GB" dirty="0" smtClean="0"/>
              <a:t>O.5 million in Germany</a:t>
            </a:r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Refugees: statistics (UNHCR Global Trends 2018)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05166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Biblical 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3323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Loving strangers:  Old Testament</a:t>
            </a:r>
          </a:p>
          <a:p>
            <a:pPr lvl="1"/>
            <a:r>
              <a:rPr lang="en-GB" dirty="0" smtClean="0"/>
              <a:t>Leviticus (19:33-34; 17:10);  </a:t>
            </a:r>
            <a:r>
              <a:rPr lang="en-GB" dirty="0"/>
              <a:t>Exodus (20:10) </a:t>
            </a:r>
            <a:endParaRPr lang="en-GB" dirty="0" smtClean="0"/>
          </a:p>
          <a:p>
            <a:pPr lvl="1"/>
            <a:r>
              <a:rPr lang="en-GB" dirty="0" smtClean="0"/>
              <a:t>Ruth (1:16)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Loving strangers:  New Testament</a:t>
            </a:r>
          </a:p>
          <a:p>
            <a:pPr lvl="1"/>
            <a:r>
              <a:rPr lang="en-GB" dirty="0" smtClean="0"/>
              <a:t>Sheep and goats (Matt. 25:35)</a:t>
            </a:r>
          </a:p>
          <a:p>
            <a:pPr lvl="1"/>
            <a:r>
              <a:rPr lang="en-GB" dirty="0" smtClean="0"/>
              <a:t>The Good Samaritan (Luke 10: 25-37)</a:t>
            </a: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0919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Church in recent times:  Catholic Social Doctrine (italics added)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GB" smtClean="0"/>
          </a:p>
          <a:p>
            <a:pPr lvl="2"/>
            <a:endParaRPr lang="en-GB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0352" y="191096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 err="1" smtClean="0"/>
              <a:t>Pacem</a:t>
            </a:r>
            <a:r>
              <a:rPr lang="en-GB" b="1" dirty="0" smtClean="0"/>
              <a:t> in </a:t>
            </a:r>
            <a:r>
              <a:rPr lang="en-GB" b="1" dirty="0" err="1" smtClean="0"/>
              <a:t>Terris</a:t>
            </a:r>
            <a:r>
              <a:rPr lang="en-GB" b="1" dirty="0" smtClean="0"/>
              <a:t>:  </a:t>
            </a:r>
            <a:r>
              <a:rPr lang="en-GB" dirty="0" smtClean="0"/>
              <a:t>And among man’s personal rights we must include his right to enter a country in which he hopes to be able to provide more fittingly for himself and his dependents.  It is therefore the duty of State officials to accept such immigrants and ꟷ </a:t>
            </a:r>
            <a:r>
              <a:rPr lang="en-GB" i="1" dirty="0" smtClean="0"/>
              <a:t>so far as the good of their own community, rightly understood, permits  </a:t>
            </a:r>
            <a:r>
              <a:rPr lang="en-GB" dirty="0" smtClean="0"/>
              <a:t>ꟷto further the aims of those who may wish to become members of a new society.</a:t>
            </a:r>
          </a:p>
          <a:p>
            <a:r>
              <a:rPr lang="en-GB" b="1" dirty="0" smtClean="0"/>
              <a:t>Catechism of the Catholic Church</a:t>
            </a:r>
            <a:r>
              <a:rPr lang="en-GB" dirty="0" smtClean="0"/>
              <a:t>: </a:t>
            </a:r>
            <a:r>
              <a:rPr lang="en-GB" i="1" dirty="0" smtClean="0"/>
              <a:t>..</a:t>
            </a:r>
            <a:r>
              <a:rPr lang="en-GB" dirty="0" smtClean="0"/>
              <a:t>the more prosperous nations [are obliged] </a:t>
            </a:r>
            <a:r>
              <a:rPr lang="en-GB" i="1" dirty="0" smtClean="0"/>
              <a:t>to the extent that they are able, </a:t>
            </a:r>
            <a:r>
              <a:rPr lang="en-GB" dirty="0" smtClean="0"/>
              <a:t>to welcome the foreigner in search of the security and the means of livelihood which he cannot find in his country of origin.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494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327025"/>
            <a:ext cx="10515600" cy="1325563"/>
          </a:xfrm>
        </p:spPr>
        <p:txBody>
          <a:bodyPr/>
          <a:lstStyle/>
          <a:p>
            <a:r>
              <a:rPr lang="en-GB" smtClean="0"/>
              <a:t>Other Christian Churches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1797050"/>
            <a:ext cx="10515600" cy="4351338"/>
          </a:xfrm>
        </p:spPr>
        <p:txBody>
          <a:bodyPr/>
          <a:lstStyle/>
          <a:p>
            <a:r>
              <a:rPr lang="en-GB" dirty="0" smtClean="0"/>
              <a:t>Open letter (</a:t>
            </a:r>
            <a:r>
              <a:rPr lang="en-GB" dirty="0" err="1" smtClean="0"/>
              <a:t>multifaith</a:t>
            </a:r>
            <a:r>
              <a:rPr lang="en-GB" dirty="0" smtClean="0"/>
              <a:t>) to the Prime Minister (Sept. 2016 ) “offer sanctuary to more refugees…  pursue fair and humane family reunion policies”</a:t>
            </a:r>
          </a:p>
          <a:p>
            <a:r>
              <a:rPr lang="en-GB" dirty="0" smtClean="0"/>
              <a:t>WCC Executive Committee, Statement on People on the Move (Nov.2018): “to raise national boundaries and the nation state to an order of value above the recognition of the image of God in every refugee and migrant is a kind of idolatry” (critique of </a:t>
            </a:r>
            <a:r>
              <a:rPr lang="en-GB" dirty="0" err="1" smtClean="0"/>
              <a:t>Orbán</a:t>
            </a:r>
            <a:r>
              <a:rPr lang="en-GB" dirty="0" smtClean="0"/>
              <a:t>, </a:t>
            </a:r>
            <a:r>
              <a:rPr lang="en-GB" dirty="0" err="1" smtClean="0"/>
              <a:t>Salvini</a:t>
            </a:r>
            <a:r>
              <a:rPr lang="en-GB" dirty="0" smtClean="0"/>
              <a:t>, etc.)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802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Direct impact effects of immigration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Labour markets: some studies (</a:t>
            </a:r>
            <a:r>
              <a:rPr lang="en-GB" dirty="0" err="1" smtClean="0"/>
              <a:t>Docquier</a:t>
            </a:r>
            <a:r>
              <a:rPr lang="en-GB" dirty="0" smtClean="0"/>
              <a:t> </a:t>
            </a:r>
            <a:r>
              <a:rPr lang="en-GB" i="1" dirty="0" smtClean="0"/>
              <a:t>et al</a:t>
            </a:r>
            <a:r>
              <a:rPr lang="en-GB" dirty="0" smtClean="0"/>
              <a:t>) show gains for from immigration for host-country employees; some show losses (Nickell and </a:t>
            </a:r>
            <a:r>
              <a:rPr lang="en-GB" dirty="0" err="1" smtClean="0"/>
              <a:t>Salaheen</a:t>
            </a:r>
            <a:r>
              <a:rPr lang="en-GB" dirty="0" smtClean="0"/>
              <a:t>); in neither case are the effects large.</a:t>
            </a:r>
          </a:p>
          <a:p>
            <a:r>
              <a:rPr lang="en-GB" dirty="0" smtClean="0"/>
              <a:t>Infrastructure</a:t>
            </a:r>
          </a:p>
          <a:p>
            <a:pPr lvl="1"/>
            <a:r>
              <a:rPr lang="en-GB" dirty="0" smtClean="0"/>
              <a:t>evidence inconclusive on private house prices (</a:t>
            </a:r>
            <a:r>
              <a:rPr lang="en-GB" dirty="0" err="1" smtClean="0"/>
              <a:t>Sá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immigrants </a:t>
            </a:r>
            <a:r>
              <a:rPr lang="en-GB" i="1" dirty="0" smtClean="0"/>
              <a:t>under</a:t>
            </a:r>
            <a:r>
              <a:rPr lang="en-GB" dirty="0" smtClean="0"/>
              <a:t>-represented in social housing, given needs (</a:t>
            </a:r>
            <a:r>
              <a:rPr lang="en-GB" dirty="0" err="1" smtClean="0"/>
              <a:t>Battison</a:t>
            </a:r>
            <a:r>
              <a:rPr lang="en-GB" dirty="0" smtClean="0"/>
              <a:t> </a:t>
            </a:r>
            <a:r>
              <a:rPr lang="en-GB" i="1" dirty="0" smtClean="0"/>
              <a:t>et al)</a:t>
            </a:r>
            <a:r>
              <a:rPr lang="en-GB" dirty="0" smtClean="0"/>
              <a:t>;</a:t>
            </a:r>
          </a:p>
          <a:p>
            <a:pPr lvl="1"/>
            <a:r>
              <a:rPr lang="en-GB" dirty="0"/>
              <a:t>b</a:t>
            </a:r>
            <a:r>
              <a:rPr lang="en-GB" dirty="0" smtClean="0"/>
              <a:t>ut there is congestion in areas of heavy settlement (housing, schools, hospitals)</a:t>
            </a:r>
          </a:p>
          <a:p>
            <a:r>
              <a:rPr lang="en-GB" dirty="0" smtClean="0"/>
              <a:t>Tax and welfare payments</a:t>
            </a:r>
          </a:p>
          <a:p>
            <a:pPr lvl="1"/>
            <a:r>
              <a:rPr lang="en-GB" dirty="0" smtClean="0"/>
              <a:t>2001-2011 net positive contribution to revenues by immigrants around £25bn (</a:t>
            </a:r>
            <a:r>
              <a:rPr lang="en-GB" dirty="0" err="1" smtClean="0"/>
              <a:t>Dustmann</a:t>
            </a:r>
            <a:r>
              <a:rPr lang="en-GB" dirty="0" smtClean="0"/>
              <a:t> and </a:t>
            </a:r>
            <a:r>
              <a:rPr lang="en-GB" dirty="0" err="1"/>
              <a:t>F</a:t>
            </a:r>
            <a:r>
              <a:rPr lang="en-GB" dirty="0" err="1" smtClean="0"/>
              <a:t>rattini</a:t>
            </a:r>
            <a:r>
              <a:rPr lang="en-GB" dirty="0" smtClean="0"/>
              <a:t>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697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5" y="298450"/>
            <a:ext cx="10515600" cy="1325563"/>
          </a:xfrm>
        </p:spPr>
        <p:txBody>
          <a:bodyPr/>
          <a:lstStyle/>
          <a:p>
            <a:r>
              <a:rPr lang="en-GB" dirty="0" smtClean="0"/>
              <a:t>Immigration: productivity effects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8950"/>
            <a:ext cx="10515600" cy="4351338"/>
          </a:xfrm>
        </p:spPr>
        <p:txBody>
          <a:bodyPr/>
          <a:lstStyle/>
          <a:p>
            <a:r>
              <a:rPr lang="en-GB" dirty="0" smtClean="0"/>
              <a:t>Immigration has long-term effects on the economy as well as short-term ones on particular groups</a:t>
            </a:r>
          </a:p>
          <a:p>
            <a:r>
              <a:rPr lang="en-GB" dirty="0" smtClean="0"/>
              <a:t>These include: </a:t>
            </a:r>
          </a:p>
          <a:p>
            <a:pPr lvl="1"/>
            <a:r>
              <a:rPr lang="en-GB" dirty="0" smtClean="0"/>
              <a:t>complementarity of skills with locals</a:t>
            </a:r>
          </a:p>
          <a:p>
            <a:pPr lvl="1"/>
            <a:r>
              <a:rPr lang="en-GB" dirty="0" smtClean="0"/>
              <a:t>transmission of skills to locals</a:t>
            </a:r>
          </a:p>
          <a:p>
            <a:pPr lvl="1"/>
            <a:r>
              <a:rPr lang="en-GB" dirty="0" smtClean="0"/>
              <a:t>Increasing flexibility by filling labour shortages</a:t>
            </a:r>
          </a:p>
          <a:p>
            <a:r>
              <a:rPr lang="en-GB" dirty="0" smtClean="0"/>
              <a:t>Evidence: Rolfe et al (2013)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374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Distributional implications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Since on balance benefits probably outweigh losses in aggregate, compensation for losers should be </a:t>
            </a:r>
            <a:r>
              <a:rPr lang="en-GB" i="1" dirty="0" smtClean="0"/>
              <a:t>possible;</a:t>
            </a:r>
          </a:p>
          <a:p>
            <a:r>
              <a:rPr lang="en-GB" dirty="0" smtClean="0"/>
              <a:t>If political support for immigration is to be maintained, and in the interests of economic justice, actual compensation is </a:t>
            </a:r>
            <a:r>
              <a:rPr lang="en-GB" i="1" dirty="0" smtClean="0"/>
              <a:t>essential</a:t>
            </a:r>
            <a:r>
              <a:rPr lang="en-GB" dirty="0" smtClean="0"/>
              <a:t>.  </a:t>
            </a:r>
          </a:p>
          <a:p>
            <a:r>
              <a:rPr lang="en-GB" i="1" dirty="0" smtClean="0"/>
              <a:t>Surplus revenues </a:t>
            </a:r>
            <a:r>
              <a:rPr lang="en-GB" dirty="0" smtClean="0"/>
              <a:t>from immigrant workers could be used to improve infrastructure, training, etc.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25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4956</TotalTime>
  <Words>900</Words>
  <Application>Microsoft Office PowerPoint</Application>
  <PresentationFormat>Widescreen</PresentationFormat>
  <Paragraphs>105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Custom Design</vt:lpstr>
      <vt:lpstr>IMMIGRANTS, ASYLUM SEEKERS and  CHRISTIAN ECONOMISTS</vt:lpstr>
      <vt:lpstr>Summary</vt:lpstr>
      <vt:lpstr>Refugees: statistics (UNHCR Global Trends 2018)</vt:lpstr>
      <vt:lpstr>Biblical references</vt:lpstr>
      <vt:lpstr>The Church in recent times:  Catholic Social Doctrine (italics added)</vt:lpstr>
      <vt:lpstr>Other Christian Churches</vt:lpstr>
      <vt:lpstr>Direct impact effects of immigration</vt:lpstr>
      <vt:lpstr>Immigration: productivity effects</vt:lpstr>
      <vt:lpstr>Distributional implications</vt:lpstr>
      <vt:lpstr>Cultural Issues Around Immigration</vt:lpstr>
      <vt:lpstr>Strategic immigration policy?</vt:lpstr>
      <vt:lpstr>What may we contribute to the debate?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ASYLUM SEEKER ECONOMICS</dc:title>
  <dc:creator>Alistair Young</dc:creator>
  <cp:lastModifiedBy>Alistair Young</cp:lastModifiedBy>
  <cp:revision>131</cp:revision>
  <cp:lastPrinted>2019-07-03T09:08:40Z</cp:lastPrinted>
  <dcterms:created xsi:type="dcterms:W3CDTF">2018-04-09T14:40:00Z</dcterms:created>
  <dcterms:modified xsi:type="dcterms:W3CDTF">2019-10-22T11:16:27Z</dcterms:modified>
</cp:coreProperties>
</file>