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5" r:id="rId3"/>
    <p:sldId id="306" r:id="rId4"/>
    <p:sldId id="304" r:id="rId5"/>
    <p:sldId id="307" r:id="rId6"/>
    <p:sldId id="261" r:id="rId7"/>
    <p:sldId id="262" r:id="rId8"/>
    <p:sldId id="292" r:id="rId9"/>
    <p:sldId id="294" r:id="rId10"/>
    <p:sldId id="267" r:id="rId11"/>
    <p:sldId id="268" r:id="rId12"/>
    <p:sldId id="269" r:id="rId13"/>
    <p:sldId id="270" r:id="rId14"/>
    <p:sldId id="311" r:id="rId15"/>
    <p:sldId id="272" r:id="rId16"/>
    <p:sldId id="278" r:id="rId17"/>
    <p:sldId id="279" r:id="rId18"/>
    <p:sldId id="280" r:id="rId19"/>
    <p:sldId id="281" r:id="rId20"/>
    <p:sldId id="315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27B71-8BE8-4C9F-BF9D-58C00F352C4C}" v="8" dt="2022-07-08T13:20:37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67510" autoAdjust="0"/>
  </p:normalViewPr>
  <p:slideViewPr>
    <p:cSldViewPr snapToGrid="0">
      <p:cViewPr varScale="1">
        <p:scale>
          <a:sx n="63" d="100"/>
          <a:sy n="63" d="100"/>
        </p:scale>
        <p:origin x="90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31T23:30:54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56 9416 0 0,'0'0'986'0'0,"1"-1"-551"0"0,6-12 870 0 0,-7 10-1221 0 0,-1-6 128 0 0,-12-8-122 0 0,11 16-59 0 0,0-1 1 0 0,0 1 0 0 0,0 0 0 0 0,-1 0 0 0 0,1 0 0 0 0,-1 0-1 0 0,1 0 1 0 0,-1 0 0 0 0,1 0 0 0 0,-1 1 0 0 0,1-1 0 0 0,-1 1-1 0 0,0 0 1 0 0,-3 0 0 0 0,2 0 110 0 0,-1 0-1 0 0,0 0 1 0 0,1 1 0 0 0,-1-1-1 0 0,1 1 1 0 0,-1 1 0 0 0,-6 1-1 0 0,-2 3 403 0 0,7-4-410 0 0,0 0-1 0 0,1 1 1 0 0,-1 0 0 0 0,-7 5-1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31T23:39:20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134 254 4464 0 0,'0'-12'144'0'0,"1"0"0"0"0,2-12 0 0 0,-1-4 73 0 0,-2 23-129 0 0,1-1 0 0 0,-1 1-1 0 0,2-10 1 0 0,2 2-142 0 0,0 0 1 0 0,0 1-1 0 0,1 0 0 0 0,10-17 1 0 0,-6 10-203 0 0,-8 15 221 0 0,1 1-1 0 0,-1-1 1 0 0,1 1-1 0 0,0 0 1 0 0,0-1-1 0 0,0 1 1 0 0,0 0-1 0 0,1 0 1 0 0,-1 0-1 0 0,1 1 1 0 0,0-1-1 0 0,-1 1 1 0 0,1-1-1 0 0,4-2 1 0 0,-5 5 228 0 0,15 4 1458 0 0,-15-2-1509 0 0,-1 0 0 0 0,1 0 0 0 0,0 0 0 0 0,-1 1-1 0 0,0-1 1 0 0,0 0 0 0 0,0 1 0 0 0,0-1 0 0 0,0 1 0 0 0,0-1 0 0 0,0 1 0 0 0,-1 0 0 0 0,1-1 0 0 0,-1 1 0 0 0,0 0 0 0 0,0-1 0 0 0,0 1 0 0 0,0 0 0 0 0,0-1 0 0 0,-2 6-1 0 0,-1 6 358 0 0,0-1-1 0 0,-9 22 1 0 0,11-31-434 0 0,-2 4 171 0 0,0 1 0 0 0,-1-1 1 0 0,0 0-1 0 0,-1 0 0 0 0,0-1 0 0 0,0 1 0 0 0,0-1 0 0 0,-1 0 1 0 0,0 0-1 0 0,0-1 0 0 0,-1 0 0 0 0,0 0 0 0 0,0-1 0 0 0,-11 7 1 0 0,16-10-122 0 0,-1-1 1 0 0,0 0-1 0 0,0 0 1 0 0,0 0 0 0 0,0 0-1 0 0,0 0 1 0 0,0-1-1 0 0,0 1 1 0 0,0-1-1 0 0,0 0 1 0 0,0 0 0 0 0,0 0-1 0 0,0 0 1 0 0,0 0-1 0 0,0-1 1 0 0,0 1 0 0 0,0-1-1 0 0,0 0 1 0 0,0 0-1 0 0,0 0 1 0 0,1 0 0 0 0,-1-1-1 0 0,0 1 1 0 0,1-1-1 0 0,-1 0 1 0 0,1 1-1 0 0,-4-4 1 0 0,-3-4 5 0 0,1 0-1 0 0,0-1 1 0 0,1 0-1 0 0,-1 0 1 0 0,-6-14-1 0 0,9 14-93 0 0,4 9-40 0 0,2 3-270 0 0,3 7-120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727BD-AFBE-405E-952F-B73E65B75BD5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E9532-01E5-4E32-B9EB-027B5D67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91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Mark Twain: Figures often beguile me, particularly when I have the arranging of them myself; in which case the remark attributed to Disraeli would often apply with justice and force: 'There are three kinds of lies: lies, damned lies, and statistics.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E9532-01E5-4E32-B9EB-027B5D6740F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40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E9532-01E5-4E32-B9EB-027B5D6740F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63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E9532-01E5-4E32-B9EB-027B5D6740F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54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E9532-01E5-4E32-B9EB-027B5D6740F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177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2BB5-3371-48D6-8E60-6510C728D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0A8B5-7C86-435C-84A3-73EEC05D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2462-FF24-45B2-B7C9-5248F194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17E4A-8F84-41C6-9F76-C6B49527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23EDD-FBEB-4E0D-BEBF-E16D5E5A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9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8AF6-7E8A-47BF-B7EF-DA9F6BA7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358B4-F947-4A25-8B1E-665256211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AE60-F7B8-4605-BD21-71BB49FC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8AA7A-EE05-4C77-AD79-8D3177C5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59B64-C8A9-4431-BA7D-09AE7CE5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65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69ED7-2B75-4797-BD55-9441DCEEA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DBE0F-A442-44DD-94A3-6418327C9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D4D3F-F2C2-4E3D-890E-15796BD8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413C-7071-466A-A2FF-45F19DD4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87CF1-E94A-4029-AD99-68E8B1A3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67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5A08-3A46-4F5C-8A24-BA6A96A3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7E9D7-1172-4978-A735-AF7F96F12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AA8EF-60F7-4163-9CEA-F1CC6D80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283E2-8F83-4502-A93E-8C6677FA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3C3B6-C40E-493A-926B-3C247F4E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61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6506-8CF9-4625-9BA2-787EA5777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6900B-7FE3-4F22-AAE2-2B860ACB4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896A1-5608-4247-99A0-A6758113C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C73B-A540-465A-9529-7849498C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7313-981D-4B63-92A9-709AC953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700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2D2A-3D09-4884-A088-6FDC1470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CC484-F578-404B-BEC8-D997A49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AEDB7-54FE-4005-8665-17D436EF3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50F44-A856-4343-9281-FFB403D9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FC234-F8C9-4821-B6F1-86908C86E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A4F8E-1E7A-41E8-86C8-5C08FF7A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0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EC23-68CF-45C4-BD7E-74DBFFAD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3AF15-691E-45A3-A083-45C3C136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B41EB-7DD6-4CA3-8533-9D1A9980B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F084C-39C0-4BAF-BF76-35827BD44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1B57D-D37D-4FE2-A3D6-6D8D7617F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728AC-C2D6-48D1-9D47-4814F1A7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4A32E-6D96-4D0F-B8A9-7E71D22E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CEDD3-E015-44D2-A9F8-8949A3DF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30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2356-FC8B-496C-B3C9-01419484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94011-19D2-4CEF-BA49-7D9A145B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E6629-A3DA-4896-A3AB-C82C41744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1265-5CFD-484B-B2C9-972A6DD0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71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26CD7-9B1B-40BC-9323-B33FC9E3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AD5F1-04FF-4510-95E4-6F1A1CA3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25F14-5C4D-47FF-9ACE-5AE2605A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5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6F64-3097-4FA8-A2AA-A27DF340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ECC55-752D-44FC-96F5-02B3C60C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780D8-C227-4B9A-A404-BB3F7355D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3DE3F-97A7-4249-B961-496B4C4C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A7592-E46E-4D52-A500-812403F5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C9976-8CB4-46C2-98C6-4C956E58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91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EFBEC-7EBB-4F84-A178-A8AB8553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59168-6A57-4CC0-B8C3-855F22A3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A40FB-99BE-46C9-8C45-163B746D9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6EF5E-8734-4D40-9616-C10ADB9D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39FE-38F7-4CF4-BB6D-67B41266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E8A01-4C19-46E5-A642-3C96FE2A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57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C9E42-CBB8-48B0-85DE-42316E4A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59D0C-97DB-45F9-9EE2-BF348A5CB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F0B53-5DC5-4407-AE8F-2C9DF2D3F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8E2D-2986-453A-B7A0-F039CC618610}" type="datetimeFigureOut">
              <a:rPr lang="en-AU" smtClean="0"/>
              <a:t>8/07/2022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DDA3C-AFCF-4F36-A00B-4802166AD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C628-A778-41DA-85DC-11651F22C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F2CB-49AE-4C7B-A744-27DC1FA01F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7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customXml" Target="../ink/ink2.xml"/><Relationship Id="rId2" Type="http://schemas.openxmlformats.org/officeDocument/2006/relationships/customXml" Target="../ink/ink1.xm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7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7E82-6E05-4827-B30E-DC1694499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" y="1122363"/>
            <a:ext cx="11544300" cy="2387600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Fixing a Mistake in the Principal Agent Model with Exogenous lying costs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485DE-68E7-434C-B67F-1175DBB55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From Isa </a:t>
            </a:r>
            <a:r>
              <a:rPr lang="en-AU" sz="3200" dirty="0" err="1"/>
              <a:t>Hafalir</a:t>
            </a:r>
            <a:endParaRPr lang="en-AU" sz="3200" dirty="0"/>
          </a:p>
          <a:p>
            <a:r>
              <a:rPr lang="en-AU" sz="3200" dirty="0"/>
              <a:t>Gordon Menzies</a:t>
            </a:r>
          </a:p>
        </p:txBody>
      </p:sp>
    </p:spTree>
    <p:extLst>
      <p:ext uri="{BB962C8B-B14F-4D97-AF65-F5344CB8AC3E}">
        <p14:creationId xmlns:p14="http://schemas.microsoft.com/office/powerpoint/2010/main" val="126683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8232D68-720A-46E7-8A94-DC40BF170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363" y="2182792"/>
            <a:ext cx="9632314" cy="4361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2BEA9-3547-4AD6-8A36-ABF7A97063DF}"/>
              </a:ext>
            </a:extLst>
          </p:cNvPr>
          <p:cNvSpPr txBox="1"/>
          <p:nvPr/>
        </p:nvSpPr>
        <p:spPr>
          <a:xfrm>
            <a:off x="8220952" y="2213272"/>
            <a:ext cx="2075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C6F732-5884-473D-B60A-3440975C8E58}"/>
              </a:ext>
            </a:extLst>
          </p:cNvPr>
          <p:cNvSpPr/>
          <p:nvPr/>
        </p:nvSpPr>
        <p:spPr>
          <a:xfrm>
            <a:off x="7807228" y="3005599"/>
            <a:ext cx="201953" cy="207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39102-65D6-4724-8D00-256E66593D12}"/>
              </a:ext>
            </a:extLst>
          </p:cNvPr>
          <p:cNvSpPr txBox="1"/>
          <p:nvPr/>
        </p:nvSpPr>
        <p:spPr>
          <a:xfrm>
            <a:off x="8027644" y="4398495"/>
            <a:ext cx="875133" cy="224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C8B96CE-B85D-4505-B818-4AE2685E25C3}"/>
              </a:ext>
            </a:extLst>
          </p:cNvPr>
          <p:cNvSpPr/>
          <p:nvPr/>
        </p:nvSpPr>
        <p:spPr>
          <a:xfrm>
            <a:off x="8044428" y="4411232"/>
            <a:ext cx="1262209" cy="1009767"/>
          </a:xfrm>
          <a:prstGeom prst="arc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C413-7C2A-4EB9-8339-AF28B3164B37}"/>
              </a:ext>
            </a:extLst>
          </p:cNvPr>
          <p:cNvSpPr txBox="1"/>
          <p:nvPr/>
        </p:nvSpPr>
        <p:spPr>
          <a:xfrm>
            <a:off x="800385" y="1767005"/>
            <a:ext cx="57425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If they are trustworthy, actions are effectively observable</a:t>
            </a:r>
          </a:p>
          <a:p>
            <a:r>
              <a:rPr lang="en-AU" sz="2800" dirty="0"/>
              <a:t>The solution is a=b=y (contingent on high effort)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0D83C4-DE67-403F-A628-37C060116200}"/>
              </a:ext>
            </a:extLst>
          </p:cNvPr>
          <p:cNvSpPr/>
          <p:nvPr/>
        </p:nvSpPr>
        <p:spPr>
          <a:xfrm>
            <a:off x="8919561" y="4459697"/>
            <a:ext cx="201953" cy="207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C5EA9-E835-4BEA-A733-C2EC2176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5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397A-2AA1-4690-A804-56A53065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lying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69E5-BCF2-4040-A21A-307CB4E1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9646546" cy="5047615"/>
          </a:xfrm>
        </p:spPr>
        <p:txBody>
          <a:bodyPr>
            <a:normAutofit fontScale="92500"/>
          </a:bodyPr>
          <a:lstStyle/>
          <a:p>
            <a:r>
              <a:rPr lang="en-AU" dirty="0"/>
              <a:t>We change the setup</a:t>
            </a:r>
          </a:p>
          <a:p>
            <a:r>
              <a:rPr lang="en-AU" dirty="0"/>
              <a:t>Agents are paid on high or low revenue (as before) </a:t>
            </a:r>
          </a:p>
          <a:p>
            <a:r>
              <a:rPr lang="en-AU" dirty="0"/>
              <a:t>But also on declarations of high (h) or low (l) effort</a:t>
            </a:r>
          </a:p>
          <a:p>
            <a:r>
              <a:rPr lang="en-AU" dirty="0"/>
              <a:t>H and L are still important, because they still affect the probability of revenue outcomes and lying costs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Now if H ≠ h or L≠ l there is a lying cost ‘x’ to Agent</a:t>
            </a:r>
          </a:p>
          <a:p>
            <a:r>
              <a:rPr lang="en-AU" dirty="0"/>
              <a:t>For reasons </a:t>
            </a:r>
            <a:r>
              <a:rPr lang="en-AU" dirty="0" err="1"/>
              <a:t>Arttu</a:t>
            </a:r>
            <a:r>
              <a:rPr lang="en-AU" dirty="0"/>
              <a:t> outlined, we need not get this cost from economic analysis – it could come from other social sciences or theology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FB55678D-9607-4042-A562-15B8A48D1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25815"/>
              </p:ext>
            </p:extLst>
          </p:nvPr>
        </p:nvGraphicFramePr>
        <p:xfrm>
          <a:off x="1194050" y="3958846"/>
          <a:ext cx="270393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311">
                  <a:extLst>
                    <a:ext uri="{9D8B030D-6E8A-4147-A177-3AD203B41FA5}">
                      <a16:colId xmlns:a16="http://schemas.microsoft.com/office/drawing/2014/main" val="1792704337"/>
                    </a:ext>
                  </a:extLst>
                </a:gridCol>
                <a:gridCol w="901311">
                  <a:extLst>
                    <a:ext uri="{9D8B030D-6E8A-4147-A177-3AD203B41FA5}">
                      <a16:colId xmlns:a16="http://schemas.microsoft.com/office/drawing/2014/main" val="4233731118"/>
                    </a:ext>
                  </a:extLst>
                </a:gridCol>
                <a:gridCol w="901311">
                  <a:extLst>
                    <a:ext uri="{9D8B030D-6E8A-4147-A177-3AD203B41FA5}">
                      <a16:colId xmlns:a16="http://schemas.microsoft.com/office/drawing/2014/main" val="1142097976"/>
                    </a:ext>
                  </a:extLst>
                </a:gridCol>
              </a:tblGrid>
              <a:tr h="341458">
                <a:tc>
                  <a:txBody>
                    <a:bodyPr/>
                    <a:lstStyle/>
                    <a:p>
                      <a:r>
                        <a:rPr lang="en-AU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0293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3741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7620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0364953E-12D3-4248-B53F-C3349CE0A7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34337"/>
              </p:ext>
            </p:extLst>
          </p:nvPr>
        </p:nvGraphicFramePr>
        <p:xfrm>
          <a:off x="5375419" y="3978152"/>
          <a:ext cx="270393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311">
                  <a:extLst>
                    <a:ext uri="{9D8B030D-6E8A-4147-A177-3AD203B41FA5}">
                      <a16:colId xmlns:a16="http://schemas.microsoft.com/office/drawing/2014/main" val="1792704337"/>
                    </a:ext>
                  </a:extLst>
                </a:gridCol>
                <a:gridCol w="901311">
                  <a:extLst>
                    <a:ext uri="{9D8B030D-6E8A-4147-A177-3AD203B41FA5}">
                      <a16:colId xmlns:a16="http://schemas.microsoft.com/office/drawing/2014/main" val="4233731118"/>
                    </a:ext>
                  </a:extLst>
                </a:gridCol>
                <a:gridCol w="901311">
                  <a:extLst>
                    <a:ext uri="{9D8B030D-6E8A-4147-A177-3AD203B41FA5}">
                      <a16:colId xmlns:a16="http://schemas.microsoft.com/office/drawing/2014/main" val="1142097976"/>
                    </a:ext>
                  </a:extLst>
                </a:gridCol>
              </a:tblGrid>
              <a:tr h="341458">
                <a:tc>
                  <a:txBody>
                    <a:bodyPr/>
                    <a:lstStyle/>
                    <a:p>
                      <a:r>
                        <a:rPr lang="en-AU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0293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r>
                        <a:rPr lang="en-AU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3741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r>
                        <a:rPr lang="en-AU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c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5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397A-2AA1-4690-A804-56A53065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If H ≠ h or L ≠ l there is a lying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F69E5-BCF2-4040-A21A-307CB4E1F8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3720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AU" sz="4000" dirty="0"/>
                  <a:t>effort and declared effort (e.g.{H, l}) are actions available</a:t>
                </a:r>
                <a:endParaRPr lang="en-AU" sz="3800" dirty="0"/>
              </a:p>
              <a:p>
                <a:r>
                  <a:rPr lang="en-AU" sz="3800" dirty="0"/>
                  <a:t>If effort ≠ declared effort Agent incurs x, where a low x means someone is comfortable lying, whereas a high x means they are uncomfortable.</a:t>
                </a:r>
              </a:p>
              <a:p>
                <a:r>
                  <a:rPr lang="en-AU" sz="3800" dirty="0"/>
                  <a:t>As we will see, if x=0 we have the standard case where it is pointless to seek an effort declaration</a:t>
                </a:r>
              </a:p>
              <a:p>
                <a:r>
                  <a:rPr lang="en-AU" sz="3800" dirty="0"/>
                  <a:t>x -&gt; ∞   =   rule: “never lie” (deontological ethics)</a:t>
                </a:r>
              </a:p>
              <a:p>
                <a:r>
                  <a:rPr lang="en-AU" sz="3800" dirty="0"/>
                  <a:t>As before H costs ‘y’ but L costs 0</a:t>
                </a:r>
              </a:p>
              <a:p>
                <a:r>
                  <a:rPr lang="en-AU" sz="3800" dirty="0"/>
                  <a:t>Now there is an additional ‘deceit cost’ for agents who lie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AU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AU" sz="3600" baseline="-25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AU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AU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𝑤𝑎𝑔𝑒</m:t>
                        </m:r>
                      </m:e>
                    </m:rad>
                    <m:r>
                      <a:rPr lang="en-AU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AU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𝑐𝑜𝑠𝑡</m:t>
                    </m:r>
                    <m:r>
                      <a:rPr lang="en-AU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𝑜𝑓</m:t>
                    </m:r>
                    <m:r>
                      <a:rPr lang="en-AU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𝑒𝑓𝑓𝑜𝑟𝑡</m:t>
                    </m:r>
                    <m:r>
                      <a:rPr lang="en-AU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AU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𝑑𝑒𝑐𝑒𝑖𝑡</m:t>
                    </m:r>
                    <m:r>
                      <a:rPr lang="en-AU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𝑐𝑜𝑠𝑡</m:t>
                    </m:r>
                  </m:oMath>
                </a14:m>
                <a:r>
                  <a:rPr lang="en-AU" sz="3600" dirty="0">
                    <a:solidFill>
                      <a:srgbClr val="00B05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AU" sz="3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F69E5-BCF2-4040-A21A-307CB4E1F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3720" cy="4351338"/>
              </a:xfrm>
              <a:blipFill>
                <a:blip r:embed="rId2"/>
                <a:stretch>
                  <a:fillRect l="-1252" t="-4482" r="-569" b="-1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1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DB5C-E8FB-41FD-BB8E-8610B499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Principal knows 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A5FA-BA54-43AC-B708-F56CAA88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Here are the payoffs</a:t>
            </a:r>
          </a:p>
          <a:p>
            <a:r>
              <a:rPr lang="en-AU" sz="2000" dirty="0">
                <a:solidFill>
                  <a:schemeClr val="bg1"/>
                </a:solidFill>
              </a:rPr>
              <a:t>(H, l) will not be chosen by Agent  because (H, h) dominates it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AA1D4-BDE1-4EA6-807A-134C2469F311}"/>
              </a:ext>
            </a:extLst>
          </p:cNvPr>
          <p:cNvGraphicFramePr>
            <a:graphicFrameLocks noGrp="1"/>
          </p:cNvGraphicFramePr>
          <p:nvPr/>
        </p:nvGraphicFramePr>
        <p:xfrm>
          <a:off x="4927866" y="1628775"/>
          <a:ext cx="6779504" cy="450755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81307">
                  <a:extLst>
                    <a:ext uri="{9D8B030D-6E8A-4147-A177-3AD203B41FA5}">
                      <a16:colId xmlns:a16="http://schemas.microsoft.com/office/drawing/2014/main" val="472688643"/>
                    </a:ext>
                  </a:extLst>
                </a:gridCol>
                <a:gridCol w="1003216">
                  <a:extLst>
                    <a:ext uri="{9D8B030D-6E8A-4147-A177-3AD203B41FA5}">
                      <a16:colId xmlns:a16="http://schemas.microsoft.com/office/drawing/2014/main" val="2181118166"/>
                    </a:ext>
                  </a:extLst>
                </a:gridCol>
                <a:gridCol w="966893">
                  <a:extLst>
                    <a:ext uri="{9D8B030D-6E8A-4147-A177-3AD203B41FA5}">
                      <a16:colId xmlns:a16="http://schemas.microsoft.com/office/drawing/2014/main" val="3282107081"/>
                    </a:ext>
                  </a:extLst>
                </a:gridCol>
                <a:gridCol w="1735101">
                  <a:extLst>
                    <a:ext uri="{9D8B030D-6E8A-4147-A177-3AD203B41FA5}">
                      <a16:colId xmlns:a16="http://schemas.microsoft.com/office/drawing/2014/main" val="2435471701"/>
                    </a:ext>
                  </a:extLst>
                </a:gridCol>
                <a:gridCol w="1992987">
                  <a:extLst>
                    <a:ext uri="{9D8B030D-6E8A-4147-A177-3AD203B41FA5}">
                      <a16:colId xmlns:a16="http://schemas.microsoft.com/office/drawing/2014/main" val="1440173832"/>
                    </a:ext>
                  </a:extLst>
                </a:gridCol>
              </a:tblGrid>
              <a:tr h="127444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Rev=R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Rev=0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76975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Prob, pay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77539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Utility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Profits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20709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{H,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a + q b - 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R -   [(1-q)a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+q.b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322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a       + (1-q) b –x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  [q.a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+(1-q).b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3359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l}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c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d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c        + (1-q) d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      [q.c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+(1-q).d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7725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sngStrike" cap="none" spc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{H, l}</a:t>
                      </a:r>
                      <a:endParaRPr lang="en-US" sz="2000" b="0" i="0" u="none" strike="sngStrike" cap="none" spc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sngStrike" cap="none" spc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c</a:t>
                      </a:r>
                      <a:r>
                        <a:rPr lang="en-US" sz="1400" b="0" i="0" u="none" strike="sngStrike" cap="none" spc="0" baseline="300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sngStrike" cap="none" spc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sngStrike" cap="none" spc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d</a:t>
                      </a:r>
                      <a:r>
                        <a:rPr lang="en-US" sz="1400" b="0" i="0" u="none" strike="sngStrike" cap="none" spc="0" baseline="3000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sngStrike" cap="none" spc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sngStrike" cap="none" spc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c +  q d  – y  -x</a:t>
                      </a:r>
                      <a:endParaRPr lang="en-US" sz="1400" b="0" i="0" u="none" strike="sngStrike" cap="none" spc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sngStrike" cap="none" spc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R -   [(1-q)c</a:t>
                      </a:r>
                      <a:r>
                        <a:rPr lang="en-US" sz="1400" b="0" i="1" u="none" strike="sngStrike" cap="none" spc="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sngStrike" cap="none" spc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+q.d</a:t>
                      </a:r>
                      <a:r>
                        <a:rPr lang="en-US" sz="1400" b="0" i="1" u="none" strike="sngStrike" cap="none" spc="0" baseline="300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sngStrike" cap="none" spc="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sngStrike" cap="none" spc="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7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08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DB5C-E8FB-41FD-BB8E-8610B499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Principal knows 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A5FA-BA54-43AC-B708-F56CAA88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bg1"/>
                </a:solidFill>
              </a:rPr>
              <a:t>It can be shown that in the optimal selection c=d=0</a:t>
            </a:r>
          </a:p>
          <a:p>
            <a:r>
              <a:rPr lang="en-AU" sz="2000" dirty="0">
                <a:solidFill>
                  <a:schemeClr val="bg1"/>
                </a:solidFill>
              </a:rPr>
              <a:t>The proofs are ‘by contradiction’</a:t>
            </a:r>
          </a:p>
          <a:p>
            <a:r>
              <a:rPr lang="en-AU" sz="2000" dirty="0">
                <a:solidFill>
                  <a:schemeClr val="bg1"/>
                </a:solidFill>
              </a:rPr>
              <a:t>We suppose that in the optimal mechanism a, b, c, and d are all strictly positive</a:t>
            </a:r>
          </a:p>
          <a:p>
            <a:r>
              <a:rPr lang="en-AU" sz="2000" dirty="0">
                <a:solidFill>
                  <a:schemeClr val="bg1"/>
                </a:solidFill>
              </a:rPr>
              <a:t>We then show that exactly the same incentive structure can be achieved by setting first d and then c to zero.  </a:t>
            </a:r>
          </a:p>
          <a:p>
            <a:endParaRPr lang="en-AU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AA1D4-BDE1-4EA6-807A-134C2469F311}"/>
              </a:ext>
            </a:extLst>
          </p:cNvPr>
          <p:cNvGraphicFramePr>
            <a:graphicFrameLocks noGrp="1"/>
          </p:cNvGraphicFramePr>
          <p:nvPr/>
        </p:nvGraphicFramePr>
        <p:xfrm>
          <a:off x="4927866" y="1628775"/>
          <a:ext cx="6779504" cy="450755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81307">
                  <a:extLst>
                    <a:ext uri="{9D8B030D-6E8A-4147-A177-3AD203B41FA5}">
                      <a16:colId xmlns:a16="http://schemas.microsoft.com/office/drawing/2014/main" val="472688643"/>
                    </a:ext>
                  </a:extLst>
                </a:gridCol>
                <a:gridCol w="1003216">
                  <a:extLst>
                    <a:ext uri="{9D8B030D-6E8A-4147-A177-3AD203B41FA5}">
                      <a16:colId xmlns:a16="http://schemas.microsoft.com/office/drawing/2014/main" val="2181118166"/>
                    </a:ext>
                  </a:extLst>
                </a:gridCol>
                <a:gridCol w="966893">
                  <a:extLst>
                    <a:ext uri="{9D8B030D-6E8A-4147-A177-3AD203B41FA5}">
                      <a16:colId xmlns:a16="http://schemas.microsoft.com/office/drawing/2014/main" val="3282107081"/>
                    </a:ext>
                  </a:extLst>
                </a:gridCol>
                <a:gridCol w="1735101">
                  <a:extLst>
                    <a:ext uri="{9D8B030D-6E8A-4147-A177-3AD203B41FA5}">
                      <a16:colId xmlns:a16="http://schemas.microsoft.com/office/drawing/2014/main" val="2435471701"/>
                    </a:ext>
                  </a:extLst>
                </a:gridCol>
                <a:gridCol w="1992987">
                  <a:extLst>
                    <a:ext uri="{9D8B030D-6E8A-4147-A177-3AD203B41FA5}">
                      <a16:colId xmlns:a16="http://schemas.microsoft.com/office/drawing/2014/main" val="1440173832"/>
                    </a:ext>
                  </a:extLst>
                </a:gridCol>
              </a:tblGrid>
              <a:tr h="127444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Rev=R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Rev=0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76975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Prob, pay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77539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Utility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Profits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20709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{H,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a + q b - 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R -   [(1-q)a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+q.b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322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a       + (1-q) b –x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  [q.a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+(1-q).b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3359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l}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c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d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c        + (1-q) d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      [q.c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+(1-q).d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7725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0" i="0" u="none" strike="sngStrike" cap="none" spc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7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74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DB5C-E8FB-41FD-BB8E-8610B499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Principal knows x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AA1D4-BDE1-4EA6-807A-134C2469F311}"/>
              </a:ext>
            </a:extLst>
          </p:cNvPr>
          <p:cNvGraphicFramePr>
            <a:graphicFrameLocks noGrp="1"/>
          </p:cNvGraphicFramePr>
          <p:nvPr/>
        </p:nvGraphicFramePr>
        <p:xfrm>
          <a:off x="4927866" y="1628775"/>
          <a:ext cx="6779504" cy="450755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81307">
                  <a:extLst>
                    <a:ext uri="{9D8B030D-6E8A-4147-A177-3AD203B41FA5}">
                      <a16:colId xmlns:a16="http://schemas.microsoft.com/office/drawing/2014/main" val="472688643"/>
                    </a:ext>
                  </a:extLst>
                </a:gridCol>
                <a:gridCol w="1003216">
                  <a:extLst>
                    <a:ext uri="{9D8B030D-6E8A-4147-A177-3AD203B41FA5}">
                      <a16:colId xmlns:a16="http://schemas.microsoft.com/office/drawing/2014/main" val="2181118166"/>
                    </a:ext>
                  </a:extLst>
                </a:gridCol>
                <a:gridCol w="966893">
                  <a:extLst>
                    <a:ext uri="{9D8B030D-6E8A-4147-A177-3AD203B41FA5}">
                      <a16:colId xmlns:a16="http://schemas.microsoft.com/office/drawing/2014/main" val="3282107081"/>
                    </a:ext>
                  </a:extLst>
                </a:gridCol>
                <a:gridCol w="1735101">
                  <a:extLst>
                    <a:ext uri="{9D8B030D-6E8A-4147-A177-3AD203B41FA5}">
                      <a16:colId xmlns:a16="http://schemas.microsoft.com/office/drawing/2014/main" val="2435471701"/>
                    </a:ext>
                  </a:extLst>
                </a:gridCol>
                <a:gridCol w="1992987">
                  <a:extLst>
                    <a:ext uri="{9D8B030D-6E8A-4147-A177-3AD203B41FA5}">
                      <a16:colId xmlns:a16="http://schemas.microsoft.com/office/drawing/2014/main" val="1440173832"/>
                    </a:ext>
                  </a:extLst>
                </a:gridCol>
              </a:tblGrid>
              <a:tr h="127444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Rev=R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Rev=0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76975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Prob, pay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77539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Utility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Profits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20709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{H,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a + q b - 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R -   [(1-q)a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+q.b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322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a       + (1-q) b –x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  [q.a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+(1-q).b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3359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l}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</a:t>
                      </a:r>
                      <a:r>
                        <a:rPr lang="en-US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1" i="0" u="none" strike="noStrike" cap="none" spc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</a:t>
                      </a:r>
                      <a:r>
                        <a:rPr lang="en-US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</a:t>
                      </a:r>
                      <a:r>
                        <a:rPr lang="en-US" sz="1400" b="1" i="0" u="none" strike="noStrike" cap="none" spc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7725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7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2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DB5C-E8FB-41FD-BB8E-8610B499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(L, l) is like an outside option for Agent (since its payoff is zero)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AA1D4-BDE1-4EA6-807A-134C2469F311}"/>
              </a:ext>
            </a:extLst>
          </p:cNvPr>
          <p:cNvGraphicFramePr>
            <a:graphicFrameLocks noGrp="1"/>
          </p:cNvGraphicFramePr>
          <p:nvPr/>
        </p:nvGraphicFramePr>
        <p:xfrm>
          <a:off x="4927866" y="1628775"/>
          <a:ext cx="6779504" cy="450755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81307">
                  <a:extLst>
                    <a:ext uri="{9D8B030D-6E8A-4147-A177-3AD203B41FA5}">
                      <a16:colId xmlns:a16="http://schemas.microsoft.com/office/drawing/2014/main" val="472688643"/>
                    </a:ext>
                  </a:extLst>
                </a:gridCol>
                <a:gridCol w="1003216">
                  <a:extLst>
                    <a:ext uri="{9D8B030D-6E8A-4147-A177-3AD203B41FA5}">
                      <a16:colId xmlns:a16="http://schemas.microsoft.com/office/drawing/2014/main" val="2181118166"/>
                    </a:ext>
                  </a:extLst>
                </a:gridCol>
                <a:gridCol w="966893">
                  <a:extLst>
                    <a:ext uri="{9D8B030D-6E8A-4147-A177-3AD203B41FA5}">
                      <a16:colId xmlns:a16="http://schemas.microsoft.com/office/drawing/2014/main" val="3282107081"/>
                    </a:ext>
                  </a:extLst>
                </a:gridCol>
                <a:gridCol w="1735101">
                  <a:extLst>
                    <a:ext uri="{9D8B030D-6E8A-4147-A177-3AD203B41FA5}">
                      <a16:colId xmlns:a16="http://schemas.microsoft.com/office/drawing/2014/main" val="2435471701"/>
                    </a:ext>
                  </a:extLst>
                </a:gridCol>
                <a:gridCol w="1992987">
                  <a:extLst>
                    <a:ext uri="{9D8B030D-6E8A-4147-A177-3AD203B41FA5}">
                      <a16:colId xmlns:a16="http://schemas.microsoft.com/office/drawing/2014/main" val="1440173832"/>
                    </a:ext>
                  </a:extLst>
                </a:gridCol>
              </a:tblGrid>
              <a:tr h="127444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Rev=R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Rev=0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76975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Prob, pay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77539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Utility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Profits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20709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{H,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a + q b - 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R -   [(1-q)a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+q.b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322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a       + (1-q) b –x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  [q.a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+(1-q).b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3359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sng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l}</a:t>
                      </a:r>
                      <a:endParaRPr lang="en-US" sz="2000" b="0" i="0" u="none" strike="sng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sng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0</a:t>
                      </a:r>
                      <a:endParaRPr lang="en-US" sz="1400" b="0" i="0" u="none" strike="sng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sng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0</a:t>
                      </a:r>
                      <a:endParaRPr lang="en-US" sz="1400" b="0" i="0" u="none" strike="sng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u="none" strike="sng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0</a:t>
                      </a: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sng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</a:t>
                      </a:r>
                      <a:endParaRPr lang="en-US" sz="1400" b="0" i="0" u="none" strike="sng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7725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7914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7C28635-1163-4C1B-AE57-314BB44563C3}"/>
              </a:ext>
            </a:extLst>
          </p:cNvPr>
          <p:cNvSpPr/>
          <p:nvPr/>
        </p:nvSpPr>
        <p:spPr>
          <a:xfrm>
            <a:off x="7921060" y="4766236"/>
            <a:ext cx="661958" cy="594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93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DB5C-E8FB-41FD-BB8E-8610B499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Problem: incentivize participation of (H, h) and ensure it dominates (L, h)</a:t>
            </a:r>
            <a:endParaRPr lang="en-AU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EAA1D4-BDE1-4EA6-807A-134C2469F311}"/>
              </a:ext>
            </a:extLst>
          </p:cNvPr>
          <p:cNvGraphicFramePr>
            <a:graphicFrameLocks noGrp="1"/>
          </p:cNvGraphicFramePr>
          <p:nvPr/>
        </p:nvGraphicFramePr>
        <p:xfrm>
          <a:off x="4927866" y="1628775"/>
          <a:ext cx="6779504" cy="450755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081307">
                  <a:extLst>
                    <a:ext uri="{9D8B030D-6E8A-4147-A177-3AD203B41FA5}">
                      <a16:colId xmlns:a16="http://schemas.microsoft.com/office/drawing/2014/main" val="472688643"/>
                    </a:ext>
                  </a:extLst>
                </a:gridCol>
                <a:gridCol w="1003216">
                  <a:extLst>
                    <a:ext uri="{9D8B030D-6E8A-4147-A177-3AD203B41FA5}">
                      <a16:colId xmlns:a16="http://schemas.microsoft.com/office/drawing/2014/main" val="2181118166"/>
                    </a:ext>
                  </a:extLst>
                </a:gridCol>
                <a:gridCol w="966893">
                  <a:extLst>
                    <a:ext uri="{9D8B030D-6E8A-4147-A177-3AD203B41FA5}">
                      <a16:colId xmlns:a16="http://schemas.microsoft.com/office/drawing/2014/main" val="3282107081"/>
                    </a:ext>
                  </a:extLst>
                </a:gridCol>
                <a:gridCol w="1735101">
                  <a:extLst>
                    <a:ext uri="{9D8B030D-6E8A-4147-A177-3AD203B41FA5}">
                      <a16:colId xmlns:a16="http://schemas.microsoft.com/office/drawing/2014/main" val="2435471701"/>
                    </a:ext>
                  </a:extLst>
                </a:gridCol>
                <a:gridCol w="1992987">
                  <a:extLst>
                    <a:ext uri="{9D8B030D-6E8A-4147-A177-3AD203B41FA5}">
                      <a16:colId xmlns:a16="http://schemas.microsoft.com/office/drawing/2014/main" val="1440173832"/>
                    </a:ext>
                  </a:extLst>
                </a:gridCol>
              </a:tblGrid>
              <a:tr h="1274445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Rev=R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Rev=0</a:t>
                      </a: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76975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Prob, pay 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77539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Utility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 Profits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720709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{H,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a + q b - y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(1-q) R -   [(1-q)a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+q.b</a:t>
                      </a:r>
                      <a:r>
                        <a:rPr lang="en-US" sz="1400" b="0" i="1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9322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{L, h}</a:t>
                      </a:r>
                      <a:endParaRPr lang="en-US" sz="20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   a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1-q, b</a:t>
                      </a:r>
                      <a:r>
                        <a:rPr lang="en-US" sz="1400" b="0" i="0" u="none" strike="noStrike" cap="none" spc="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a       + (1-q) b –x</a:t>
                      </a:r>
                      <a:endParaRPr lang="en-US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 R -   [q.a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+(1-q).b</a:t>
                      </a:r>
                      <a:r>
                        <a:rPr lang="en-US" sz="1400" b="0" i="1" u="none" strike="noStrike" cap="none" spc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i="1" u="none" strike="noStrike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433593"/>
                  </a:ext>
                </a:extLst>
              </a:tr>
              <a:tr h="518513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0" i="1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77254"/>
                  </a:ext>
                </a:extLst>
              </a:tr>
              <a:tr h="68649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b="0" i="0" u="none" strike="sngStrike" cap="none" spc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726" marR="56726" marT="16154" marB="11345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97914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7C28635-1163-4C1B-AE57-314BB44563C3}"/>
              </a:ext>
            </a:extLst>
          </p:cNvPr>
          <p:cNvSpPr/>
          <p:nvPr/>
        </p:nvSpPr>
        <p:spPr>
          <a:xfrm>
            <a:off x="7663884" y="3343276"/>
            <a:ext cx="2100386" cy="1757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183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EBAC-5BC0-4106-818C-0641A211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Classic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Principal Agent </a:t>
            </a:r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solution: in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E4E9-6640-45C3-B327-C5CD9084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We assume R is high enough and q is low enough that Principal wants a high effort solution</a:t>
            </a:r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Then the solution involves meeting two conditions at minimum cost</a:t>
            </a:r>
          </a:p>
          <a:p>
            <a:r>
              <a:rPr lang="en-AU" dirty="0"/>
              <a:t>The participation constraint </a:t>
            </a:r>
          </a:p>
          <a:p>
            <a:pPr marL="0" indent="0">
              <a:buNone/>
            </a:pPr>
            <a:r>
              <a:rPr lang="en-A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(1-q)a+qb-y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   a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(y-</a:t>
            </a:r>
            <a:r>
              <a:rPr lang="en-AU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qb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)/(1-q)</a:t>
            </a:r>
            <a:endParaRPr lang="en-AU" i="1" dirty="0">
              <a:solidFill>
                <a:srgbClr val="FF0000"/>
              </a:solidFill>
            </a:endParaRPr>
          </a:p>
          <a:p>
            <a:r>
              <a:rPr lang="en-AU" dirty="0"/>
              <a:t>H is more attractive to A than L </a:t>
            </a:r>
          </a:p>
          <a:p>
            <a:pPr marL="0" indent="0">
              <a:buNone/>
            </a:pP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(1-q)</a:t>
            </a:r>
            <a:r>
              <a:rPr lang="en-AU" sz="28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a+qb-y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 </a:t>
            </a:r>
            <a:r>
              <a:rPr lang="en-AU" sz="28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(1-q)b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  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b + y/(1-2q)</a:t>
            </a:r>
            <a:endParaRPr lang="en-AU" i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9565A-6150-409D-BF75-ACAE62BF5364}"/>
              </a:ext>
            </a:extLst>
          </p:cNvPr>
          <p:cNvSpPr txBox="1"/>
          <p:nvPr/>
        </p:nvSpPr>
        <p:spPr>
          <a:xfrm rot="19666281">
            <a:off x="2871788" y="1478756"/>
            <a:ext cx="8358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50"/>
                </a:solidFill>
                <a:latin typeface="French Script MT" panose="03020402040607040605" pitchFamily="66" charset="0"/>
              </a:rPr>
              <a:t>flashback</a:t>
            </a:r>
            <a:endParaRPr lang="en-AU" sz="9600" dirty="0">
              <a:solidFill>
                <a:srgbClr val="00B050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74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EBAC-5BC0-4106-818C-0641A211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Classic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Principal Agent </a:t>
            </a:r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solution: in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E4E9-6640-45C3-B327-C5CD9084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We assume R is high enough and q is low enough that Principal wants a high effort solution</a:t>
            </a:r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Then the solution involves meeting two conditions at minimum cost</a:t>
            </a:r>
          </a:p>
          <a:p>
            <a:r>
              <a:rPr lang="en-AU" dirty="0"/>
              <a:t>The participation constraint </a:t>
            </a:r>
          </a:p>
          <a:p>
            <a:pPr marL="0" indent="0">
              <a:buNone/>
            </a:pPr>
            <a:r>
              <a:rPr lang="en-A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(1-q)a+qb-y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   a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(y-</a:t>
            </a:r>
            <a:r>
              <a:rPr lang="en-AU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qb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)/(1-q)</a:t>
            </a:r>
            <a:endParaRPr lang="en-AU" i="1" dirty="0">
              <a:solidFill>
                <a:srgbClr val="FF0000"/>
              </a:solidFill>
            </a:endParaRPr>
          </a:p>
          <a:p>
            <a:r>
              <a:rPr lang="en-AU" strike="sngStrike" dirty="0"/>
              <a:t>H is more attractive to A than L </a:t>
            </a:r>
          </a:p>
          <a:p>
            <a:r>
              <a:rPr lang="en-AU" dirty="0"/>
              <a:t>(H, h) is more attractive to A than (L, h)</a:t>
            </a:r>
          </a:p>
          <a:p>
            <a:pPr marL="0" indent="0">
              <a:buNone/>
            </a:pP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AU" sz="2800" i="1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(1-q)</a:t>
            </a:r>
            <a:r>
              <a:rPr lang="en-AU" sz="2800" i="1" strike="sng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a+qb-y</a:t>
            </a:r>
            <a:r>
              <a:rPr lang="en-AU" sz="2800" i="1" strike="sngStrike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i="1" strike="sngStrik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 </a:t>
            </a:r>
            <a:r>
              <a:rPr lang="en-AU" sz="2800" i="1" strike="sngStrike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AU" sz="2800" i="1" strike="sngStrik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(1-q)b  </a:t>
            </a:r>
            <a:r>
              <a:rPr lang="en-AU" sz="2800" i="1" strike="sngStrik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    </a:t>
            </a:r>
            <a:r>
              <a:rPr lang="en-AU" sz="2800" i="1" strike="sngStrik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AU" sz="2800" i="1" strike="sngStrik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b + y/(1-2q)</a:t>
            </a:r>
          </a:p>
          <a:p>
            <a:pPr marL="0" indent="0">
              <a:buNone/>
            </a:pP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(1-q)</a:t>
            </a:r>
            <a:r>
              <a:rPr lang="en-AU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a+qb-y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 </a:t>
            </a:r>
            <a:r>
              <a:rPr lang="en-AU" sz="28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(1-q)b </a:t>
            </a:r>
            <a:r>
              <a:rPr lang="en-AU" sz="2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-x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  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b + </a:t>
            </a:r>
            <a:r>
              <a:rPr lang="en-AU" sz="2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[y-x]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/(1-2q)</a:t>
            </a:r>
            <a:endParaRPr lang="en-A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8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E667-1166-F147-EA25-19524C47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(Christian) Humanists</a:t>
            </a:r>
            <a:br>
              <a:rPr lang="en-A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Persons are more than individuals, society is more than exchange, flourishing is more than utility maximization.</a:t>
            </a:r>
            <a:endParaRPr lang="en-A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2BBFDB1-8AA3-3E48-C6D3-AEF72F340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7323" y="2090419"/>
            <a:ext cx="2484587" cy="294894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CB857-F37D-77B9-09B7-C11009C90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2090419"/>
            <a:ext cx="2230813" cy="299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07ECA-71FE-5A60-9C1A-0C914B63F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82078"/>
            <a:ext cx="2645988" cy="2957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EFBC8E-47C0-1E25-6288-2FC55CC38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288" y="2082078"/>
            <a:ext cx="2358377" cy="29934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C58CBE-0AB0-7884-556F-6B723C4C18B4}"/>
              </a:ext>
            </a:extLst>
          </p:cNvPr>
          <p:cNvSpPr txBox="1"/>
          <p:nvPr/>
        </p:nvSpPr>
        <p:spPr>
          <a:xfrm>
            <a:off x="1082040" y="5204460"/>
            <a:ext cx="223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Peter </a:t>
            </a:r>
            <a:r>
              <a:rPr lang="en-AU" dirty="0" err="1"/>
              <a:t>Eckley</a:t>
            </a:r>
            <a:r>
              <a:rPr lang="en-AU" dirty="0"/>
              <a:t>, Bank of England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D534F-A532-419E-8E8C-776401C35702}"/>
              </a:ext>
            </a:extLst>
          </p:cNvPr>
          <p:cNvSpPr txBox="1"/>
          <p:nvPr/>
        </p:nvSpPr>
        <p:spPr>
          <a:xfrm>
            <a:off x="3617653" y="5204460"/>
            <a:ext cx="223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Masao Ogaki, President of the Japanese Economic Association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A0039E-E7DE-A4D8-6239-13662704329E}"/>
              </a:ext>
            </a:extLst>
          </p:cNvPr>
          <p:cNvSpPr txBox="1"/>
          <p:nvPr/>
        </p:nvSpPr>
        <p:spPr>
          <a:xfrm>
            <a:off x="6225540" y="5204460"/>
            <a:ext cx="223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Bernhard </a:t>
            </a:r>
            <a:r>
              <a:rPr lang="en-US" dirty="0" err="1"/>
              <a:t>Kassberger</a:t>
            </a:r>
            <a:r>
              <a:rPr lang="en-US" dirty="0"/>
              <a:t>, Düsseldorf Institute for Competition Economics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689DA5-E234-68C8-B894-1DFF3289E402}"/>
              </a:ext>
            </a:extLst>
          </p:cNvPr>
          <p:cNvSpPr txBox="1"/>
          <p:nvPr/>
        </p:nvSpPr>
        <p:spPr>
          <a:xfrm>
            <a:off x="9064209" y="5204460"/>
            <a:ext cx="2230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Arttu</a:t>
            </a:r>
            <a:r>
              <a:rPr lang="en-AU" dirty="0"/>
              <a:t> </a:t>
            </a:r>
            <a:r>
              <a:rPr lang="en-AU" dirty="0" err="1"/>
              <a:t>Makipaa</a:t>
            </a:r>
            <a:r>
              <a:rPr lang="en-AU" dirty="0"/>
              <a:t>, </a:t>
            </a:r>
          </a:p>
          <a:p>
            <a:r>
              <a:rPr lang="en-US" dirty="0"/>
              <a:t>EU official and economist &amp; ethicist, recent PhD on Emil Brunner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67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EBAC-5BC0-4106-818C-0641A211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Classic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Principal Agent </a:t>
            </a:r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solution: in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E4E9-6640-45C3-B327-C5CD9084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We assume R is high enough and q is low enough that Principal wants a high effort solution</a:t>
            </a:r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Then the solution involves meeting two conditions at minimum cost</a:t>
            </a:r>
          </a:p>
          <a:p>
            <a:r>
              <a:rPr lang="en-AU" dirty="0">
                <a:solidFill>
                  <a:schemeClr val="bg1">
                    <a:lumMod val="85000"/>
                  </a:schemeClr>
                </a:solidFill>
              </a:rPr>
              <a:t>The participation constraint </a:t>
            </a:r>
          </a:p>
          <a:p>
            <a:pPr marL="0" indent="0">
              <a:buNone/>
            </a:pPr>
            <a:r>
              <a:rPr lang="en-AU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(1-q)a+qb-y</a:t>
            </a:r>
            <a:r>
              <a:rPr lang="en-AU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</a:t>
            </a:r>
            <a:r>
              <a:rPr lang="en-AU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</a:t>
            </a:r>
            <a:r>
              <a:rPr lang="en-AU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   a</a:t>
            </a:r>
            <a:r>
              <a:rPr lang="en-AU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</a:t>
            </a:r>
            <a:r>
              <a:rPr lang="en-AU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(y-</a:t>
            </a:r>
            <a:r>
              <a:rPr lang="en-AU" sz="2800" i="1" dirty="0" err="1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qb</a:t>
            </a:r>
            <a:r>
              <a:rPr lang="en-AU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)/(1-q)</a:t>
            </a:r>
            <a:endParaRPr lang="en-AU" i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AU" strike="sngStrike" dirty="0">
                <a:solidFill>
                  <a:schemeClr val="bg1">
                    <a:lumMod val="85000"/>
                  </a:schemeClr>
                </a:solidFill>
              </a:rPr>
              <a:t>H is more attractive to A than L </a:t>
            </a:r>
          </a:p>
          <a:p>
            <a:r>
              <a:rPr lang="en-AU" dirty="0"/>
              <a:t>(H, h) is more attractive to A than (L, h)</a:t>
            </a:r>
          </a:p>
          <a:p>
            <a:pPr marL="0" indent="0">
              <a:buNone/>
            </a:pP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(1-q)</a:t>
            </a:r>
            <a:r>
              <a:rPr lang="en-AU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a+qb-y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 </a:t>
            </a:r>
            <a:r>
              <a:rPr lang="en-AU" sz="28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(1-q)b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  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b + </a:t>
            </a:r>
            <a:r>
              <a:rPr lang="en-AU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/(1-2q)   </a:t>
            </a:r>
            <a:r>
              <a:rPr lang="en-AU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OLD</a:t>
            </a:r>
          </a:p>
          <a:p>
            <a:pPr marL="0" indent="0">
              <a:buNone/>
            </a:pP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(1-q)</a:t>
            </a:r>
            <a:r>
              <a:rPr lang="en-AU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a+qb-y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 </a:t>
            </a:r>
            <a:r>
              <a:rPr lang="en-AU" sz="28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(1-q)b </a:t>
            </a:r>
            <a:r>
              <a:rPr lang="en-AU" sz="2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-x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  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b + </a:t>
            </a:r>
            <a:r>
              <a:rPr lang="en-AU" sz="28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[y-x]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/(1-2q)   </a:t>
            </a:r>
            <a:r>
              <a:rPr lang="en-AU" sz="28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endParaRPr lang="en-A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9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A87BCB3-F8D9-479C-81BD-B9F2B087E4B1}"/>
                  </a:ext>
                </a:extLst>
              </p14:cNvPr>
              <p14:cNvContentPartPr/>
              <p14:nvPr/>
            </p14:nvContentPartPr>
            <p14:xfrm>
              <a:off x="6302763" y="5391824"/>
              <a:ext cx="52920" cy="20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A87BCB3-F8D9-479C-81BD-B9F2B087E4B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94123" y="5383184"/>
                <a:ext cx="70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C372E79-8E4B-4A93-B690-0EAD522907EB}"/>
                  </a:ext>
                </a:extLst>
              </p14:cNvPr>
              <p14:cNvContentPartPr/>
              <p14:nvPr/>
            </p14:nvContentPartPr>
            <p14:xfrm>
              <a:off x="6302763" y="5396144"/>
              <a:ext cx="92160" cy="91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C372E79-8E4B-4A93-B690-0EAD522907E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94123" y="5387504"/>
                <a:ext cx="109800" cy="1090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98E0EB69-ECFA-4CA8-8F6D-05066D7A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266065"/>
            <a:ext cx="10515600" cy="1325563"/>
          </a:xfrm>
        </p:spPr>
        <p:txBody>
          <a:bodyPr/>
          <a:lstStyle/>
          <a:p>
            <a:r>
              <a:rPr lang="en-AU" b="1" dirty="0"/>
              <a:t>We solve by adding a lying cost x &gt;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98DEA-3F4B-4267-A4D0-20E0E29208B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38953" y="1591628"/>
            <a:ext cx="7457067" cy="526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98F1-388D-60E9-2AFC-F900FCED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Theology and </a:t>
            </a:r>
            <a:r>
              <a:rPr lang="en-AU" dirty="0" err="1"/>
              <a:t>Methodogy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63C1-D1B1-35BA-17B2-0F35140C5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Brunner: the closer you are to the ‘personal’ the greater the noetic effects of sin</a:t>
            </a:r>
          </a:p>
          <a:p>
            <a:r>
              <a:rPr lang="en-AU" dirty="0"/>
              <a:t>Consider the progress of the social sciences vs the physical sciences</a:t>
            </a:r>
          </a:p>
          <a:p>
            <a:r>
              <a:rPr lang="en-AU" dirty="0"/>
              <a:t>A possible reason is the mystery of the human person is irreducible to one social science (including economics)</a:t>
            </a:r>
          </a:p>
          <a:p>
            <a:r>
              <a:rPr lang="en-AU" dirty="0"/>
              <a:t>Therefore methodological eclecticism is a Christian option</a:t>
            </a:r>
          </a:p>
          <a:p>
            <a:r>
              <a:rPr lang="en-AU" dirty="0"/>
              <a:t>Here we introduce a ‘lying cost’ – a proclivity to lie – which is not model consistent. It comes from ‘outside’ (another social science or theology)</a:t>
            </a:r>
          </a:p>
        </p:txBody>
      </p:sp>
    </p:spTree>
    <p:extLst>
      <p:ext uri="{BB962C8B-B14F-4D97-AF65-F5344CB8AC3E}">
        <p14:creationId xmlns:p14="http://schemas.microsoft.com/office/powerpoint/2010/main" val="22097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8D6EC8-C27B-4687-978A-B6EC752AD488}"/>
              </a:ext>
            </a:extLst>
          </p:cNvPr>
          <p:cNvSpPr txBox="1"/>
          <p:nvPr/>
        </p:nvSpPr>
        <p:spPr>
          <a:xfrm>
            <a:off x="892288" y="404650"/>
            <a:ext cx="909912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50"/>
                </a:solidFill>
              </a:rPr>
              <a:t>This is a great failure of the curriculum of every business school I know: we teach our students the importance of cost/ benefit analysis in everything they do. In most cases, this is useful – but not when it comes to behaving with. In fact, treating integrity ... as a matter of cost/benefit analysis virtually guarantees that you will not be a person of integrity. </a:t>
            </a:r>
          </a:p>
          <a:p>
            <a:endParaRPr lang="en-US" sz="3200" i="1" dirty="0">
              <a:solidFill>
                <a:srgbClr val="00B050"/>
              </a:solidFill>
            </a:endParaRPr>
          </a:p>
          <a:p>
            <a:pPr algn="r"/>
            <a:r>
              <a:rPr lang="en-US" sz="2800" dirty="0"/>
              <a:t>Michael Jensen, creator of Principal Agent Model</a:t>
            </a:r>
            <a:endParaRPr lang="en-A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6C3F5-28F7-4D00-B5B2-19DBFA96F733}"/>
              </a:ext>
            </a:extLst>
          </p:cNvPr>
          <p:cNvSpPr txBox="1"/>
          <p:nvPr/>
        </p:nvSpPr>
        <p:spPr>
          <a:xfrm>
            <a:off x="628650" y="4883690"/>
            <a:ext cx="10934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200" dirty="0"/>
              <a:t>In this paper we argue that Prof Jensen himself has created a model which is morally flawed in its description</a:t>
            </a:r>
          </a:p>
          <a:p>
            <a:r>
              <a:rPr lang="da-DK" sz="3200" dirty="0"/>
              <a:t>This is the Principal-Agent (PA) model</a:t>
            </a:r>
          </a:p>
        </p:txBody>
      </p:sp>
    </p:spTree>
    <p:extLst>
      <p:ext uri="{BB962C8B-B14F-4D97-AF65-F5344CB8AC3E}">
        <p14:creationId xmlns:p14="http://schemas.microsoft.com/office/powerpoint/2010/main" val="37210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5981-87FC-24FB-FF87-52A57CBF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4023-EBC4-116B-C2EE-A4927F0BE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Agent works on behalf of Principal</a:t>
            </a:r>
          </a:p>
          <a:p>
            <a:r>
              <a:rPr lang="en-AU" dirty="0"/>
              <a:t>Agents actions are hidden</a:t>
            </a:r>
          </a:p>
          <a:p>
            <a:r>
              <a:rPr lang="en-AU" dirty="0"/>
              <a:t>Output is only partly determined by Agent’s hidden actions and so is not inferable from it</a:t>
            </a:r>
          </a:p>
          <a:p>
            <a:r>
              <a:rPr lang="en-AU" dirty="0"/>
              <a:t>Principal has to motivate Agent with an incentive contract</a:t>
            </a:r>
          </a:p>
          <a:p>
            <a:r>
              <a:rPr lang="en-AU" dirty="0"/>
              <a:t>Agent is risk averse (P is not) so is loaded up with risk, inefficiently</a:t>
            </a:r>
          </a:p>
          <a:p>
            <a:r>
              <a:rPr lang="en-AU" dirty="0"/>
              <a:t>The Principal has to compensate the agent for risk. </a:t>
            </a:r>
          </a:p>
        </p:txBody>
      </p:sp>
    </p:spTree>
    <p:extLst>
      <p:ext uri="{BB962C8B-B14F-4D97-AF65-F5344CB8AC3E}">
        <p14:creationId xmlns:p14="http://schemas.microsoft.com/office/powerpoint/2010/main" val="76560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63FA-D086-4023-8BD7-7AD0F5F7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Where is the mistake in PA?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6B76D-5293-4532-8F83-D89892FFB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5372" y="1825624"/>
                <a:ext cx="7601300" cy="49333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AU" sz="2600" dirty="0"/>
                  <a:t>Principal hires Agent who expends High (H) or Low (L) hidden effort with cost to Agent y or 0. High effort makes high revenue (R) more likely (q&lt; ½) than low revenue (0). </a:t>
                </a:r>
              </a:p>
              <a:p>
                <a:r>
                  <a:rPr lang="en-AU" sz="2600" dirty="0"/>
                  <a:t>Principal pays a</a:t>
                </a:r>
                <a:r>
                  <a:rPr lang="en-AU" sz="2600" baseline="30000" dirty="0"/>
                  <a:t>2</a:t>
                </a:r>
                <a:r>
                  <a:rPr lang="en-AU" sz="2600" dirty="0"/>
                  <a:t> for R and b</a:t>
                </a:r>
                <a:r>
                  <a:rPr lang="en-AU" sz="2600" baseline="30000" dirty="0"/>
                  <a:t>2</a:t>
                </a:r>
                <a:r>
                  <a:rPr lang="en-AU" sz="2600" dirty="0"/>
                  <a:t> for 0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A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AU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 </a:t>
                </a:r>
                <a:r>
                  <a:rPr lang="en-A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 E(p)=E(Revenue-wage)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A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AU" sz="2400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A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A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𝑤𝑎𝑔𝑒</m:t>
                        </m:r>
                      </m:e>
                    </m:rad>
                    <m:r>
                      <a:rPr lang="en-A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A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𝑐𝑜𝑠𝑡</m:t>
                    </m:r>
                    <m:r>
                      <a:rPr lang="en-A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𝑜𝑓</m:t>
                    </m:r>
                    <m:r>
                      <a:rPr lang="en-A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AU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𝑒𝑓𝑓𝑜𝑟𝑡</m:t>
                    </m:r>
                  </m:oMath>
                </a14:m>
                <a:r>
                  <a:rPr lang="en-AU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AU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Therefore</a:t>
                </a:r>
                <a:r>
                  <a:rPr lang="en-AU" sz="2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E(U</a:t>
                </a:r>
                <a:r>
                  <a:rPr lang="en-AU" sz="2600" i="1" baseline="-25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AU" sz="26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= </a:t>
                </a:r>
                <a:r>
                  <a:rPr lang="en-AU" sz="2600" i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(1-q) a + q b – y </a:t>
                </a:r>
                <a:r>
                  <a:rPr lang="en-AU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for high effort and 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AU" sz="2600" i="1" dirty="0">
                    <a:solidFill>
                      <a:srgbClr val="7030A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 a + (1-q) b - 0 </a:t>
                </a:r>
                <a:r>
                  <a:rPr lang="en-AU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for low effort</a:t>
                </a: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AU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Outside option is </a:t>
                </a:r>
                <a:r>
                  <a:rPr lang="en-AU" sz="26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zero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96B76D-5293-4532-8F83-D89892FFB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5372" y="1825624"/>
                <a:ext cx="7601300" cy="4933315"/>
              </a:xfrm>
              <a:blipFill>
                <a:blip r:embed="rId3"/>
                <a:stretch>
                  <a:fillRect l="-1203" t="-2346" r="-1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4780D10-2BEA-4913-B37D-34601CA22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9066"/>
              </p:ext>
            </p:extLst>
          </p:nvPr>
        </p:nvGraphicFramePr>
        <p:xfrm>
          <a:off x="8038867" y="1868088"/>
          <a:ext cx="344754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98">
                  <a:extLst>
                    <a:ext uri="{9D8B030D-6E8A-4147-A177-3AD203B41FA5}">
                      <a16:colId xmlns:a16="http://schemas.microsoft.com/office/drawing/2014/main" val="4236609133"/>
                    </a:ext>
                  </a:extLst>
                </a:gridCol>
                <a:gridCol w="1041764">
                  <a:extLst>
                    <a:ext uri="{9D8B030D-6E8A-4147-A177-3AD203B41FA5}">
                      <a16:colId xmlns:a16="http://schemas.microsoft.com/office/drawing/2014/main" val="549707536"/>
                    </a:ext>
                  </a:extLst>
                </a:gridCol>
                <a:gridCol w="1149181">
                  <a:extLst>
                    <a:ext uri="{9D8B030D-6E8A-4147-A177-3AD203B41FA5}">
                      <a16:colId xmlns:a16="http://schemas.microsoft.com/office/drawing/2014/main" val="1152953055"/>
                    </a:ext>
                  </a:extLst>
                </a:gridCol>
              </a:tblGrid>
              <a:tr h="270400">
                <a:tc>
                  <a:txBody>
                    <a:bodyPr/>
                    <a:lstStyle/>
                    <a:p>
                      <a:r>
                        <a:rPr lang="en-US" dirty="0"/>
                        <a:t>Technology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71755"/>
                  </a:ext>
                </a:extLst>
              </a:tr>
              <a:tr h="270400">
                <a:tc>
                  <a:txBody>
                    <a:bodyPr/>
                    <a:lstStyle/>
                    <a:p>
                      <a:r>
                        <a:rPr lang="en-AU" sz="1200" dirty="0"/>
                        <a:t>High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1-q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79187"/>
                  </a:ext>
                </a:extLst>
              </a:tr>
              <a:tr h="270400">
                <a:tc>
                  <a:txBody>
                    <a:bodyPr/>
                    <a:lstStyle/>
                    <a:p>
                      <a:r>
                        <a:rPr lang="en-AU" sz="1200" dirty="0"/>
                        <a:t>Low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1-q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98835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963AB0A6-3E9A-46D6-94D7-00A86D1F2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770714"/>
              </p:ext>
            </p:extLst>
          </p:nvPr>
        </p:nvGraphicFramePr>
        <p:xfrm>
          <a:off x="8038867" y="3142768"/>
          <a:ext cx="343320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98">
                  <a:extLst>
                    <a:ext uri="{9D8B030D-6E8A-4147-A177-3AD203B41FA5}">
                      <a16:colId xmlns:a16="http://schemas.microsoft.com/office/drawing/2014/main" val="1792704337"/>
                    </a:ext>
                  </a:extLst>
                </a:gridCol>
                <a:gridCol w="1020987">
                  <a:extLst>
                    <a:ext uri="{9D8B030D-6E8A-4147-A177-3AD203B41FA5}">
                      <a16:colId xmlns:a16="http://schemas.microsoft.com/office/drawing/2014/main" val="4233731118"/>
                    </a:ext>
                  </a:extLst>
                </a:gridCol>
                <a:gridCol w="1155622">
                  <a:extLst>
                    <a:ext uri="{9D8B030D-6E8A-4147-A177-3AD203B41FA5}">
                      <a16:colId xmlns:a16="http://schemas.microsoft.com/office/drawing/2014/main" val="1142097976"/>
                    </a:ext>
                  </a:extLst>
                </a:gridCol>
              </a:tblGrid>
              <a:tr h="341458">
                <a:tc>
                  <a:txBody>
                    <a:bodyPr/>
                    <a:lstStyle/>
                    <a:p>
                      <a:r>
                        <a:rPr lang="en-US" dirty="0"/>
                        <a:t>Reward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102938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</a:t>
                      </a:r>
                      <a:r>
                        <a:rPr lang="en-AU" baseline="30000" dirty="0"/>
                        <a:t>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37415"/>
                  </a:ext>
                </a:extLst>
              </a:tr>
              <a:tr h="34145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3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EBAC-5BC0-4106-818C-0641A211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Classic </a:t>
            </a:r>
            <a:r>
              <a:rPr lang="en-US" b="1" dirty="0"/>
              <a:t>Principal Agent </a:t>
            </a:r>
            <a:r>
              <a:rPr lang="en-AU" b="1" dirty="0"/>
              <a:t>solution: in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E4E9-6640-45C3-B327-C5CD9084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56620" cy="4351338"/>
          </a:xfrm>
        </p:spPr>
        <p:txBody>
          <a:bodyPr/>
          <a:lstStyle/>
          <a:p>
            <a:r>
              <a:rPr lang="en-AU" dirty="0"/>
              <a:t>We assume R is high enough and q is low enough that Principal wants a high effort solution</a:t>
            </a:r>
          </a:p>
          <a:p>
            <a:r>
              <a:rPr lang="en-AU" dirty="0"/>
              <a:t>Solution involves meeting two conditions at minimum cost (in </a:t>
            </a:r>
            <a:r>
              <a:rPr lang="en-AU" dirty="0" err="1"/>
              <a:t>axb</a:t>
            </a:r>
            <a:r>
              <a:rPr lang="en-AU" dirty="0"/>
              <a:t> space)</a:t>
            </a:r>
          </a:p>
          <a:p>
            <a:r>
              <a:rPr lang="en-AU" dirty="0"/>
              <a:t>The participation constraint </a:t>
            </a:r>
          </a:p>
          <a:p>
            <a:pPr marL="0" indent="0">
              <a:buNone/>
            </a:pPr>
            <a:r>
              <a:rPr lang="en-AU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(1-q)a+qb-y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  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   a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(y-</a:t>
            </a:r>
            <a:r>
              <a:rPr lang="en-AU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qb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)/(1-q)</a:t>
            </a:r>
            <a:endParaRPr lang="en-AU" i="1" dirty="0">
              <a:solidFill>
                <a:srgbClr val="FF0000"/>
              </a:solidFill>
            </a:endParaRPr>
          </a:p>
          <a:p>
            <a:r>
              <a:rPr lang="en-AU" dirty="0"/>
              <a:t>H is more attractive to Agent than L </a:t>
            </a:r>
          </a:p>
          <a:p>
            <a:pPr marL="0" indent="0">
              <a:buNone/>
            </a:pP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(1-q)</a:t>
            </a:r>
            <a:r>
              <a:rPr lang="en-AU" sz="28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a+qb-y</a:t>
            </a:r>
            <a:r>
              <a:rPr lang="en-A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≥ </a:t>
            </a:r>
            <a:r>
              <a:rPr lang="en-AU" sz="2800" i="1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+ (1-q)b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    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AU" sz="2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≥ b + y/(1-2q)</a:t>
            </a:r>
            <a:endParaRPr lang="en-A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218E-D39C-4F50-BB07-28EE9467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Classic Principal Agent solution: Blue dot assures </a:t>
            </a:r>
            <a:r>
              <a:rPr lang="en-AU" b="1" dirty="0">
                <a:solidFill>
                  <a:srgbClr val="FF0000"/>
                </a:solidFill>
              </a:rPr>
              <a:t>participation</a:t>
            </a:r>
            <a:r>
              <a:rPr lang="en-AU" b="1" dirty="0"/>
              <a:t> and </a:t>
            </a:r>
            <a:r>
              <a:rPr lang="en-AU" b="1" dirty="0">
                <a:solidFill>
                  <a:srgbClr val="7030A0"/>
                </a:solidFill>
              </a:rPr>
              <a:t>high effort </a:t>
            </a:r>
            <a:r>
              <a:rPr lang="en-AU" b="1" dirty="0"/>
              <a:t>at minimum cost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8232D68-720A-46E7-8A94-DC40BF17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43" y="2274188"/>
            <a:ext cx="9632314" cy="4361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2BEA9-3547-4AD6-8A36-ABF7A97063DF}"/>
              </a:ext>
            </a:extLst>
          </p:cNvPr>
          <p:cNvSpPr txBox="1"/>
          <p:nvPr/>
        </p:nvSpPr>
        <p:spPr>
          <a:xfrm>
            <a:off x="7853742" y="2316854"/>
            <a:ext cx="2075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C6F732-5884-473D-B60A-3440975C8E58}"/>
              </a:ext>
            </a:extLst>
          </p:cNvPr>
          <p:cNvSpPr/>
          <p:nvPr/>
        </p:nvSpPr>
        <p:spPr>
          <a:xfrm>
            <a:off x="7388128" y="3074179"/>
            <a:ext cx="201953" cy="2075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39102-65D6-4724-8D00-256E66593D12}"/>
              </a:ext>
            </a:extLst>
          </p:cNvPr>
          <p:cNvSpPr txBox="1"/>
          <p:nvPr/>
        </p:nvSpPr>
        <p:spPr>
          <a:xfrm>
            <a:off x="7595691" y="4510292"/>
            <a:ext cx="875133" cy="2243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99A4A-C209-4C65-A055-98543EFBE5B8}"/>
              </a:ext>
            </a:extLst>
          </p:cNvPr>
          <p:cNvSpPr txBox="1"/>
          <p:nvPr/>
        </p:nvSpPr>
        <p:spPr>
          <a:xfrm>
            <a:off x="1935387" y="3141497"/>
            <a:ext cx="3130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Here is the informational rent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081B7B-BC61-43B3-95C6-A8AEA1A1D55E}"/>
              </a:ext>
            </a:extLst>
          </p:cNvPr>
          <p:cNvCxnSpPr/>
          <p:nvPr/>
        </p:nvCxnSpPr>
        <p:spPr>
          <a:xfrm flipV="1">
            <a:off x="4936638" y="3429000"/>
            <a:ext cx="2300025" cy="99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DB16D96-7ABC-4297-969E-E5DB57FFE9A0}"/>
              </a:ext>
            </a:extLst>
          </p:cNvPr>
          <p:cNvSpPr/>
          <p:nvPr/>
        </p:nvSpPr>
        <p:spPr>
          <a:xfrm>
            <a:off x="7438618" y="3214425"/>
            <a:ext cx="106586" cy="7012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1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4179-575D-45CB-93F9-34974C01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It is really ‘duplicity rent’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0ACAB-D439-4726-AAE2-B5231641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54740" cy="5032375"/>
          </a:xfrm>
        </p:spPr>
        <p:txBody>
          <a:bodyPr>
            <a:normAutofit/>
          </a:bodyPr>
          <a:lstStyle/>
          <a:p>
            <a:r>
              <a:rPr lang="en-AU" dirty="0"/>
              <a:t>It is taken as given that any economic agent with an informational advantage who can exploit this for gain will do so</a:t>
            </a:r>
          </a:p>
          <a:p>
            <a:r>
              <a:rPr lang="en-AU" dirty="0"/>
              <a:t>But such an advantage disappears if the agent discloses the information</a:t>
            </a:r>
          </a:p>
          <a:p>
            <a:r>
              <a:rPr lang="en-AU" dirty="0"/>
              <a:t>Therefore the purported value of information relies on a willingness to lie (or decline to answer) when asked to disclose it </a:t>
            </a:r>
          </a:p>
          <a:p>
            <a:r>
              <a:rPr lang="en-AU" dirty="0"/>
              <a:t>The mistake is to assume this will </a:t>
            </a:r>
            <a:r>
              <a:rPr lang="en-AU" u="sng" dirty="0"/>
              <a:t>always</a:t>
            </a:r>
            <a:r>
              <a:rPr lang="en-AU" dirty="0"/>
              <a:t> happen and not allow for agents to </a:t>
            </a:r>
            <a:r>
              <a:rPr lang="en-AU" u="sng" dirty="0"/>
              <a:t>sometimes</a:t>
            </a:r>
            <a:r>
              <a:rPr lang="en-AU" dirty="0"/>
              <a:t> reliably disclose what they know – i.e. to be </a:t>
            </a:r>
            <a:r>
              <a:rPr lang="en-AU" u="sng" dirty="0"/>
              <a:t>trustworthy</a:t>
            </a:r>
          </a:p>
          <a:p>
            <a:r>
              <a:rPr lang="en-AU" dirty="0">
                <a:solidFill>
                  <a:srgbClr val="00B050"/>
                </a:solidFill>
              </a:rPr>
              <a:t>In contrast to current economic theory, </a:t>
            </a:r>
            <a:r>
              <a:rPr lang="en-AU" u="sng" dirty="0">
                <a:solidFill>
                  <a:srgbClr val="00B050"/>
                </a:solidFill>
              </a:rPr>
              <a:t>in reality </a:t>
            </a:r>
            <a:r>
              <a:rPr lang="en-AU" dirty="0">
                <a:solidFill>
                  <a:srgbClr val="00B050"/>
                </a:solidFill>
              </a:rPr>
              <a:t>informational advantages are necessary but not sufficient for distortions and rent</a:t>
            </a:r>
          </a:p>
        </p:txBody>
      </p:sp>
    </p:spTree>
    <p:extLst>
      <p:ext uri="{BB962C8B-B14F-4D97-AF65-F5344CB8AC3E}">
        <p14:creationId xmlns:p14="http://schemas.microsoft.com/office/powerpoint/2010/main" val="1494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2040</Words>
  <Application>Microsoft Office PowerPoint</Application>
  <PresentationFormat>Widescreen</PresentationFormat>
  <Paragraphs>262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French Script MT</vt:lpstr>
      <vt:lpstr>Gill Sans MT</vt:lpstr>
      <vt:lpstr>Times New Roman</vt:lpstr>
      <vt:lpstr>Office Theme</vt:lpstr>
      <vt:lpstr>Fixing a Mistake in the Principal Agent Model with Exogenous lying costs </vt:lpstr>
      <vt:lpstr>Economic (Christian) Humanists Persons are more than individuals, society is more than exchange, flourishing is more than utility maximization.</vt:lpstr>
      <vt:lpstr>Theology and Methodogy</vt:lpstr>
      <vt:lpstr>PowerPoint Presentation</vt:lpstr>
      <vt:lpstr>PA model</vt:lpstr>
      <vt:lpstr>Where is the mistake in PA?</vt:lpstr>
      <vt:lpstr>Classic Principal Agent solution: in algebra</vt:lpstr>
      <vt:lpstr>Classic Principal Agent solution: Blue dot assures participation and high effort at minimum cost</vt:lpstr>
      <vt:lpstr>It is really ‘duplicity rent’</vt:lpstr>
      <vt:lpstr>PowerPoint Presentation</vt:lpstr>
      <vt:lpstr>The lying mechanism</vt:lpstr>
      <vt:lpstr>If H ≠ h or L ≠ l there is a lying cost</vt:lpstr>
      <vt:lpstr>Principal knows x </vt:lpstr>
      <vt:lpstr>Principal knows x </vt:lpstr>
      <vt:lpstr>Principal knows x </vt:lpstr>
      <vt:lpstr>(L, l) is like an outside option for Agent (since its payoff is zero)</vt:lpstr>
      <vt:lpstr>Problem: incentivize participation of (H, h) and ensure it dominates (L, h)</vt:lpstr>
      <vt:lpstr>Classic Principal Agent solution: in algebra</vt:lpstr>
      <vt:lpstr>Classic Principal Agent solution: in algebra</vt:lpstr>
      <vt:lpstr>Classic Principal Agent solution: in algebra</vt:lpstr>
      <vt:lpstr>We solve by adding a lying cost x &gt; 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Lying Costs</dc:title>
  <dc:creator>Gordon Menzies</dc:creator>
  <cp:lastModifiedBy>Gordon Menzies</cp:lastModifiedBy>
  <cp:revision>6</cp:revision>
  <dcterms:created xsi:type="dcterms:W3CDTF">2022-01-19T23:31:08Z</dcterms:created>
  <dcterms:modified xsi:type="dcterms:W3CDTF">2022-07-08T13:21:09Z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2022-01-19T23:31:08Z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fa25357c-27d6-44bd-9721-2ec30fc1ae1c</vt:lpwstr>
  </property>
  <property fmtid="{D5CDD505-2E9C-101B-9397-08002B2CF9AE}" pid="8" name="MSIP_Label_51a6c3db-1667-4f49-995a-8b9973972958_ContentBits">
    <vt:lpwstr>0</vt:lpwstr>
  </property>
</Properties>
</file>