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63" r:id="rId5"/>
    <p:sldId id="265" r:id="rId6"/>
    <p:sldId id="269" r:id="rId7"/>
    <p:sldId id="266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2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3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63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456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505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508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6516"/>
            <a:ext cx="10515600" cy="4800447"/>
          </a:xfrm>
        </p:spPr>
        <p:txBody>
          <a:bodyPr/>
          <a:lstStyle>
            <a:lvl1pPr marL="541338" indent="-541338">
              <a:buFont typeface="Wingdings" panose="05000000000000000000" pitchFamily="2" charset="2"/>
              <a:buChar char="v"/>
              <a:defRPr sz="3200"/>
            </a:lvl1pPr>
            <a:lvl2pPr marL="1071563" indent="-530225">
              <a:buFont typeface="Wingdings" panose="05000000000000000000" pitchFamily="2" charset="2"/>
              <a:buChar char="v"/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C5EB6AD-F04F-2F4D-0207-1D89E42C7589}"/>
              </a:ext>
            </a:extLst>
          </p:cNvPr>
          <p:cNvGrpSpPr/>
          <p:nvPr userDrawn="1"/>
        </p:nvGrpSpPr>
        <p:grpSpPr>
          <a:xfrm>
            <a:off x="0" y="6456150"/>
            <a:ext cx="12192000" cy="409576"/>
            <a:chOff x="0" y="5591175"/>
            <a:chExt cx="9144000" cy="40957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491C28B-7853-05C2-4356-02F582377058}"/>
                </a:ext>
              </a:extLst>
            </p:cNvPr>
            <p:cNvSpPr/>
            <p:nvPr/>
          </p:nvSpPr>
          <p:spPr>
            <a:xfrm>
              <a:off x="0" y="5591175"/>
              <a:ext cx="9144000" cy="4095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F376428-D4C7-C4F5-3BBF-FC3076D2F429}"/>
                </a:ext>
              </a:extLst>
            </p:cNvPr>
            <p:cNvSpPr/>
            <p:nvPr/>
          </p:nvSpPr>
          <p:spPr>
            <a:xfrm>
              <a:off x="7937127" y="5667936"/>
              <a:ext cx="1067360" cy="242048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531CF5-9451-7523-F8AB-587B7CEB1FDB}"/>
                </a:ext>
              </a:extLst>
            </p:cNvPr>
            <p:cNvSpPr/>
            <p:nvPr/>
          </p:nvSpPr>
          <p:spPr>
            <a:xfrm>
              <a:off x="181535" y="5622553"/>
              <a:ext cx="554691" cy="332814"/>
            </a:xfrm>
            <a:prstGeom prst="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BFC389D-8EBC-3054-7423-5E291972BF45}"/>
                </a:ext>
              </a:extLst>
            </p:cNvPr>
            <p:cNvSpPr/>
            <p:nvPr/>
          </p:nvSpPr>
          <p:spPr>
            <a:xfrm>
              <a:off x="845983" y="5652810"/>
              <a:ext cx="745203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828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225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54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37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401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61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567F-72CB-4A65-8EBD-9BEBDA063EAD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55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3567F-72CB-4A65-8EBD-9BEBDA063EAD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09DC-7AA8-488E-B10A-A57A0E07F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3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.waddams@uea.ac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1206" y="2011337"/>
            <a:ext cx="8035047" cy="1790700"/>
          </a:xfrm>
        </p:spPr>
        <p:txBody>
          <a:bodyPr>
            <a:noAutofit/>
          </a:bodyPr>
          <a:lstStyle/>
          <a:p>
            <a:r>
              <a:rPr lang="en-GB" sz="4400" b="1" dirty="0">
                <a:solidFill>
                  <a:schemeClr val="accent5">
                    <a:lumMod val="50000"/>
                  </a:schemeClr>
                </a:solidFill>
              </a:rPr>
              <a:t>Three dimensions of an</a:t>
            </a:r>
            <a:br>
              <a:rPr lang="en-GB" sz="4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GB" sz="4400" b="1" dirty="0">
                <a:solidFill>
                  <a:schemeClr val="accent5">
                    <a:lumMod val="50000"/>
                  </a:schemeClr>
                </a:solidFill>
              </a:rPr>
              <a:t>Inclusive approach (to growth)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91395" y="5563855"/>
            <a:ext cx="309173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5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competitionpolicy.ac.uk</a:t>
            </a:r>
            <a:r>
              <a:rPr lang="en-GB" sz="135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2755" y="5545875"/>
            <a:ext cx="1625349" cy="33604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0" y="513"/>
            <a:ext cx="12192000" cy="919595"/>
            <a:chOff x="0" y="857251"/>
            <a:chExt cx="9144000" cy="919595"/>
          </a:xfrm>
        </p:grpSpPr>
        <p:sp>
          <p:nvSpPr>
            <p:cNvPr id="4" name="Rectangle 3"/>
            <p:cNvSpPr/>
            <p:nvPr/>
          </p:nvSpPr>
          <p:spPr>
            <a:xfrm>
              <a:off x="0" y="857251"/>
              <a:ext cx="9144000" cy="91959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391" y="978589"/>
              <a:ext cx="1187954" cy="676917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691965" y="1317048"/>
              <a:ext cx="7452035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500" dirty="0">
                  <a:solidFill>
                    <a:schemeClr val="bg1"/>
                  </a:solidFill>
                  <a:latin typeface="Helvetica Neue"/>
                </a:rPr>
                <a:t>High quality independent research into competition policy and regulation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0" y="6294213"/>
            <a:ext cx="12192000" cy="564776"/>
            <a:chOff x="0" y="5462188"/>
            <a:chExt cx="9144000" cy="564776"/>
          </a:xfrm>
        </p:grpSpPr>
        <p:sp>
          <p:nvSpPr>
            <p:cNvPr id="11" name="Rectangle 10"/>
            <p:cNvSpPr/>
            <p:nvPr/>
          </p:nvSpPr>
          <p:spPr>
            <a:xfrm>
              <a:off x="0" y="5462188"/>
              <a:ext cx="9144000" cy="5647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298564" y="5563852"/>
              <a:ext cx="8596709" cy="341145"/>
              <a:chOff x="298564" y="5563852"/>
              <a:chExt cx="8596709" cy="34114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298564" y="5581832"/>
                <a:ext cx="3091733" cy="3231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5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competitionpolicy.ac.uk</a:t>
                </a:r>
                <a:r>
                  <a:rPr lang="en-GB" sz="135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69924" y="5563852"/>
                <a:ext cx="1625349" cy="336043"/>
              </a:xfrm>
              <a:prstGeom prst="rect">
                <a:avLst/>
              </a:prstGeom>
            </p:spPr>
          </p:pic>
        </p:grp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78F0E20-5D64-A10F-D449-4AE692F60C6D}"/>
              </a:ext>
            </a:extLst>
          </p:cNvPr>
          <p:cNvSpPr txBox="1"/>
          <p:nvPr/>
        </p:nvSpPr>
        <p:spPr>
          <a:xfrm>
            <a:off x="3790545" y="3855290"/>
            <a:ext cx="44101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/>
              <a:t>Catherine </a:t>
            </a:r>
            <a:r>
              <a:rPr lang="en-US" sz="4000" dirty="0" err="1"/>
              <a:t>Waddams</a:t>
            </a:r>
            <a:endParaRPr lang="en-US" sz="4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5448434-AB6B-F7CD-D219-33A44ACA14BA}"/>
              </a:ext>
            </a:extLst>
          </p:cNvPr>
          <p:cNvSpPr txBox="1"/>
          <p:nvPr/>
        </p:nvSpPr>
        <p:spPr>
          <a:xfrm>
            <a:off x="2107663" y="5094572"/>
            <a:ext cx="61927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latin typeface="Helvetica" pitchFamily="2" charset="0"/>
              </a:rPr>
              <a:t>Christian Perspectives on Economic Growth</a:t>
            </a:r>
          </a:p>
          <a:p>
            <a:r>
              <a:rPr lang="en-GB" sz="2400" i="1" dirty="0">
                <a:latin typeface="Helvetica" pitchFamily="2" charset="0"/>
              </a:rPr>
              <a:t>ACE conference, July 2023</a:t>
            </a:r>
          </a:p>
          <a:p>
            <a:endParaRPr lang="en-US" dirty="0"/>
          </a:p>
        </p:txBody>
      </p:sp>
      <p:pic>
        <p:nvPicPr>
          <p:cNvPr id="16" name="Picture 15" descr="Norwich Good Economy Commission">
            <a:extLst>
              <a:ext uri="{FF2B5EF4-FFF2-40B4-BE49-F238E27FC236}">
                <a16:creationId xmlns:a16="http://schemas.microsoft.com/office/drawing/2014/main" id="{56888DBB-E6D0-47F2-B5D9-C908F5F242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409" y="1065535"/>
            <a:ext cx="6176847" cy="13371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6526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A4614-487B-2B8E-78C0-2EC857734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5">
                    <a:lumMod val="50000"/>
                  </a:schemeClr>
                </a:solidFill>
              </a:rPr>
              <a:t>1. </a:t>
            </a:r>
            <a:r>
              <a:rPr lang="en-GB" sz="4000" b="1" dirty="0">
                <a:solidFill>
                  <a:srgbClr val="002060"/>
                </a:solidFill>
              </a:rPr>
              <a:t>Inclusion</a:t>
            </a:r>
            <a:r>
              <a:rPr lang="en-GB" sz="4000" b="1" dirty="0">
                <a:solidFill>
                  <a:schemeClr val="accent5">
                    <a:lumMod val="50000"/>
                  </a:schemeClr>
                </a:solidFill>
              </a:rPr>
              <a:t> through set-up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0B2A7-293F-5B2F-4D41-70ADAC033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593" y="1160206"/>
            <a:ext cx="10631213" cy="502776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en-US" sz="5100" i="1" dirty="0"/>
              <a:t>A key purpose of the commission is to open up discussion of what constitutes a good economy beyond just policy makers and professionals etc. 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Included business (BID, Norfolk Chamber of Commerce), county and city councils, 3 HE institutions, voluntary &amp; social enterprise sectors, LEP</a:t>
            </a:r>
          </a:p>
          <a:p>
            <a:endParaRPr lang="en-US" sz="34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28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DA8F1-B772-AAAB-8F58-2F4A76A41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 and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9BB35-B728-E4BC-C3E8-0BBF724BB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Established by Norwich City Council &amp; UEA for 2 years based on seminars, ESRC impact accelerator funding, LEP funding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dirty="0"/>
              <a:t>Task: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3200" dirty="0"/>
              <a:t>What is the economy of Norwich?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3200" dirty="0"/>
              <a:t>What do we mean by a good economy? 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3200" dirty="0"/>
              <a:t>How can we intervene more effectively?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179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32221-52DC-1E5D-4270-B7FD74CBD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002060"/>
                </a:solidFill>
              </a:rPr>
              <a:t>2. Inclusion through process – listening to ‘unheard voices’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15FC7-0394-97B3-A5CA-405CC8D7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529"/>
            <a:ext cx="10515600" cy="4800447"/>
          </a:xfrm>
        </p:spPr>
        <p:txBody>
          <a:bodyPr>
            <a:normAutofit/>
          </a:bodyPr>
          <a:lstStyle/>
          <a:p>
            <a:r>
              <a:rPr lang="en-US" sz="2800" dirty="0"/>
              <a:t>Commissioned co-operative game to identify values and priorities</a:t>
            </a:r>
          </a:p>
          <a:p>
            <a:endParaRPr lang="en-US" sz="2800" dirty="0"/>
          </a:p>
          <a:p>
            <a:r>
              <a:rPr lang="en-US" sz="2800" dirty="0"/>
              <a:t>Grants to encourage/enable </a:t>
            </a:r>
            <a:r>
              <a:rPr lang="en-US" sz="2800" dirty="0" err="1"/>
              <a:t>organisations</a:t>
            </a:r>
            <a:r>
              <a:rPr lang="en-US" sz="2800" dirty="0"/>
              <a:t> to engage their </a:t>
            </a:r>
            <a:r>
              <a:rPr lang="en-GB" sz="2800" dirty="0">
                <a:latin typeface="Calibri" panose="020F0502020204030204" pitchFamily="34" charset="0"/>
              </a:rPr>
              <a:t>beneficiaries and networks in discussions around the economy</a:t>
            </a:r>
          </a:p>
          <a:p>
            <a:endParaRPr lang="en-GB" sz="2800" dirty="0">
              <a:latin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</a:rPr>
              <a:t>Exhibition in Forum to demonstrate and invite ideas</a:t>
            </a:r>
          </a:p>
          <a:p>
            <a:endParaRPr lang="en-GB" sz="2800" dirty="0">
              <a:latin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</a:rPr>
              <a:t>some groups very grateful for voice – how many reached?</a:t>
            </a:r>
            <a:endParaRPr lang="en-US" sz="28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3732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EA5DB-98F4-9F90-D39F-877B852E7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rgbClr val="002060"/>
                </a:solidFill>
              </a:rPr>
              <a:t>3. The resulting pledge is inclusive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72CE4-828E-D867-70B6-C330B19B3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800" dirty="0"/>
              <a:t>We pledge to pursue a more </a:t>
            </a:r>
            <a:r>
              <a:rPr lang="en-GB" sz="2800" b="1" dirty="0"/>
              <a:t>inclusive</a:t>
            </a:r>
            <a:r>
              <a:rPr lang="en-GB" sz="2800" dirty="0"/>
              <a:t> and sustainable economy within the city of Norwich and commit to building a better economy in our local area by addressing the following challenges: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Promote and provide jobs where </a:t>
            </a:r>
            <a:r>
              <a:rPr lang="en-GB" b="1" dirty="0"/>
              <a:t>people feel valued</a:t>
            </a:r>
            <a:r>
              <a:rPr lang="en-GB" dirty="0"/>
              <a:t>;</a:t>
            </a:r>
          </a:p>
          <a:p>
            <a:pPr marL="541338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dirty="0"/>
              <a:t>(especially front line - care workers, hospitality, tourism)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Buy from social enterprises, support their wider work;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Support </a:t>
            </a:r>
            <a:r>
              <a:rPr lang="en-GB" b="1" dirty="0"/>
              <a:t>social</a:t>
            </a:r>
            <a:r>
              <a:rPr lang="en-GB" dirty="0"/>
              <a:t>/environmental aims in recruitment &amp; purchasing;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b="1" dirty="0"/>
              <a:t>Consult</a:t>
            </a:r>
            <a:r>
              <a:rPr lang="en-GB" dirty="0"/>
              <a:t> meaningfully on decisions, including community;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Promote digital </a:t>
            </a:r>
            <a:r>
              <a:rPr lang="en-GB" b="1" dirty="0"/>
              <a:t>inclusion</a:t>
            </a:r>
            <a:r>
              <a:rPr lang="en-GB" dirty="0"/>
              <a:t> in Norwich;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Monitor progress &amp; report annually to City Vision2040;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Share what we're doing and encourage others to join us.</a:t>
            </a:r>
          </a:p>
        </p:txBody>
      </p:sp>
    </p:spTree>
    <p:extLst>
      <p:ext uri="{BB962C8B-B14F-4D97-AF65-F5344CB8AC3E}">
        <p14:creationId xmlns:p14="http://schemas.microsoft.com/office/powerpoint/2010/main" val="3166904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4E188-9647-0D4C-D250-DEB40C0EC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Bias in favour of the poor and marginalised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9C5C6-FB9E-4DB7-A62A-B1B4A765A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GB" dirty="0"/>
              <a:t>Secular basis to Commission – inclusion not unique to Norwich/NGEC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GB" dirty="0"/>
              <a:t>“I am come to bring life in all its fulness”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GB" dirty="0"/>
              <a:t>Many examples of Jesus’ bias to the poor, marginalised</a:t>
            </a:r>
          </a:p>
          <a:p>
            <a:pPr marL="987425" lvl="1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dirty="0"/>
              <a:t>unlikely group of chosen disciples – not power holders</a:t>
            </a:r>
          </a:p>
          <a:p>
            <a:pPr marL="987425" lvl="1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dirty="0"/>
              <a:t>Beatitudes (Matt 5:3-11); sheep and goats (Matt 25:31-46);</a:t>
            </a:r>
          </a:p>
          <a:p>
            <a:pPr marL="987425" lvl="1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dirty="0"/>
              <a:t>Good Samaritan (Luke 10:25-37)</a:t>
            </a:r>
          </a:p>
          <a:p>
            <a:pPr marL="987425" lvl="1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dirty="0"/>
              <a:t>general approach to do ‘with’ rather than do ‘to’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088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4E188-9647-0D4C-D250-DEB40C0EC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Christian perspective on inclusion includes: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9C5C6-FB9E-4DB7-A62A-B1B4A765A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8015"/>
            <a:ext cx="10357832" cy="4408267"/>
          </a:xfrm>
        </p:spPr>
        <p:txBody>
          <a:bodyPr>
            <a:normAutofit/>
          </a:bodyPr>
          <a:lstStyle/>
          <a:p>
            <a:pPr marL="873125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open to different perspectives: role of prayer?</a:t>
            </a:r>
          </a:p>
          <a:p>
            <a:pPr marL="873125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GB" dirty="0"/>
          </a:p>
          <a:p>
            <a:pPr marL="873125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consider and succour whole person and experience</a:t>
            </a:r>
          </a:p>
          <a:p>
            <a:pPr marL="873125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GB" dirty="0"/>
          </a:p>
          <a:p>
            <a:pPr marL="873125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promote inclusion in growth - perhaps even more in stagnation?</a:t>
            </a:r>
          </a:p>
          <a:p>
            <a:pPr marL="873125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GB" dirty="0"/>
          </a:p>
          <a:p>
            <a:pPr marL="530225" lvl="1" indent="0" algn="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4000" b="1" dirty="0">
                <a:latin typeface="+mj-lt"/>
              </a:rPr>
              <a:t>Further theological insights?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977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5D8ED-F6E1-DF4A-C6DD-FCB6BB872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3414"/>
            <a:ext cx="10515600" cy="795081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8553C-0374-0C06-2AD0-0C4432FCC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25937"/>
            <a:ext cx="10515600" cy="480044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hlinkClick r:id="rId2"/>
              </a:rPr>
              <a:t>https://gettalking.norwich.gov.uk/norwich-good-economy-commission</a:t>
            </a:r>
          </a:p>
          <a:p>
            <a:pPr marL="0" indent="0" algn="ctr">
              <a:buNone/>
            </a:pPr>
            <a:endParaRPr lang="en-US" dirty="0">
              <a:hlinkClick r:id="rId2"/>
            </a:endParaRP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c.waddams@uea.ac.uk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334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1718</TotalTime>
  <Words>459</Words>
  <Application>Microsoft Macintosh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Helvetica</vt:lpstr>
      <vt:lpstr>Helvetica Neue</vt:lpstr>
      <vt:lpstr>Tahoma</vt:lpstr>
      <vt:lpstr>Wingdings</vt:lpstr>
      <vt:lpstr>Office Theme</vt:lpstr>
      <vt:lpstr>Three dimensions of an Inclusive approach (to growth)</vt:lpstr>
      <vt:lpstr>1. Inclusion through set-up</vt:lpstr>
      <vt:lpstr>Origin and task</vt:lpstr>
      <vt:lpstr>2. Inclusion through process – listening to ‘unheard voices’</vt:lpstr>
      <vt:lpstr>3. The resulting pledge is inclusive</vt:lpstr>
      <vt:lpstr>Bias in favour of the poor and marginalised</vt:lpstr>
      <vt:lpstr>Christian perspective on inclusion includes:</vt:lpstr>
      <vt:lpstr>Thank you</vt:lpstr>
    </vt:vector>
  </TitlesOfParts>
  <Company>University of East Anglia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Nicolette Neile (NBS)</dc:creator>
  <cp:lastModifiedBy>Catherine Waddams</cp:lastModifiedBy>
  <cp:revision>15</cp:revision>
  <dcterms:created xsi:type="dcterms:W3CDTF">2015-01-28T10:23:55Z</dcterms:created>
  <dcterms:modified xsi:type="dcterms:W3CDTF">2023-07-04T19:17:41Z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-1277613839</vt:i4>
  </property>
  <property fmtid="{D5CDD505-2E9C-101B-9397-08002B2CF9AE}" pid="3" name="_NewReviewCycle">
    <vt:lpwstr/>
  </property>
  <property fmtid="{D5CDD505-2E9C-101B-9397-08002B2CF9AE}" pid="4" name="_EmailSubject">
    <vt:lpwstr>slides for comment please - brutal is good</vt:lpwstr>
  </property>
  <property fmtid="{D5CDD505-2E9C-101B-9397-08002B2CF9AE}" pid="5" name="_AuthorEmail">
    <vt:lpwstr>M.Hviid@uea.ac.uk</vt:lpwstr>
  </property>
  <property fmtid="{D5CDD505-2E9C-101B-9397-08002B2CF9AE}" pid="6" name="_AuthorEmailDisplayName">
    <vt:lpwstr>Morten Hviid (LAW - Staff)</vt:lpwstr>
  </property>
</Properties>
</file>