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350" r:id="rId5"/>
    <p:sldId id="365" r:id="rId6"/>
    <p:sldId id="366" r:id="rId7"/>
    <p:sldId id="367" r:id="rId8"/>
    <p:sldId id="368" r:id="rId9"/>
    <p:sldId id="369" r:id="rId10"/>
    <p:sldId id="370" r:id="rId11"/>
    <p:sldId id="364" r:id="rId12"/>
    <p:sldId id="34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5226" autoAdjust="0"/>
  </p:normalViewPr>
  <p:slideViewPr>
    <p:cSldViewPr snapToGrid="0">
      <p:cViewPr varScale="1">
        <p:scale>
          <a:sx n="107" d="100"/>
          <a:sy n="107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6,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July 6, 2022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9490" y="2116182"/>
            <a:ext cx="7619135" cy="1514019"/>
          </a:xfrm>
        </p:spPr>
        <p:txBody>
          <a:bodyPr/>
          <a:lstStyle/>
          <a:p>
            <a:r>
              <a:rPr lang="en-US" sz="5400" dirty="0"/>
              <a:t>Biblical Requisites and Implications for Economic Globalization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Robert C. Tatum</a:t>
            </a:r>
            <a:endParaRPr lang="en-US" sz="2400" dirty="0"/>
          </a:p>
          <a:p>
            <a:r>
              <a:rPr lang="en-US" sz="2400" dirty="0"/>
              <a:t>Cary Caperton Owen Distinguished Professor of Economics</a:t>
            </a:r>
          </a:p>
          <a:p>
            <a:r>
              <a:rPr lang="en-US" sz="2400" dirty="0"/>
              <a:t>University of North Carolina Asheville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750232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Universal Economy Doctrine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5298672" cy="2795232"/>
          </a:xfrm>
        </p:spPr>
        <p:txBody>
          <a:bodyPr/>
          <a:lstStyle/>
          <a:p>
            <a:r>
              <a:rPr lang="en-US" sz="2400" dirty="0"/>
              <a:t>God in his divine providence scattered necessary resources and goods across the earth to encourage trade and bring the peoples of the world together.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2116" y="-22544"/>
            <a:ext cx="5649884" cy="9397939"/>
          </a:xfrm>
        </p:spPr>
      </p:pic>
    </p:spTree>
    <p:extLst>
      <p:ext uri="{BB962C8B-B14F-4D97-AF65-F5344CB8AC3E}">
        <p14:creationId xmlns:p14="http://schemas.microsoft.com/office/powerpoint/2010/main" val="42166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26B5-2F88-BA48-A996-4A13FDFA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10259471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Biblical Basis for Economic Globalization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BDF8F-0AD5-5C43-9EF3-8679B9897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Shared humanity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2A119-28D1-B54D-A879-A0DDEC29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86446"/>
            <a:ext cx="3036477" cy="1942138"/>
          </a:xfrm>
        </p:spPr>
        <p:txBody>
          <a:bodyPr>
            <a:normAutofit/>
          </a:bodyPr>
          <a:lstStyle/>
          <a:p>
            <a:r>
              <a:rPr lang="en-US" sz="2200" dirty="0"/>
              <a:t>Genesis 1:27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E5840-ED0D-0349-88F3-4E90A009498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Eventual 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01285-85FB-FD43-9631-322998389AF0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Romans 14:11 and Philippians 2:10-11</a:t>
            </a:r>
          </a:p>
          <a:p>
            <a:r>
              <a:rPr lang="en-US" sz="2200" dirty="0"/>
              <a:t>Revelation 7:9</a:t>
            </a:r>
          </a:p>
          <a:p>
            <a:r>
              <a:rPr lang="en-US" sz="2200" dirty="0"/>
              <a:t>Revelation 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20E658-15B8-6C4B-A736-3D894774670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Valued differences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52F621-1B1F-5E49-939F-12BD1A0FD52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z="2200" dirty="0"/>
              <a:t>1 Corinthians 12</a:t>
            </a:r>
          </a:p>
          <a:p>
            <a:r>
              <a:rPr lang="en-US" sz="2200" dirty="0"/>
              <a:t>Luke 10:25-37</a:t>
            </a:r>
          </a:p>
          <a:p>
            <a:r>
              <a:rPr lang="en-US" sz="2200" dirty="0"/>
              <a:t>Matthew 5:43-44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646307"/>
            <a:ext cx="6304512" cy="891548"/>
          </a:xfrm>
        </p:spPr>
        <p:txBody>
          <a:bodyPr>
            <a:noAutofit/>
          </a:bodyPr>
          <a:lstStyle/>
          <a:p>
            <a:r>
              <a:rPr lang="en-US" sz="4000" dirty="0"/>
              <a:t>Biblical Basis for Reform of Economic Globalization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5298672" cy="27952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Luke 15:11-32 - Parable of the Prodigal 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Acts 2 - Day of Pentecost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Micah 4:1-5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572" y="0"/>
            <a:ext cx="4567428" cy="6858000"/>
          </a:xfrm>
        </p:spPr>
      </p:pic>
    </p:spTree>
    <p:extLst>
      <p:ext uri="{BB962C8B-B14F-4D97-AF65-F5344CB8AC3E}">
        <p14:creationId xmlns:p14="http://schemas.microsoft.com/office/powerpoint/2010/main" val="32184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r="2" b="2"/>
          <a:stretch/>
        </p:blipFill>
        <p:spPr>
          <a:xfrm>
            <a:off x="6096000" y="-22543"/>
            <a:ext cx="6096000" cy="6903086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anchor="b">
            <a:normAutofit/>
          </a:bodyPr>
          <a:lstStyle/>
          <a:p>
            <a:r>
              <a:rPr lang="en-US" sz="4000" dirty="0"/>
              <a:t>The Prodigal 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/>
              <a:t>Relationships should be the priority.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Embrace or the welcoming of one returning to the family comes before any consequences are meted out.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Rules still matter.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2" y="0"/>
            <a:ext cx="5905498" cy="12840949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anchor="b">
            <a:normAutofit/>
          </a:bodyPr>
          <a:lstStyle/>
          <a:p>
            <a:r>
              <a:rPr lang="en-US" sz="4000" dirty="0"/>
              <a:t>Day of Pentecost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Globalization policies should seek to preserve political, economic, and cultural diversity as is reasonably possible.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When a given institutional structure contributes to injustices, it is worth rethinking and reforming those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660" y="0"/>
            <a:ext cx="6044340" cy="685800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anchor="b">
            <a:normAutofit/>
          </a:bodyPr>
          <a:lstStyle/>
          <a:p>
            <a:r>
              <a:rPr lang="en-US" sz="4000" dirty="0"/>
              <a:t>Micah 4:1-5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>
            <a:normAutofit/>
          </a:bodyPr>
          <a:lstStyle/>
          <a:p>
            <a:r>
              <a:rPr lang="en-US" sz="2200" dirty="0"/>
              <a:t>“Do justice” (6:8)</a:t>
            </a:r>
          </a:p>
          <a:p>
            <a:r>
              <a:rPr lang="en-US" sz="2200" dirty="0"/>
              <a:t>  Nevertheless, proceed with:</a:t>
            </a:r>
          </a:p>
          <a:p>
            <a:pPr marL="342900" indent="-227013">
              <a:buFont typeface="Arial" panose="020B0604020202020204" pitchFamily="34" charset="0"/>
              <a:buChar char="•"/>
            </a:pPr>
            <a:r>
              <a:rPr lang="en-US" sz="2200" dirty="0"/>
              <a:t>Caution,</a:t>
            </a:r>
          </a:p>
          <a:p>
            <a:pPr marL="342900" indent="-227013">
              <a:buFont typeface="Arial" panose="020B0604020202020204" pitchFamily="34" charset="0"/>
              <a:buChar char="•"/>
            </a:pPr>
            <a:r>
              <a:rPr lang="en-US" sz="2200" dirty="0"/>
              <a:t>Humility, and</a:t>
            </a:r>
          </a:p>
          <a:p>
            <a:pPr marL="342900" indent="-227013">
              <a:buFont typeface="Arial" panose="020B0604020202020204" pitchFamily="34" charset="0"/>
              <a:buChar char="•"/>
            </a:pPr>
            <a:r>
              <a:rPr lang="en-US" sz="2200" dirty="0"/>
              <a:t>Willingness to embrace</a:t>
            </a:r>
          </a:p>
        </p:txBody>
      </p:sp>
    </p:spTree>
    <p:extLst>
      <p:ext uri="{BB962C8B-B14F-4D97-AF65-F5344CB8AC3E}">
        <p14:creationId xmlns:p14="http://schemas.microsoft.com/office/powerpoint/2010/main" val="40761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499" y="2537011"/>
            <a:ext cx="9043147" cy="36486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economic case for globalization is based on aggregate gains in efficiency, output, choice, and agency around those choices.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theological basis for globalization can be found in our shared humanity, valued differences, and eventual 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Theology also provides basis for and calls us to globalization reform.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Feedback is welcome.</a:t>
            </a:r>
          </a:p>
          <a:p>
            <a:r>
              <a:rPr lang="en-US" sz="2200" dirty="0"/>
              <a:t>I am happy to provide a current draft of the paper upon request.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349258" cy="68580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044526"/>
            <a:ext cx="4914900" cy="692885"/>
          </a:xfrm>
        </p:spPr>
        <p:txBody>
          <a:bodyPr/>
          <a:lstStyle/>
          <a:p>
            <a:r>
              <a:rPr lang="en-US" sz="2400" b="1" dirty="0"/>
              <a:t>Robert Tatum</a:t>
            </a:r>
            <a:endParaRPr lang="en-US" sz="2400" dirty="0"/>
          </a:p>
          <a:p>
            <a:r>
              <a:rPr lang="en-US" sz="2400" dirty="0"/>
              <a:t>rtatum@unca.edu</a:t>
            </a:r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tf78853419_win32</Template>
  <TotalTime>464</TotalTime>
  <Words>279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Wingdings</vt:lpstr>
      <vt:lpstr>Theme1</vt:lpstr>
      <vt:lpstr>Biblical Requisites and Implications for Economic Globalization</vt:lpstr>
      <vt:lpstr>Universal Economy Doctrine</vt:lpstr>
      <vt:lpstr>Biblical Basis for Economic Globalization </vt:lpstr>
      <vt:lpstr>Biblical Basis for Reform of Economic Globalization</vt:lpstr>
      <vt:lpstr>The Prodigal Son</vt:lpstr>
      <vt:lpstr>Day of Pentecost</vt:lpstr>
      <vt:lpstr>Micah 4:1-5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Biblical Requisites and Implications for Economic Globalization</dc:title>
  <dc:creator>Robert Tatum</dc:creator>
  <cp:lastModifiedBy>Robert Tatum</cp:lastModifiedBy>
  <cp:revision>21</cp:revision>
  <dcterms:created xsi:type="dcterms:W3CDTF">2022-07-05T18:36:44Z</dcterms:created>
  <dcterms:modified xsi:type="dcterms:W3CDTF">2022-07-06T16:41:04Z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