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6"/>
  </p:notesMasterIdLst>
  <p:sldIdLst>
    <p:sldId id="256" r:id="rId3"/>
    <p:sldId id="259" r:id="rId4"/>
    <p:sldId id="290" r:id="rId5"/>
    <p:sldId id="291" r:id="rId6"/>
    <p:sldId id="292" r:id="rId7"/>
    <p:sldId id="293" r:id="rId8"/>
    <p:sldId id="282" r:id="rId9"/>
    <p:sldId id="294" r:id="rId10"/>
    <p:sldId id="283" r:id="rId11"/>
    <p:sldId id="285" r:id="rId12"/>
    <p:sldId id="286" r:id="rId13"/>
    <p:sldId id="287" r:id="rId14"/>
    <p:sldId id="284" r:id="rId15"/>
    <p:sldId id="278" r:id="rId16"/>
    <p:sldId id="257" r:id="rId17"/>
    <p:sldId id="279" r:id="rId18"/>
    <p:sldId id="280" r:id="rId19"/>
    <p:sldId id="258" r:id="rId20"/>
    <p:sldId id="276" r:id="rId21"/>
    <p:sldId id="277" r:id="rId22"/>
    <p:sldId id="289" r:id="rId23"/>
    <p:sldId id="288" r:id="rId24"/>
    <p:sldId id="275" r:id="rId25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40" y="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30250"/>
            <a:ext cx="0" cy="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521" y="4560570"/>
            <a:ext cx="5850467" cy="43188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1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0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F70E76-D74D-4BB5-8F59-EB74E6B55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426A25-3EF5-40C7-B0F9-0599B3FFD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4DFF99-EC24-43F2-B65B-80EFD7E9B5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E1E4C5-DE8C-49C9-A988-2A1AC04A1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21717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875213" cy="20558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4971B6-0203-4BD3-912E-A7F7EB925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8BAD57-0DF9-4801-984B-5C63786EBA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16A814-97A6-4C31-A5CC-111EF4687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0F2725-8515-4E59-82BD-131739FA21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FD6135-A5C9-4D07-A0E7-8F035A272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E9D7E3-ABB8-48A9-ABE9-C345AFB0C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18BDDC-D554-49DB-A81E-87CBFE264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28600" y="6172200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51732FB4-66A0-418C-9965-8697DADF51D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75" y="0"/>
            <a:ext cx="9123363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4875213" cy="2055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/>
        </p:nvSpPr>
        <p:spPr bwMode="auto">
          <a:xfrm>
            <a:off x="0" y="4876800"/>
            <a:ext cx="4646613" cy="1751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</a:pPr>
            <a:r>
              <a:rPr lang="en-GB" sz="3200">
                <a:solidFill>
                  <a:srgbClr val="FFFFFF"/>
                </a:solidFill>
              </a:rPr>
              <a:t>Click to add text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8" y="1588"/>
            <a:ext cx="9144000" cy="6856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9pPr>
    </p:titleStyle>
    <p:bodyStyle>
      <a:lvl1pPr marL="342900" indent="-342900" algn="ctr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ctr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niPark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876800" cy="2057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Signal Park Parking Guidance Systems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4876800"/>
            <a:ext cx="4648200" cy="1752600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0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City of Scottsdale </a:t>
            </a:r>
          </a:p>
          <a:p>
            <a:pPr marL="0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1-7-26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948E19-B60B-4D2E-A847-E62914DE4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3400"/>
            <a:ext cx="4419600" cy="5553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EF22A7-4F6E-47A0-B5ED-BF7E214675EF}"/>
              </a:ext>
            </a:extLst>
          </p:cNvPr>
          <p:cNvSpPr txBox="1"/>
          <p:nvPr/>
        </p:nvSpPr>
        <p:spPr>
          <a:xfrm>
            <a:off x="1524000" y="2286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 for City of Scottsdale Parking Website Page</a:t>
            </a:r>
          </a:p>
        </p:txBody>
      </p:sp>
    </p:spTree>
    <p:extLst>
      <p:ext uri="{BB962C8B-B14F-4D97-AF65-F5344CB8AC3E}">
        <p14:creationId xmlns:p14="http://schemas.microsoft.com/office/powerpoint/2010/main" val="402369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ernal Sign at Airport.JPG">
            <a:extLst>
              <a:ext uri="{FF2B5EF4-FFF2-40B4-BE49-F238E27FC236}">
                <a16:creationId xmlns:a16="http://schemas.microsoft.com/office/drawing/2014/main" id="{DFEAE554-B9EF-4E7B-8D0C-226BE115EA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8382" y="2971800"/>
            <a:ext cx="3674872" cy="2756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D6DCD0-828C-439C-BD95-25C9EB54E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2" y="457200"/>
            <a:ext cx="4267200" cy="2262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27379D-DBA5-441E-A319-867915B4D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57600"/>
            <a:ext cx="3017213" cy="2262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0CEB9F-503E-4F4D-BCFE-810B37385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6" y="1161609"/>
            <a:ext cx="3104393" cy="2262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226BF-634B-47AC-9EE9-36633EE30B0D}"/>
              </a:ext>
            </a:extLst>
          </p:cNvPr>
          <p:cNvSpPr txBox="1"/>
          <p:nvPr/>
        </p:nvSpPr>
        <p:spPr>
          <a:xfrm>
            <a:off x="1937499" y="5485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Blade Signs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B78D2-36F8-4928-8E01-1669067C5D05}"/>
              </a:ext>
            </a:extLst>
          </p:cNvPr>
          <p:cNvSpPr txBox="1"/>
          <p:nvPr/>
        </p:nvSpPr>
        <p:spPr>
          <a:xfrm>
            <a:off x="3166782" y="592051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Monument Signs</a:t>
            </a:r>
          </a:p>
        </p:txBody>
      </p:sp>
    </p:spTree>
    <p:extLst>
      <p:ext uri="{BB962C8B-B14F-4D97-AF65-F5344CB8AC3E}">
        <p14:creationId xmlns:p14="http://schemas.microsoft.com/office/powerpoint/2010/main" val="234200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7E2CB-9893-4316-95D1-4299B3B16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4554141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B37681-AD37-4692-84C5-D8E8A08BA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24200"/>
            <a:ext cx="4173141" cy="3142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64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FF9900"/>
                </a:solidFill>
              </a:rPr>
              <a:t>Parking Sensors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3886200"/>
            <a:ext cx="1905000" cy="411162"/>
          </a:xfrm>
          <a:ln/>
        </p:spPr>
        <p:txBody>
          <a:bodyPr/>
          <a:lstStyle/>
          <a:p>
            <a:pPr indent="-341313" algn="ctr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In aisle detector</a:t>
            </a:r>
          </a:p>
        </p:txBody>
      </p:sp>
      <p:pic>
        <p:nvPicPr>
          <p:cNvPr id="9" name="Picture 8" descr="SP2-115 det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0240" y="1799022"/>
            <a:ext cx="2895600" cy="189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38835" y="4173088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Detector colors are programmable which enables stocking of just one type of detector</a:t>
            </a:r>
          </a:p>
        </p:txBody>
      </p:sp>
      <p:pic>
        <p:nvPicPr>
          <p:cNvPr id="12" name="Picture 11" descr="Electric car spaces with matching detector col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885764"/>
            <a:ext cx="2895600" cy="2000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883727" y="5029200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Detectors can be programmed to be any color as the electric spaces above have been changed to lime green to match the charging stations.</a:t>
            </a:r>
          </a:p>
        </p:txBody>
      </p:sp>
    </p:spTree>
    <p:extLst>
      <p:ext uri="{BB962C8B-B14F-4D97-AF65-F5344CB8AC3E}">
        <p14:creationId xmlns:p14="http://schemas.microsoft.com/office/powerpoint/2010/main" val="4126442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8013" cy="762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 Aisle detectors</a:t>
            </a:r>
          </a:p>
        </p:txBody>
      </p:sp>
      <p:pic>
        <p:nvPicPr>
          <p:cNvPr id="5" name="Picture 4" descr="DSCN0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545541"/>
            <a:ext cx="3200400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 descr="SP2-115 detect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1085555"/>
            <a:ext cx="5105400" cy="2365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vannah Screen Shot 1-8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433" y="1143000"/>
            <a:ext cx="5010167" cy="3160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Park Software WinSP</a:t>
            </a:r>
          </a:p>
        </p:txBody>
      </p:sp>
      <p:pic>
        <p:nvPicPr>
          <p:cNvPr id="4" name="Picture 3" descr="GUI interface with cand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1459906"/>
            <a:ext cx="5116605" cy="3953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43200" y="55626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Entire system is powered by standard PC workstation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System can be powered by a laptop as well.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639762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Statistical Data</a:t>
            </a:r>
          </a:p>
        </p:txBody>
      </p:sp>
      <p:pic>
        <p:nvPicPr>
          <p:cNvPr id="7" name="Content Placeholder 6" descr="Plan view picture of overtime vehi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919908"/>
            <a:ext cx="5480745" cy="4185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WinSP data harvesting on SPSt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5863" y="1752600"/>
            <a:ext cx="3423361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43000" y="5078966"/>
            <a:ext cx="3962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Yellow Ring circles “overtime” vehicles at time specified by garage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Complete statistics of each space from the    time of startup.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Greatly aids in security efforts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0720" y="4114800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All data is saved an can easily be exported to Excel or other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Sorting data is easy with selectable menus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All menus and data are definable by the garage owner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715962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garages are Networkable</a:t>
            </a:r>
          </a:p>
        </p:txBody>
      </p:sp>
      <p:pic>
        <p:nvPicPr>
          <p:cNvPr id="4" name="Content Placeholder 3" descr="Seperate Garages are Network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990600"/>
            <a:ext cx="6096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6 key features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924800" cy="4525963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1500"/>
              </a:spcBef>
              <a:buClr>
                <a:srgbClr val="3333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All components (detectors, loop interfaces and signs) use the same communication protocol RS-485 with a range of one mile</a:t>
            </a:r>
          </a:p>
          <a:p>
            <a:pPr marL="341313" indent="-341313">
              <a:lnSpc>
                <a:spcPct val="90000"/>
              </a:lnSpc>
              <a:spcBef>
                <a:spcPts val="1500"/>
              </a:spcBef>
              <a:buClr>
                <a:srgbClr val="3333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All components are able to be remotely programmed</a:t>
            </a:r>
          </a:p>
          <a:p>
            <a:pPr marL="341313" indent="-341313">
              <a:lnSpc>
                <a:spcPct val="90000"/>
              </a:lnSpc>
              <a:spcBef>
                <a:spcPts val="1500"/>
              </a:spcBef>
              <a:buClr>
                <a:srgbClr val="3333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System detects components that aren’t programmed and alerts operator</a:t>
            </a:r>
          </a:p>
          <a:p>
            <a:pPr marL="341313" indent="-341313">
              <a:lnSpc>
                <a:spcPct val="90000"/>
              </a:lnSpc>
              <a:spcBef>
                <a:spcPts val="1500"/>
              </a:spcBef>
              <a:buClr>
                <a:srgbClr val="3333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All data and power are now in parallel rather than series  Power is 48VDC.  Entire system is modular.</a:t>
            </a:r>
          </a:p>
          <a:p>
            <a:pPr marL="341313" indent="-341313">
              <a:lnSpc>
                <a:spcPct val="90000"/>
              </a:lnSpc>
              <a:spcBef>
                <a:spcPts val="1500"/>
              </a:spcBef>
              <a:buClr>
                <a:srgbClr val="3333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Signs can be added anywhere there is an available outlet in the Canalis which are approx every three feet and can be pole mounted</a:t>
            </a:r>
          </a:p>
          <a:p>
            <a:pPr marL="341313" indent="-341313">
              <a:lnSpc>
                <a:spcPct val="90000"/>
              </a:lnSpc>
              <a:spcBef>
                <a:spcPts val="1500"/>
              </a:spcBef>
              <a:buClr>
                <a:srgbClr val="3333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All LED’s are high intensity and low power usage component power usage is approx 2/3 watt per component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New Signs with walking arrows</a:t>
            </a:r>
          </a:p>
        </p:txBody>
      </p:sp>
      <p:pic>
        <p:nvPicPr>
          <p:cNvPr id="4" name="Content Placeholder 3" descr="ADA 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083869"/>
            <a:ext cx="2628900" cy="2564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Exit 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267200"/>
            <a:ext cx="2736937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Standard 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466608"/>
            <a:ext cx="2885853" cy="1601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24400" y="49530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Signs have built in light meters and auto adjust.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E060B0-6772-45EB-948C-1BCA8D7B9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65" y="1345121"/>
            <a:ext cx="4564911" cy="1601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B16B1E-64BF-4CA8-9EE6-83B7B73A2740}"/>
              </a:ext>
            </a:extLst>
          </p:cNvPr>
          <p:cNvSpPr txBox="1"/>
          <p:nvPr/>
        </p:nvSpPr>
        <p:spPr>
          <a:xfrm>
            <a:off x="4191000" y="3030636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New signs rotate through Standard, ADA and EV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Parking Guidance </a:t>
            </a:r>
            <a:br>
              <a:rPr lang="en-GB" dirty="0">
                <a:solidFill>
                  <a:srgbClr val="FF9900"/>
                </a:solidFill>
              </a:rPr>
            </a:br>
            <a:r>
              <a:rPr lang="en-GB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better experience for the Motorist and the Municipality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86200" y="1480339"/>
            <a:ext cx="1905000" cy="411162"/>
          </a:xfrm>
          <a:ln/>
        </p:spPr>
        <p:txBody>
          <a:bodyPr/>
          <a:lstStyle/>
          <a:p>
            <a:pPr indent="-341313" algn="ctr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u="sng" dirty="0"/>
              <a:t>For the Motorist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1859339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Dynamic count signs located at strategic positions guide the motorist to the nearest available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Spaces can be separated on signs between Standard, ADA , EV , Police/Fire, Carpool,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Detectors can be programmed to be ANY color on the color wheel and can be dimmed/brightened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3627671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All parking data is collected from the time the system is 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This includes: Time vehicle parked, time vehicle left, length of stay, how long space was vacant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This data is all easily exported to Excel to garner average stay time, peak hours, peak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System uses very little power, about 2/3 watt per “device”.  Sign power varies as they auto brighten and dim and depends on numerals indicated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Length of stay can be programmed in and system can send alerts when a vehicle is overtime. This also shows on the plan view/God’s eye view as vehicle is automatically circled in yellow.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Open communication protocol enabling the software to communicate with almost any type of hardware.  Over 20 database types built 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F7CE4-61C1-4B6E-B787-4847AC156838}"/>
              </a:ext>
            </a:extLst>
          </p:cNvPr>
          <p:cNvSpPr txBox="1"/>
          <p:nvPr/>
        </p:nvSpPr>
        <p:spPr>
          <a:xfrm>
            <a:off x="2705100" y="324433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For the Municipality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Exterior sign and view of Detectors</a:t>
            </a:r>
          </a:p>
        </p:txBody>
      </p:sp>
      <p:pic>
        <p:nvPicPr>
          <p:cNvPr id="4" name="Content Placeholder 3" descr="DSCN0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379244" cy="40344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01C0-C5F4-4C66-A35C-66D05B01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Lot Monitoring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EF257-C166-4D78-A3BD-BF25A41D3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7075220" cy="41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6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139A-F841-4A85-B03E-CC23F07F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our Clients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74A2F-3187-4102-9FA9-D4E19CC9F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2071"/>
            <a:ext cx="1879600" cy="1872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636ECE-D3B4-438D-B235-1F9BA9ED2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42" y="1676400"/>
            <a:ext cx="2743200" cy="1572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71F6C5-B00F-4E60-A7D8-6F39D51D65F1}"/>
              </a:ext>
            </a:extLst>
          </p:cNvPr>
          <p:cNvSpPr txBox="1"/>
          <p:nvPr/>
        </p:nvSpPr>
        <p:spPr>
          <a:xfrm>
            <a:off x="1928158" y="3500350"/>
            <a:ext cx="188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Two garages: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4,400 spaces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3,800 spaces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6EFBF-172A-4611-AF80-35D1061CD272}"/>
              </a:ext>
            </a:extLst>
          </p:cNvPr>
          <p:cNvSpPr txBox="1"/>
          <p:nvPr/>
        </p:nvSpPr>
        <p:spPr>
          <a:xfrm>
            <a:off x="5638800" y="313960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1,640 spaces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0764C8-2190-47A5-8E84-17E806A08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42" y="3866851"/>
            <a:ext cx="2438400" cy="1374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5470A6-6F08-4A42-82A0-999478CC8F0B}"/>
              </a:ext>
            </a:extLst>
          </p:cNvPr>
          <p:cNvSpPr txBox="1"/>
          <p:nvPr/>
        </p:nvSpPr>
        <p:spPr>
          <a:xfrm>
            <a:off x="5257800" y="535784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4,195 spaces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68257-9523-4747-BE13-57B3DEE76D3D}"/>
              </a:ext>
            </a:extLst>
          </p:cNvPr>
          <p:cNvSpPr txBox="1"/>
          <p:nvPr/>
        </p:nvSpPr>
        <p:spPr>
          <a:xfrm>
            <a:off x="1524001" y="4554036"/>
            <a:ext cx="304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Other Systems:</a:t>
            </a:r>
          </a:p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BWI 21,000 spaces</a:t>
            </a:r>
          </a:p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Rockville Town Square 929 spaces</a:t>
            </a:r>
          </a:p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Bethesda Row 200 spaces</a:t>
            </a:r>
          </a:p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Fairfax County 724 spaces</a:t>
            </a:r>
          </a:p>
        </p:txBody>
      </p:sp>
    </p:spTree>
    <p:extLst>
      <p:ext uri="{BB962C8B-B14F-4D97-AF65-F5344CB8AC3E}">
        <p14:creationId xmlns:p14="http://schemas.microsoft.com/office/powerpoint/2010/main" val="2496394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7200" y="381000"/>
            <a:ext cx="8839200" cy="3382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6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Thank You!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676400" y="4114800"/>
            <a:ext cx="6248400" cy="2011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200" b="1" dirty="0">
                <a:solidFill>
                  <a:srgbClr val="000000"/>
                </a:solidFill>
              </a:rPr>
              <a:t>8390 E Via De Ventura Blvd  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200" b="1" dirty="0">
                <a:solidFill>
                  <a:srgbClr val="000000"/>
                </a:solidFill>
              </a:rPr>
              <a:t>Suite F-110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200" b="1" dirty="0">
                <a:solidFill>
                  <a:srgbClr val="000000"/>
                </a:solidFill>
              </a:rPr>
              <a:t>Scottsdale, AZ 85258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200" b="1" dirty="0">
                <a:solidFill>
                  <a:srgbClr val="000000"/>
                </a:solidFill>
              </a:rPr>
              <a:t>P:  (480) 922-4933 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2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info@SoniPark.com</a:t>
            </a:r>
            <a:endParaRPr lang="en-US" sz="1200" b="1" dirty="0">
              <a:solidFill>
                <a:schemeClr val="tx1"/>
              </a:solidFill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200" b="1" dirty="0">
                <a:solidFill>
                  <a:srgbClr val="000000"/>
                </a:solidFill>
              </a:rPr>
              <a:t>www.SoniPark.com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799A-AA51-4803-8314-A458B482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93" y="274638"/>
            <a:ext cx="8228013" cy="1141412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“Where’s Waldo” is not good for Parking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B68FD-EF0F-402C-B6D6-6CF5B848B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16050"/>
            <a:ext cx="7467600" cy="4460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53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562E-4184-4B51-BE11-3A910209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639762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Where’s Waldo at the Corral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F0C7C-EDB7-431C-A6DB-B25F4B49D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3505200"/>
            <a:ext cx="4001903" cy="2108200"/>
          </a:xfrm>
          <a:prstGeom prst="rect">
            <a:avLst/>
          </a:prstGeom>
        </p:spPr>
      </p:pic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6529CDEC-EB08-4FE2-B7AB-9DDC3434F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43000"/>
            <a:ext cx="5144294" cy="4195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1773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7281-34FE-4F49-878E-7C1749EE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487362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third round at Civic Center Garage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CE90FDB0-8416-42FE-9DE0-337098323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86" y="2438400"/>
            <a:ext cx="3816076" cy="2873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5BE2023-6FA3-433A-8A29-008C4FE8A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3" y="1166812"/>
            <a:ext cx="3407142" cy="452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64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55CA-6A76-4F20-9A72-BB556B77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Bridge at least has signage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8BC5D-16F4-4ECB-A5D6-2F450EE9F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7162800" cy="40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3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0773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Exterior, </a:t>
            </a:r>
            <a:r>
              <a:rPr lang="en-GB" sz="28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</a:t>
            </a:r>
            <a:r>
              <a:rPr lang="en-GB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Signage is the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024D7-A1FC-448F-A852-A73218140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8900"/>
            <a:ext cx="3414010" cy="2318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8FA90-028A-43F6-BE3A-137403DF3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4200"/>
            <a:ext cx="3260725" cy="2178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975A2A-259D-4899-8686-03F66546FE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50" y="3352800"/>
            <a:ext cx="4208399" cy="2127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EA215E-F6CD-4F22-98B2-ED3F848003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1342560"/>
            <a:ext cx="4118264" cy="1952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E2F3A0-C49A-4337-95CE-E6E47A86B1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0229"/>
            <a:ext cx="3376463" cy="172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80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57AC-4FE8-4C0E-A601-A1D2B6DE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8228013" cy="1141412"/>
          </a:xfrm>
        </p:spPr>
        <p:txBody>
          <a:bodyPr/>
          <a:lstStyle/>
          <a:p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Rustic sign design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B8443-9772-4DE7-A914-815BB88E2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68288"/>
            <a:ext cx="5791200" cy="4225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46BF3D-E7A2-4352-A5C9-8AECE87A099F}"/>
              </a:ext>
            </a:extLst>
          </p:cNvPr>
          <p:cNvSpPr txBox="1"/>
          <p:nvPr/>
        </p:nvSpPr>
        <p:spPr>
          <a:xfrm>
            <a:off x="2438400" y="57935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Yellow LEDs recommended near stop signs</a:t>
            </a:r>
          </a:p>
        </p:txBody>
      </p:sp>
    </p:spTree>
    <p:extLst>
      <p:ext uri="{BB962C8B-B14F-4D97-AF65-F5344CB8AC3E}">
        <p14:creationId xmlns:p14="http://schemas.microsoft.com/office/powerpoint/2010/main" val="94340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640" y="533400"/>
            <a:ext cx="8228013" cy="715962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Data can be pushed to a Website via JSON and </a:t>
            </a:r>
            <a:r>
              <a:rPr lang="en-US" sz="2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APP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335E98-0932-463C-A833-6C8238500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7" y="1781166"/>
            <a:ext cx="3993933" cy="3147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CCC0CE-DE96-4343-BEB0-0C3579D99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46" y="1299503"/>
            <a:ext cx="3555954" cy="44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26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628</Words>
  <Application>Microsoft Office PowerPoint</Application>
  <PresentationFormat>On-screen Show (4:3)</PresentationFormat>
  <Paragraphs>72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Batang</vt:lpstr>
      <vt:lpstr>Arial</vt:lpstr>
      <vt:lpstr>Calibri</vt:lpstr>
      <vt:lpstr>Times New Roman</vt:lpstr>
      <vt:lpstr>Office Theme</vt:lpstr>
      <vt:lpstr>Office Theme</vt:lpstr>
      <vt:lpstr>Signal Park Parking Guidance Systems</vt:lpstr>
      <vt:lpstr>Parking Guidance  A better experience for the Motorist and the Municipality</vt:lpstr>
      <vt:lpstr>“Where’s Waldo” is not good for Parking</vt:lpstr>
      <vt:lpstr>More Where’s Waldo at the Corral</vt:lpstr>
      <vt:lpstr>And a third round at Civic Center Garage</vt:lpstr>
      <vt:lpstr>South Bridge at least has signage</vt:lpstr>
      <vt:lpstr>Strategic Exterior, Accurate Signage is the Key</vt:lpstr>
      <vt:lpstr>Rustic sign design examples</vt:lpstr>
      <vt:lpstr>All Data can be pushed to a Website via JSON and NO APP needed</vt:lpstr>
      <vt:lpstr>PowerPoint Presentation</vt:lpstr>
      <vt:lpstr>PowerPoint Presentation</vt:lpstr>
      <vt:lpstr>PowerPoint Presentation</vt:lpstr>
      <vt:lpstr>Parking Sensors</vt:lpstr>
      <vt:lpstr>In Aisle detectors</vt:lpstr>
      <vt:lpstr>Signal Park Software WinSP</vt:lpstr>
      <vt:lpstr>Complete Statistical Data</vt:lpstr>
      <vt:lpstr>All garages are Networkable</vt:lpstr>
      <vt:lpstr>Version 6 key features</vt:lpstr>
      <vt:lpstr>New Signs with walking arrows</vt:lpstr>
      <vt:lpstr>Exterior sign and view of Detectors</vt:lpstr>
      <vt:lpstr>Surface Lot Monitoring</vt:lpstr>
      <vt:lpstr>Some of our Clients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Milkman</dc:creator>
  <cp:lastModifiedBy>Milkman</cp:lastModifiedBy>
  <cp:revision>72</cp:revision>
  <cp:lastPrinted>2025-03-19T21:39:46Z</cp:lastPrinted>
  <dcterms:created xsi:type="dcterms:W3CDTF">2004-11-23T02:46:05Z</dcterms:created>
  <dcterms:modified xsi:type="dcterms:W3CDTF">2026-01-08T18:17:42Z</dcterms:modified>
</cp:coreProperties>
</file>