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502" r:id="rId5"/>
    <p:sldId id="501" r:id="rId6"/>
    <p:sldId id="5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51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06B4-DA22-46C7-A6D5-4ECCC04EC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7F400D-3638-444A-9A0D-7C5BE865C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1F74F-5868-4DE6-83B7-7B274E6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2A75F-1113-4983-8575-79A0864ED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CAA33-1EDE-4AF7-A665-D54BBFD2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7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C2758-C49A-4904-BFAF-9C4A2855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B613BE-7ABF-4289-AFEA-B4DE08DCF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46BEE-DF76-47FF-94FE-F43960A99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FE9A-BC72-4A9C-B201-2E0A0833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D7639-9A4A-4986-902E-9ABCDE1D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9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A1D7D7-A934-440B-8631-92D312045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D6C05-E67F-4CBA-BB8B-67A464E24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5B346-340A-4DAA-820A-8CE2F1A88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B18F5-9871-4C23-A094-40EDE8A54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B468E-0FA7-4871-B14C-CC4E237D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0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D689F-7819-4D14-9756-788E830A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BDF00-249E-4410-8EE8-5EE61D4EA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C71BA-6827-4C0C-A4CC-FD703DCE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04357-C313-4ED2-9C50-D8EA9E131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3748E-601E-463A-8497-33AB0956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6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FA940-6C46-4280-88DE-FF031F322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56D10-538A-4783-9E56-869517F35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7AF0D-BB93-4DA1-961D-666E6413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188E3-859F-4B6C-9C3E-76446951E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D2158-CB94-470E-AD0F-451656775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8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2F7F7-7113-4F63-B6A0-303AFD1E6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322D3-4733-4883-8BA8-F269DBDA6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AB5452-C2E0-4A33-88D0-87643FA5F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35284-7D94-45C0-9FF3-9BB1785D6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F0EFA-6FAD-443E-B3B7-F2305CF1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367B7-1B43-48E3-9917-400850B3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8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305F-5CB0-492F-A263-1698A1BAB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CA1FA-8EC3-4A1B-BA11-BA0C4F7D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3CE6B2-F1A1-47F6-9F66-FE952CAA3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7BDD0C-C150-48E7-90E1-6A8A232571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B1976E-437B-4AF3-8D85-0868D4BEFB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F4B441-6CA7-4C0A-9F60-ECD5D6474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D8C0BA-16EF-4974-91EC-BFB3F6D2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E4283E-B7A7-4398-B324-786F997DB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0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E2F98-ABB6-43E2-A33B-8B332EE31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F1D7D5-9F1B-4DE0-8474-E8C38F726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D645F-EF53-47AD-8AB6-D6BF127B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D6D6B-EC39-40B0-B10A-33381E78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1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E293D2-E3A7-4A75-BA66-1DD53F82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6250FD-138B-48BB-A917-880A8D6BC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5E597-E111-4CCC-89E1-3AFD27E57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1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76629-80DB-4B58-8482-B5BB71E44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30A3F-509F-4934-8B19-6F30269E2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925F77-E600-4FFB-AF0E-3CE08DC15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8538B-034D-4A2F-805F-136378A2E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2E122-F67C-4558-AE31-7C025C416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8E2D1-02AF-4DA1-815F-DA845883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4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E0B2-8E80-4C06-AB90-1427647E1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D8B4CF-AC48-4352-A3E8-287D25C597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0E571B-822F-4C63-994D-58E3316D4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01750-30EF-4240-A497-9ADFC38A9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5BC11-8101-40A3-BC28-6E7E266CC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EE4C8-982A-424C-A6E3-043B36764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6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94FFF5-AF25-4BCB-855A-F960561B3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A74A1-338A-486A-A098-2ECE75D99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F8497-8BBE-49C4-8D92-95D2851A0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A397A-D738-4F33-B21E-32EE6F4AD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E7C1A-9EB8-44B8-86FE-8A4F1342D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2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6D491-881F-4546-B0E6-B21B633574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DevOps Transformation Practices Maturity Assessment Workshop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7A4301-01B3-4851-9F5C-F1DF17192762}"/>
              </a:ext>
            </a:extLst>
          </p:cNvPr>
          <p:cNvSpPr txBox="1"/>
          <p:nvPr/>
        </p:nvSpPr>
        <p:spPr>
          <a:xfrm>
            <a:off x="1282263" y="6321972"/>
            <a:ext cx="10478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EngineeringDevOps 2019 This template is available in PowerPoint format on www. EngineeringDevOps.com</a:t>
            </a:r>
          </a:p>
        </p:txBody>
      </p:sp>
    </p:spTree>
    <p:extLst>
      <p:ext uri="{BB962C8B-B14F-4D97-AF65-F5344CB8AC3E}">
        <p14:creationId xmlns:p14="http://schemas.microsoft.com/office/powerpoint/2010/main" val="79503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D12341-F821-498E-8E32-BD5B499EFF70}"/>
              </a:ext>
            </a:extLst>
          </p:cNvPr>
          <p:cNvSpPr/>
          <p:nvPr/>
        </p:nvSpPr>
        <p:spPr>
          <a:xfrm>
            <a:off x="2028496" y="150535"/>
            <a:ext cx="94310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DevOps Transformation Practices Maturity Assessment Workshop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1103B-3F49-40C1-9351-98091D5415A0}"/>
              </a:ext>
            </a:extLst>
          </p:cNvPr>
          <p:cNvSpPr/>
          <p:nvPr/>
        </p:nvSpPr>
        <p:spPr>
          <a:xfrm>
            <a:off x="1179787" y="1444486"/>
            <a:ext cx="99772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This workshop scores practices for :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DevOps 9 pillars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Deep-Dive Topics </a:t>
            </a:r>
          </a:p>
          <a:p>
            <a:endParaRPr lang="en-US" sz="2400" i="1" dirty="0"/>
          </a:p>
          <a:p>
            <a:r>
              <a:rPr lang="en-US" sz="2400" i="1" dirty="0"/>
              <a:t>Scope: </a:t>
            </a:r>
          </a:p>
          <a:p>
            <a:r>
              <a:rPr lang="en-US" sz="2400" i="1" dirty="0"/>
              <a:t>Application selected by the DevOps Transformation Leadership Team</a:t>
            </a:r>
          </a:p>
          <a:p>
            <a:r>
              <a:rPr lang="en-US" sz="2400" i="1" dirty="0"/>
              <a:t>Importance Score is relative to the DevOps Transformation Goal</a:t>
            </a:r>
          </a:p>
          <a:p>
            <a:r>
              <a:rPr lang="en-US" sz="2400" i="1" dirty="0"/>
              <a:t>Practice Level is the</a:t>
            </a:r>
            <a:r>
              <a:rPr lang="en-US" sz="2400" b="1" i="1" u="sng" dirty="0"/>
              <a:t> Current </a:t>
            </a:r>
            <a:r>
              <a:rPr lang="en-US" sz="2400" i="1" dirty="0"/>
              <a:t>practice level.</a:t>
            </a:r>
          </a:p>
          <a:p>
            <a:endParaRPr lang="en-US" sz="2400" i="1" dirty="0"/>
          </a:p>
          <a:p>
            <a:r>
              <a:rPr lang="en-US" sz="2400" dirty="0"/>
              <a:t>The calculated Scores are used to determine the Rank for practices of the 9 Pillars and Deep-Dive topics that are most important to improve to meet the DevOps Transformation goals.</a:t>
            </a:r>
          </a:p>
          <a:p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549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AEFAEB-B70E-4363-A445-07C80D5F4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443" y="1519427"/>
            <a:ext cx="7288924" cy="38085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AD12341-F821-498E-8E32-BD5B499EFF70}"/>
              </a:ext>
            </a:extLst>
          </p:cNvPr>
          <p:cNvSpPr/>
          <p:nvPr/>
        </p:nvSpPr>
        <p:spPr>
          <a:xfrm>
            <a:off x="1370559" y="191774"/>
            <a:ext cx="87141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DevOps 9 Pillars Practices Maturity Workshop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42AB1D-563D-4116-86D2-A523EF4AA827}"/>
              </a:ext>
            </a:extLst>
          </p:cNvPr>
          <p:cNvSpPr/>
          <p:nvPr/>
        </p:nvSpPr>
        <p:spPr>
          <a:xfrm rot="21233697">
            <a:off x="4155551" y="4496114"/>
            <a:ext cx="7430428" cy="15125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1103B-3F49-40C1-9351-98091D5415A0}"/>
              </a:ext>
            </a:extLst>
          </p:cNvPr>
          <p:cNvSpPr/>
          <p:nvPr/>
        </p:nvSpPr>
        <p:spPr>
          <a:xfrm>
            <a:off x="4019929" y="5008833"/>
            <a:ext cx="77016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Practices for each of the 9 Pillars: Leadership, Collaborative Culture, Design for DevOps, Continuous Integration, Continuous Testing, Elastic Infrastructure, Continuous Monitoring, Continuous Security and Continuous Delivery/Deployment	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D6DC95AB-2951-4E87-9751-025FCAEC95AF}"/>
              </a:ext>
            </a:extLst>
          </p:cNvPr>
          <p:cNvSpPr/>
          <p:nvPr/>
        </p:nvSpPr>
        <p:spPr>
          <a:xfrm>
            <a:off x="7817905" y="4393412"/>
            <a:ext cx="484632" cy="684303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4C5593-9880-45E9-8F6B-AF2194B9B83C}"/>
              </a:ext>
            </a:extLst>
          </p:cNvPr>
          <p:cNvSpPr/>
          <p:nvPr/>
        </p:nvSpPr>
        <p:spPr>
          <a:xfrm>
            <a:off x="563868" y="1396055"/>
            <a:ext cx="32792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For each practice enter Importance (I) for meeting the DevOps Transformation Goal and the </a:t>
            </a:r>
            <a:r>
              <a:rPr lang="en-US" sz="2400" b="1" u="sng" dirty="0"/>
              <a:t>Current</a:t>
            </a:r>
            <a:r>
              <a:rPr lang="en-US" sz="2400" dirty="0"/>
              <a:t> Level of Practice (P)</a:t>
            </a:r>
          </a:p>
          <a:p>
            <a:endParaRPr lang="en-US" sz="2400" dirty="0"/>
          </a:p>
          <a:p>
            <a:r>
              <a:rPr lang="en-US" sz="2400" dirty="0"/>
              <a:t>Once all data is entered calculate Score and GAP Rank to determine the highest gapped practices.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70A352-9E04-4951-8686-A63C8EFB2031}"/>
              </a:ext>
            </a:extLst>
          </p:cNvPr>
          <p:cNvSpPr/>
          <p:nvPr/>
        </p:nvSpPr>
        <p:spPr>
          <a:xfrm>
            <a:off x="8565930" y="775688"/>
            <a:ext cx="157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Enter 	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D5ED06-6B40-4BF0-88B7-655B1696C788}"/>
              </a:ext>
            </a:extLst>
          </p:cNvPr>
          <p:cNvSpPr/>
          <p:nvPr/>
        </p:nvSpPr>
        <p:spPr>
          <a:xfrm>
            <a:off x="10084676" y="786351"/>
            <a:ext cx="1327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Calculate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3B30644D-B83A-4222-9104-3384D0C52979}"/>
              </a:ext>
            </a:extLst>
          </p:cNvPr>
          <p:cNvSpPr/>
          <p:nvPr/>
        </p:nvSpPr>
        <p:spPr>
          <a:xfrm rot="5400000">
            <a:off x="9277934" y="615279"/>
            <a:ext cx="94736" cy="151874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5AA77AC5-1398-46D5-A790-294349431D60}"/>
              </a:ext>
            </a:extLst>
          </p:cNvPr>
          <p:cNvSpPr/>
          <p:nvPr/>
        </p:nvSpPr>
        <p:spPr>
          <a:xfrm rot="5400000">
            <a:off x="10695030" y="758969"/>
            <a:ext cx="162726" cy="1225781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A731C-5569-4079-A007-FBF1CA03328A}"/>
              </a:ext>
            </a:extLst>
          </p:cNvPr>
          <p:cNvSpPr txBox="1"/>
          <p:nvPr/>
        </p:nvSpPr>
        <p:spPr>
          <a:xfrm>
            <a:off x="783022" y="6428327"/>
            <a:ext cx="9868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EngineeringDevOps 2019 This template is available in Excel format on www. EngineeringDevOps.com</a:t>
            </a:r>
          </a:p>
        </p:txBody>
      </p:sp>
    </p:spTree>
    <p:extLst>
      <p:ext uri="{BB962C8B-B14F-4D97-AF65-F5344CB8AC3E}">
        <p14:creationId xmlns:p14="http://schemas.microsoft.com/office/powerpoint/2010/main" val="4089890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D12341-F821-498E-8E32-BD5B499EFF70}"/>
              </a:ext>
            </a:extLst>
          </p:cNvPr>
          <p:cNvSpPr/>
          <p:nvPr/>
        </p:nvSpPr>
        <p:spPr>
          <a:xfrm>
            <a:off x="1370559" y="191774"/>
            <a:ext cx="87141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DevOps 9 Pillars Practices Maturity Workshop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1103B-3F49-40C1-9351-98091D5415A0}"/>
              </a:ext>
            </a:extLst>
          </p:cNvPr>
          <p:cNvSpPr/>
          <p:nvPr/>
        </p:nvSpPr>
        <p:spPr>
          <a:xfrm>
            <a:off x="1056190" y="4095126"/>
            <a:ext cx="48464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The calculated Scores are used to determine the Rank indicated which Pillar and practices are most important to improve to meet the DevOps Transformation goals.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A731C-5569-4079-A007-FBF1CA03328A}"/>
              </a:ext>
            </a:extLst>
          </p:cNvPr>
          <p:cNvSpPr txBox="1"/>
          <p:nvPr/>
        </p:nvSpPr>
        <p:spPr>
          <a:xfrm>
            <a:off x="783022" y="6428327"/>
            <a:ext cx="9868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EngineeringDevOps 2019 This template is available in Excel format on www. EngineeringDevOps.com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FA0E24-A5D6-4AB5-A27D-57DF6BBB3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022" y="1642529"/>
            <a:ext cx="5529068" cy="21487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D336B4-CEBA-4901-907E-941390439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4627" y="1515499"/>
            <a:ext cx="5241701" cy="424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84CEBB-0E1B-4F29-A6C3-36D52358B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6813" y="1422755"/>
            <a:ext cx="7107901" cy="434961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AD12341-F821-498E-8E32-BD5B499EFF70}"/>
              </a:ext>
            </a:extLst>
          </p:cNvPr>
          <p:cNvSpPr/>
          <p:nvPr/>
        </p:nvSpPr>
        <p:spPr>
          <a:xfrm>
            <a:off x="943127" y="181111"/>
            <a:ext cx="104686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DevOps Deep-Dive Topics Practices Maturity Workshop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42AB1D-563D-4116-86D2-A523EF4AA827}"/>
              </a:ext>
            </a:extLst>
          </p:cNvPr>
          <p:cNvSpPr/>
          <p:nvPr/>
        </p:nvSpPr>
        <p:spPr>
          <a:xfrm rot="21233697">
            <a:off x="4179008" y="4412975"/>
            <a:ext cx="7430428" cy="19536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1103B-3F49-40C1-9351-98091D5415A0}"/>
              </a:ext>
            </a:extLst>
          </p:cNvPr>
          <p:cNvSpPr/>
          <p:nvPr/>
        </p:nvSpPr>
        <p:spPr>
          <a:xfrm>
            <a:off x="393511" y="4790427"/>
            <a:ext cx="117984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Practices for each of the Deep-Dive topics that are selected for assessment: Training Practices, Governance Practices, Value-Stream Management Practices, Application Performance Monitoring (APM) Practices, Site Reliability Engineering (SRE) Practices, Service Catalog Practices, Application Release Automation (ARA) Practices, Multi-Cloud Practices, Infrastructure-as-Code  (IaC) Practices, Hybrid Cloud Practices, Version Management Practices</a:t>
            </a:r>
          </a:p>
          <a:p>
            <a:endParaRPr lang="en-US" sz="2000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D6DC95AB-2951-4E87-9751-025FCAEC95AF}"/>
              </a:ext>
            </a:extLst>
          </p:cNvPr>
          <p:cNvSpPr/>
          <p:nvPr/>
        </p:nvSpPr>
        <p:spPr>
          <a:xfrm>
            <a:off x="7817905" y="4168220"/>
            <a:ext cx="484632" cy="684303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70A352-9E04-4951-8686-A63C8EFB2031}"/>
              </a:ext>
            </a:extLst>
          </p:cNvPr>
          <p:cNvSpPr/>
          <p:nvPr/>
        </p:nvSpPr>
        <p:spPr>
          <a:xfrm>
            <a:off x="8565930" y="721096"/>
            <a:ext cx="157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Enter 	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D5ED06-6B40-4BF0-88B7-655B1696C788}"/>
              </a:ext>
            </a:extLst>
          </p:cNvPr>
          <p:cNvSpPr/>
          <p:nvPr/>
        </p:nvSpPr>
        <p:spPr>
          <a:xfrm>
            <a:off x="10084676" y="721096"/>
            <a:ext cx="1327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Calculate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3B30644D-B83A-4222-9104-3384D0C52979}"/>
              </a:ext>
            </a:extLst>
          </p:cNvPr>
          <p:cNvSpPr/>
          <p:nvPr/>
        </p:nvSpPr>
        <p:spPr>
          <a:xfrm rot="5400000">
            <a:off x="9277934" y="533391"/>
            <a:ext cx="94736" cy="151874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5AA77AC5-1398-46D5-A790-294349431D60}"/>
              </a:ext>
            </a:extLst>
          </p:cNvPr>
          <p:cNvSpPr/>
          <p:nvPr/>
        </p:nvSpPr>
        <p:spPr>
          <a:xfrm rot="5400000">
            <a:off x="10695030" y="677081"/>
            <a:ext cx="162726" cy="1225781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A731C-5569-4079-A007-FBF1CA03328A}"/>
              </a:ext>
            </a:extLst>
          </p:cNvPr>
          <p:cNvSpPr txBox="1"/>
          <p:nvPr/>
        </p:nvSpPr>
        <p:spPr>
          <a:xfrm>
            <a:off x="783022" y="6428327"/>
            <a:ext cx="9868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EngineeringDevOps 2019 This template is available in Excel format on www. EngineeringDevOps.com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AF144D-22E8-4049-8687-29857629BBE6}"/>
              </a:ext>
            </a:extLst>
          </p:cNvPr>
          <p:cNvSpPr/>
          <p:nvPr/>
        </p:nvSpPr>
        <p:spPr>
          <a:xfrm>
            <a:off x="694130" y="1218070"/>
            <a:ext cx="349095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For each practice enter Importance (I) for meeting the DevOps Transformation Goal and the </a:t>
            </a:r>
            <a:r>
              <a:rPr lang="en-US" sz="2000" b="1" u="sng" dirty="0"/>
              <a:t>Current</a:t>
            </a:r>
            <a:r>
              <a:rPr lang="en-US" sz="2000" dirty="0"/>
              <a:t> Level of Practice (P)</a:t>
            </a:r>
          </a:p>
          <a:p>
            <a:endParaRPr lang="en-US" sz="2000" dirty="0"/>
          </a:p>
          <a:p>
            <a:r>
              <a:rPr lang="en-US" sz="2000" dirty="0"/>
              <a:t>Once all data is entered calculate Score and GAP Rank to determine the highest gapped practices.</a:t>
            </a:r>
          </a:p>
        </p:txBody>
      </p:sp>
    </p:spTree>
    <p:extLst>
      <p:ext uri="{BB962C8B-B14F-4D97-AF65-F5344CB8AC3E}">
        <p14:creationId xmlns:p14="http://schemas.microsoft.com/office/powerpoint/2010/main" val="1741858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D12341-F821-498E-8E32-BD5B499EFF70}"/>
              </a:ext>
            </a:extLst>
          </p:cNvPr>
          <p:cNvSpPr/>
          <p:nvPr/>
        </p:nvSpPr>
        <p:spPr>
          <a:xfrm>
            <a:off x="1370559" y="191774"/>
            <a:ext cx="104686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DevOps Deep-Dive Topics Practices Maturity Workshop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1103B-3F49-40C1-9351-98091D5415A0}"/>
              </a:ext>
            </a:extLst>
          </p:cNvPr>
          <p:cNvSpPr/>
          <p:nvPr/>
        </p:nvSpPr>
        <p:spPr>
          <a:xfrm>
            <a:off x="1056190" y="4095126"/>
            <a:ext cx="48464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The calculated Scores are used to determine the Rank indicated which Deep-Dive topic and practices are most important to improve to meet the DevOps Transformation goals.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A731C-5569-4079-A007-FBF1CA03328A}"/>
              </a:ext>
            </a:extLst>
          </p:cNvPr>
          <p:cNvSpPr txBox="1"/>
          <p:nvPr/>
        </p:nvSpPr>
        <p:spPr>
          <a:xfrm>
            <a:off x="783022" y="6428327"/>
            <a:ext cx="9868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EngineeringDevOps 2019 This template is available in Excel format on www. EngineeringDevOps.com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F634B7-E9EB-4066-849C-0304755B7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141" y="1280962"/>
            <a:ext cx="5611501" cy="25218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026BD83-1A11-4293-AB3A-FBEA16F80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993" y="1280962"/>
            <a:ext cx="4999153" cy="373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68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425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DevOps Transformation Practices Maturity Assessment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Hornbeek</dc:creator>
  <cp:lastModifiedBy>Marc Hornbeek</cp:lastModifiedBy>
  <cp:revision>62</cp:revision>
  <dcterms:created xsi:type="dcterms:W3CDTF">2019-05-14T04:22:47Z</dcterms:created>
  <dcterms:modified xsi:type="dcterms:W3CDTF">2019-08-04T23:59:26Z</dcterms:modified>
</cp:coreProperties>
</file>