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501" r:id="rId4"/>
    <p:sldId id="258" r:id="rId5"/>
    <p:sldId id="263" r:id="rId6"/>
    <p:sldId id="508" r:id="rId7"/>
    <p:sldId id="262" r:id="rId8"/>
    <p:sldId id="264" r:id="rId9"/>
    <p:sldId id="499" r:id="rId10"/>
    <p:sldId id="506" r:id="rId11"/>
    <p:sldId id="415" r:id="rId12"/>
    <p:sldId id="505" r:id="rId13"/>
    <p:sldId id="504" r:id="rId14"/>
    <p:sldId id="507"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showGuides="1">
      <p:cViewPr varScale="1">
        <p:scale>
          <a:sx n="92" d="100"/>
          <a:sy n="92" d="100"/>
        </p:scale>
        <p:origin x="518"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51E22D-94EF-4120-B6D0-67EAFC5C1732}" type="datetimeFigureOut">
              <a:rPr lang="en-US" smtClean="0"/>
              <a:t>8/4/2019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409CB1-6B21-44A8-BB34-B1EB8857753D}" type="slidenum">
              <a:rPr lang="en-US" smtClean="0"/>
              <a:t>‹#›</a:t>
            </a:fld>
            <a:endParaRPr lang="en-US"/>
          </a:p>
        </p:txBody>
      </p:sp>
    </p:spTree>
    <p:extLst>
      <p:ext uri="{BB962C8B-B14F-4D97-AF65-F5344CB8AC3E}">
        <p14:creationId xmlns:p14="http://schemas.microsoft.com/office/powerpoint/2010/main" val="324319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concepts:</a:t>
            </a:r>
          </a:p>
          <a:p>
            <a:r>
              <a:rPr lang="en-US" dirty="0"/>
              <a:t>This</a:t>
            </a:r>
            <a:r>
              <a:rPr lang="en-US" baseline="0" dirty="0"/>
              <a:t> chart simply provides hints. Again there are many possible answers. Some may be better than others but may be hard to judge given the assumptions.</a:t>
            </a:r>
            <a:endParaRPr lang="en-US" dirty="0"/>
          </a:p>
        </p:txBody>
      </p:sp>
      <p:sp>
        <p:nvSpPr>
          <p:cNvPr id="4" name="Slide Number Placeholder 3"/>
          <p:cNvSpPr>
            <a:spLocks noGrp="1"/>
          </p:cNvSpPr>
          <p:nvPr>
            <p:ph type="sldNum" sz="quarter" idx="10"/>
          </p:nvPr>
        </p:nvSpPr>
        <p:spPr/>
        <p:txBody>
          <a:bodyPr/>
          <a:lstStyle/>
          <a:p>
            <a:fld id="{8C114969-D3D7-4DC3-80A1-083508967F00}" type="slidenum">
              <a:rPr lang="en-US" smtClean="0"/>
              <a:t>10</a:t>
            </a:fld>
            <a:endParaRPr lang="en-US" dirty="0"/>
          </a:p>
        </p:txBody>
      </p:sp>
    </p:spTree>
    <p:extLst>
      <p:ext uri="{BB962C8B-B14F-4D97-AF65-F5344CB8AC3E}">
        <p14:creationId xmlns:p14="http://schemas.microsoft.com/office/powerpoint/2010/main" val="3543350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D06B4-DA22-46C7-A6D5-4ECCC04EC6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F400D-3638-444A-9A0D-7C5BE865C0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71F74F-5868-4DE6-83B7-7B274E621F4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182A75F-1113-4983-8575-79A0864EDE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CAA33-1EDE-4AF7-A665-D54BBFD2AC7B}"/>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85597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C2758-C49A-4904-BFAF-9C4A2855B3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B613BE-7ABF-4289-AFEA-B4DE08DCFC7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846BEE-DF76-47FF-94FE-F43960A9926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17C1FE9A-BC72-4A9C-B201-2E0A08336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2D7639-9A4A-4986-902E-9ABCDE1D00CA}"/>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78093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A1D7D7-A934-440B-8631-92D3120456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DD6C05-E67F-4CBA-BB8B-67A464E24F7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45B346-340A-4DAA-820A-8CE2F1A88AF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4CCB18F5-9871-4C23-A094-40EDE8A54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CB468E-0FA7-4871-B14C-CC4E237D38EC}"/>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4085301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with Tex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D40A59-836D-C044-AC7D-862FBB1B8923}"/>
              </a:ext>
            </a:extLst>
          </p:cNvPr>
          <p:cNvSpPr>
            <a:spLocks noGrp="1"/>
          </p:cNvSpPr>
          <p:nvPr>
            <p:ph type="title" hasCustomPrompt="1"/>
          </p:nvPr>
        </p:nvSpPr>
        <p:spPr>
          <a:xfrm>
            <a:off x="838200" y="329184"/>
            <a:ext cx="10515600" cy="699747"/>
          </a:xfrm>
          <a:prstGeom prst="rect">
            <a:avLst/>
          </a:prstGeom>
        </p:spPr>
        <p:txBody>
          <a:bodyPr/>
          <a:lstStyle>
            <a:lvl1pPr algn="l">
              <a:defRPr sz="4800" baseline="0">
                <a:solidFill>
                  <a:srgbClr val="00A9E0"/>
                </a:solidFill>
                <a:latin typeface="+mj-lt"/>
                <a:ea typeface="Arial" charset="0"/>
                <a:cs typeface="Arial" charset="0"/>
              </a:defRPr>
            </a:lvl1pPr>
          </a:lstStyle>
          <a:p>
            <a:r>
              <a:rPr lang="en-US" dirty="0"/>
              <a:t>Title Headline</a:t>
            </a:r>
          </a:p>
        </p:txBody>
      </p:sp>
      <p:sp>
        <p:nvSpPr>
          <p:cNvPr id="5" name="Text Placeholder 3">
            <a:extLst>
              <a:ext uri="{FF2B5EF4-FFF2-40B4-BE49-F238E27FC236}">
                <a16:creationId xmlns:a16="http://schemas.microsoft.com/office/drawing/2014/main" id="{54B26A12-2844-8E45-A719-3EC806BDB48D}"/>
              </a:ext>
            </a:extLst>
          </p:cNvPr>
          <p:cNvSpPr>
            <a:spLocks noGrp="1"/>
          </p:cNvSpPr>
          <p:nvPr>
            <p:ph type="body" sz="quarter" idx="10"/>
          </p:nvPr>
        </p:nvSpPr>
        <p:spPr>
          <a:xfrm>
            <a:off x="838200" y="1169095"/>
            <a:ext cx="10515600" cy="5361140"/>
          </a:xfrm>
          <a:prstGeom prst="rect">
            <a:avLst/>
          </a:prstGeom>
        </p:spPr>
        <p:txBody>
          <a:bodyPr/>
          <a:lstStyle>
            <a:lvl1pPr>
              <a:defRPr sz="3733" baseline="0">
                <a:solidFill>
                  <a:schemeClr val="tx1"/>
                </a:solidFill>
                <a:latin typeface="+mn-lt"/>
              </a:defRPr>
            </a:lvl1pPr>
            <a:lvl2pPr>
              <a:defRPr sz="3200" baseline="0">
                <a:solidFill>
                  <a:schemeClr val="tx1"/>
                </a:solidFill>
                <a:latin typeface="+mn-lt"/>
              </a:defRPr>
            </a:lvl2pPr>
            <a:lvl3pPr>
              <a:defRPr sz="2667" baseline="0">
                <a:solidFill>
                  <a:schemeClr val="tx1"/>
                </a:solidFill>
                <a:latin typeface="+mn-lt"/>
              </a:defRPr>
            </a:lvl3pPr>
            <a:lvl4pPr>
              <a:defRPr sz="2400" baseline="0">
                <a:solidFill>
                  <a:schemeClr val="tx1"/>
                </a:solidFill>
                <a:latin typeface="+mn-lt"/>
              </a:defRPr>
            </a:lvl4pPr>
            <a:lvl5pPr>
              <a:defRPr sz="1867" baseline="0">
                <a:solidFill>
                  <a:schemeClr val="tx1"/>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61454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C8304-D402-40D4-B221-1C7B5BE668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E0DB7C-9056-465B-BFFF-D668C8682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20ED7C-B398-4D7A-96D4-EA1230DAA0EB}"/>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E2F18445-FD15-475B-AF53-ABB208C79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F6EF5C-3D81-40CB-BF89-8D68071D7586}"/>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85075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C186C-03FA-478A-A089-7547110F57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26324B-3896-4766-A424-057E7534D3A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8F252-0171-41C7-BA62-04E8BC933C2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7BB848C6-B265-45A9-B78D-7EF37AB620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34275-55C5-432B-9B2C-1B717ABFA4EA}"/>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4054623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13968-7E16-4389-B675-6FCE22FE37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BFFF39-FE9F-49AA-AE44-D2A8DFEDE1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F0BA304-EAAB-47F6-B7F6-A638A034F79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5018B904-7F32-4C57-8BC1-30B3F4E86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45DEB-C7EF-4863-AC24-782B8372D62D}"/>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802926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E3F5D-EF47-4836-ABC0-3F568524CE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C4CB-6DDF-4ECB-9D99-28E5E920A03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439388-E9AE-45FB-AD00-8AB800E2572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4A7D5E-2851-4DBB-803D-34536C38A4A8}"/>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9C615F02-1DE9-4381-B45E-684C83C1D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737B47-8BDA-4676-90F4-4055E22FAC01}"/>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7474794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4F329-5C39-4949-BF5F-CBF1670014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F83326-9F28-4F09-914B-D86DE53B04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62C0DDB-DF55-4333-A2CC-FF134BFAED3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27FCB-DD5A-4340-AAFC-1DE89E03A1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BBAC0B-8005-4EFE-B491-A551AB3E8B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68467E-70F6-4060-89FE-DA2B4E51D21C}"/>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8" name="Footer Placeholder 7">
            <a:extLst>
              <a:ext uri="{FF2B5EF4-FFF2-40B4-BE49-F238E27FC236}">
                <a16:creationId xmlns:a16="http://schemas.microsoft.com/office/drawing/2014/main" id="{5A470E5C-5AB2-496A-BC67-4AA9B98E4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4D6214-8316-4610-96C1-420B6308CB84}"/>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4342288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07CEA-5FBA-493C-A540-A4FC27C41B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1F8DF51-FC73-4468-AFA9-9749DF838C90}"/>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4" name="Footer Placeholder 3">
            <a:extLst>
              <a:ext uri="{FF2B5EF4-FFF2-40B4-BE49-F238E27FC236}">
                <a16:creationId xmlns:a16="http://schemas.microsoft.com/office/drawing/2014/main" id="{2880181C-4594-47E2-97EE-97F6A2DAB8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CF2A6F-92B2-43DD-8E5E-6AC7D6B83D75}"/>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1814399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89B4DA-8F7B-4747-BCF6-AFA81E59CEC4}"/>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3" name="Footer Placeholder 2">
            <a:extLst>
              <a:ext uri="{FF2B5EF4-FFF2-40B4-BE49-F238E27FC236}">
                <a16:creationId xmlns:a16="http://schemas.microsoft.com/office/drawing/2014/main" id="{E46DEE60-4CC5-4CB4-BBA2-C9392FC9A2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69F08B-9802-4BE5-B6FE-B10D5A108483}"/>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97504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D689F-7819-4D14-9756-788E830A5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9BDF00-249E-4410-8EE8-5EE61D4EA05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C71BA-6827-4C0C-A4CC-FD703DCE9B1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98B04357-C313-4ED2-9C50-D8EA9E1318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13748E-601E-463A-8497-33AB0956A23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525167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74C94-3B4F-4260-ABDF-B66D50C2CB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7822723-C8B4-4C44-A063-AA618BCAE9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6A29697-ACC4-497A-BF0E-4356D2DCA4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9C1FCBB-2B0C-4F06-8B08-9429479AFCD6}"/>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76D6653B-AFD2-4BA9-B48C-A89E881BDD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0177BC-18D7-4B11-A4FC-8DA381084074}"/>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6640997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EC87-DE2D-4211-B41F-D5D1606952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FA50AB-D997-415F-88E5-8637B3E877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14A9AB-4032-4AAC-82C2-321E958AA9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2844A4E-31D6-4F0A-BBAF-F943AE97862B}"/>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6" name="Footer Placeholder 5">
            <a:extLst>
              <a:ext uri="{FF2B5EF4-FFF2-40B4-BE49-F238E27FC236}">
                <a16:creationId xmlns:a16="http://schemas.microsoft.com/office/drawing/2014/main" id="{1A86A300-1F3E-44BE-9F3E-AEB5478980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CB0B6E-93DE-45D4-8E0F-C2DF56E56848}"/>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0027976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ACAD3-9757-4DBB-A466-20842C09E6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D3E7F14-9341-4A4C-9354-6DFFAEBC910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2DD984-4FE9-44C9-ACDE-C93425954466}"/>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0B71A680-2EC3-419D-92AF-202BD6334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BCE37-E35B-4F34-9A0F-9AEB07A0B1ED}"/>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989227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F84D0-7B68-4EAE-955E-32CB0339AF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4B5294-0A68-4D31-8579-66998337E00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E98A2B-CDA9-40D6-81C7-0D890819E8BF}"/>
              </a:ext>
            </a:extLst>
          </p:cNvPr>
          <p:cNvSpPr>
            <a:spLocks noGrp="1"/>
          </p:cNvSpPr>
          <p:nvPr>
            <p:ph type="dt" sz="half" idx="10"/>
          </p:nvPr>
        </p:nvSpPr>
        <p:spPr/>
        <p:txBody>
          <a:body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711B0836-03DB-4DD8-88FB-E6AA3E5BBD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6F2E2-D23B-4802-8DED-12EC04B6B19E}"/>
              </a:ext>
            </a:extLst>
          </p:cNvPr>
          <p:cNvSpPr>
            <a:spLocks noGrp="1"/>
          </p:cNvSpPr>
          <p:nvPr>
            <p:ph type="sldNum" sz="quarter" idx="12"/>
          </p:nvPr>
        </p:nvSpPr>
        <p:spPr/>
        <p:txBody>
          <a:bodyPr/>
          <a:lstStyle/>
          <a:p>
            <a:fld id="{AEBB3410-A183-4F27-A37B-E11AA5693EC7}" type="slidenum">
              <a:rPr lang="en-US" smtClean="0"/>
              <a:t>‹#›</a:t>
            </a:fld>
            <a:endParaRPr lang="en-US"/>
          </a:p>
        </p:txBody>
      </p:sp>
    </p:spTree>
    <p:extLst>
      <p:ext uri="{BB962C8B-B14F-4D97-AF65-F5344CB8AC3E}">
        <p14:creationId xmlns:p14="http://schemas.microsoft.com/office/powerpoint/2010/main" val="20703075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with Tex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6D40A59-836D-C044-AC7D-862FBB1B8923}"/>
              </a:ext>
            </a:extLst>
          </p:cNvPr>
          <p:cNvSpPr>
            <a:spLocks noGrp="1"/>
          </p:cNvSpPr>
          <p:nvPr>
            <p:ph type="title" hasCustomPrompt="1"/>
          </p:nvPr>
        </p:nvSpPr>
        <p:spPr>
          <a:xfrm>
            <a:off x="838200" y="329184"/>
            <a:ext cx="10515600" cy="699747"/>
          </a:xfrm>
          <a:prstGeom prst="rect">
            <a:avLst/>
          </a:prstGeom>
        </p:spPr>
        <p:txBody>
          <a:bodyPr/>
          <a:lstStyle>
            <a:lvl1pPr algn="l">
              <a:defRPr sz="4800" baseline="0">
                <a:solidFill>
                  <a:srgbClr val="00A9E0"/>
                </a:solidFill>
                <a:latin typeface="+mj-lt"/>
                <a:ea typeface="Arial" charset="0"/>
                <a:cs typeface="Arial" charset="0"/>
              </a:defRPr>
            </a:lvl1pPr>
          </a:lstStyle>
          <a:p>
            <a:r>
              <a:rPr lang="en-US" dirty="0"/>
              <a:t>Title Headline</a:t>
            </a:r>
          </a:p>
        </p:txBody>
      </p:sp>
      <p:sp>
        <p:nvSpPr>
          <p:cNvPr id="5" name="Text Placeholder 3">
            <a:extLst>
              <a:ext uri="{FF2B5EF4-FFF2-40B4-BE49-F238E27FC236}">
                <a16:creationId xmlns:a16="http://schemas.microsoft.com/office/drawing/2014/main" id="{54B26A12-2844-8E45-A719-3EC806BDB48D}"/>
              </a:ext>
            </a:extLst>
          </p:cNvPr>
          <p:cNvSpPr>
            <a:spLocks noGrp="1"/>
          </p:cNvSpPr>
          <p:nvPr>
            <p:ph type="body" sz="quarter" idx="10"/>
          </p:nvPr>
        </p:nvSpPr>
        <p:spPr>
          <a:xfrm>
            <a:off x="838200" y="1169095"/>
            <a:ext cx="10515600" cy="5361140"/>
          </a:xfrm>
          <a:prstGeom prst="rect">
            <a:avLst/>
          </a:prstGeom>
        </p:spPr>
        <p:txBody>
          <a:bodyPr/>
          <a:lstStyle>
            <a:lvl1pPr>
              <a:defRPr sz="3733" baseline="0">
                <a:solidFill>
                  <a:schemeClr val="tx1"/>
                </a:solidFill>
                <a:latin typeface="+mn-lt"/>
              </a:defRPr>
            </a:lvl1pPr>
            <a:lvl2pPr>
              <a:defRPr sz="3200" baseline="0">
                <a:solidFill>
                  <a:schemeClr val="tx1"/>
                </a:solidFill>
                <a:latin typeface="+mn-lt"/>
              </a:defRPr>
            </a:lvl2pPr>
            <a:lvl3pPr>
              <a:defRPr sz="2667" baseline="0">
                <a:solidFill>
                  <a:schemeClr val="tx1"/>
                </a:solidFill>
                <a:latin typeface="+mn-lt"/>
              </a:defRPr>
            </a:lvl3pPr>
            <a:lvl4pPr>
              <a:defRPr sz="2400" baseline="0">
                <a:solidFill>
                  <a:schemeClr val="tx1"/>
                </a:solidFill>
                <a:latin typeface="+mn-lt"/>
              </a:defRPr>
            </a:lvl4pPr>
            <a:lvl5pPr>
              <a:defRPr sz="1867" baseline="0">
                <a:solidFill>
                  <a:schemeClr val="tx1"/>
                </a:solidFill>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30990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FA940-6C46-4280-88DE-FF031F3221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056D10-538A-4783-9E56-869517F35B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9E7AF0D-BB93-4DA1-961D-666E6413DD87}"/>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D7C188E3-859F-4B6C-9C3E-76446951E8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D2158-CB94-470E-AD0F-451656775B1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133487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F7F7-7113-4F63-B6A0-303AFD1E6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322D3-4733-4883-8BA8-F269DBDA679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0AB5452-C2E0-4A33-88D0-87643FA5F3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35284-7D94-45C0-9FF3-9BB1785D6658}"/>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675F0EFA-6FAD-443E-B3B7-F2305CF1E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367B7-1B43-48E3-9917-400850B30774}"/>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611382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1305F-5CB0-492F-A263-1698A1BAB4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9CA1FA-8EC3-4A1B-BA11-BA0C4F7DE7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23CE6B2-F1A1-47F6-9F66-FE952CAA3A4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7BDD0C-C150-48E7-90E1-6A8A232571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BB1976E-437B-4AF3-8D85-0868D4BEFB5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F4B441-6CA7-4C0A-9F60-ECD5D6474D7F}"/>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8" name="Footer Placeholder 7">
            <a:extLst>
              <a:ext uri="{FF2B5EF4-FFF2-40B4-BE49-F238E27FC236}">
                <a16:creationId xmlns:a16="http://schemas.microsoft.com/office/drawing/2014/main" id="{94D8C0BA-16EF-4974-91EC-BFB3F6D2CC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4283E-B7A7-4398-B324-786F997DB143}"/>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5110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E2F98-ABB6-43E2-A33B-8B332EE313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F1D7D5-9F1B-4DE0-8474-E8C38F72611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4" name="Footer Placeholder 3">
            <a:extLst>
              <a:ext uri="{FF2B5EF4-FFF2-40B4-BE49-F238E27FC236}">
                <a16:creationId xmlns:a16="http://schemas.microsoft.com/office/drawing/2014/main" id="{0F1D645F-EF53-47AD-8AB6-D6BF127B2F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FD6D6B-EC39-40B0-B10A-33381E787FF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30831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293D2-E3A7-4A75-BA66-1DD53F82259B}"/>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3" name="Footer Placeholder 2">
            <a:extLst>
              <a:ext uri="{FF2B5EF4-FFF2-40B4-BE49-F238E27FC236}">
                <a16:creationId xmlns:a16="http://schemas.microsoft.com/office/drawing/2014/main" id="{7F6250FD-138B-48BB-A917-880A8D6BC2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15E597-E111-4CCC-89E1-3AFD27E57740}"/>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71381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76629-80DB-4B58-8482-B5BB71E44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AA30A3F-509F-4934-8B19-6F30269E2F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925F77-E600-4FFB-AF0E-3CE08DC15F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A8538B-034D-4A2F-805F-136378A2E553}"/>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AC2E122-F67C-4558-AE31-7C025C416A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8E2D1-02AF-4DA1-815F-DA8458834858}"/>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1720342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FE0B2-8E80-4C06-AB90-1427647E16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4D8B4CF-AC48-4352-A3E8-287D25C597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E571B-822F-4C63-994D-58E3316D4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501750-30EF-4240-A497-9ADFC38A9E26}"/>
              </a:ext>
            </a:extLst>
          </p:cNvPr>
          <p:cNvSpPr>
            <a:spLocks noGrp="1"/>
          </p:cNvSpPr>
          <p:nvPr>
            <p:ph type="dt" sz="half" idx="10"/>
          </p:nvPr>
        </p:nvSpPr>
        <p:spPr/>
        <p:txBody>
          <a:bodyPr/>
          <a:lstStyle/>
          <a:p>
            <a:fld id="{FE451678-F956-4E96-8FB5-CF2ADFFA4DB3}" type="datetimeFigureOut">
              <a:rPr lang="en-US" smtClean="0"/>
              <a:t>8/4/2019</a:t>
            </a:fld>
            <a:endParaRPr lang="en-US"/>
          </a:p>
        </p:txBody>
      </p:sp>
      <p:sp>
        <p:nvSpPr>
          <p:cNvPr id="6" name="Footer Placeholder 5">
            <a:extLst>
              <a:ext uri="{FF2B5EF4-FFF2-40B4-BE49-F238E27FC236}">
                <a16:creationId xmlns:a16="http://schemas.microsoft.com/office/drawing/2014/main" id="{CE75BC11-8101-40A3-BC28-6E7E266CC9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BEE4C8-982A-424C-A6E3-043B36764AF1}"/>
              </a:ext>
            </a:extLst>
          </p:cNvPr>
          <p:cNvSpPr>
            <a:spLocks noGrp="1"/>
          </p:cNvSpPr>
          <p:nvPr>
            <p:ph type="sldNum" sz="quarter" idx="12"/>
          </p:nvPr>
        </p:nvSpPr>
        <p:spPr/>
        <p:txBody>
          <a:bodyPr/>
          <a:lstStyle/>
          <a:p>
            <a:fld id="{B7925117-EC50-468C-A1C0-72B0FB9F61ED}" type="slidenum">
              <a:rPr lang="en-US" smtClean="0"/>
              <a:t>‹#›</a:t>
            </a:fld>
            <a:endParaRPr lang="en-US"/>
          </a:p>
        </p:txBody>
      </p:sp>
    </p:spTree>
    <p:extLst>
      <p:ext uri="{BB962C8B-B14F-4D97-AF65-F5344CB8AC3E}">
        <p14:creationId xmlns:p14="http://schemas.microsoft.com/office/powerpoint/2010/main" val="269246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94FFF5-AF25-4BCB-855A-F960561B35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2AA74A1-338A-486A-A098-2ECE75D996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BF8497-8BBE-49C4-8D92-95D2851A01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51678-F956-4E96-8FB5-CF2ADFFA4DB3}" type="datetimeFigureOut">
              <a:rPr lang="en-US" smtClean="0"/>
              <a:t>8/4/2019</a:t>
            </a:fld>
            <a:endParaRPr lang="en-US"/>
          </a:p>
        </p:txBody>
      </p:sp>
      <p:sp>
        <p:nvSpPr>
          <p:cNvPr id="5" name="Footer Placeholder 4">
            <a:extLst>
              <a:ext uri="{FF2B5EF4-FFF2-40B4-BE49-F238E27FC236}">
                <a16:creationId xmlns:a16="http://schemas.microsoft.com/office/drawing/2014/main" id="{549A397A-D738-4F33-B21E-32EE6F4AD8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1E7C1A-9EB8-44B8-86FE-8A4F1342D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925117-EC50-468C-A1C0-72B0FB9F61ED}" type="slidenum">
              <a:rPr lang="en-US" smtClean="0"/>
              <a:t>‹#›</a:t>
            </a:fld>
            <a:endParaRPr lang="en-US"/>
          </a:p>
        </p:txBody>
      </p:sp>
    </p:spTree>
    <p:extLst>
      <p:ext uri="{BB962C8B-B14F-4D97-AF65-F5344CB8AC3E}">
        <p14:creationId xmlns:p14="http://schemas.microsoft.com/office/powerpoint/2010/main" val="392992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429CEA-0067-42A7-8518-BD418610ED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ACF137-BD5B-456A-A863-7DB55BDD19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5E95B-0C75-4BAC-8E3F-C4C9F7280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C8F04-16CF-4D2B-A2DC-03111C5B38C9}" type="datetimeFigureOut">
              <a:rPr lang="en-US" smtClean="0"/>
              <a:t>8/4/2019</a:t>
            </a:fld>
            <a:endParaRPr lang="en-US"/>
          </a:p>
        </p:txBody>
      </p:sp>
      <p:sp>
        <p:nvSpPr>
          <p:cNvPr id="5" name="Footer Placeholder 4">
            <a:extLst>
              <a:ext uri="{FF2B5EF4-FFF2-40B4-BE49-F238E27FC236}">
                <a16:creationId xmlns:a16="http://schemas.microsoft.com/office/drawing/2014/main" id="{6C744919-927D-4E02-9E37-1054F2432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3153AD-F08B-44E5-B283-EB65BE885F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BB3410-A183-4F27-A37B-E11AA5693EC7}" type="slidenum">
              <a:rPr lang="en-US" smtClean="0"/>
              <a:t>‹#›</a:t>
            </a:fld>
            <a:endParaRPr lang="en-US"/>
          </a:p>
        </p:txBody>
      </p:sp>
    </p:spTree>
    <p:extLst>
      <p:ext uri="{BB962C8B-B14F-4D97-AF65-F5344CB8AC3E}">
        <p14:creationId xmlns:p14="http://schemas.microsoft.com/office/powerpoint/2010/main" val="19090484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6D491-881F-4546-B0E6-B21B633574CD}"/>
              </a:ext>
            </a:extLst>
          </p:cNvPr>
          <p:cNvSpPr>
            <a:spLocks noGrp="1"/>
          </p:cNvSpPr>
          <p:nvPr>
            <p:ph type="ctrTitle"/>
          </p:nvPr>
        </p:nvSpPr>
        <p:spPr/>
        <p:txBody>
          <a:bodyPr>
            <a:normAutofit fontScale="90000"/>
          </a:bodyPr>
          <a:lstStyle/>
          <a:p>
            <a:r>
              <a:rPr lang="en-US" dirty="0"/>
              <a:t>DevOps Transformation Solution Recommendation</a:t>
            </a:r>
            <a:br>
              <a:rPr lang="en-US" dirty="0"/>
            </a:br>
            <a:r>
              <a:rPr lang="en-US" dirty="0"/>
              <a:t> Meeting</a:t>
            </a:r>
          </a:p>
        </p:txBody>
      </p:sp>
      <p:sp>
        <p:nvSpPr>
          <p:cNvPr id="4" name="TextBox 3">
            <a:extLst>
              <a:ext uri="{FF2B5EF4-FFF2-40B4-BE49-F238E27FC236}">
                <a16:creationId xmlns:a16="http://schemas.microsoft.com/office/drawing/2014/main" id="{B251E07C-FBAB-4C6B-898A-E216D5255589}"/>
              </a:ext>
            </a:extLst>
          </p:cNvPr>
          <p:cNvSpPr txBox="1"/>
          <p:nvPr/>
        </p:nvSpPr>
        <p:spPr>
          <a:xfrm>
            <a:off x="5210570" y="4080042"/>
            <a:ext cx="1770869" cy="1754326"/>
          </a:xfrm>
          <a:prstGeom prst="rect">
            <a:avLst/>
          </a:prstGeom>
          <a:noFill/>
        </p:spPr>
        <p:txBody>
          <a:bodyPr wrap="none" rtlCol="0">
            <a:spAutoFit/>
          </a:bodyPr>
          <a:lstStyle/>
          <a:p>
            <a:pPr algn="ctr"/>
            <a:r>
              <a:rPr lang="en-US" b="1" dirty="0"/>
              <a:t>Attendees</a:t>
            </a:r>
          </a:p>
          <a:p>
            <a:pPr algn="ctr"/>
            <a:r>
              <a:rPr lang="en-US" dirty="0"/>
              <a:t>Business Leaders</a:t>
            </a:r>
          </a:p>
          <a:p>
            <a:pPr algn="ctr"/>
            <a:r>
              <a:rPr lang="en-US" dirty="0"/>
              <a:t>Finance</a:t>
            </a:r>
          </a:p>
          <a:p>
            <a:pPr algn="ctr"/>
            <a:r>
              <a:rPr lang="en-US" dirty="0"/>
              <a:t>DevOps Sponsor</a:t>
            </a:r>
          </a:p>
          <a:p>
            <a:pPr algn="ctr"/>
            <a:r>
              <a:rPr lang="en-US" dirty="0"/>
              <a:t>DevOps Initiator</a:t>
            </a:r>
          </a:p>
          <a:p>
            <a:pPr algn="ctr"/>
            <a:r>
              <a:rPr lang="en-US" dirty="0"/>
              <a:t>DevOps Expert</a:t>
            </a:r>
          </a:p>
        </p:txBody>
      </p:sp>
      <p:sp>
        <p:nvSpPr>
          <p:cNvPr id="3" name="TextBox 2">
            <a:extLst>
              <a:ext uri="{FF2B5EF4-FFF2-40B4-BE49-F238E27FC236}">
                <a16:creationId xmlns:a16="http://schemas.microsoft.com/office/drawing/2014/main" id="{237A4301-01B3-4851-9F5C-F1DF17192762}"/>
              </a:ext>
            </a:extLst>
          </p:cNvPr>
          <p:cNvSpPr txBox="1"/>
          <p:nvPr/>
        </p:nvSpPr>
        <p:spPr>
          <a:xfrm>
            <a:off x="1056632" y="6316034"/>
            <a:ext cx="10336997" cy="369332"/>
          </a:xfrm>
          <a:prstGeom prst="rect">
            <a:avLst/>
          </a:prstGeom>
          <a:noFill/>
        </p:spPr>
        <p:txBody>
          <a:bodyPr wrap="none" rtlCol="0">
            <a:spAutoFit/>
          </a:bodyPr>
          <a:lstStyle/>
          <a:p>
            <a:r>
              <a:rPr lang="en-US" dirty="0"/>
              <a:t>© EngineeringDevOps 2019 This template is available in PowerPoint format on www.EngineeringDevOps.com</a:t>
            </a:r>
          </a:p>
        </p:txBody>
      </p:sp>
    </p:spTree>
    <p:extLst>
      <p:ext uri="{BB962C8B-B14F-4D97-AF65-F5344CB8AC3E}">
        <p14:creationId xmlns:p14="http://schemas.microsoft.com/office/powerpoint/2010/main" val="795032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D75A4AB-15CA-411C-9CE8-3DD7BD76B132}"/>
              </a:ext>
            </a:extLst>
          </p:cNvPr>
          <p:cNvSpPr txBox="1"/>
          <p:nvPr/>
        </p:nvSpPr>
        <p:spPr>
          <a:xfrm>
            <a:off x="2288132" y="4518750"/>
            <a:ext cx="412292" cy="369332"/>
          </a:xfrm>
          <a:prstGeom prst="rect">
            <a:avLst/>
          </a:prstGeom>
          <a:noFill/>
        </p:spPr>
        <p:txBody>
          <a:bodyPr wrap="none" rtlCol="0">
            <a:spAutoFit/>
          </a:bodyPr>
          <a:lstStyle/>
          <a:p>
            <a:r>
              <a:rPr lang="en-US" dirty="0"/>
              <a:t>3h</a:t>
            </a:r>
          </a:p>
        </p:txBody>
      </p:sp>
      <p:sp>
        <p:nvSpPr>
          <p:cNvPr id="12" name="TextBox 11">
            <a:extLst>
              <a:ext uri="{FF2B5EF4-FFF2-40B4-BE49-F238E27FC236}">
                <a16:creationId xmlns:a16="http://schemas.microsoft.com/office/drawing/2014/main" id="{67357AE2-CE9F-4A8B-8F09-5D9EE02F4529}"/>
              </a:ext>
            </a:extLst>
          </p:cNvPr>
          <p:cNvSpPr txBox="1"/>
          <p:nvPr/>
        </p:nvSpPr>
        <p:spPr>
          <a:xfrm>
            <a:off x="1350886" y="3330962"/>
            <a:ext cx="755335" cy="369332"/>
          </a:xfrm>
          <a:prstGeom prst="rect">
            <a:avLst/>
          </a:prstGeom>
          <a:noFill/>
        </p:spPr>
        <p:txBody>
          <a:bodyPr wrap="none" rtlCol="0">
            <a:spAutoFit/>
          </a:bodyPr>
          <a:lstStyle/>
          <a:p>
            <a:r>
              <a:rPr lang="en-US" dirty="0"/>
              <a:t>4h/1h</a:t>
            </a:r>
          </a:p>
        </p:txBody>
      </p:sp>
      <p:sp>
        <p:nvSpPr>
          <p:cNvPr id="13" name="TextBox 12">
            <a:extLst>
              <a:ext uri="{FF2B5EF4-FFF2-40B4-BE49-F238E27FC236}">
                <a16:creationId xmlns:a16="http://schemas.microsoft.com/office/drawing/2014/main" id="{32A9CE45-AA33-4F52-8AFA-87E5BE958B15}"/>
              </a:ext>
            </a:extLst>
          </p:cNvPr>
          <p:cNvSpPr txBox="1"/>
          <p:nvPr/>
        </p:nvSpPr>
        <p:spPr>
          <a:xfrm>
            <a:off x="2727552" y="3330962"/>
            <a:ext cx="986167" cy="646331"/>
          </a:xfrm>
          <a:prstGeom prst="rect">
            <a:avLst/>
          </a:prstGeom>
          <a:noFill/>
        </p:spPr>
        <p:txBody>
          <a:bodyPr wrap="none" rtlCol="0">
            <a:spAutoFit/>
          </a:bodyPr>
          <a:lstStyle/>
          <a:p>
            <a:r>
              <a:rPr lang="en-US" dirty="0"/>
              <a:t>-10</a:t>
            </a:r>
          </a:p>
          <a:p>
            <a:r>
              <a:rPr lang="en-US" dirty="0"/>
              <a:t>62h/48h</a:t>
            </a:r>
          </a:p>
        </p:txBody>
      </p:sp>
      <p:sp>
        <p:nvSpPr>
          <p:cNvPr id="14" name="TextBox 13">
            <a:extLst>
              <a:ext uri="{FF2B5EF4-FFF2-40B4-BE49-F238E27FC236}">
                <a16:creationId xmlns:a16="http://schemas.microsoft.com/office/drawing/2014/main" id="{4C36BA9C-490D-420B-B367-F9975DB3075A}"/>
              </a:ext>
            </a:extLst>
          </p:cNvPr>
          <p:cNvSpPr txBox="1"/>
          <p:nvPr/>
        </p:nvSpPr>
        <p:spPr>
          <a:xfrm>
            <a:off x="3767385" y="4518750"/>
            <a:ext cx="489236" cy="646331"/>
          </a:xfrm>
          <a:prstGeom prst="rect">
            <a:avLst/>
          </a:prstGeom>
          <a:noFill/>
        </p:spPr>
        <p:txBody>
          <a:bodyPr wrap="none" rtlCol="0">
            <a:spAutoFit/>
          </a:bodyPr>
          <a:lstStyle/>
          <a:p>
            <a:r>
              <a:rPr lang="en-US" dirty="0"/>
              <a:t>-14</a:t>
            </a:r>
          </a:p>
          <a:p>
            <a:r>
              <a:rPr lang="en-US" dirty="0"/>
              <a:t>2h</a:t>
            </a:r>
          </a:p>
        </p:txBody>
      </p:sp>
      <p:sp>
        <p:nvSpPr>
          <p:cNvPr id="15" name="TextBox 14">
            <a:extLst>
              <a:ext uri="{FF2B5EF4-FFF2-40B4-BE49-F238E27FC236}">
                <a16:creationId xmlns:a16="http://schemas.microsoft.com/office/drawing/2014/main" id="{255DD227-324B-40AF-9BAC-B36E2BC6CE01}"/>
              </a:ext>
            </a:extLst>
          </p:cNvPr>
          <p:cNvSpPr txBox="1"/>
          <p:nvPr/>
        </p:nvSpPr>
        <p:spPr>
          <a:xfrm>
            <a:off x="4500838" y="3330962"/>
            <a:ext cx="869149" cy="646331"/>
          </a:xfrm>
          <a:prstGeom prst="rect">
            <a:avLst/>
          </a:prstGeom>
          <a:noFill/>
        </p:spPr>
        <p:txBody>
          <a:bodyPr wrap="none" rtlCol="0">
            <a:spAutoFit/>
          </a:bodyPr>
          <a:lstStyle/>
          <a:p>
            <a:r>
              <a:rPr lang="en-US" dirty="0"/>
              <a:t>-10</a:t>
            </a:r>
          </a:p>
          <a:p>
            <a:r>
              <a:rPr lang="en-US" dirty="0"/>
              <a:t>10h/6h</a:t>
            </a:r>
          </a:p>
        </p:txBody>
      </p:sp>
      <p:sp>
        <p:nvSpPr>
          <p:cNvPr id="16" name="TextBox 15">
            <a:extLst>
              <a:ext uri="{FF2B5EF4-FFF2-40B4-BE49-F238E27FC236}">
                <a16:creationId xmlns:a16="http://schemas.microsoft.com/office/drawing/2014/main" id="{14D19E25-166D-4E09-A42E-02CB4978C215}"/>
              </a:ext>
            </a:extLst>
          </p:cNvPr>
          <p:cNvSpPr txBox="1"/>
          <p:nvPr/>
        </p:nvSpPr>
        <p:spPr>
          <a:xfrm>
            <a:off x="5365460" y="4518750"/>
            <a:ext cx="423514" cy="646331"/>
          </a:xfrm>
          <a:prstGeom prst="rect">
            <a:avLst/>
          </a:prstGeom>
          <a:noFill/>
        </p:spPr>
        <p:txBody>
          <a:bodyPr wrap="none" rtlCol="0">
            <a:spAutoFit/>
          </a:bodyPr>
          <a:lstStyle/>
          <a:p>
            <a:r>
              <a:rPr lang="en-US" dirty="0"/>
              <a:t>-6</a:t>
            </a:r>
          </a:p>
          <a:p>
            <a:r>
              <a:rPr lang="en-US" dirty="0"/>
              <a:t>2h</a:t>
            </a:r>
          </a:p>
        </p:txBody>
      </p:sp>
      <p:sp>
        <p:nvSpPr>
          <p:cNvPr id="17" name="TextBox 16">
            <a:extLst>
              <a:ext uri="{FF2B5EF4-FFF2-40B4-BE49-F238E27FC236}">
                <a16:creationId xmlns:a16="http://schemas.microsoft.com/office/drawing/2014/main" id="{EAABC7FC-4BDA-4CAB-B0E8-6E3AD2EC754F}"/>
              </a:ext>
            </a:extLst>
          </p:cNvPr>
          <p:cNvSpPr txBox="1"/>
          <p:nvPr/>
        </p:nvSpPr>
        <p:spPr>
          <a:xfrm>
            <a:off x="6844712" y="4518750"/>
            <a:ext cx="489236" cy="646331"/>
          </a:xfrm>
          <a:prstGeom prst="rect">
            <a:avLst/>
          </a:prstGeom>
          <a:noFill/>
        </p:spPr>
        <p:txBody>
          <a:bodyPr wrap="none" rtlCol="0">
            <a:spAutoFit/>
          </a:bodyPr>
          <a:lstStyle/>
          <a:p>
            <a:r>
              <a:rPr lang="en-US" dirty="0"/>
              <a:t>-14</a:t>
            </a:r>
          </a:p>
          <a:p>
            <a:r>
              <a:rPr lang="en-US" dirty="0"/>
              <a:t>2h</a:t>
            </a:r>
          </a:p>
        </p:txBody>
      </p:sp>
      <p:sp>
        <p:nvSpPr>
          <p:cNvPr id="18" name="TextBox 17">
            <a:extLst>
              <a:ext uri="{FF2B5EF4-FFF2-40B4-BE49-F238E27FC236}">
                <a16:creationId xmlns:a16="http://schemas.microsoft.com/office/drawing/2014/main" id="{3A96DC06-4216-435E-A1B0-2AC7565C1BE0}"/>
              </a:ext>
            </a:extLst>
          </p:cNvPr>
          <p:cNvSpPr txBox="1"/>
          <p:nvPr/>
        </p:nvSpPr>
        <p:spPr>
          <a:xfrm>
            <a:off x="5958000" y="3330962"/>
            <a:ext cx="869149" cy="646331"/>
          </a:xfrm>
          <a:prstGeom prst="rect">
            <a:avLst/>
          </a:prstGeom>
          <a:noFill/>
        </p:spPr>
        <p:txBody>
          <a:bodyPr wrap="none" rtlCol="0">
            <a:spAutoFit/>
          </a:bodyPr>
          <a:lstStyle/>
          <a:p>
            <a:r>
              <a:rPr lang="en-US" dirty="0"/>
              <a:t>-10</a:t>
            </a:r>
          </a:p>
          <a:p>
            <a:r>
              <a:rPr lang="en-US" dirty="0"/>
              <a:t>10h/6h</a:t>
            </a:r>
          </a:p>
        </p:txBody>
      </p:sp>
      <p:sp>
        <p:nvSpPr>
          <p:cNvPr id="19" name="TextBox 18">
            <a:extLst>
              <a:ext uri="{FF2B5EF4-FFF2-40B4-BE49-F238E27FC236}">
                <a16:creationId xmlns:a16="http://schemas.microsoft.com/office/drawing/2014/main" id="{E01B87F4-A782-4A71-B6F5-D8931251F7A9}"/>
              </a:ext>
            </a:extLst>
          </p:cNvPr>
          <p:cNvSpPr txBox="1"/>
          <p:nvPr/>
        </p:nvSpPr>
        <p:spPr>
          <a:xfrm>
            <a:off x="7533721" y="3330962"/>
            <a:ext cx="755335" cy="369332"/>
          </a:xfrm>
          <a:prstGeom prst="rect">
            <a:avLst/>
          </a:prstGeom>
          <a:noFill/>
        </p:spPr>
        <p:txBody>
          <a:bodyPr wrap="none" rtlCol="0">
            <a:spAutoFit/>
          </a:bodyPr>
          <a:lstStyle/>
          <a:p>
            <a:r>
              <a:rPr lang="en-US" dirty="0"/>
              <a:t>8h/4h</a:t>
            </a:r>
          </a:p>
        </p:txBody>
      </p:sp>
      <p:sp>
        <p:nvSpPr>
          <p:cNvPr id="20" name="TextBox 19">
            <a:extLst>
              <a:ext uri="{FF2B5EF4-FFF2-40B4-BE49-F238E27FC236}">
                <a16:creationId xmlns:a16="http://schemas.microsoft.com/office/drawing/2014/main" id="{5E5AE9EA-0431-42CC-A8B6-B7E31129A5DB}"/>
              </a:ext>
            </a:extLst>
          </p:cNvPr>
          <p:cNvSpPr txBox="1"/>
          <p:nvPr/>
        </p:nvSpPr>
        <p:spPr>
          <a:xfrm>
            <a:off x="8403712" y="4518750"/>
            <a:ext cx="423514" cy="646331"/>
          </a:xfrm>
          <a:prstGeom prst="rect">
            <a:avLst/>
          </a:prstGeom>
          <a:noFill/>
        </p:spPr>
        <p:txBody>
          <a:bodyPr wrap="none" rtlCol="0">
            <a:spAutoFit/>
          </a:bodyPr>
          <a:lstStyle/>
          <a:p>
            <a:r>
              <a:rPr lang="en-US" dirty="0"/>
              <a:t>-6</a:t>
            </a:r>
          </a:p>
          <a:p>
            <a:r>
              <a:rPr lang="en-US" dirty="0"/>
              <a:t>6h</a:t>
            </a:r>
          </a:p>
        </p:txBody>
      </p:sp>
      <p:sp>
        <p:nvSpPr>
          <p:cNvPr id="21" name="TextBox 20">
            <a:extLst>
              <a:ext uri="{FF2B5EF4-FFF2-40B4-BE49-F238E27FC236}">
                <a16:creationId xmlns:a16="http://schemas.microsoft.com/office/drawing/2014/main" id="{FD37B1F8-5E59-4B3A-A622-D351BD5E379C}"/>
              </a:ext>
            </a:extLst>
          </p:cNvPr>
          <p:cNvSpPr txBox="1"/>
          <p:nvPr/>
        </p:nvSpPr>
        <p:spPr>
          <a:xfrm>
            <a:off x="8916191" y="3330962"/>
            <a:ext cx="1008609" cy="369332"/>
          </a:xfrm>
          <a:prstGeom prst="rect">
            <a:avLst/>
          </a:prstGeom>
          <a:noFill/>
        </p:spPr>
        <p:txBody>
          <a:bodyPr wrap="none" rtlCol="0">
            <a:spAutoFit/>
          </a:bodyPr>
          <a:lstStyle/>
          <a:p>
            <a:r>
              <a:rPr lang="en-US" dirty="0"/>
              <a:t>80h/60h</a:t>
            </a:r>
          </a:p>
        </p:txBody>
      </p:sp>
      <p:sp>
        <p:nvSpPr>
          <p:cNvPr id="28" name="TextBox 27">
            <a:extLst>
              <a:ext uri="{FF2B5EF4-FFF2-40B4-BE49-F238E27FC236}">
                <a16:creationId xmlns:a16="http://schemas.microsoft.com/office/drawing/2014/main" id="{9112629D-1D0B-45E6-84B0-95EF563AF7A8}"/>
              </a:ext>
            </a:extLst>
          </p:cNvPr>
          <p:cNvSpPr txBox="1"/>
          <p:nvPr/>
        </p:nvSpPr>
        <p:spPr>
          <a:xfrm>
            <a:off x="1622597" y="5153927"/>
            <a:ext cx="1350406" cy="830997"/>
          </a:xfrm>
          <a:prstGeom prst="rect">
            <a:avLst/>
          </a:prstGeom>
          <a:noFill/>
        </p:spPr>
        <p:txBody>
          <a:bodyPr wrap="square" rtlCol="0">
            <a:spAutoFit/>
          </a:bodyPr>
          <a:lstStyle/>
          <a:p>
            <a:r>
              <a:rPr lang="en-US" sz="1600" dirty="0"/>
              <a:t>Wait for code and test resources</a:t>
            </a:r>
          </a:p>
        </p:txBody>
      </p:sp>
      <p:sp>
        <p:nvSpPr>
          <p:cNvPr id="29" name="TextBox 28">
            <a:extLst>
              <a:ext uri="{FF2B5EF4-FFF2-40B4-BE49-F238E27FC236}">
                <a16:creationId xmlns:a16="http://schemas.microsoft.com/office/drawing/2014/main" id="{AE333FD7-64DC-4464-9E35-8813584909C9}"/>
              </a:ext>
            </a:extLst>
          </p:cNvPr>
          <p:cNvSpPr txBox="1"/>
          <p:nvPr/>
        </p:nvSpPr>
        <p:spPr>
          <a:xfrm>
            <a:off x="2720339" y="1693031"/>
            <a:ext cx="1458316" cy="1323439"/>
          </a:xfrm>
          <a:prstGeom prst="rect">
            <a:avLst/>
          </a:prstGeom>
          <a:noFill/>
        </p:spPr>
        <p:txBody>
          <a:bodyPr wrap="square" rtlCol="0">
            <a:spAutoFit/>
          </a:bodyPr>
          <a:lstStyle/>
          <a:p>
            <a:r>
              <a:rPr lang="en-US" sz="1600" dirty="0"/>
              <a:t>Automate unit test and use TDD for functional  test creation</a:t>
            </a:r>
          </a:p>
        </p:txBody>
      </p:sp>
      <p:sp>
        <p:nvSpPr>
          <p:cNvPr id="31" name="TextBox 30">
            <a:extLst>
              <a:ext uri="{FF2B5EF4-FFF2-40B4-BE49-F238E27FC236}">
                <a16:creationId xmlns:a16="http://schemas.microsoft.com/office/drawing/2014/main" id="{2D1D5379-BF56-43E6-9206-445CE5808191}"/>
              </a:ext>
            </a:extLst>
          </p:cNvPr>
          <p:cNvSpPr txBox="1"/>
          <p:nvPr/>
        </p:nvSpPr>
        <p:spPr>
          <a:xfrm>
            <a:off x="2987704" y="5118138"/>
            <a:ext cx="1314122" cy="830997"/>
          </a:xfrm>
          <a:prstGeom prst="rect">
            <a:avLst/>
          </a:prstGeom>
          <a:noFill/>
        </p:spPr>
        <p:txBody>
          <a:bodyPr wrap="square" rtlCol="0">
            <a:spAutoFit/>
          </a:bodyPr>
          <a:lstStyle/>
          <a:p>
            <a:r>
              <a:rPr lang="en-US" sz="1600" dirty="0"/>
              <a:t>Orchestrate CI build and test infra</a:t>
            </a:r>
          </a:p>
        </p:txBody>
      </p:sp>
      <p:sp>
        <p:nvSpPr>
          <p:cNvPr id="33" name="TextBox 32">
            <a:extLst>
              <a:ext uri="{FF2B5EF4-FFF2-40B4-BE49-F238E27FC236}">
                <a16:creationId xmlns:a16="http://schemas.microsoft.com/office/drawing/2014/main" id="{45F41BBD-1F36-406D-BF92-AFE7C62684CE}"/>
              </a:ext>
            </a:extLst>
          </p:cNvPr>
          <p:cNvSpPr txBox="1"/>
          <p:nvPr/>
        </p:nvSpPr>
        <p:spPr>
          <a:xfrm>
            <a:off x="4256989" y="1693031"/>
            <a:ext cx="1247946" cy="1077218"/>
          </a:xfrm>
          <a:prstGeom prst="rect">
            <a:avLst/>
          </a:prstGeom>
          <a:noFill/>
        </p:spPr>
        <p:txBody>
          <a:bodyPr wrap="square" rtlCol="0">
            <a:spAutoFit/>
          </a:bodyPr>
          <a:lstStyle/>
          <a:p>
            <a:r>
              <a:rPr lang="en-US" sz="1600" dirty="0"/>
              <a:t>Automate CI builds, smoke and regression</a:t>
            </a:r>
          </a:p>
        </p:txBody>
      </p:sp>
      <p:sp>
        <p:nvSpPr>
          <p:cNvPr id="34" name="TextBox 33">
            <a:extLst>
              <a:ext uri="{FF2B5EF4-FFF2-40B4-BE49-F238E27FC236}">
                <a16:creationId xmlns:a16="http://schemas.microsoft.com/office/drawing/2014/main" id="{DD102FB0-8AB3-451C-B33A-5DA8E03BD5BA}"/>
              </a:ext>
            </a:extLst>
          </p:cNvPr>
          <p:cNvSpPr txBox="1"/>
          <p:nvPr/>
        </p:nvSpPr>
        <p:spPr>
          <a:xfrm>
            <a:off x="5931443" y="1693031"/>
            <a:ext cx="1328553" cy="1077218"/>
          </a:xfrm>
          <a:prstGeom prst="rect">
            <a:avLst/>
          </a:prstGeom>
          <a:noFill/>
        </p:spPr>
        <p:txBody>
          <a:bodyPr wrap="square" rtlCol="0">
            <a:spAutoFit/>
          </a:bodyPr>
          <a:lstStyle/>
          <a:p>
            <a:r>
              <a:rPr lang="en-US" sz="1600" dirty="0"/>
              <a:t>Automate release acceptance tests</a:t>
            </a:r>
          </a:p>
        </p:txBody>
      </p:sp>
      <p:sp>
        <p:nvSpPr>
          <p:cNvPr id="36" name="TextBox 35">
            <a:extLst>
              <a:ext uri="{FF2B5EF4-FFF2-40B4-BE49-F238E27FC236}">
                <a16:creationId xmlns:a16="http://schemas.microsoft.com/office/drawing/2014/main" id="{75910192-0D1B-4531-A3DE-B471B51D1B03}"/>
              </a:ext>
            </a:extLst>
          </p:cNvPr>
          <p:cNvSpPr txBox="1"/>
          <p:nvPr/>
        </p:nvSpPr>
        <p:spPr>
          <a:xfrm>
            <a:off x="7389699" y="1693031"/>
            <a:ext cx="1328553" cy="1077218"/>
          </a:xfrm>
          <a:prstGeom prst="rect">
            <a:avLst/>
          </a:prstGeom>
          <a:noFill/>
        </p:spPr>
        <p:txBody>
          <a:bodyPr wrap="square" rtlCol="0">
            <a:spAutoFit/>
          </a:bodyPr>
          <a:lstStyle/>
          <a:p>
            <a:r>
              <a:rPr lang="en-US" sz="1600" dirty="0"/>
              <a:t>Automate CAB approvals using ARA</a:t>
            </a:r>
          </a:p>
        </p:txBody>
      </p:sp>
      <p:sp>
        <p:nvSpPr>
          <p:cNvPr id="37" name="TextBox 36">
            <a:extLst>
              <a:ext uri="{FF2B5EF4-FFF2-40B4-BE49-F238E27FC236}">
                <a16:creationId xmlns:a16="http://schemas.microsoft.com/office/drawing/2014/main" id="{E50D1797-57AB-4DD2-BCA1-A3117F0D4D09}"/>
              </a:ext>
            </a:extLst>
          </p:cNvPr>
          <p:cNvSpPr txBox="1"/>
          <p:nvPr/>
        </p:nvSpPr>
        <p:spPr>
          <a:xfrm>
            <a:off x="9014187" y="1693031"/>
            <a:ext cx="1328553" cy="1077218"/>
          </a:xfrm>
          <a:prstGeom prst="rect">
            <a:avLst/>
          </a:prstGeom>
          <a:noFill/>
        </p:spPr>
        <p:txBody>
          <a:bodyPr wrap="square" rtlCol="0">
            <a:spAutoFit/>
          </a:bodyPr>
          <a:lstStyle/>
          <a:p>
            <a:r>
              <a:rPr lang="en-US" sz="1600" dirty="0"/>
              <a:t>Ops stage tests, monitor,</a:t>
            </a:r>
          </a:p>
          <a:p>
            <a:r>
              <a:rPr lang="en-US" sz="1600" dirty="0"/>
              <a:t>Rework</a:t>
            </a:r>
          </a:p>
        </p:txBody>
      </p:sp>
      <p:sp>
        <p:nvSpPr>
          <p:cNvPr id="38" name="TextBox 37">
            <a:extLst>
              <a:ext uri="{FF2B5EF4-FFF2-40B4-BE49-F238E27FC236}">
                <a16:creationId xmlns:a16="http://schemas.microsoft.com/office/drawing/2014/main" id="{F9C2B9A6-2F0C-462D-BB21-3C2BDE4FE12D}"/>
              </a:ext>
            </a:extLst>
          </p:cNvPr>
          <p:cNvSpPr txBox="1"/>
          <p:nvPr/>
        </p:nvSpPr>
        <p:spPr>
          <a:xfrm>
            <a:off x="4750585" y="5118138"/>
            <a:ext cx="1314122" cy="1077218"/>
          </a:xfrm>
          <a:prstGeom prst="rect">
            <a:avLst/>
          </a:prstGeom>
          <a:noFill/>
        </p:spPr>
        <p:txBody>
          <a:bodyPr wrap="square" rtlCol="0">
            <a:spAutoFit/>
          </a:bodyPr>
          <a:lstStyle/>
          <a:p>
            <a:r>
              <a:rPr lang="en-US" sz="1600" dirty="0"/>
              <a:t>Orchestrate</a:t>
            </a:r>
          </a:p>
          <a:p>
            <a:r>
              <a:rPr lang="en-US" sz="1600" dirty="0"/>
              <a:t>Staging infra and use containers</a:t>
            </a:r>
          </a:p>
        </p:txBody>
      </p:sp>
      <p:sp>
        <p:nvSpPr>
          <p:cNvPr id="39" name="TextBox 38">
            <a:extLst>
              <a:ext uri="{FF2B5EF4-FFF2-40B4-BE49-F238E27FC236}">
                <a16:creationId xmlns:a16="http://schemas.microsoft.com/office/drawing/2014/main" id="{881918CC-D801-4841-80D4-35251C4E691D}"/>
              </a:ext>
            </a:extLst>
          </p:cNvPr>
          <p:cNvSpPr txBox="1"/>
          <p:nvPr/>
        </p:nvSpPr>
        <p:spPr>
          <a:xfrm>
            <a:off x="7915559" y="5172834"/>
            <a:ext cx="1314122" cy="1077218"/>
          </a:xfrm>
          <a:prstGeom prst="rect">
            <a:avLst/>
          </a:prstGeom>
          <a:noFill/>
        </p:spPr>
        <p:txBody>
          <a:bodyPr wrap="square" rtlCol="0">
            <a:spAutoFit/>
          </a:bodyPr>
          <a:lstStyle/>
          <a:p>
            <a:r>
              <a:rPr lang="en-US" sz="1600" dirty="0"/>
              <a:t>Orchestrate deployments with containers</a:t>
            </a:r>
          </a:p>
        </p:txBody>
      </p:sp>
      <p:sp>
        <p:nvSpPr>
          <p:cNvPr id="40" name="TextBox 39">
            <a:extLst>
              <a:ext uri="{FF2B5EF4-FFF2-40B4-BE49-F238E27FC236}">
                <a16:creationId xmlns:a16="http://schemas.microsoft.com/office/drawing/2014/main" id="{334808E0-7C05-4F5A-A4E6-78AD4CA82B19}"/>
              </a:ext>
            </a:extLst>
          </p:cNvPr>
          <p:cNvSpPr txBox="1"/>
          <p:nvPr/>
        </p:nvSpPr>
        <p:spPr>
          <a:xfrm>
            <a:off x="6346859" y="5151815"/>
            <a:ext cx="1314122" cy="1077218"/>
          </a:xfrm>
          <a:prstGeom prst="rect">
            <a:avLst/>
          </a:prstGeom>
          <a:noFill/>
        </p:spPr>
        <p:txBody>
          <a:bodyPr wrap="square" rtlCol="0">
            <a:spAutoFit/>
          </a:bodyPr>
          <a:lstStyle/>
          <a:p>
            <a:r>
              <a:rPr lang="en-US" sz="1600" dirty="0"/>
              <a:t>Orchestrate deployment infra and containers</a:t>
            </a:r>
          </a:p>
        </p:txBody>
      </p:sp>
      <p:sp>
        <p:nvSpPr>
          <p:cNvPr id="50" name="Rectangle 49">
            <a:extLst>
              <a:ext uri="{FF2B5EF4-FFF2-40B4-BE49-F238E27FC236}">
                <a16:creationId xmlns:a16="http://schemas.microsoft.com/office/drawing/2014/main" id="{7386E6BA-38F2-4B1D-A909-9941D78EB7AF}"/>
              </a:ext>
            </a:extLst>
          </p:cNvPr>
          <p:cNvSpPr/>
          <p:nvPr/>
        </p:nvSpPr>
        <p:spPr>
          <a:xfrm>
            <a:off x="1622597" y="-18540"/>
            <a:ext cx="8671243" cy="646331"/>
          </a:xfrm>
          <a:prstGeom prst="rect">
            <a:avLst/>
          </a:prstGeom>
        </p:spPr>
        <p:txBody>
          <a:bodyPr wrap="square">
            <a:spAutoFit/>
          </a:bodyPr>
          <a:lstStyle/>
          <a:p>
            <a:r>
              <a:rPr lang="en-US" sz="3600" dirty="0"/>
              <a:t>Value Stream Map Future State Example</a:t>
            </a:r>
          </a:p>
        </p:txBody>
      </p:sp>
      <p:sp>
        <p:nvSpPr>
          <p:cNvPr id="51" name="TextBox 50">
            <a:extLst>
              <a:ext uri="{FF2B5EF4-FFF2-40B4-BE49-F238E27FC236}">
                <a16:creationId xmlns:a16="http://schemas.microsoft.com/office/drawing/2014/main" id="{6C9D4953-6D1B-44B9-A0D8-957E692A5C43}"/>
              </a:ext>
            </a:extLst>
          </p:cNvPr>
          <p:cNvSpPr txBox="1"/>
          <p:nvPr/>
        </p:nvSpPr>
        <p:spPr>
          <a:xfrm>
            <a:off x="3014568" y="4102135"/>
            <a:ext cx="583814" cy="369332"/>
          </a:xfrm>
          <a:prstGeom prst="rect">
            <a:avLst/>
          </a:prstGeom>
          <a:noFill/>
        </p:spPr>
        <p:txBody>
          <a:bodyPr wrap="none" rtlCol="0">
            <a:spAutoFit/>
          </a:bodyPr>
          <a:lstStyle/>
          <a:p>
            <a:r>
              <a:rPr lang="en-US" dirty="0"/>
              <a:t>80%</a:t>
            </a:r>
          </a:p>
        </p:txBody>
      </p:sp>
      <p:sp>
        <p:nvSpPr>
          <p:cNvPr id="52" name="TextBox 51">
            <a:extLst>
              <a:ext uri="{FF2B5EF4-FFF2-40B4-BE49-F238E27FC236}">
                <a16:creationId xmlns:a16="http://schemas.microsoft.com/office/drawing/2014/main" id="{C38B270C-6EF9-47B0-8026-8911985FB778}"/>
              </a:ext>
            </a:extLst>
          </p:cNvPr>
          <p:cNvSpPr txBox="1"/>
          <p:nvPr/>
        </p:nvSpPr>
        <p:spPr>
          <a:xfrm>
            <a:off x="4493821" y="4102135"/>
            <a:ext cx="583814" cy="369332"/>
          </a:xfrm>
          <a:prstGeom prst="rect">
            <a:avLst/>
          </a:prstGeom>
          <a:noFill/>
        </p:spPr>
        <p:txBody>
          <a:bodyPr wrap="none" rtlCol="0">
            <a:spAutoFit/>
          </a:bodyPr>
          <a:lstStyle/>
          <a:p>
            <a:r>
              <a:rPr lang="en-US" dirty="0"/>
              <a:t>75%</a:t>
            </a:r>
          </a:p>
        </p:txBody>
      </p:sp>
      <p:sp>
        <p:nvSpPr>
          <p:cNvPr id="53" name="TextBox 52">
            <a:extLst>
              <a:ext uri="{FF2B5EF4-FFF2-40B4-BE49-F238E27FC236}">
                <a16:creationId xmlns:a16="http://schemas.microsoft.com/office/drawing/2014/main" id="{CE1D47A8-7CB3-4A29-8FB3-F6E31EC77297}"/>
              </a:ext>
            </a:extLst>
          </p:cNvPr>
          <p:cNvSpPr txBox="1"/>
          <p:nvPr/>
        </p:nvSpPr>
        <p:spPr>
          <a:xfrm>
            <a:off x="6091896" y="4102135"/>
            <a:ext cx="583814" cy="369332"/>
          </a:xfrm>
          <a:prstGeom prst="rect">
            <a:avLst/>
          </a:prstGeom>
          <a:noFill/>
        </p:spPr>
        <p:txBody>
          <a:bodyPr wrap="none" rtlCol="0">
            <a:spAutoFit/>
          </a:bodyPr>
          <a:lstStyle/>
          <a:p>
            <a:r>
              <a:rPr lang="en-US" dirty="0"/>
              <a:t>80%</a:t>
            </a:r>
          </a:p>
        </p:txBody>
      </p:sp>
      <p:sp>
        <p:nvSpPr>
          <p:cNvPr id="54" name="TextBox 53">
            <a:extLst>
              <a:ext uri="{FF2B5EF4-FFF2-40B4-BE49-F238E27FC236}">
                <a16:creationId xmlns:a16="http://schemas.microsoft.com/office/drawing/2014/main" id="{D5E8F87D-7668-4F28-AA5F-1339E62B4E7C}"/>
              </a:ext>
            </a:extLst>
          </p:cNvPr>
          <p:cNvSpPr txBox="1"/>
          <p:nvPr/>
        </p:nvSpPr>
        <p:spPr>
          <a:xfrm>
            <a:off x="7571148" y="4102135"/>
            <a:ext cx="583814" cy="369332"/>
          </a:xfrm>
          <a:prstGeom prst="rect">
            <a:avLst/>
          </a:prstGeom>
          <a:noFill/>
        </p:spPr>
        <p:txBody>
          <a:bodyPr wrap="none" rtlCol="0">
            <a:spAutoFit/>
          </a:bodyPr>
          <a:lstStyle/>
          <a:p>
            <a:r>
              <a:rPr lang="en-US" dirty="0"/>
              <a:t>80%</a:t>
            </a:r>
          </a:p>
        </p:txBody>
      </p:sp>
      <p:sp>
        <p:nvSpPr>
          <p:cNvPr id="55" name="TextBox 54">
            <a:extLst>
              <a:ext uri="{FF2B5EF4-FFF2-40B4-BE49-F238E27FC236}">
                <a16:creationId xmlns:a16="http://schemas.microsoft.com/office/drawing/2014/main" id="{0113DB0D-121D-4EA9-806A-7DE90A48EA48}"/>
              </a:ext>
            </a:extLst>
          </p:cNvPr>
          <p:cNvSpPr txBox="1"/>
          <p:nvPr/>
        </p:nvSpPr>
        <p:spPr>
          <a:xfrm>
            <a:off x="9130148" y="4102135"/>
            <a:ext cx="583814" cy="369332"/>
          </a:xfrm>
          <a:prstGeom prst="rect">
            <a:avLst/>
          </a:prstGeom>
          <a:noFill/>
        </p:spPr>
        <p:txBody>
          <a:bodyPr wrap="none" rtlCol="0">
            <a:spAutoFit/>
          </a:bodyPr>
          <a:lstStyle/>
          <a:p>
            <a:r>
              <a:rPr lang="en-US" dirty="0"/>
              <a:t>70%</a:t>
            </a:r>
          </a:p>
        </p:txBody>
      </p:sp>
      <p:pic>
        <p:nvPicPr>
          <p:cNvPr id="56" name="Picture 55">
            <a:extLst>
              <a:ext uri="{FF2B5EF4-FFF2-40B4-BE49-F238E27FC236}">
                <a16:creationId xmlns:a16="http://schemas.microsoft.com/office/drawing/2014/main" id="{BF4E0834-B742-48AF-B7E6-7EA18550A4C0}"/>
              </a:ext>
            </a:extLst>
          </p:cNvPr>
          <p:cNvPicPr>
            <a:picLocks noChangeAspect="1"/>
          </p:cNvPicPr>
          <p:nvPr/>
        </p:nvPicPr>
        <p:blipFill>
          <a:blip r:embed="rId3"/>
          <a:stretch>
            <a:fillRect/>
          </a:stretch>
        </p:blipFill>
        <p:spPr>
          <a:xfrm>
            <a:off x="1057300" y="5852859"/>
            <a:ext cx="225181" cy="428184"/>
          </a:xfrm>
          <a:prstGeom prst="rect">
            <a:avLst/>
          </a:prstGeom>
        </p:spPr>
      </p:pic>
      <p:pic>
        <p:nvPicPr>
          <p:cNvPr id="7" name="Picture 6">
            <a:extLst>
              <a:ext uri="{FF2B5EF4-FFF2-40B4-BE49-F238E27FC236}">
                <a16:creationId xmlns:a16="http://schemas.microsoft.com/office/drawing/2014/main" id="{B8F51CA4-4EDB-4501-8311-5535000EAF4E}"/>
              </a:ext>
            </a:extLst>
          </p:cNvPr>
          <p:cNvPicPr>
            <a:picLocks noChangeAspect="1"/>
          </p:cNvPicPr>
          <p:nvPr/>
        </p:nvPicPr>
        <p:blipFill>
          <a:blip r:embed="rId4"/>
          <a:stretch>
            <a:fillRect/>
          </a:stretch>
        </p:blipFill>
        <p:spPr>
          <a:xfrm>
            <a:off x="1146561" y="706185"/>
            <a:ext cx="8992379" cy="932769"/>
          </a:xfrm>
          <a:prstGeom prst="rect">
            <a:avLst/>
          </a:prstGeom>
        </p:spPr>
      </p:pic>
      <p:sp>
        <p:nvSpPr>
          <p:cNvPr id="44" name="TextBox 43">
            <a:extLst>
              <a:ext uri="{FF2B5EF4-FFF2-40B4-BE49-F238E27FC236}">
                <a16:creationId xmlns:a16="http://schemas.microsoft.com/office/drawing/2014/main" id="{639F1B3A-7FA4-4036-9E5D-30EB98AC2011}"/>
              </a:ext>
            </a:extLst>
          </p:cNvPr>
          <p:cNvSpPr txBox="1"/>
          <p:nvPr/>
        </p:nvSpPr>
        <p:spPr>
          <a:xfrm>
            <a:off x="1355497" y="2953996"/>
            <a:ext cx="423514" cy="369332"/>
          </a:xfrm>
          <a:prstGeom prst="rect">
            <a:avLst/>
          </a:prstGeom>
          <a:noFill/>
        </p:spPr>
        <p:txBody>
          <a:bodyPr wrap="none" rtlCol="0">
            <a:spAutoFit/>
          </a:bodyPr>
          <a:lstStyle/>
          <a:p>
            <a:r>
              <a:rPr lang="en-US" b="1" dirty="0"/>
              <a:t>3h</a:t>
            </a:r>
          </a:p>
        </p:txBody>
      </p:sp>
      <p:sp>
        <p:nvSpPr>
          <p:cNvPr id="45" name="TextBox 44">
            <a:extLst>
              <a:ext uri="{FF2B5EF4-FFF2-40B4-BE49-F238E27FC236}">
                <a16:creationId xmlns:a16="http://schemas.microsoft.com/office/drawing/2014/main" id="{B74A9E68-9061-4126-8F13-AF3664577E93}"/>
              </a:ext>
            </a:extLst>
          </p:cNvPr>
          <p:cNvSpPr txBox="1"/>
          <p:nvPr/>
        </p:nvSpPr>
        <p:spPr>
          <a:xfrm>
            <a:off x="2893340" y="2953996"/>
            <a:ext cx="540533" cy="369332"/>
          </a:xfrm>
          <a:prstGeom prst="rect">
            <a:avLst/>
          </a:prstGeom>
          <a:noFill/>
        </p:spPr>
        <p:txBody>
          <a:bodyPr wrap="none" rtlCol="0">
            <a:spAutoFit/>
          </a:bodyPr>
          <a:lstStyle/>
          <a:p>
            <a:r>
              <a:rPr lang="en-US" b="1" dirty="0"/>
              <a:t>14h</a:t>
            </a:r>
          </a:p>
        </p:txBody>
      </p:sp>
      <p:sp>
        <p:nvSpPr>
          <p:cNvPr id="47" name="TextBox 46">
            <a:extLst>
              <a:ext uri="{FF2B5EF4-FFF2-40B4-BE49-F238E27FC236}">
                <a16:creationId xmlns:a16="http://schemas.microsoft.com/office/drawing/2014/main" id="{4DF87807-F2FC-40E0-9BCF-A9A3B48C2338}"/>
              </a:ext>
            </a:extLst>
          </p:cNvPr>
          <p:cNvSpPr txBox="1"/>
          <p:nvPr/>
        </p:nvSpPr>
        <p:spPr>
          <a:xfrm>
            <a:off x="4234267" y="2953996"/>
            <a:ext cx="423514" cy="369332"/>
          </a:xfrm>
          <a:prstGeom prst="rect">
            <a:avLst/>
          </a:prstGeom>
          <a:noFill/>
        </p:spPr>
        <p:txBody>
          <a:bodyPr wrap="none" rtlCol="0">
            <a:spAutoFit/>
          </a:bodyPr>
          <a:lstStyle/>
          <a:p>
            <a:r>
              <a:rPr lang="en-US" b="1" dirty="0"/>
              <a:t>4h</a:t>
            </a:r>
          </a:p>
        </p:txBody>
      </p:sp>
      <p:sp>
        <p:nvSpPr>
          <p:cNvPr id="48" name="TextBox 47">
            <a:extLst>
              <a:ext uri="{FF2B5EF4-FFF2-40B4-BE49-F238E27FC236}">
                <a16:creationId xmlns:a16="http://schemas.microsoft.com/office/drawing/2014/main" id="{78EEF058-C0B8-4195-8EF4-F9269FCA5799}"/>
              </a:ext>
            </a:extLst>
          </p:cNvPr>
          <p:cNvSpPr txBox="1"/>
          <p:nvPr/>
        </p:nvSpPr>
        <p:spPr>
          <a:xfrm>
            <a:off x="5689747" y="2953996"/>
            <a:ext cx="423514" cy="369332"/>
          </a:xfrm>
          <a:prstGeom prst="rect">
            <a:avLst/>
          </a:prstGeom>
          <a:noFill/>
        </p:spPr>
        <p:txBody>
          <a:bodyPr wrap="none" rtlCol="0">
            <a:spAutoFit/>
          </a:bodyPr>
          <a:lstStyle/>
          <a:p>
            <a:r>
              <a:rPr lang="en-US" b="1" dirty="0"/>
              <a:t>4h</a:t>
            </a:r>
          </a:p>
        </p:txBody>
      </p:sp>
      <p:sp>
        <p:nvSpPr>
          <p:cNvPr id="49" name="TextBox 48">
            <a:extLst>
              <a:ext uri="{FF2B5EF4-FFF2-40B4-BE49-F238E27FC236}">
                <a16:creationId xmlns:a16="http://schemas.microsoft.com/office/drawing/2014/main" id="{D358F5D1-BA9F-4664-9919-ED4F61BA7D0D}"/>
              </a:ext>
            </a:extLst>
          </p:cNvPr>
          <p:cNvSpPr txBox="1"/>
          <p:nvPr/>
        </p:nvSpPr>
        <p:spPr>
          <a:xfrm>
            <a:off x="7439541" y="2953996"/>
            <a:ext cx="423514" cy="369332"/>
          </a:xfrm>
          <a:prstGeom prst="rect">
            <a:avLst/>
          </a:prstGeom>
          <a:noFill/>
        </p:spPr>
        <p:txBody>
          <a:bodyPr wrap="none" rtlCol="0">
            <a:spAutoFit/>
          </a:bodyPr>
          <a:lstStyle/>
          <a:p>
            <a:r>
              <a:rPr lang="en-US" b="1" dirty="0"/>
              <a:t>4h</a:t>
            </a:r>
          </a:p>
        </p:txBody>
      </p:sp>
      <p:sp>
        <p:nvSpPr>
          <p:cNvPr id="58" name="TextBox 57">
            <a:extLst>
              <a:ext uri="{FF2B5EF4-FFF2-40B4-BE49-F238E27FC236}">
                <a16:creationId xmlns:a16="http://schemas.microsoft.com/office/drawing/2014/main" id="{1B15103E-7007-47BF-B94C-691271AFB0E8}"/>
              </a:ext>
            </a:extLst>
          </p:cNvPr>
          <p:cNvSpPr txBox="1"/>
          <p:nvPr/>
        </p:nvSpPr>
        <p:spPr>
          <a:xfrm>
            <a:off x="8875146" y="2953996"/>
            <a:ext cx="540533" cy="369332"/>
          </a:xfrm>
          <a:prstGeom prst="rect">
            <a:avLst/>
          </a:prstGeom>
          <a:noFill/>
        </p:spPr>
        <p:txBody>
          <a:bodyPr wrap="none" rtlCol="0">
            <a:spAutoFit/>
          </a:bodyPr>
          <a:lstStyle/>
          <a:p>
            <a:r>
              <a:rPr lang="en-US" b="1" dirty="0"/>
              <a:t>20h</a:t>
            </a:r>
          </a:p>
        </p:txBody>
      </p:sp>
      <p:pic>
        <p:nvPicPr>
          <p:cNvPr id="4" name="Picture 3">
            <a:extLst>
              <a:ext uri="{FF2B5EF4-FFF2-40B4-BE49-F238E27FC236}">
                <a16:creationId xmlns:a16="http://schemas.microsoft.com/office/drawing/2014/main" id="{A7891FE6-5FD5-4BE2-9751-311A0CB91631}"/>
              </a:ext>
            </a:extLst>
          </p:cNvPr>
          <p:cNvPicPr>
            <a:picLocks noChangeAspect="1"/>
          </p:cNvPicPr>
          <p:nvPr/>
        </p:nvPicPr>
        <p:blipFill>
          <a:blip r:embed="rId5"/>
          <a:stretch>
            <a:fillRect/>
          </a:stretch>
        </p:blipFill>
        <p:spPr>
          <a:xfrm>
            <a:off x="1199917" y="4066385"/>
            <a:ext cx="9041152" cy="377985"/>
          </a:xfrm>
          <a:prstGeom prst="rect">
            <a:avLst/>
          </a:prstGeom>
        </p:spPr>
      </p:pic>
      <p:sp>
        <p:nvSpPr>
          <p:cNvPr id="41" name="TextBox 40">
            <a:extLst>
              <a:ext uri="{FF2B5EF4-FFF2-40B4-BE49-F238E27FC236}">
                <a16:creationId xmlns:a16="http://schemas.microsoft.com/office/drawing/2014/main" id="{E3B21E3E-3450-4973-9FE5-6938F7546997}"/>
              </a:ext>
            </a:extLst>
          </p:cNvPr>
          <p:cNvSpPr txBox="1"/>
          <p:nvPr/>
        </p:nvSpPr>
        <p:spPr>
          <a:xfrm>
            <a:off x="1251555" y="6119247"/>
            <a:ext cx="1808508" cy="2616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prstClr val="black"/>
                </a:solidFill>
                <a:effectLst/>
                <a:uLnTx/>
                <a:uFillTx/>
              </a:rPr>
              <a:t>© EngineeringDevOps, 2019</a:t>
            </a:r>
          </a:p>
        </p:txBody>
      </p:sp>
    </p:spTree>
    <p:extLst>
      <p:ext uri="{BB962C8B-B14F-4D97-AF65-F5344CB8AC3E}">
        <p14:creationId xmlns:p14="http://schemas.microsoft.com/office/powerpoint/2010/main" val="2379421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6D154-D5B9-4429-9872-4E63E02C9FD2}"/>
              </a:ext>
            </a:extLst>
          </p:cNvPr>
          <p:cNvSpPr>
            <a:spLocks noGrp="1"/>
          </p:cNvSpPr>
          <p:nvPr>
            <p:ph type="title"/>
          </p:nvPr>
        </p:nvSpPr>
        <p:spPr>
          <a:xfrm>
            <a:off x="911772" y="272786"/>
            <a:ext cx="10515600" cy="806778"/>
          </a:xfrm>
        </p:spPr>
        <p:txBody>
          <a:bodyPr/>
          <a:lstStyle/>
          <a:p>
            <a:r>
              <a:rPr lang="en-US" dirty="0"/>
              <a:t>DevOps Transformation Roadmap</a:t>
            </a:r>
          </a:p>
        </p:txBody>
      </p:sp>
      <p:pic>
        <p:nvPicPr>
          <p:cNvPr id="4" name="Picture 3">
            <a:extLst>
              <a:ext uri="{FF2B5EF4-FFF2-40B4-BE49-F238E27FC236}">
                <a16:creationId xmlns:a16="http://schemas.microsoft.com/office/drawing/2014/main" id="{1DFCA380-EF55-4090-A12F-D18665DCBBAD}"/>
              </a:ext>
            </a:extLst>
          </p:cNvPr>
          <p:cNvPicPr>
            <a:picLocks noChangeAspect="1"/>
          </p:cNvPicPr>
          <p:nvPr/>
        </p:nvPicPr>
        <p:blipFill>
          <a:blip r:embed="rId2"/>
          <a:stretch>
            <a:fillRect/>
          </a:stretch>
        </p:blipFill>
        <p:spPr>
          <a:xfrm>
            <a:off x="1476703" y="1079564"/>
            <a:ext cx="8529145" cy="5125180"/>
          </a:xfrm>
          <a:prstGeom prst="rect">
            <a:avLst/>
          </a:prstGeom>
          <a:ln>
            <a:solidFill>
              <a:schemeClr val="tx1"/>
            </a:solidFill>
          </a:ln>
        </p:spPr>
      </p:pic>
    </p:spTree>
    <p:extLst>
      <p:ext uri="{BB962C8B-B14F-4D97-AF65-F5344CB8AC3E}">
        <p14:creationId xmlns:p14="http://schemas.microsoft.com/office/powerpoint/2010/main" val="218512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56419-E9FB-47AC-B7D5-63548B2FCBD6}"/>
              </a:ext>
            </a:extLst>
          </p:cNvPr>
          <p:cNvSpPr>
            <a:spLocks noGrp="1"/>
          </p:cNvSpPr>
          <p:nvPr>
            <p:ph type="title"/>
          </p:nvPr>
        </p:nvSpPr>
        <p:spPr>
          <a:xfrm>
            <a:off x="1111469" y="32854"/>
            <a:ext cx="10515600" cy="1325563"/>
          </a:xfrm>
        </p:spPr>
        <p:txBody>
          <a:bodyPr/>
          <a:lstStyle/>
          <a:p>
            <a:pPr algn="ctr"/>
            <a:r>
              <a:rPr lang="en-US" dirty="0"/>
              <a:t>DevOps Transformation Return On Investment</a:t>
            </a:r>
          </a:p>
        </p:txBody>
      </p:sp>
      <p:graphicFrame>
        <p:nvGraphicFramePr>
          <p:cNvPr id="3" name="Table 2">
            <a:extLst>
              <a:ext uri="{FF2B5EF4-FFF2-40B4-BE49-F238E27FC236}">
                <a16:creationId xmlns:a16="http://schemas.microsoft.com/office/drawing/2014/main" id="{E8CE5DA1-94E8-47EE-B550-40D494801C61}"/>
              </a:ext>
            </a:extLst>
          </p:cNvPr>
          <p:cNvGraphicFramePr>
            <a:graphicFrameLocks noGrp="1"/>
          </p:cNvGraphicFramePr>
          <p:nvPr>
            <p:extLst>
              <p:ext uri="{D42A27DB-BD31-4B8C-83A1-F6EECF244321}">
                <p14:modId xmlns:p14="http://schemas.microsoft.com/office/powerpoint/2010/main" val="1002288940"/>
              </p:ext>
            </p:extLst>
          </p:nvPr>
        </p:nvGraphicFramePr>
        <p:xfrm>
          <a:off x="898634" y="1229417"/>
          <a:ext cx="10767852" cy="2912360"/>
        </p:xfrm>
        <a:graphic>
          <a:graphicData uri="http://schemas.openxmlformats.org/drawingml/2006/table">
            <a:tbl>
              <a:tblPr firstRow="1" bandRow="1">
                <a:tableStyleId>{5C22544A-7EE6-4342-B048-85BDC9FD1C3A}</a:tableStyleId>
              </a:tblPr>
              <a:tblGrid>
                <a:gridCol w="2012732">
                  <a:extLst>
                    <a:ext uri="{9D8B030D-6E8A-4147-A177-3AD203B41FA5}">
                      <a16:colId xmlns:a16="http://schemas.microsoft.com/office/drawing/2014/main" val="3835165157"/>
                    </a:ext>
                  </a:extLst>
                </a:gridCol>
                <a:gridCol w="2890344">
                  <a:extLst>
                    <a:ext uri="{9D8B030D-6E8A-4147-A177-3AD203B41FA5}">
                      <a16:colId xmlns:a16="http://schemas.microsoft.com/office/drawing/2014/main" val="3932817943"/>
                    </a:ext>
                  </a:extLst>
                </a:gridCol>
                <a:gridCol w="1644869">
                  <a:extLst>
                    <a:ext uri="{9D8B030D-6E8A-4147-A177-3AD203B41FA5}">
                      <a16:colId xmlns:a16="http://schemas.microsoft.com/office/drawing/2014/main" val="2662516506"/>
                    </a:ext>
                  </a:extLst>
                </a:gridCol>
                <a:gridCol w="1644869">
                  <a:extLst>
                    <a:ext uri="{9D8B030D-6E8A-4147-A177-3AD203B41FA5}">
                      <a16:colId xmlns:a16="http://schemas.microsoft.com/office/drawing/2014/main" val="3245120551"/>
                    </a:ext>
                  </a:extLst>
                </a:gridCol>
                <a:gridCol w="1319049">
                  <a:extLst>
                    <a:ext uri="{9D8B030D-6E8A-4147-A177-3AD203B41FA5}">
                      <a16:colId xmlns:a16="http://schemas.microsoft.com/office/drawing/2014/main" val="1149224449"/>
                    </a:ext>
                  </a:extLst>
                </a:gridCol>
                <a:gridCol w="1255989">
                  <a:extLst>
                    <a:ext uri="{9D8B030D-6E8A-4147-A177-3AD203B41FA5}">
                      <a16:colId xmlns:a16="http://schemas.microsoft.com/office/drawing/2014/main" val="2148954591"/>
                    </a:ext>
                  </a:extLst>
                </a:gridCol>
              </a:tblGrid>
              <a:tr h="370840">
                <a:tc>
                  <a:txBody>
                    <a:bodyPr/>
                    <a:lstStyle/>
                    <a:p>
                      <a:pPr algn="ctr"/>
                      <a:r>
                        <a:rPr lang="en-US" dirty="0"/>
                        <a:t>Theme</a:t>
                      </a:r>
                    </a:p>
                  </a:txBody>
                  <a:tcPr/>
                </a:tc>
                <a:tc>
                  <a:txBody>
                    <a:bodyPr/>
                    <a:lstStyle/>
                    <a:p>
                      <a:pPr algn="ctr"/>
                      <a:r>
                        <a:rPr lang="en-US" dirty="0"/>
                        <a:t>Epic</a:t>
                      </a:r>
                    </a:p>
                  </a:txBody>
                  <a:tcPr/>
                </a:tc>
                <a:tc>
                  <a:txBody>
                    <a:bodyPr/>
                    <a:lstStyle/>
                    <a:p>
                      <a:pPr algn="ctr"/>
                      <a:r>
                        <a:rPr lang="en-US" dirty="0"/>
                        <a:t>Costs $K</a:t>
                      </a:r>
                    </a:p>
                    <a:p>
                      <a:pPr algn="ctr"/>
                      <a:r>
                        <a:rPr lang="en-US" dirty="0"/>
                        <a:t>3 years</a:t>
                      </a:r>
                    </a:p>
                  </a:txBody>
                  <a:tcPr/>
                </a:tc>
                <a:tc>
                  <a:txBody>
                    <a:bodyPr/>
                    <a:lstStyle/>
                    <a:p>
                      <a:pPr algn="ctr"/>
                      <a:r>
                        <a:rPr lang="en-US" dirty="0"/>
                        <a:t>Savings $K</a:t>
                      </a:r>
                    </a:p>
                    <a:p>
                      <a:pPr algn="ctr"/>
                      <a:r>
                        <a:rPr lang="en-US" dirty="0"/>
                        <a:t>3 years</a:t>
                      </a:r>
                    </a:p>
                  </a:txBody>
                  <a:tcPr/>
                </a:tc>
                <a:tc>
                  <a:txBody>
                    <a:bodyPr/>
                    <a:lstStyle/>
                    <a:p>
                      <a:pPr algn="ctr"/>
                      <a:r>
                        <a:rPr lang="en-US" dirty="0"/>
                        <a:t>ROI Ratio</a:t>
                      </a:r>
                    </a:p>
                  </a:txBody>
                  <a:tcPr/>
                </a:tc>
                <a:tc>
                  <a:txBody>
                    <a:bodyPr/>
                    <a:lstStyle/>
                    <a:p>
                      <a:pPr algn="ctr"/>
                      <a:r>
                        <a:rPr lang="en-US" dirty="0"/>
                        <a:t> Payback Months</a:t>
                      </a:r>
                    </a:p>
                  </a:txBody>
                  <a:tcPr/>
                </a:tc>
                <a:extLst>
                  <a:ext uri="{0D108BD9-81ED-4DB2-BD59-A6C34878D82A}">
                    <a16:rowId xmlns:a16="http://schemas.microsoft.com/office/drawing/2014/main" val="2048657685"/>
                  </a:ext>
                </a:extLst>
              </a:tr>
              <a:tr h="370840">
                <a:tc>
                  <a:txBody>
                    <a:bodyPr/>
                    <a:lstStyle/>
                    <a:p>
                      <a:pPr algn="ctr"/>
                      <a:r>
                        <a:rPr lang="en-US" dirty="0"/>
                        <a:t>DevOps Phase 1</a:t>
                      </a:r>
                    </a:p>
                  </a:txBody>
                  <a:tcPr/>
                </a:tc>
                <a:tc>
                  <a:txBody>
                    <a:bodyPr/>
                    <a:lstStyle/>
                    <a:p>
                      <a:pPr algn="ctr"/>
                      <a:r>
                        <a:rPr lang="en-US" dirty="0"/>
                        <a:t>Continuous Testing 1</a:t>
                      </a:r>
                    </a:p>
                  </a:txBody>
                  <a:tcPr/>
                </a:tc>
                <a:tc>
                  <a:txBody>
                    <a:bodyPr/>
                    <a:lstStyle/>
                    <a:p>
                      <a:pPr algn="ctr"/>
                      <a:r>
                        <a:rPr lang="en-US" dirty="0"/>
                        <a:t>500</a:t>
                      </a:r>
                    </a:p>
                  </a:txBody>
                  <a:tcPr/>
                </a:tc>
                <a:tc>
                  <a:txBody>
                    <a:bodyPr/>
                    <a:lstStyle/>
                    <a:p>
                      <a:pPr algn="ctr"/>
                      <a:r>
                        <a:rPr lang="en-US" dirty="0"/>
                        <a:t>7,500</a:t>
                      </a:r>
                    </a:p>
                  </a:txBody>
                  <a:tcPr/>
                </a:tc>
                <a:tc>
                  <a:txBody>
                    <a:bodyPr/>
                    <a:lstStyle/>
                    <a:p>
                      <a:pPr algn="ctr"/>
                      <a:r>
                        <a:rPr lang="en-US" dirty="0"/>
                        <a:t>15</a:t>
                      </a:r>
                    </a:p>
                  </a:txBody>
                  <a:tcPr/>
                </a:tc>
                <a:tc>
                  <a:txBody>
                    <a:bodyPr/>
                    <a:lstStyle/>
                    <a:p>
                      <a:pPr algn="ctr"/>
                      <a:r>
                        <a:rPr lang="en-US" dirty="0"/>
                        <a:t>7</a:t>
                      </a:r>
                    </a:p>
                  </a:txBody>
                  <a:tcPr/>
                </a:tc>
                <a:extLst>
                  <a:ext uri="{0D108BD9-81ED-4DB2-BD59-A6C34878D82A}">
                    <a16:rowId xmlns:a16="http://schemas.microsoft.com/office/drawing/2014/main" val="2826533944"/>
                  </a:ext>
                </a:extLst>
              </a:tr>
              <a:tr h="370840">
                <a:tc>
                  <a:txBody>
                    <a:bodyPr/>
                    <a:lstStyle/>
                    <a:p>
                      <a:pPr algn="ctr"/>
                      <a:endParaRPr lang="en-US" dirty="0"/>
                    </a:p>
                  </a:txBody>
                  <a:tcPr/>
                </a:tc>
                <a:tc>
                  <a:txBody>
                    <a:bodyPr/>
                    <a:lstStyle/>
                    <a:p>
                      <a:pPr algn="ctr"/>
                      <a:r>
                        <a:rPr lang="en-US" dirty="0"/>
                        <a:t>Monitoring 1</a:t>
                      </a:r>
                    </a:p>
                  </a:txBody>
                  <a:tcPr/>
                </a:tc>
                <a:tc>
                  <a:txBody>
                    <a:bodyPr/>
                    <a:lstStyle/>
                    <a:p>
                      <a:pPr algn="ctr"/>
                      <a:r>
                        <a:rPr lang="en-US" dirty="0"/>
                        <a:t>350</a:t>
                      </a:r>
                    </a:p>
                  </a:txBody>
                  <a:tcPr/>
                </a:tc>
                <a:tc>
                  <a:txBody>
                    <a:bodyPr/>
                    <a:lstStyle/>
                    <a:p>
                      <a:pPr algn="ctr"/>
                      <a:r>
                        <a:rPr lang="en-US" dirty="0"/>
                        <a:t>6,300</a:t>
                      </a:r>
                    </a:p>
                  </a:txBody>
                  <a:tcPr/>
                </a:tc>
                <a:tc>
                  <a:txBody>
                    <a:bodyPr/>
                    <a:lstStyle/>
                    <a:p>
                      <a:pPr algn="ctr"/>
                      <a:r>
                        <a:rPr lang="en-US" dirty="0"/>
                        <a:t>18</a:t>
                      </a:r>
                    </a:p>
                  </a:txBody>
                  <a:tcPr/>
                </a:tc>
                <a:tc>
                  <a:txBody>
                    <a:bodyPr/>
                    <a:lstStyle/>
                    <a:p>
                      <a:pPr algn="ctr"/>
                      <a:r>
                        <a:rPr lang="en-US" dirty="0"/>
                        <a:t>7</a:t>
                      </a:r>
                    </a:p>
                  </a:txBody>
                  <a:tcPr/>
                </a:tc>
                <a:extLst>
                  <a:ext uri="{0D108BD9-81ED-4DB2-BD59-A6C34878D82A}">
                    <a16:rowId xmlns:a16="http://schemas.microsoft.com/office/drawing/2014/main" val="3741888999"/>
                  </a:ext>
                </a:extLst>
              </a:tr>
              <a:tr h="370840">
                <a:tc>
                  <a:txBody>
                    <a:bodyPr/>
                    <a:lstStyle/>
                    <a:p>
                      <a:pPr algn="ctr"/>
                      <a:r>
                        <a:rPr lang="en-US" dirty="0"/>
                        <a:t>DevOps Phase 2</a:t>
                      </a:r>
                    </a:p>
                  </a:txBody>
                  <a:tcPr/>
                </a:tc>
                <a:tc>
                  <a:txBody>
                    <a:bodyPr/>
                    <a:lstStyle/>
                    <a:p>
                      <a:pPr algn="ctr"/>
                      <a:r>
                        <a:rPr lang="en-US" dirty="0"/>
                        <a:t>Continuous Testing 2</a:t>
                      </a:r>
                    </a:p>
                  </a:txBody>
                  <a:tcPr/>
                </a:tc>
                <a:tc>
                  <a:txBody>
                    <a:bodyPr/>
                    <a:lstStyle/>
                    <a:p>
                      <a:pPr algn="ctr"/>
                      <a:r>
                        <a:rPr lang="en-US" dirty="0"/>
                        <a:t>300</a:t>
                      </a:r>
                    </a:p>
                  </a:txBody>
                  <a:tcPr/>
                </a:tc>
                <a:tc>
                  <a:txBody>
                    <a:bodyPr/>
                    <a:lstStyle/>
                    <a:p>
                      <a:pPr algn="ctr"/>
                      <a:r>
                        <a:rPr lang="en-US" dirty="0"/>
                        <a:t>6,000</a:t>
                      </a:r>
                    </a:p>
                  </a:txBody>
                  <a:tcPr/>
                </a:tc>
                <a:tc>
                  <a:txBody>
                    <a:bodyPr/>
                    <a:lstStyle/>
                    <a:p>
                      <a:pPr algn="ctr"/>
                      <a:r>
                        <a:rPr lang="en-US" dirty="0"/>
                        <a:t>20</a:t>
                      </a:r>
                    </a:p>
                  </a:txBody>
                  <a:tcPr/>
                </a:tc>
                <a:tc>
                  <a:txBody>
                    <a:bodyPr/>
                    <a:lstStyle/>
                    <a:p>
                      <a:pPr algn="ctr"/>
                      <a:r>
                        <a:rPr lang="en-US" dirty="0"/>
                        <a:t>5</a:t>
                      </a:r>
                    </a:p>
                  </a:txBody>
                  <a:tcPr/>
                </a:tc>
                <a:extLst>
                  <a:ext uri="{0D108BD9-81ED-4DB2-BD59-A6C34878D82A}">
                    <a16:rowId xmlns:a16="http://schemas.microsoft.com/office/drawing/2014/main" val="1269659537"/>
                  </a:ext>
                </a:extLst>
              </a:tr>
              <a:tr h="418080">
                <a:tc>
                  <a:txBody>
                    <a:bodyPr/>
                    <a:lstStyle/>
                    <a:p>
                      <a:pPr algn="ctr"/>
                      <a:endParaRPr lang="en-US" dirty="0"/>
                    </a:p>
                  </a:txBody>
                  <a:tcPr/>
                </a:tc>
                <a:tc>
                  <a:txBody>
                    <a:bodyPr/>
                    <a:lstStyle/>
                    <a:p>
                      <a:pPr algn="ctr"/>
                      <a:r>
                        <a:rPr lang="en-US" dirty="0"/>
                        <a:t>Monitoring 2</a:t>
                      </a:r>
                    </a:p>
                  </a:txBody>
                  <a:tcPr/>
                </a:tc>
                <a:tc>
                  <a:txBody>
                    <a:bodyPr/>
                    <a:lstStyle/>
                    <a:p>
                      <a:pPr algn="ctr"/>
                      <a:r>
                        <a:rPr lang="en-US" dirty="0"/>
                        <a:t>250</a:t>
                      </a:r>
                    </a:p>
                  </a:txBody>
                  <a:tcPr/>
                </a:tc>
                <a:tc>
                  <a:txBody>
                    <a:bodyPr/>
                    <a:lstStyle/>
                    <a:p>
                      <a:pPr algn="ctr"/>
                      <a:r>
                        <a:rPr lang="en-US" dirty="0"/>
                        <a:t>3,750</a:t>
                      </a:r>
                    </a:p>
                  </a:txBody>
                  <a:tcPr/>
                </a:tc>
                <a:tc>
                  <a:txBody>
                    <a:bodyPr/>
                    <a:lstStyle/>
                    <a:p>
                      <a:pPr algn="ctr"/>
                      <a:r>
                        <a:rPr lang="en-US" dirty="0"/>
                        <a:t>15</a:t>
                      </a:r>
                    </a:p>
                  </a:txBody>
                  <a:tcPr/>
                </a:tc>
                <a:tc>
                  <a:txBody>
                    <a:bodyPr/>
                    <a:lstStyle/>
                    <a:p>
                      <a:pPr algn="ctr"/>
                      <a:r>
                        <a:rPr lang="en-US" dirty="0"/>
                        <a:t>7</a:t>
                      </a:r>
                    </a:p>
                  </a:txBody>
                  <a:tcPr/>
                </a:tc>
                <a:extLst>
                  <a:ext uri="{0D108BD9-81ED-4DB2-BD59-A6C34878D82A}">
                    <a16:rowId xmlns:a16="http://schemas.microsoft.com/office/drawing/2014/main" val="3812561824"/>
                  </a:ext>
                </a:extLst>
              </a:tr>
              <a:tr h="370840">
                <a:tc>
                  <a:txBody>
                    <a:bodyPr/>
                    <a:lstStyle/>
                    <a:p>
                      <a:pPr algn="ctr"/>
                      <a:endParaRPr lang="en-US" dirty="0"/>
                    </a:p>
                  </a:txBody>
                  <a:tcPr/>
                </a:tc>
                <a:tc>
                  <a:txBody>
                    <a:bodyPr/>
                    <a:lstStyle/>
                    <a:p>
                      <a:pPr algn="ctr"/>
                      <a:r>
                        <a:rPr lang="en-US" dirty="0"/>
                        <a:t>Security 1</a:t>
                      </a:r>
                    </a:p>
                  </a:txBody>
                  <a:tcPr/>
                </a:tc>
                <a:tc>
                  <a:txBody>
                    <a:bodyPr/>
                    <a:lstStyle/>
                    <a:p>
                      <a:pPr algn="ctr"/>
                      <a:r>
                        <a:rPr lang="en-US" dirty="0"/>
                        <a:t>400</a:t>
                      </a:r>
                    </a:p>
                  </a:txBody>
                  <a:tcPr/>
                </a:tc>
                <a:tc>
                  <a:txBody>
                    <a:bodyPr/>
                    <a:lstStyle/>
                    <a:p>
                      <a:pPr algn="ctr"/>
                      <a:r>
                        <a:rPr lang="en-US" dirty="0"/>
                        <a:t>8,800</a:t>
                      </a:r>
                    </a:p>
                  </a:txBody>
                  <a:tcPr/>
                </a:tc>
                <a:tc>
                  <a:txBody>
                    <a:bodyPr/>
                    <a:lstStyle/>
                    <a:p>
                      <a:pPr algn="ctr"/>
                      <a:r>
                        <a:rPr lang="en-US" dirty="0"/>
                        <a:t>22</a:t>
                      </a:r>
                    </a:p>
                  </a:txBody>
                  <a:tcPr/>
                </a:tc>
                <a:tc>
                  <a:txBody>
                    <a:bodyPr/>
                    <a:lstStyle/>
                    <a:p>
                      <a:pPr algn="ctr"/>
                      <a:r>
                        <a:rPr lang="en-US" dirty="0"/>
                        <a:t>8</a:t>
                      </a:r>
                    </a:p>
                  </a:txBody>
                  <a:tcPr/>
                </a:tc>
                <a:extLst>
                  <a:ext uri="{0D108BD9-81ED-4DB2-BD59-A6C34878D82A}">
                    <a16:rowId xmlns:a16="http://schemas.microsoft.com/office/drawing/2014/main" val="3047780797"/>
                  </a:ext>
                </a:extLst>
              </a:tr>
              <a:tr h="370840">
                <a:tc>
                  <a:txBody>
                    <a:bodyPr/>
                    <a:lstStyle/>
                    <a:p>
                      <a:pPr algn="ctr"/>
                      <a:r>
                        <a:rPr lang="en-US" dirty="0">
                          <a:highlight>
                            <a:srgbClr val="808080"/>
                          </a:highlight>
                        </a:rPr>
                        <a:t>TOTAL</a:t>
                      </a:r>
                    </a:p>
                  </a:txBody>
                  <a:tcPr/>
                </a:tc>
                <a:tc>
                  <a:txBody>
                    <a:bodyPr/>
                    <a:lstStyle/>
                    <a:p>
                      <a:pPr algn="ctr"/>
                      <a:r>
                        <a:rPr lang="en-US" dirty="0">
                          <a:highlight>
                            <a:srgbClr val="808080"/>
                          </a:highlight>
                        </a:rPr>
                        <a:t>ALL</a:t>
                      </a:r>
                    </a:p>
                  </a:txBody>
                  <a:tcPr/>
                </a:tc>
                <a:tc>
                  <a:txBody>
                    <a:bodyPr/>
                    <a:lstStyle/>
                    <a:p>
                      <a:pPr algn="ctr"/>
                      <a:r>
                        <a:rPr lang="en-US" dirty="0">
                          <a:highlight>
                            <a:srgbClr val="808080"/>
                          </a:highlight>
                        </a:rPr>
                        <a:t>1,800</a:t>
                      </a:r>
                    </a:p>
                  </a:txBody>
                  <a:tcPr/>
                </a:tc>
                <a:tc>
                  <a:txBody>
                    <a:bodyPr/>
                    <a:lstStyle/>
                    <a:p>
                      <a:pPr algn="ctr"/>
                      <a:r>
                        <a:rPr lang="en-US" dirty="0">
                          <a:highlight>
                            <a:srgbClr val="808080"/>
                          </a:highlight>
                        </a:rPr>
                        <a:t>32,350</a:t>
                      </a:r>
                    </a:p>
                  </a:txBody>
                  <a:tcPr/>
                </a:tc>
                <a:tc>
                  <a:txBody>
                    <a:bodyPr/>
                    <a:lstStyle/>
                    <a:p>
                      <a:pPr algn="ctr"/>
                      <a:r>
                        <a:rPr lang="en-US" dirty="0">
                          <a:highlight>
                            <a:srgbClr val="808080"/>
                          </a:highlight>
                        </a:rPr>
                        <a:t>18</a:t>
                      </a:r>
                    </a:p>
                  </a:txBody>
                  <a:tcPr/>
                </a:tc>
                <a:tc>
                  <a:txBody>
                    <a:bodyPr/>
                    <a:lstStyle/>
                    <a:p>
                      <a:pPr algn="ctr"/>
                      <a:r>
                        <a:rPr lang="en-US" dirty="0">
                          <a:highlight>
                            <a:srgbClr val="808080"/>
                          </a:highlight>
                        </a:rPr>
                        <a:t>7</a:t>
                      </a:r>
                    </a:p>
                  </a:txBody>
                  <a:tcPr/>
                </a:tc>
                <a:extLst>
                  <a:ext uri="{0D108BD9-81ED-4DB2-BD59-A6C34878D82A}">
                    <a16:rowId xmlns:a16="http://schemas.microsoft.com/office/drawing/2014/main" val="26679742"/>
                  </a:ext>
                </a:extLst>
              </a:tr>
            </a:tbl>
          </a:graphicData>
        </a:graphic>
      </p:graphicFrame>
      <p:sp>
        <p:nvSpPr>
          <p:cNvPr id="5" name="TextBox 4">
            <a:extLst>
              <a:ext uri="{FF2B5EF4-FFF2-40B4-BE49-F238E27FC236}">
                <a16:creationId xmlns:a16="http://schemas.microsoft.com/office/drawing/2014/main" id="{4CCF5BD4-2D1E-4420-96BE-CB441B248248}"/>
              </a:ext>
            </a:extLst>
          </p:cNvPr>
          <p:cNvSpPr txBox="1"/>
          <p:nvPr/>
        </p:nvSpPr>
        <p:spPr>
          <a:xfrm>
            <a:off x="793532" y="4353156"/>
            <a:ext cx="2091406" cy="923330"/>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n-US" b="1" dirty="0"/>
              <a:t>Assumptions:</a:t>
            </a:r>
          </a:p>
          <a:p>
            <a:r>
              <a:rPr lang="en-US" dirty="0"/>
              <a:t>3 Years amortization</a:t>
            </a:r>
          </a:p>
          <a:p>
            <a:r>
              <a:rPr lang="en-US" dirty="0"/>
              <a:t>8 Applications</a:t>
            </a:r>
          </a:p>
        </p:txBody>
      </p:sp>
      <p:sp>
        <p:nvSpPr>
          <p:cNvPr id="7" name="TextBox 6">
            <a:extLst>
              <a:ext uri="{FF2B5EF4-FFF2-40B4-BE49-F238E27FC236}">
                <a16:creationId xmlns:a16="http://schemas.microsoft.com/office/drawing/2014/main" id="{0B7DC8CA-B7C2-4D44-9772-EBCDE6A0B4ED}"/>
              </a:ext>
            </a:extLst>
          </p:cNvPr>
          <p:cNvSpPr txBox="1"/>
          <p:nvPr/>
        </p:nvSpPr>
        <p:spPr>
          <a:xfrm>
            <a:off x="4367048" y="4303987"/>
            <a:ext cx="7194331"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b="1" dirty="0"/>
              <a:t>Primary source of Savings:</a:t>
            </a:r>
          </a:p>
          <a:p>
            <a:r>
              <a:rPr lang="en-US" dirty="0"/>
              <a:t>1) Automation of test phases</a:t>
            </a:r>
          </a:p>
          <a:p>
            <a:r>
              <a:rPr lang="en-US" dirty="0"/>
              <a:t>2) Bottlenecks removed in the value stream provided by improved visibility</a:t>
            </a:r>
          </a:p>
          <a:p>
            <a:r>
              <a:rPr lang="en-US" dirty="0"/>
              <a:t>3) Reduction of Non-Value-Added work</a:t>
            </a:r>
          </a:p>
        </p:txBody>
      </p:sp>
      <p:sp>
        <p:nvSpPr>
          <p:cNvPr id="6" name="TextBox 5">
            <a:extLst>
              <a:ext uri="{FF2B5EF4-FFF2-40B4-BE49-F238E27FC236}">
                <a16:creationId xmlns:a16="http://schemas.microsoft.com/office/drawing/2014/main" id="{40DE8521-1F2D-4568-BB43-07D9DA37E311}"/>
              </a:ext>
            </a:extLst>
          </p:cNvPr>
          <p:cNvSpPr txBox="1"/>
          <p:nvPr/>
        </p:nvSpPr>
        <p:spPr>
          <a:xfrm>
            <a:off x="793531" y="5600415"/>
            <a:ext cx="10767847" cy="9233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Risks if not approved:</a:t>
            </a:r>
          </a:p>
          <a:p>
            <a:r>
              <a:rPr lang="en-US" dirty="0"/>
              <a:t>1) 18 releases will be delayed.</a:t>
            </a:r>
          </a:p>
          <a:p>
            <a:r>
              <a:rPr lang="en-US" dirty="0"/>
              <a:t>2) Security risks</a:t>
            </a:r>
          </a:p>
        </p:txBody>
      </p:sp>
    </p:spTree>
    <p:extLst>
      <p:ext uri="{BB962C8B-B14F-4D97-AF65-F5344CB8AC3E}">
        <p14:creationId xmlns:p14="http://schemas.microsoft.com/office/powerpoint/2010/main" val="39075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3B390-B77A-44EE-B578-7D05B843C679}"/>
              </a:ext>
            </a:extLst>
          </p:cNvPr>
          <p:cNvSpPr>
            <a:spLocks noGrp="1"/>
          </p:cNvSpPr>
          <p:nvPr>
            <p:ph type="title"/>
          </p:nvPr>
        </p:nvSpPr>
        <p:spPr/>
        <p:txBody>
          <a:bodyPr/>
          <a:lstStyle/>
          <a:p>
            <a:r>
              <a:rPr lang="en-US" dirty="0"/>
              <a:t>DevOps Solution Recommendation Summary</a:t>
            </a:r>
          </a:p>
        </p:txBody>
      </p:sp>
      <p:sp>
        <p:nvSpPr>
          <p:cNvPr id="3" name="Content Placeholder 2">
            <a:extLst>
              <a:ext uri="{FF2B5EF4-FFF2-40B4-BE49-F238E27FC236}">
                <a16:creationId xmlns:a16="http://schemas.microsoft.com/office/drawing/2014/main" id="{8409EE8A-5FB3-4E4F-A66D-B5628BCC91E0}"/>
              </a:ext>
            </a:extLst>
          </p:cNvPr>
          <p:cNvSpPr>
            <a:spLocks noGrp="1"/>
          </p:cNvSpPr>
          <p:nvPr>
            <p:ph idx="1"/>
          </p:nvPr>
        </p:nvSpPr>
        <p:spPr/>
        <p:txBody>
          <a:bodyPr/>
          <a:lstStyle/>
          <a:p>
            <a:r>
              <a:rPr lang="en-US" dirty="0"/>
              <a:t>The DevOps Solution recommended meets the strategic goals</a:t>
            </a:r>
          </a:p>
          <a:p>
            <a:r>
              <a:rPr lang="en-US" dirty="0"/>
              <a:t>ROI and payback period is sufficient to justify the projects</a:t>
            </a:r>
          </a:p>
          <a:p>
            <a:pPr marL="0" indent="0">
              <a:buNone/>
            </a:pPr>
            <a:endParaRPr lang="en-US" dirty="0"/>
          </a:p>
          <a:p>
            <a:pPr marL="0" indent="0">
              <a:buNone/>
            </a:pPr>
            <a:r>
              <a:rPr lang="en-US" b="1" dirty="0"/>
              <a:t>Approval is requested for the DevOps Solution Recommendation</a:t>
            </a:r>
          </a:p>
        </p:txBody>
      </p:sp>
    </p:spTree>
    <p:extLst>
      <p:ext uri="{BB962C8B-B14F-4D97-AF65-F5344CB8AC3E}">
        <p14:creationId xmlns:p14="http://schemas.microsoft.com/office/powerpoint/2010/main" val="3157854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1283092" y="642285"/>
            <a:ext cx="9785684" cy="1200329"/>
          </a:xfrm>
          <a:prstGeom prst="rect">
            <a:avLst/>
          </a:prstGeom>
        </p:spPr>
        <p:txBody>
          <a:bodyPr wrap="square">
            <a:spAutoFit/>
          </a:bodyPr>
          <a:lstStyle/>
          <a:p>
            <a:pPr algn="ctr"/>
            <a:r>
              <a:rPr lang="en-US" sz="3600" dirty="0"/>
              <a:t>Next Step Actions towards Realizing the DevOps Transformation</a:t>
            </a:r>
          </a:p>
        </p:txBody>
      </p:sp>
      <p:graphicFrame>
        <p:nvGraphicFramePr>
          <p:cNvPr id="2" name="Table 1">
            <a:extLst>
              <a:ext uri="{FF2B5EF4-FFF2-40B4-BE49-F238E27FC236}">
                <a16:creationId xmlns:a16="http://schemas.microsoft.com/office/drawing/2014/main" id="{AEFAED65-B4E5-417F-BDAD-C7415822B834}"/>
              </a:ext>
            </a:extLst>
          </p:cNvPr>
          <p:cNvGraphicFramePr>
            <a:graphicFrameLocks noGrp="1"/>
          </p:cNvGraphicFramePr>
          <p:nvPr>
            <p:extLst>
              <p:ext uri="{D42A27DB-BD31-4B8C-83A1-F6EECF244321}">
                <p14:modId xmlns:p14="http://schemas.microsoft.com/office/powerpoint/2010/main" val="1793446715"/>
              </p:ext>
            </p:extLst>
          </p:nvPr>
        </p:nvGraphicFramePr>
        <p:xfrm>
          <a:off x="1529348" y="1842614"/>
          <a:ext cx="9095874" cy="2661920"/>
        </p:xfrm>
        <a:graphic>
          <a:graphicData uri="http://schemas.openxmlformats.org/drawingml/2006/table">
            <a:tbl>
              <a:tblPr firstRow="1" bandRow="1">
                <a:tableStyleId>{5C22544A-7EE6-4342-B048-85BDC9FD1C3A}</a:tableStyleId>
              </a:tblPr>
              <a:tblGrid>
                <a:gridCol w="3031958">
                  <a:extLst>
                    <a:ext uri="{9D8B030D-6E8A-4147-A177-3AD203B41FA5}">
                      <a16:colId xmlns:a16="http://schemas.microsoft.com/office/drawing/2014/main" val="1686764157"/>
                    </a:ext>
                  </a:extLst>
                </a:gridCol>
                <a:gridCol w="3031958">
                  <a:extLst>
                    <a:ext uri="{9D8B030D-6E8A-4147-A177-3AD203B41FA5}">
                      <a16:colId xmlns:a16="http://schemas.microsoft.com/office/drawing/2014/main" val="2959030049"/>
                    </a:ext>
                  </a:extLst>
                </a:gridCol>
                <a:gridCol w="3031958">
                  <a:extLst>
                    <a:ext uri="{9D8B030D-6E8A-4147-A177-3AD203B41FA5}">
                      <a16:colId xmlns:a16="http://schemas.microsoft.com/office/drawing/2014/main" val="1793481866"/>
                    </a:ext>
                  </a:extLst>
                </a:gridCol>
              </a:tblGrid>
              <a:tr h="370840">
                <a:tc>
                  <a:txBody>
                    <a:bodyPr/>
                    <a:lstStyle/>
                    <a:p>
                      <a:pPr algn="ctr"/>
                      <a:r>
                        <a:rPr lang="en-US" dirty="0"/>
                        <a:t>Action</a:t>
                      </a:r>
                    </a:p>
                  </a:txBody>
                  <a:tcPr/>
                </a:tc>
                <a:tc>
                  <a:txBody>
                    <a:bodyPr/>
                    <a:lstStyle/>
                    <a:p>
                      <a:pPr algn="ctr"/>
                      <a:r>
                        <a:rPr lang="en-US" dirty="0"/>
                        <a:t>Date</a:t>
                      </a:r>
                    </a:p>
                  </a:txBody>
                  <a:tcPr/>
                </a:tc>
                <a:tc>
                  <a:txBody>
                    <a:bodyPr/>
                    <a:lstStyle/>
                    <a:p>
                      <a:pPr algn="ctr"/>
                      <a:r>
                        <a:rPr lang="en-US" dirty="0"/>
                        <a:t>Responsible</a:t>
                      </a:r>
                    </a:p>
                  </a:txBody>
                  <a:tcPr/>
                </a:tc>
                <a:extLst>
                  <a:ext uri="{0D108BD9-81ED-4DB2-BD59-A6C34878D82A}">
                    <a16:rowId xmlns:a16="http://schemas.microsoft.com/office/drawing/2014/main" val="644911208"/>
                  </a:ext>
                </a:extLst>
              </a:tr>
              <a:tr h="370840">
                <a:tc>
                  <a:txBody>
                    <a:bodyPr/>
                    <a:lstStyle/>
                    <a:p>
                      <a:pPr algn="ctr"/>
                      <a:r>
                        <a:rPr lang="en-US" dirty="0"/>
                        <a:t>Schedule date to reply to actions</a:t>
                      </a:r>
                    </a:p>
                  </a:txBody>
                  <a:tcPr/>
                </a:tc>
                <a:tc>
                  <a:txBody>
                    <a:bodyPr/>
                    <a:lstStyle/>
                    <a:p>
                      <a:pPr algn="ctr"/>
                      <a:r>
                        <a:rPr lang="en-US" dirty="0"/>
                        <a:t>MM/DD/YYYY</a:t>
                      </a:r>
                    </a:p>
                  </a:txBody>
                  <a:tcPr/>
                </a:tc>
                <a:tc>
                  <a:txBody>
                    <a:bodyPr/>
                    <a:lstStyle/>
                    <a:p>
                      <a:pPr algn="ctr"/>
                      <a:r>
                        <a:rPr lang="en-US" dirty="0"/>
                        <a:t>Initiator</a:t>
                      </a:r>
                    </a:p>
                  </a:txBody>
                  <a:tcPr/>
                </a:tc>
                <a:extLst>
                  <a:ext uri="{0D108BD9-81ED-4DB2-BD59-A6C34878D82A}">
                    <a16:rowId xmlns:a16="http://schemas.microsoft.com/office/drawing/2014/main" val="4272136577"/>
                  </a:ext>
                </a:extLst>
              </a:tr>
              <a:tr h="444188">
                <a:tc>
                  <a:txBody>
                    <a:bodyPr/>
                    <a:lstStyle/>
                    <a:p>
                      <a:pPr algn="ctr"/>
                      <a:r>
                        <a:rPr lang="en-US" dirty="0"/>
                        <a:t>Schedule dates for approvals of Epics</a:t>
                      </a:r>
                    </a:p>
                  </a:txBody>
                  <a:tcPr/>
                </a:tc>
                <a:tc>
                  <a:txBody>
                    <a:bodyPr/>
                    <a:lstStyle/>
                    <a:p>
                      <a:pPr algn="ctr"/>
                      <a:r>
                        <a:rPr lang="en-US" dirty="0"/>
                        <a:t>MM/DD/YYYY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Initiator</a:t>
                      </a:r>
                    </a:p>
                    <a:p>
                      <a:pPr algn="ctr"/>
                      <a:endParaRPr lang="en-US" dirty="0"/>
                    </a:p>
                  </a:txBody>
                  <a:tcPr/>
                </a:tc>
                <a:extLst>
                  <a:ext uri="{0D108BD9-81ED-4DB2-BD59-A6C34878D82A}">
                    <a16:rowId xmlns:a16="http://schemas.microsoft.com/office/drawing/2014/main" val="3710564126"/>
                  </a:ext>
                </a:extLst>
              </a:tr>
              <a:tr h="370840">
                <a:tc>
                  <a:txBody>
                    <a:bodyPr/>
                    <a:lstStyle/>
                    <a:p>
                      <a:pPr algn="ctr"/>
                      <a:r>
                        <a:rPr lang="en-US" dirty="0"/>
                        <a:t>Assign Backlog</a:t>
                      </a:r>
                    </a:p>
                  </a:txBody>
                  <a:tcPr/>
                </a:tc>
                <a:tc>
                  <a:txBody>
                    <a:bodyPr/>
                    <a:lstStyle/>
                    <a:p>
                      <a:pPr algn="ctr"/>
                      <a:r>
                        <a:rPr lang="en-US" dirty="0"/>
                        <a:t>MM/DD/YYYY</a:t>
                      </a:r>
                    </a:p>
                  </a:txBody>
                  <a:tcPr/>
                </a:tc>
                <a:tc>
                  <a:txBody>
                    <a:bodyPr/>
                    <a:lstStyle/>
                    <a:p>
                      <a:pPr algn="ctr"/>
                      <a:r>
                        <a:rPr lang="en-US" dirty="0"/>
                        <a:t>Initiator</a:t>
                      </a:r>
                    </a:p>
                  </a:txBody>
                  <a:tcPr/>
                </a:tc>
                <a:extLst>
                  <a:ext uri="{0D108BD9-81ED-4DB2-BD59-A6C34878D82A}">
                    <a16:rowId xmlns:a16="http://schemas.microsoft.com/office/drawing/2014/main" val="910114178"/>
                  </a:ext>
                </a:extLst>
              </a:tr>
              <a:tr h="370840">
                <a:tc>
                  <a:txBody>
                    <a:bodyPr/>
                    <a:lstStyle/>
                    <a:p>
                      <a:pPr algn="ctr"/>
                      <a:r>
                        <a:rPr lang="en-US" dirty="0"/>
                        <a:t>Set dates for follow-up with business leaders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MM/DD/YYYY</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Initiator</a:t>
                      </a:r>
                    </a:p>
                    <a:p>
                      <a:pPr algn="ctr"/>
                      <a:endParaRPr lang="en-US" dirty="0"/>
                    </a:p>
                  </a:txBody>
                  <a:tcPr/>
                </a:tc>
                <a:extLst>
                  <a:ext uri="{0D108BD9-81ED-4DB2-BD59-A6C34878D82A}">
                    <a16:rowId xmlns:a16="http://schemas.microsoft.com/office/drawing/2014/main" val="631813659"/>
                  </a:ext>
                </a:extLst>
              </a:tr>
            </a:tbl>
          </a:graphicData>
        </a:graphic>
      </p:graphicFrame>
    </p:spTree>
    <p:extLst>
      <p:ext uri="{BB962C8B-B14F-4D97-AF65-F5344CB8AC3E}">
        <p14:creationId xmlns:p14="http://schemas.microsoft.com/office/powerpoint/2010/main" val="504608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6E0A1-F34B-471E-B477-19C8E20CF60C}"/>
              </a:ext>
            </a:extLst>
          </p:cNvPr>
          <p:cNvSpPr>
            <a:spLocks noGrp="1"/>
          </p:cNvSpPr>
          <p:nvPr>
            <p:ph type="title"/>
          </p:nvPr>
        </p:nvSpPr>
        <p:spPr/>
        <p:txBody>
          <a:bodyPr>
            <a:normAutofit fontScale="90000"/>
          </a:bodyPr>
          <a:lstStyle/>
          <a:p>
            <a:r>
              <a:rPr lang="en-US" dirty="0"/>
              <a:t>Agenda</a:t>
            </a:r>
          </a:p>
        </p:txBody>
      </p:sp>
      <p:sp>
        <p:nvSpPr>
          <p:cNvPr id="4" name="Rectangle 3">
            <a:extLst>
              <a:ext uri="{FF2B5EF4-FFF2-40B4-BE49-F238E27FC236}">
                <a16:creationId xmlns:a16="http://schemas.microsoft.com/office/drawing/2014/main" id="{8FA8A368-A3F0-4B82-885E-D268D70E3E01}"/>
              </a:ext>
            </a:extLst>
          </p:cNvPr>
          <p:cNvSpPr/>
          <p:nvPr/>
        </p:nvSpPr>
        <p:spPr>
          <a:xfrm>
            <a:off x="3048000" y="2136339"/>
            <a:ext cx="6096000" cy="3046988"/>
          </a:xfrm>
          <a:prstGeom prst="rect">
            <a:avLst/>
          </a:prstGeom>
        </p:spPr>
        <p:txBody>
          <a:bodyPr>
            <a:spAutoFit/>
          </a:bodyPr>
          <a:lstStyle/>
          <a:p>
            <a:pPr marL="285750" indent="-285750">
              <a:buFont typeface="Arial" panose="020B0604020202020204" pitchFamily="34" charset="0"/>
              <a:buChar char="•"/>
            </a:pPr>
            <a:r>
              <a:rPr lang="en-US" sz="2400" dirty="0"/>
              <a:t>DevOps Transformation Goals</a:t>
            </a:r>
          </a:p>
          <a:p>
            <a:pPr marL="285750" indent="-285750">
              <a:buFont typeface="Arial" panose="020B0604020202020204" pitchFamily="34" charset="0"/>
              <a:buChar char="•"/>
            </a:pPr>
            <a:r>
              <a:rPr lang="en-US" sz="2400" dirty="0"/>
              <a:t>Summary of Current State</a:t>
            </a:r>
          </a:p>
          <a:p>
            <a:pPr marL="285750" indent="-285750">
              <a:buFont typeface="Arial" panose="020B0604020202020204" pitchFamily="34" charset="0"/>
              <a:buChar char="•"/>
            </a:pPr>
            <a:r>
              <a:rPr lang="en-US" sz="2400" dirty="0"/>
              <a:t>Summary of Solution Requirements</a:t>
            </a:r>
          </a:p>
          <a:p>
            <a:pPr marL="285750" indent="-285750">
              <a:buFont typeface="Arial" panose="020B0604020202020204" pitchFamily="34" charset="0"/>
              <a:buChar char="•"/>
            </a:pPr>
            <a:r>
              <a:rPr lang="en-US" sz="2400" dirty="0"/>
              <a:t>Future-State Value-Stream Map</a:t>
            </a:r>
          </a:p>
          <a:p>
            <a:pPr marL="285750" indent="-285750">
              <a:buFont typeface="Arial" panose="020B0604020202020204" pitchFamily="34" charset="0"/>
              <a:buChar char="•"/>
            </a:pPr>
            <a:r>
              <a:rPr lang="en-US" sz="2400" dirty="0"/>
              <a:t>DevOps Transformation RoadMap</a:t>
            </a:r>
          </a:p>
          <a:p>
            <a:pPr marL="285750" indent="-285750">
              <a:buFont typeface="Arial" panose="020B0604020202020204" pitchFamily="34" charset="0"/>
              <a:buChar char="•"/>
            </a:pPr>
            <a:r>
              <a:rPr lang="en-US" sz="2400" dirty="0"/>
              <a:t>Return-On-Investment</a:t>
            </a:r>
          </a:p>
          <a:p>
            <a:pPr marL="285750" indent="-285750">
              <a:buFont typeface="Arial" panose="020B0604020202020204" pitchFamily="34" charset="0"/>
              <a:buChar char="•"/>
            </a:pPr>
            <a:r>
              <a:rPr lang="en-US" sz="2400" dirty="0"/>
              <a:t>Solution Recommendation Summary</a:t>
            </a:r>
          </a:p>
          <a:p>
            <a:pPr marL="285750" indent="-285750">
              <a:buFont typeface="Arial" panose="020B0604020202020204" pitchFamily="34" charset="0"/>
              <a:buChar char="•"/>
            </a:pPr>
            <a:r>
              <a:rPr lang="en-US" sz="2400" dirty="0"/>
              <a:t>Next Steps</a:t>
            </a:r>
          </a:p>
        </p:txBody>
      </p:sp>
    </p:spTree>
    <p:extLst>
      <p:ext uri="{BB962C8B-B14F-4D97-AF65-F5344CB8AC3E}">
        <p14:creationId xmlns:p14="http://schemas.microsoft.com/office/powerpoint/2010/main" val="2581554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3DC8D-B9D0-40AD-98A3-6AB613B58BB6}"/>
              </a:ext>
            </a:extLst>
          </p:cNvPr>
          <p:cNvSpPr/>
          <p:nvPr/>
        </p:nvSpPr>
        <p:spPr>
          <a:xfrm>
            <a:off x="888423" y="5626355"/>
            <a:ext cx="10723910" cy="1107996"/>
          </a:xfrm>
          <a:prstGeom prst="rect">
            <a:avLst/>
          </a:prstGeom>
          <a:solidFill>
            <a:schemeClr val="bg1">
              <a:lumMod val="85000"/>
            </a:schemeClr>
          </a:solidFill>
        </p:spPr>
        <p:txBody>
          <a:bodyPr wrap="square">
            <a:spAutoFit/>
          </a:bodyPr>
          <a:lstStyle/>
          <a:p>
            <a:r>
              <a:rPr lang="en-US" sz="1100" dirty="0"/>
              <a:t>At this level the goals are expressed as visionary and qualifiable, but not necessary quantifiable objectives which will have a major impact on the purpose of the organization.  These are not technical goals as much as they are business goals.   For example, statements about improvements to competitiveness, innovation, customer satisfaction, employee satisfaction would qualify as visionary strategic goals. Technologies expected to accomplish these goals may be included but the emphasis of these goals are on strategic outcomes instead of the means to accomplish them.  Usually there are no more than one or two strategic goals because the intent is to have a simply stated, clear, common visionary goal that the entire organization can understand and rally around.  Strategic goals do not substitute for tactical goals. It is important to explain WHY this goal was chosen over alternatives considered.</a:t>
            </a:r>
          </a:p>
          <a:p>
            <a:r>
              <a:rPr lang="en-US" sz="1100" dirty="0"/>
              <a:t>An example strategic goal is shown above:</a:t>
            </a:r>
          </a:p>
        </p:txBody>
      </p:sp>
      <p:sp>
        <p:nvSpPr>
          <p:cNvPr id="2" name="Rectangle 1">
            <a:extLst>
              <a:ext uri="{FF2B5EF4-FFF2-40B4-BE49-F238E27FC236}">
                <a16:creationId xmlns:a16="http://schemas.microsoft.com/office/drawing/2014/main" id="{0AD12341-F821-498E-8E32-BD5B499EFF70}"/>
              </a:ext>
            </a:extLst>
          </p:cNvPr>
          <p:cNvSpPr/>
          <p:nvPr/>
        </p:nvSpPr>
        <p:spPr>
          <a:xfrm>
            <a:off x="1343839" y="308190"/>
            <a:ext cx="8839792" cy="646331"/>
          </a:xfrm>
          <a:prstGeom prst="rect">
            <a:avLst/>
          </a:prstGeom>
        </p:spPr>
        <p:txBody>
          <a:bodyPr wrap="none">
            <a:spAutoFit/>
          </a:bodyPr>
          <a:lstStyle/>
          <a:p>
            <a:r>
              <a:rPr lang="en-US" sz="3600" dirty="0"/>
              <a:t>Strategic Goals for the DevOps Transformation</a:t>
            </a:r>
          </a:p>
        </p:txBody>
      </p:sp>
      <p:sp>
        <p:nvSpPr>
          <p:cNvPr id="5" name="Rectangle 4">
            <a:extLst>
              <a:ext uri="{FF2B5EF4-FFF2-40B4-BE49-F238E27FC236}">
                <a16:creationId xmlns:a16="http://schemas.microsoft.com/office/drawing/2014/main" id="{F1C1103B-3F49-40C1-9351-98091D5415A0}"/>
              </a:ext>
            </a:extLst>
          </p:cNvPr>
          <p:cNvSpPr/>
          <p:nvPr/>
        </p:nvSpPr>
        <p:spPr>
          <a:xfrm>
            <a:off x="1107380" y="1690018"/>
            <a:ext cx="9977240" cy="3046988"/>
          </a:xfrm>
          <a:prstGeom prst="rect">
            <a:avLst/>
          </a:prstGeom>
        </p:spPr>
        <p:txBody>
          <a:bodyPr wrap="square">
            <a:spAutoFit/>
          </a:bodyPr>
          <a:lstStyle/>
          <a:p>
            <a:r>
              <a:rPr lang="en-US" sz="2400" dirty="0"/>
              <a:t>Our product organization shall be the market leader, measured by volume of sales, within three years, through increasing new product release velocity ten times while reducing non-value added costs in the delivery pipeline two times.</a:t>
            </a:r>
          </a:p>
          <a:p>
            <a:pPr algn="ctr"/>
            <a:r>
              <a:rPr lang="en-US" sz="2400" dirty="0"/>
              <a:t>	</a:t>
            </a:r>
          </a:p>
          <a:p>
            <a:pPr algn="ctr"/>
            <a:r>
              <a:rPr lang="en-US" sz="2400" i="1" dirty="0"/>
              <a:t>WHY? The market for this product category is maturing. Only the top three competitors are expected to survive the next 5 years.  Industry trends show the winning companies will the ones with the fastest, most innovative value-stream and lowest price. </a:t>
            </a:r>
          </a:p>
        </p:txBody>
      </p:sp>
    </p:spTree>
    <p:extLst>
      <p:ext uri="{BB962C8B-B14F-4D97-AF65-F5344CB8AC3E}">
        <p14:creationId xmlns:p14="http://schemas.microsoft.com/office/powerpoint/2010/main" val="517743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6DF5C-810C-4CAB-B68C-7EB72DEC372A}"/>
              </a:ext>
            </a:extLst>
          </p:cNvPr>
          <p:cNvSpPr>
            <a:spLocks noGrp="1"/>
          </p:cNvSpPr>
          <p:nvPr>
            <p:ph type="title"/>
          </p:nvPr>
        </p:nvSpPr>
        <p:spPr/>
        <p:txBody>
          <a:bodyPr/>
          <a:lstStyle/>
          <a:p>
            <a:pPr algn="ctr"/>
            <a:r>
              <a:rPr lang="en-US" dirty="0"/>
              <a:t>Definition of DevOps</a:t>
            </a:r>
          </a:p>
        </p:txBody>
      </p:sp>
      <p:sp>
        <p:nvSpPr>
          <p:cNvPr id="3" name="Content Placeholder 2">
            <a:extLst>
              <a:ext uri="{FF2B5EF4-FFF2-40B4-BE49-F238E27FC236}">
                <a16:creationId xmlns:a16="http://schemas.microsoft.com/office/drawing/2014/main" id="{9D24F611-C2BE-4441-ACEB-4DDE7EA4E081}"/>
              </a:ext>
            </a:extLst>
          </p:cNvPr>
          <p:cNvSpPr>
            <a:spLocks noGrp="1"/>
          </p:cNvSpPr>
          <p:nvPr>
            <p:ph idx="1"/>
          </p:nvPr>
        </p:nvSpPr>
        <p:spPr>
          <a:xfrm>
            <a:off x="838200" y="1825625"/>
            <a:ext cx="10515600" cy="2799849"/>
          </a:xfrm>
        </p:spPr>
        <p:txBody>
          <a:bodyPr/>
          <a:lstStyle/>
          <a:p>
            <a:pPr marL="0" indent="0" algn="ctr">
              <a:buNone/>
            </a:pPr>
            <a:r>
              <a:rPr lang="en-US" dirty="0"/>
              <a:t>DevOps is the application of lean practices Continuous Flow, Continuous Feedback and Continuous Improvement to people, process and technology for the benefit of agility, stability, efficiency, quality, security and satisfaction.</a:t>
            </a:r>
          </a:p>
          <a:p>
            <a:pPr marL="0" indent="0" algn="ctr">
              <a:buNone/>
            </a:pPr>
            <a:endParaRPr lang="en-US" dirty="0"/>
          </a:p>
          <a:p>
            <a:pPr marL="0" indent="0" algn="ctr">
              <a:buNone/>
            </a:pPr>
            <a:r>
              <a:rPr lang="en-US" dirty="0"/>
              <a:t>DevOps_The_Gray</a:t>
            </a:r>
          </a:p>
        </p:txBody>
      </p:sp>
      <p:sp>
        <p:nvSpPr>
          <p:cNvPr id="5" name="Rectangle 4">
            <a:extLst>
              <a:ext uri="{FF2B5EF4-FFF2-40B4-BE49-F238E27FC236}">
                <a16:creationId xmlns:a16="http://schemas.microsoft.com/office/drawing/2014/main" id="{F2FF247E-233B-418F-BC0F-69D61886D59C}"/>
              </a:ext>
            </a:extLst>
          </p:cNvPr>
          <p:cNvSpPr/>
          <p:nvPr/>
        </p:nvSpPr>
        <p:spPr>
          <a:xfrm>
            <a:off x="1057196" y="5888705"/>
            <a:ext cx="10723910" cy="430887"/>
          </a:xfrm>
          <a:prstGeom prst="rect">
            <a:avLst/>
          </a:prstGeom>
          <a:solidFill>
            <a:schemeClr val="bg1">
              <a:lumMod val="85000"/>
            </a:schemeClr>
          </a:solidFill>
        </p:spPr>
        <p:txBody>
          <a:bodyPr wrap="square">
            <a:spAutoFit/>
          </a:bodyPr>
          <a:lstStyle/>
          <a:p>
            <a:pPr algn="ctr"/>
            <a:r>
              <a:rPr lang="en-US" sz="1100" dirty="0"/>
              <a:t>There is no industry standard definition of DevOps yet it is important for each organization to have a definition the team can accept and rally around.  The above definition is suggested. Alternative definitions are also acceptable provided the DevOps Transformation Team accepts a definition for use in the organization.</a:t>
            </a:r>
          </a:p>
        </p:txBody>
      </p:sp>
    </p:spTree>
    <p:extLst>
      <p:ext uri="{BB962C8B-B14F-4D97-AF65-F5344CB8AC3E}">
        <p14:creationId xmlns:p14="http://schemas.microsoft.com/office/powerpoint/2010/main" val="401115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07AC82D-7634-4669-A752-DAD8118CC0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21685" y="1387389"/>
            <a:ext cx="1324709" cy="1324709"/>
          </a:xfrm>
          <a:prstGeom prst="rect">
            <a:avLst/>
          </a:prstGeom>
        </p:spPr>
      </p:pic>
      <p:pic>
        <p:nvPicPr>
          <p:cNvPr id="9" name="Picture 8">
            <a:extLst>
              <a:ext uri="{FF2B5EF4-FFF2-40B4-BE49-F238E27FC236}">
                <a16:creationId xmlns:a16="http://schemas.microsoft.com/office/drawing/2014/main" id="{BB409368-7460-4D49-9F43-FBA929E034EA}"/>
              </a:ext>
            </a:extLst>
          </p:cNvPr>
          <p:cNvPicPr>
            <a:picLocks noChangeAspect="1"/>
          </p:cNvPicPr>
          <p:nvPr/>
        </p:nvPicPr>
        <p:blipFill>
          <a:blip r:embed="rId3"/>
          <a:stretch>
            <a:fillRect/>
          </a:stretch>
        </p:blipFill>
        <p:spPr>
          <a:xfrm>
            <a:off x="154933" y="731954"/>
            <a:ext cx="11882134" cy="5767316"/>
          </a:xfrm>
          <a:prstGeom prst="rect">
            <a:avLst/>
          </a:prstGeom>
        </p:spPr>
      </p:pic>
    </p:spTree>
    <p:extLst>
      <p:ext uri="{BB962C8B-B14F-4D97-AF65-F5344CB8AC3E}">
        <p14:creationId xmlns:p14="http://schemas.microsoft.com/office/powerpoint/2010/main" val="69345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AD12341-F821-498E-8E32-BD5B499EFF70}"/>
              </a:ext>
            </a:extLst>
          </p:cNvPr>
          <p:cNvSpPr/>
          <p:nvPr/>
        </p:nvSpPr>
        <p:spPr>
          <a:xfrm>
            <a:off x="1343839" y="308190"/>
            <a:ext cx="8630824" cy="646331"/>
          </a:xfrm>
          <a:prstGeom prst="rect">
            <a:avLst/>
          </a:prstGeom>
        </p:spPr>
        <p:txBody>
          <a:bodyPr wrap="none">
            <a:spAutoFit/>
          </a:bodyPr>
          <a:lstStyle/>
          <a:p>
            <a:r>
              <a:rPr lang="en-US" sz="3600" dirty="0"/>
              <a:t>DevOps Transformation Application Selection</a:t>
            </a:r>
          </a:p>
        </p:txBody>
      </p:sp>
      <p:sp>
        <p:nvSpPr>
          <p:cNvPr id="5" name="Rectangle 4">
            <a:extLst>
              <a:ext uri="{FF2B5EF4-FFF2-40B4-BE49-F238E27FC236}">
                <a16:creationId xmlns:a16="http://schemas.microsoft.com/office/drawing/2014/main" id="{F1C1103B-3F49-40C1-9351-98091D5415A0}"/>
              </a:ext>
            </a:extLst>
          </p:cNvPr>
          <p:cNvSpPr/>
          <p:nvPr/>
        </p:nvSpPr>
        <p:spPr>
          <a:xfrm>
            <a:off x="1197590" y="1791616"/>
            <a:ext cx="9977240" cy="3416320"/>
          </a:xfrm>
          <a:prstGeom prst="rect">
            <a:avLst/>
          </a:prstGeom>
        </p:spPr>
        <p:txBody>
          <a:bodyPr wrap="square">
            <a:spAutoFit/>
          </a:bodyPr>
          <a:lstStyle/>
          <a:p>
            <a:r>
              <a:rPr lang="en-US" sz="2400" dirty="0"/>
              <a:t>The DevOps transformation will apply to the following applications: &lt;name of application(s)&gt;</a:t>
            </a:r>
          </a:p>
          <a:p>
            <a:endParaRPr lang="en-US" sz="2400" dirty="0"/>
          </a:p>
          <a:p>
            <a:r>
              <a:rPr lang="en-US" sz="2400" dirty="0"/>
              <a:t>The &lt;name&gt; application will be used as a model for kicking-off and evaluating changes needed to people, process and technology for the DevOps transformation.  </a:t>
            </a:r>
          </a:p>
          <a:p>
            <a:pPr algn="ctr"/>
            <a:r>
              <a:rPr lang="en-US" sz="2400" dirty="0"/>
              <a:t>	</a:t>
            </a:r>
          </a:p>
          <a:p>
            <a:pPr algn="ctr"/>
            <a:r>
              <a:rPr lang="en-US" sz="2400" i="1" dirty="0"/>
              <a:t>WHY? A DevOps Application Selection Scorecard indicates these application(s) will most likely benefit from the DevOps transformation. </a:t>
            </a:r>
          </a:p>
        </p:txBody>
      </p:sp>
    </p:spTree>
    <p:extLst>
      <p:ext uri="{BB962C8B-B14F-4D97-AF65-F5344CB8AC3E}">
        <p14:creationId xmlns:p14="http://schemas.microsoft.com/office/powerpoint/2010/main" val="295497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4B37E49-C7B4-42AE-A13A-199701EB948F}"/>
              </a:ext>
            </a:extLst>
          </p:cNvPr>
          <p:cNvPicPr>
            <a:picLocks noChangeAspect="1"/>
          </p:cNvPicPr>
          <p:nvPr/>
        </p:nvPicPr>
        <p:blipFill>
          <a:blip r:embed="rId2"/>
          <a:stretch>
            <a:fillRect/>
          </a:stretch>
        </p:blipFill>
        <p:spPr>
          <a:xfrm>
            <a:off x="4734911" y="1648539"/>
            <a:ext cx="6295114" cy="3534045"/>
          </a:xfrm>
          <a:prstGeom prst="rect">
            <a:avLst/>
          </a:prstGeom>
          <a:ln w="38100">
            <a:solidFill>
              <a:schemeClr val="tx1"/>
            </a:solidFill>
          </a:ln>
        </p:spPr>
      </p:pic>
      <p:sp>
        <p:nvSpPr>
          <p:cNvPr id="2" name="Rectangle 1">
            <a:extLst>
              <a:ext uri="{FF2B5EF4-FFF2-40B4-BE49-F238E27FC236}">
                <a16:creationId xmlns:a16="http://schemas.microsoft.com/office/drawing/2014/main" id="{0AD12341-F821-498E-8E32-BD5B499EFF70}"/>
              </a:ext>
            </a:extLst>
          </p:cNvPr>
          <p:cNvSpPr/>
          <p:nvPr/>
        </p:nvSpPr>
        <p:spPr>
          <a:xfrm>
            <a:off x="2145944" y="152648"/>
            <a:ext cx="7749686" cy="646331"/>
          </a:xfrm>
          <a:prstGeom prst="rect">
            <a:avLst/>
          </a:prstGeom>
        </p:spPr>
        <p:txBody>
          <a:bodyPr wrap="none">
            <a:spAutoFit/>
          </a:bodyPr>
          <a:lstStyle/>
          <a:p>
            <a:r>
              <a:rPr lang="en-US" sz="3600" dirty="0"/>
              <a:t>DevOps Transformation Goals Workshop</a:t>
            </a:r>
          </a:p>
        </p:txBody>
      </p:sp>
      <p:sp>
        <p:nvSpPr>
          <p:cNvPr id="6" name="Rectangle 5">
            <a:extLst>
              <a:ext uri="{FF2B5EF4-FFF2-40B4-BE49-F238E27FC236}">
                <a16:creationId xmlns:a16="http://schemas.microsoft.com/office/drawing/2014/main" id="{D242AB1D-563D-4116-86D2-A523EF4AA827}"/>
              </a:ext>
            </a:extLst>
          </p:cNvPr>
          <p:cNvSpPr/>
          <p:nvPr/>
        </p:nvSpPr>
        <p:spPr>
          <a:xfrm rot="20839111">
            <a:off x="4709724" y="4475850"/>
            <a:ext cx="6700994" cy="1512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1C1103B-3F49-40C1-9351-98091D5415A0}"/>
              </a:ext>
            </a:extLst>
          </p:cNvPr>
          <p:cNvSpPr/>
          <p:nvPr/>
        </p:nvSpPr>
        <p:spPr>
          <a:xfrm>
            <a:off x="5244662" y="5412664"/>
            <a:ext cx="5638800" cy="1200329"/>
          </a:xfrm>
          <a:prstGeom prst="rect">
            <a:avLst/>
          </a:prstGeom>
        </p:spPr>
        <p:txBody>
          <a:bodyPr wrap="square">
            <a:spAutoFit/>
          </a:bodyPr>
          <a:lstStyle/>
          <a:p>
            <a:r>
              <a:rPr lang="en-US" sz="2400" dirty="0"/>
              <a:t>20 goals in six categories: Agility, Stability, Efficiency, Quality, Security, and Satisfaction</a:t>
            </a:r>
          </a:p>
          <a:p>
            <a:pPr algn="ctr"/>
            <a:r>
              <a:rPr lang="en-US" sz="2400" dirty="0"/>
              <a:t>	</a:t>
            </a:r>
          </a:p>
        </p:txBody>
      </p:sp>
      <p:sp>
        <p:nvSpPr>
          <p:cNvPr id="8" name="Arrow: Down 7">
            <a:extLst>
              <a:ext uri="{FF2B5EF4-FFF2-40B4-BE49-F238E27FC236}">
                <a16:creationId xmlns:a16="http://schemas.microsoft.com/office/drawing/2014/main" id="{D6DC95AB-2951-4E87-9751-025FCAEC95AF}"/>
              </a:ext>
            </a:extLst>
          </p:cNvPr>
          <p:cNvSpPr/>
          <p:nvPr/>
        </p:nvSpPr>
        <p:spPr>
          <a:xfrm>
            <a:off x="7817905" y="4666682"/>
            <a:ext cx="484632" cy="684303"/>
          </a:xfrm>
          <a:prstGeom prst="down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14C5593-9880-45E9-8F6B-AF2194B9B83C}"/>
              </a:ext>
            </a:extLst>
          </p:cNvPr>
          <p:cNvSpPr/>
          <p:nvPr/>
        </p:nvSpPr>
        <p:spPr>
          <a:xfrm>
            <a:off x="462456" y="1490008"/>
            <a:ext cx="4001860" cy="3046988"/>
          </a:xfrm>
          <a:prstGeom prst="rect">
            <a:avLst/>
          </a:prstGeom>
        </p:spPr>
        <p:txBody>
          <a:bodyPr wrap="square">
            <a:spAutoFit/>
          </a:bodyPr>
          <a:lstStyle/>
          <a:p>
            <a:r>
              <a:rPr lang="en-US" sz="2400" dirty="0"/>
              <a:t>For each goal enter Unit, Importance (I), Current State, Desired State.</a:t>
            </a:r>
          </a:p>
          <a:p>
            <a:endParaRPr lang="en-US" sz="2400" dirty="0"/>
          </a:p>
          <a:p>
            <a:r>
              <a:rPr lang="en-US" sz="2400" dirty="0"/>
              <a:t>Once all goal data is entered calculate % Improvement, Score and Rank to determine the top goals.</a:t>
            </a:r>
          </a:p>
        </p:txBody>
      </p:sp>
      <p:sp>
        <p:nvSpPr>
          <p:cNvPr id="10" name="Rectangle 9">
            <a:extLst>
              <a:ext uri="{FF2B5EF4-FFF2-40B4-BE49-F238E27FC236}">
                <a16:creationId xmlns:a16="http://schemas.microsoft.com/office/drawing/2014/main" id="{5470A352-9E04-4951-8686-A63C8EFB2031}"/>
              </a:ext>
            </a:extLst>
          </p:cNvPr>
          <p:cNvSpPr/>
          <p:nvPr/>
        </p:nvSpPr>
        <p:spPr>
          <a:xfrm>
            <a:off x="7697524" y="805608"/>
            <a:ext cx="2653863" cy="461665"/>
          </a:xfrm>
          <a:prstGeom prst="rect">
            <a:avLst/>
          </a:prstGeom>
        </p:spPr>
        <p:txBody>
          <a:bodyPr wrap="square">
            <a:spAutoFit/>
          </a:bodyPr>
          <a:lstStyle/>
          <a:p>
            <a:pPr algn="ctr"/>
            <a:r>
              <a:rPr lang="en-US" sz="2400" dirty="0"/>
              <a:t>Enter 	</a:t>
            </a:r>
          </a:p>
        </p:txBody>
      </p:sp>
      <p:sp>
        <p:nvSpPr>
          <p:cNvPr id="11" name="Rectangle 10">
            <a:extLst>
              <a:ext uri="{FF2B5EF4-FFF2-40B4-BE49-F238E27FC236}">
                <a16:creationId xmlns:a16="http://schemas.microsoft.com/office/drawing/2014/main" id="{8FD5ED06-6B40-4BF0-88B7-655B1696C788}"/>
              </a:ext>
            </a:extLst>
          </p:cNvPr>
          <p:cNvSpPr/>
          <p:nvPr/>
        </p:nvSpPr>
        <p:spPr>
          <a:xfrm>
            <a:off x="9631273" y="786351"/>
            <a:ext cx="1428393" cy="461665"/>
          </a:xfrm>
          <a:prstGeom prst="rect">
            <a:avLst/>
          </a:prstGeom>
        </p:spPr>
        <p:txBody>
          <a:bodyPr wrap="square">
            <a:spAutoFit/>
          </a:bodyPr>
          <a:lstStyle/>
          <a:p>
            <a:pPr algn="ctr"/>
            <a:r>
              <a:rPr lang="en-US" sz="2400" dirty="0"/>
              <a:t>Calculate</a:t>
            </a:r>
          </a:p>
        </p:txBody>
      </p:sp>
      <p:sp>
        <p:nvSpPr>
          <p:cNvPr id="12" name="Left Brace 11">
            <a:extLst>
              <a:ext uri="{FF2B5EF4-FFF2-40B4-BE49-F238E27FC236}">
                <a16:creationId xmlns:a16="http://schemas.microsoft.com/office/drawing/2014/main" id="{3B30644D-B83A-4222-9104-3384D0C52979}"/>
              </a:ext>
            </a:extLst>
          </p:cNvPr>
          <p:cNvSpPr/>
          <p:nvPr/>
        </p:nvSpPr>
        <p:spPr>
          <a:xfrm rot="5400000">
            <a:off x="8502341" y="481730"/>
            <a:ext cx="179734" cy="187084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5AA77AC5-1398-46D5-A790-294349431D60}"/>
              </a:ext>
            </a:extLst>
          </p:cNvPr>
          <p:cNvSpPr/>
          <p:nvPr/>
        </p:nvSpPr>
        <p:spPr>
          <a:xfrm rot="5400000">
            <a:off x="10264106" y="716927"/>
            <a:ext cx="162728" cy="1383437"/>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E21A731C-5569-4079-A007-FBF1CA03328A}"/>
              </a:ext>
            </a:extLst>
          </p:cNvPr>
          <p:cNvSpPr txBox="1"/>
          <p:nvPr/>
        </p:nvSpPr>
        <p:spPr>
          <a:xfrm>
            <a:off x="783022" y="6428327"/>
            <a:ext cx="9819163" cy="369332"/>
          </a:xfrm>
          <a:prstGeom prst="rect">
            <a:avLst/>
          </a:prstGeom>
          <a:noFill/>
        </p:spPr>
        <p:txBody>
          <a:bodyPr wrap="none" rtlCol="0">
            <a:spAutoFit/>
          </a:bodyPr>
          <a:lstStyle/>
          <a:p>
            <a:r>
              <a:rPr lang="en-US" dirty="0"/>
              <a:t>© EngineeringDevOps 2019 This template is available in Excel format on www.EngineeringDevOps.com</a:t>
            </a:r>
          </a:p>
        </p:txBody>
      </p:sp>
    </p:spTree>
    <p:extLst>
      <p:ext uri="{BB962C8B-B14F-4D97-AF65-F5344CB8AC3E}">
        <p14:creationId xmlns:p14="http://schemas.microsoft.com/office/powerpoint/2010/main" val="4089890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142788-EBBB-4B5F-A7CC-8810C6F2108B}"/>
              </a:ext>
            </a:extLst>
          </p:cNvPr>
          <p:cNvPicPr>
            <a:picLocks noChangeAspect="1"/>
          </p:cNvPicPr>
          <p:nvPr/>
        </p:nvPicPr>
        <p:blipFill>
          <a:blip r:embed="rId2"/>
          <a:stretch>
            <a:fillRect/>
          </a:stretch>
        </p:blipFill>
        <p:spPr>
          <a:xfrm>
            <a:off x="4629808" y="1590767"/>
            <a:ext cx="6527294" cy="3383934"/>
          </a:xfrm>
          <a:prstGeom prst="rect">
            <a:avLst/>
          </a:prstGeom>
          <a:ln w="38100">
            <a:solidFill>
              <a:schemeClr val="tx1"/>
            </a:solidFill>
          </a:ln>
        </p:spPr>
      </p:pic>
      <p:sp>
        <p:nvSpPr>
          <p:cNvPr id="2" name="Rectangle 1">
            <a:extLst>
              <a:ext uri="{FF2B5EF4-FFF2-40B4-BE49-F238E27FC236}">
                <a16:creationId xmlns:a16="http://schemas.microsoft.com/office/drawing/2014/main" id="{0AD12341-F821-498E-8E32-BD5B499EFF70}"/>
              </a:ext>
            </a:extLst>
          </p:cNvPr>
          <p:cNvSpPr/>
          <p:nvPr/>
        </p:nvSpPr>
        <p:spPr>
          <a:xfrm>
            <a:off x="1370665" y="197346"/>
            <a:ext cx="9512797" cy="646331"/>
          </a:xfrm>
          <a:prstGeom prst="rect">
            <a:avLst/>
          </a:prstGeom>
        </p:spPr>
        <p:txBody>
          <a:bodyPr wrap="none">
            <a:spAutoFit/>
          </a:bodyPr>
          <a:lstStyle/>
          <a:p>
            <a:r>
              <a:rPr lang="en-US" sz="3600" dirty="0"/>
              <a:t>DevOps Transformation Practices Score Workshop</a:t>
            </a:r>
          </a:p>
        </p:txBody>
      </p:sp>
      <p:sp>
        <p:nvSpPr>
          <p:cNvPr id="9" name="Rectangle 8">
            <a:extLst>
              <a:ext uri="{FF2B5EF4-FFF2-40B4-BE49-F238E27FC236}">
                <a16:creationId xmlns:a16="http://schemas.microsoft.com/office/drawing/2014/main" id="{014C5593-9880-45E9-8F6B-AF2194B9B83C}"/>
              </a:ext>
            </a:extLst>
          </p:cNvPr>
          <p:cNvSpPr/>
          <p:nvPr/>
        </p:nvSpPr>
        <p:spPr>
          <a:xfrm>
            <a:off x="462456" y="1490008"/>
            <a:ext cx="4001860" cy="3416320"/>
          </a:xfrm>
          <a:prstGeom prst="rect">
            <a:avLst/>
          </a:prstGeom>
        </p:spPr>
        <p:txBody>
          <a:bodyPr wrap="square">
            <a:spAutoFit/>
          </a:bodyPr>
          <a:lstStyle/>
          <a:p>
            <a:r>
              <a:rPr lang="en-US" sz="2400" dirty="0"/>
              <a:t>For each Practice Category enter Importance and Current Level of Practice Score</a:t>
            </a:r>
          </a:p>
          <a:p>
            <a:endParaRPr lang="en-US" sz="2400" dirty="0"/>
          </a:p>
          <a:p>
            <a:r>
              <a:rPr lang="en-US" sz="2400" dirty="0"/>
              <a:t>Once all data is entered calculate a score and rank to determine the top priority practices.</a:t>
            </a:r>
          </a:p>
          <a:p>
            <a:endParaRPr lang="en-US" sz="2400" dirty="0"/>
          </a:p>
        </p:txBody>
      </p:sp>
      <p:sp>
        <p:nvSpPr>
          <p:cNvPr id="10" name="Rectangle 9">
            <a:extLst>
              <a:ext uri="{FF2B5EF4-FFF2-40B4-BE49-F238E27FC236}">
                <a16:creationId xmlns:a16="http://schemas.microsoft.com/office/drawing/2014/main" id="{5470A352-9E04-4951-8686-A63C8EFB2031}"/>
              </a:ext>
            </a:extLst>
          </p:cNvPr>
          <p:cNvSpPr/>
          <p:nvPr/>
        </p:nvSpPr>
        <p:spPr>
          <a:xfrm>
            <a:off x="7313897" y="805608"/>
            <a:ext cx="2653863" cy="461665"/>
          </a:xfrm>
          <a:prstGeom prst="rect">
            <a:avLst/>
          </a:prstGeom>
        </p:spPr>
        <p:txBody>
          <a:bodyPr wrap="square">
            <a:spAutoFit/>
          </a:bodyPr>
          <a:lstStyle/>
          <a:p>
            <a:pPr algn="ctr"/>
            <a:r>
              <a:rPr lang="en-US" sz="2400" dirty="0"/>
              <a:t>Enter 	</a:t>
            </a:r>
          </a:p>
        </p:txBody>
      </p:sp>
      <p:sp>
        <p:nvSpPr>
          <p:cNvPr id="11" name="Rectangle 10">
            <a:extLst>
              <a:ext uri="{FF2B5EF4-FFF2-40B4-BE49-F238E27FC236}">
                <a16:creationId xmlns:a16="http://schemas.microsoft.com/office/drawing/2014/main" id="{8FD5ED06-6B40-4BF0-88B7-655B1696C788}"/>
              </a:ext>
            </a:extLst>
          </p:cNvPr>
          <p:cNvSpPr/>
          <p:nvPr/>
        </p:nvSpPr>
        <p:spPr>
          <a:xfrm>
            <a:off x="9569669" y="792486"/>
            <a:ext cx="1428393" cy="461665"/>
          </a:xfrm>
          <a:prstGeom prst="rect">
            <a:avLst/>
          </a:prstGeom>
        </p:spPr>
        <p:txBody>
          <a:bodyPr wrap="square">
            <a:spAutoFit/>
          </a:bodyPr>
          <a:lstStyle/>
          <a:p>
            <a:pPr algn="ctr"/>
            <a:r>
              <a:rPr lang="en-US" sz="2400" dirty="0"/>
              <a:t>Calculate</a:t>
            </a:r>
          </a:p>
        </p:txBody>
      </p:sp>
      <p:sp>
        <p:nvSpPr>
          <p:cNvPr id="12" name="Left Brace 11">
            <a:extLst>
              <a:ext uri="{FF2B5EF4-FFF2-40B4-BE49-F238E27FC236}">
                <a16:creationId xmlns:a16="http://schemas.microsoft.com/office/drawing/2014/main" id="{3B30644D-B83A-4222-9104-3384D0C52979}"/>
              </a:ext>
            </a:extLst>
          </p:cNvPr>
          <p:cNvSpPr/>
          <p:nvPr/>
        </p:nvSpPr>
        <p:spPr>
          <a:xfrm rot="5400000">
            <a:off x="8432661" y="504109"/>
            <a:ext cx="203475" cy="1849822"/>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Left Brace 12">
            <a:extLst>
              <a:ext uri="{FF2B5EF4-FFF2-40B4-BE49-F238E27FC236}">
                <a16:creationId xmlns:a16="http://schemas.microsoft.com/office/drawing/2014/main" id="{5AA77AC5-1398-46D5-A790-294349431D60}"/>
              </a:ext>
            </a:extLst>
          </p:cNvPr>
          <p:cNvSpPr/>
          <p:nvPr/>
        </p:nvSpPr>
        <p:spPr>
          <a:xfrm rot="5400000">
            <a:off x="10260392" y="736408"/>
            <a:ext cx="192660" cy="1374409"/>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a:extLst>
              <a:ext uri="{FF2B5EF4-FFF2-40B4-BE49-F238E27FC236}">
                <a16:creationId xmlns:a16="http://schemas.microsoft.com/office/drawing/2014/main" id="{D242AB1D-563D-4116-86D2-A523EF4AA827}"/>
              </a:ext>
            </a:extLst>
          </p:cNvPr>
          <p:cNvSpPr/>
          <p:nvPr/>
        </p:nvSpPr>
        <p:spPr>
          <a:xfrm rot="21216289">
            <a:off x="4582055" y="4638016"/>
            <a:ext cx="6758966" cy="15125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1C1103B-3F49-40C1-9351-98091D5415A0}"/>
              </a:ext>
            </a:extLst>
          </p:cNvPr>
          <p:cNvSpPr/>
          <p:nvPr/>
        </p:nvSpPr>
        <p:spPr>
          <a:xfrm>
            <a:off x="5536506" y="5730415"/>
            <a:ext cx="5638800" cy="461665"/>
          </a:xfrm>
          <a:prstGeom prst="rect">
            <a:avLst/>
          </a:prstGeom>
        </p:spPr>
        <p:txBody>
          <a:bodyPr wrap="square">
            <a:spAutoFit/>
          </a:bodyPr>
          <a:lstStyle/>
          <a:p>
            <a:pPr algn="ctr"/>
            <a:r>
              <a:rPr lang="en-US" sz="2400" dirty="0"/>
              <a:t>Nine Pillars  and 11 Deep-Dive Topics	</a:t>
            </a:r>
          </a:p>
        </p:txBody>
      </p:sp>
      <p:sp>
        <p:nvSpPr>
          <p:cNvPr id="8" name="Arrow: Down 7">
            <a:extLst>
              <a:ext uri="{FF2B5EF4-FFF2-40B4-BE49-F238E27FC236}">
                <a16:creationId xmlns:a16="http://schemas.microsoft.com/office/drawing/2014/main" id="{D6DC95AB-2951-4E87-9751-025FCAEC95AF}"/>
              </a:ext>
            </a:extLst>
          </p:cNvPr>
          <p:cNvSpPr/>
          <p:nvPr/>
        </p:nvSpPr>
        <p:spPr>
          <a:xfrm>
            <a:off x="8113590" y="4941861"/>
            <a:ext cx="484632" cy="684303"/>
          </a:xfrm>
          <a:prstGeom prst="downArrow">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CBD06BA-9B0C-4728-B3E2-C6FE81ACC8B5}"/>
              </a:ext>
            </a:extLst>
          </p:cNvPr>
          <p:cNvSpPr txBox="1"/>
          <p:nvPr/>
        </p:nvSpPr>
        <p:spPr>
          <a:xfrm>
            <a:off x="851340" y="6361715"/>
            <a:ext cx="9872061" cy="369332"/>
          </a:xfrm>
          <a:prstGeom prst="rect">
            <a:avLst/>
          </a:prstGeom>
          <a:noFill/>
        </p:spPr>
        <p:txBody>
          <a:bodyPr wrap="none" rtlCol="0">
            <a:spAutoFit/>
          </a:bodyPr>
          <a:lstStyle/>
          <a:p>
            <a:r>
              <a:rPr lang="en-US" dirty="0"/>
              <a:t>© EngineeringDevOps 2019 This template is available in Excel format on www.EngineeringDevOps.com</a:t>
            </a:r>
          </a:p>
        </p:txBody>
      </p:sp>
    </p:spTree>
    <p:extLst>
      <p:ext uri="{BB962C8B-B14F-4D97-AF65-F5344CB8AC3E}">
        <p14:creationId xmlns:p14="http://schemas.microsoft.com/office/powerpoint/2010/main" val="2198201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6EE0-168E-4563-8A77-603FABE36D68}"/>
              </a:ext>
            </a:extLst>
          </p:cNvPr>
          <p:cNvSpPr>
            <a:spLocks noGrp="1"/>
          </p:cNvSpPr>
          <p:nvPr>
            <p:ph type="title"/>
          </p:nvPr>
        </p:nvSpPr>
        <p:spPr>
          <a:xfrm>
            <a:off x="895350" y="85725"/>
            <a:ext cx="10515600" cy="1325563"/>
          </a:xfrm>
        </p:spPr>
        <p:txBody>
          <a:bodyPr/>
          <a:lstStyle/>
          <a:p>
            <a:r>
              <a:rPr lang="en-US" dirty="0"/>
              <a:t>DevOps Solution Requirements</a:t>
            </a:r>
          </a:p>
        </p:txBody>
      </p:sp>
      <p:pic>
        <p:nvPicPr>
          <p:cNvPr id="4" name="Picture 3">
            <a:extLst>
              <a:ext uri="{FF2B5EF4-FFF2-40B4-BE49-F238E27FC236}">
                <a16:creationId xmlns:a16="http://schemas.microsoft.com/office/drawing/2014/main" id="{48C1E313-34BC-446E-8E00-6DBA4B8B44EA}"/>
              </a:ext>
            </a:extLst>
          </p:cNvPr>
          <p:cNvPicPr>
            <a:picLocks noChangeAspect="1"/>
          </p:cNvPicPr>
          <p:nvPr/>
        </p:nvPicPr>
        <p:blipFill>
          <a:blip r:embed="rId2"/>
          <a:stretch>
            <a:fillRect/>
          </a:stretch>
        </p:blipFill>
        <p:spPr>
          <a:xfrm>
            <a:off x="1282572" y="1082558"/>
            <a:ext cx="9506077" cy="5070592"/>
          </a:xfrm>
          <a:prstGeom prst="rect">
            <a:avLst/>
          </a:prstGeom>
        </p:spPr>
      </p:pic>
    </p:spTree>
    <p:extLst>
      <p:ext uri="{BB962C8B-B14F-4D97-AF65-F5344CB8AC3E}">
        <p14:creationId xmlns:p14="http://schemas.microsoft.com/office/powerpoint/2010/main" val="17512281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1361</TotalTime>
  <Words>905</Words>
  <Application>Microsoft Office PowerPoint</Application>
  <PresentationFormat>Widescreen</PresentationFormat>
  <Paragraphs>172</Paragraphs>
  <Slides>14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14</vt:i4>
      </vt:variant>
    </vt:vector>
  </HeadingPairs>
  <TitlesOfParts>
    <vt:vector size="19" baseType="lpstr">
      <vt:lpstr>Arial</vt:lpstr>
      <vt:lpstr>Calibri</vt:lpstr>
      <vt:lpstr>Calibri Light</vt:lpstr>
      <vt:lpstr>Office Theme</vt:lpstr>
      <vt:lpstr>1_Office Theme</vt:lpstr>
      <vt:lpstr>DevOps Transformation Solution Recommendation  Meeting</vt:lpstr>
      <vt:lpstr>Agenda</vt:lpstr>
      <vt:lpstr>PowerPoint Presentation</vt:lpstr>
      <vt:lpstr>Definition of DevOps</vt:lpstr>
      <vt:lpstr>PowerPoint Presentation</vt:lpstr>
      <vt:lpstr>PowerPoint Presentation</vt:lpstr>
      <vt:lpstr>PowerPoint Presentation</vt:lpstr>
      <vt:lpstr>PowerPoint Presentation</vt:lpstr>
      <vt:lpstr>DevOps Solution Requirements</vt:lpstr>
      <vt:lpstr>PowerPoint Presentation</vt:lpstr>
      <vt:lpstr>DevOps Transformation Roadmap</vt:lpstr>
      <vt:lpstr>DevOps Transformation Return On Investment</vt:lpstr>
      <vt:lpstr>DevOps Solution Recommendation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 Hornbeek</dc:creator>
  <cp:lastModifiedBy>Marc Hornbeek</cp:lastModifiedBy>
  <cp:revision>56</cp:revision>
  <dcterms:created xsi:type="dcterms:W3CDTF">2019-05-14T04:22:47Z</dcterms:created>
  <dcterms:modified xsi:type="dcterms:W3CDTF">2019-08-05T00:02:54Z</dcterms:modified>
</cp:coreProperties>
</file>