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498" r:id="rId4"/>
    <p:sldId id="262"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showGuides="1">
      <p:cViewPr varScale="1">
        <p:scale>
          <a:sx n="92" d="100"/>
          <a:sy n="92" d="100"/>
        </p:scale>
        <p:origin x="518"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D06B4-DA22-46C7-A6D5-4ECCC04EC6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7F400D-3638-444A-9A0D-7C5BE865C0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71F74F-5868-4DE6-83B7-7B274E621F4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4182A75F-1113-4983-8575-79A0864EDE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3CAA33-1EDE-4AF7-A665-D54BBFD2AC7B}"/>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85597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C2758-C49A-4904-BFAF-9C4A2855B3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B613BE-7ABF-4289-AFEA-B4DE08DCFC7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846BEE-DF76-47FF-94FE-F43960A9926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17C1FE9A-BC72-4A9C-B201-2E0A08336F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2D7639-9A4A-4986-902E-9ABCDE1D00CA}"/>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2178093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A1D7D7-A934-440B-8631-92D3120456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DD6C05-E67F-4CBA-BB8B-67A464E24F7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45B346-340A-4DAA-820A-8CE2F1A88AF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4CCB18F5-9871-4C23-A094-40EDE8A541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B468E-0FA7-4871-B14C-CC4E237D38EC}"/>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4085301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with Tex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6D40A59-836D-C044-AC7D-862FBB1B8923}"/>
              </a:ext>
            </a:extLst>
          </p:cNvPr>
          <p:cNvSpPr>
            <a:spLocks noGrp="1"/>
          </p:cNvSpPr>
          <p:nvPr>
            <p:ph type="title" hasCustomPrompt="1"/>
          </p:nvPr>
        </p:nvSpPr>
        <p:spPr>
          <a:xfrm>
            <a:off x="838200" y="329184"/>
            <a:ext cx="10515600" cy="699747"/>
          </a:xfrm>
          <a:prstGeom prst="rect">
            <a:avLst/>
          </a:prstGeom>
        </p:spPr>
        <p:txBody>
          <a:bodyPr/>
          <a:lstStyle>
            <a:lvl1pPr algn="l">
              <a:defRPr sz="4800" baseline="0">
                <a:solidFill>
                  <a:srgbClr val="00A9E0"/>
                </a:solidFill>
                <a:latin typeface="+mj-lt"/>
                <a:ea typeface="Arial" charset="0"/>
                <a:cs typeface="Arial" charset="0"/>
              </a:defRPr>
            </a:lvl1pPr>
          </a:lstStyle>
          <a:p>
            <a:r>
              <a:rPr lang="en-US" dirty="0"/>
              <a:t>Title Headline</a:t>
            </a:r>
          </a:p>
        </p:txBody>
      </p:sp>
      <p:sp>
        <p:nvSpPr>
          <p:cNvPr id="5" name="Text Placeholder 3">
            <a:extLst>
              <a:ext uri="{FF2B5EF4-FFF2-40B4-BE49-F238E27FC236}">
                <a16:creationId xmlns:a16="http://schemas.microsoft.com/office/drawing/2014/main" id="{54B26A12-2844-8E45-A719-3EC806BDB48D}"/>
              </a:ext>
            </a:extLst>
          </p:cNvPr>
          <p:cNvSpPr>
            <a:spLocks noGrp="1"/>
          </p:cNvSpPr>
          <p:nvPr>
            <p:ph type="body" sz="quarter" idx="10"/>
          </p:nvPr>
        </p:nvSpPr>
        <p:spPr>
          <a:xfrm>
            <a:off x="838200" y="1169095"/>
            <a:ext cx="10515600" cy="5361140"/>
          </a:xfrm>
          <a:prstGeom prst="rect">
            <a:avLst/>
          </a:prstGeom>
        </p:spPr>
        <p:txBody>
          <a:bodyPr/>
          <a:lstStyle>
            <a:lvl1pPr>
              <a:defRPr sz="3733" baseline="0">
                <a:solidFill>
                  <a:schemeClr val="tx1"/>
                </a:solidFill>
                <a:latin typeface="+mn-lt"/>
              </a:defRPr>
            </a:lvl1pPr>
            <a:lvl2pPr>
              <a:defRPr sz="3200" baseline="0">
                <a:solidFill>
                  <a:schemeClr val="tx1"/>
                </a:solidFill>
                <a:latin typeface="+mn-lt"/>
              </a:defRPr>
            </a:lvl2pPr>
            <a:lvl3pPr>
              <a:defRPr sz="2667" baseline="0">
                <a:solidFill>
                  <a:schemeClr val="tx1"/>
                </a:solidFill>
                <a:latin typeface="+mn-lt"/>
              </a:defRPr>
            </a:lvl3pPr>
            <a:lvl4pPr>
              <a:defRPr sz="2400" baseline="0">
                <a:solidFill>
                  <a:schemeClr val="tx1"/>
                </a:solidFill>
                <a:latin typeface="+mn-lt"/>
              </a:defRPr>
            </a:lvl4pPr>
            <a:lvl5pPr>
              <a:defRPr sz="1867" baseline="0">
                <a:solidFill>
                  <a:schemeClr val="tx1"/>
                </a:solidFill>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49851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D689F-7819-4D14-9756-788E830A5C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9BDF00-249E-4410-8EE8-5EE61D4EA05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EC71BA-6827-4C0C-A4CC-FD703DCE9B18}"/>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98B04357-C313-4ED2-9C50-D8EA9E1318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13748E-601E-463A-8497-33AB0956A238}"/>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525167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FA940-6C46-4280-88DE-FF031F3221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056D10-538A-4783-9E56-869517F35B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9E7AF0D-BB93-4DA1-961D-666E6413DD87}"/>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D7C188E3-859F-4B6C-9C3E-76446951E8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D2158-CB94-470E-AD0F-451656775B18}"/>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2133487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2F7F7-7113-4F63-B6A0-303AFD1E6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6322D3-4733-4883-8BA8-F269DBDA679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0AB5452-C2E0-4A33-88D0-87643FA5F33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35284-7D94-45C0-9FF3-9BB1785D6658}"/>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6" name="Footer Placeholder 5">
            <a:extLst>
              <a:ext uri="{FF2B5EF4-FFF2-40B4-BE49-F238E27FC236}">
                <a16:creationId xmlns:a16="http://schemas.microsoft.com/office/drawing/2014/main" id="{675F0EFA-6FAD-443E-B3B7-F2305CF1E3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5367B7-1B43-48E3-9917-400850B30774}"/>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611382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1305F-5CB0-492F-A263-1698A1BAB4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9CA1FA-8EC3-4A1B-BA11-BA0C4F7DE7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23CE6B2-F1A1-47F6-9F66-FE952CAA3A4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7BDD0C-C150-48E7-90E1-6A8A232571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BB1976E-437B-4AF3-8D85-0868D4BEFB5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F4B441-6CA7-4C0A-9F60-ECD5D6474D7F}"/>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8" name="Footer Placeholder 7">
            <a:extLst>
              <a:ext uri="{FF2B5EF4-FFF2-40B4-BE49-F238E27FC236}">
                <a16:creationId xmlns:a16="http://schemas.microsoft.com/office/drawing/2014/main" id="{94D8C0BA-16EF-4974-91EC-BFB3F6D2CC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4283E-B7A7-4398-B324-786F997DB143}"/>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35110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E2F98-ABB6-43E2-A33B-8B332EE313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F1D7D5-9F1B-4DE0-8474-E8C38F72611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4" name="Footer Placeholder 3">
            <a:extLst>
              <a:ext uri="{FF2B5EF4-FFF2-40B4-BE49-F238E27FC236}">
                <a16:creationId xmlns:a16="http://schemas.microsoft.com/office/drawing/2014/main" id="{0F1D645F-EF53-47AD-8AB6-D6BF127B2F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FD6D6B-EC39-40B0-B10A-33381E787FF8}"/>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30831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E293D2-E3A7-4A75-BA66-1DD53F82259B}"/>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3" name="Footer Placeholder 2">
            <a:extLst>
              <a:ext uri="{FF2B5EF4-FFF2-40B4-BE49-F238E27FC236}">
                <a16:creationId xmlns:a16="http://schemas.microsoft.com/office/drawing/2014/main" id="{7F6250FD-138B-48BB-A917-880A8D6BC2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15E597-E111-4CCC-89E1-3AFD27E57740}"/>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71381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76629-80DB-4B58-8482-B5BB71E44D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A30A3F-509F-4934-8B19-6F30269E2F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6925F77-E600-4FFB-AF0E-3CE08DC15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0A8538B-034D-4A2F-805F-136378A2E55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6" name="Footer Placeholder 5">
            <a:extLst>
              <a:ext uri="{FF2B5EF4-FFF2-40B4-BE49-F238E27FC236}">
                <a16:creationId xmlns:a16="http://schemas.microsoft.com/office/drawing/2014/main" id="{CAC2E122-F67C-4558-AE31-7C025C416A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58E2D1-02AF-4DA1-815F-DA8458834858}"/>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720342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FE0B2-8E80-4C06-AB90-1427647E16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D8B4CF-AC48-4352-A3E8-287D25C597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0E571B-822F-4C63-994D-58E3316D4F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501750-30EF-4240-A497-9ADFC38A9E26}"/>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6" name="Footer Placeholder 5">
            <a:extLst>
              <a:ext uri="{FF2B5EF4-FFF2-40B4-BE49-F238E27FC236}">
                <a16:creationId xmlns:a16="http://schemas.microsoft.com/office/drawing/2014/main" id="{CE75BC11-8101-40A3-BC28-6E7E266CC9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BEE4C8-982A-424C-A6E3-043B36764AF1}"/>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2692467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94FFF5-AF25-4BCB-855A-F960561B35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AA74A1-338A-486A-A098-2ECE75D996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BF8497-8BBE-49C4-8D92-95D2851A01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549A397A-D738-4F33-B21E-32EE6F4AD8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1E7C1A-9EB8-44B8-86FE-8A4F1342D4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25117-EC50-468C-A1C0-72B0FB9F61ED}" type="slidenum">
              <a:rPr lang="en-US" smtClean="0"/>
              <a:t>‹#›</a:t>
            </a:fld>
            <a:endParaRPr lang="en-US"/>
          </a:p>
        </p:txBody>
      </p:sp>
    </p:spTree>
    <p:extLst>
      <p:ext uri="{BB962C8B-B14F-4D97-AF65-F5344CB8AC3E}">
        <p14:creationId xmlns:p14="http://schemas.microsoft.com/office/powerpoint/2010/main" val="3929925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6D491-881F-4546-B0E6-B21B633574CD}"/>
              </a:ext>
            </a:extLst>
          </p:cNvPr>
          <p:cNvSpPr>
            <a:spLocks noGrp="1"/>
          </p:cNvSpPr>
          <p:nvPr>
            <p:ph type="ctrTitle"/>
          </p:nvPr>
        </p:nvSpPr>
        <p:spPr/>
        <p:txBody>
          <a:bodyPr/>
          <a:lstStyle/>
          <a:p>
            <a:r>
              <a:rPr lang="en-US" dirty="0"/>
              <a:t>DevOps Transformation Visioning Meeting</a:t>
            </a:r>
          </a:p>
        </p:txBody>
      </p:sp>
      <p:sp>
        <p:nvSpPr>
          <p:cNvPr id="4" name="TextBox 3">
            <a:extLst>
              <a:ext uri="{FF2B5EF4-FFF2-40B4-BE49-F238E27FC236}">
                <a16:creationId xmlns:a16="http://schemas.microsoft.com/office/drawing/2014/main" id="{B251E07C-FBAB-4C6B-898A-E216D5255589}"/>
              </a:ext>
            </a:extLst>
          </p:cNvPr>
          <p:cNvSpPr txBox="1"/>
          <p:nvPr/>
        </p:nvSpPr>
        <p:spPr>
          <a:xfrm>
            <a:off x="5233777" y="4080042"/>
            <a:ext cx="1724446" cy="1200329"/>
          </a:xfrm>
          <a:prstGeom prst="rect">
            <a:avLst/>
          </a:prstGeom>
          <a:noFill/>
        </p:spPr>
        <p:txBody>
          <a:bodyPr wrap="none" rtlCol="0">
            <a:spAutoFit/>
          </a:bodyPr>
          <a:lstStyle/>
          <a:p>
            <a:pPr algn="ctr"/>
            <a:r>
              <a:rPr lang="en-US" b="1" dirty="0"/>
              <a:t>Attendees</a:t>
            </a:r>
          </a:p>
          <a:p>
            <a:pPr algn="ctr"/>
            <a:r>
              <a:rPr lang="en-US" dirty="0"/>
              <a:t>DevOps Sponsor</a:t>
            </a:r>
          </a:p>
          <a:p>
            <a:pPr algn="ctr"/>
            <a:r>
              <a:rPr lang="en-US" dirty="0"/>
              <a:t>DevOps Initiator</a:t>
            </a:r>
          </a:p>
          <a:p>
            <a:pPr algn="ctr"/>
            <a:r>
              <a:rPr lang="en-US" dirty="0"/>
              <a:t>DevOps Expert</a:t>
            </a:r>
          </a:p>
        </p:txBody>
      </p:sp>
      <p:sp>
        <p:nvSpPr>
          <p:cNvPr id="5" name="TextBox 4">
            <a:extLst>
              <a:ext uri="{FF2B5EF4-FFF2-40B4-BE49-F238E27FC236}">
                <a16:creationId xmlns:a16="http://schemas.microsoft.com/office/drawing/2014/main" id="{F7F320F0-7664-48CF-988E-30A6CA2BA329}"/>
              </a:ext>
            </a:extLst>
          </p:cNvPr>
          <p:cNvSpPr txBox="1"/>
          <p:nvPr/>
        </p:nvSpPr>
        <p:spPr>
          <a:xfrm>
            <a:off x="1187013" y="6341022"/>
            <a:ext cx="10393038" cy="369332"/>
          </a:xfrm>
          <a:prstGeom prst="rect">
            <a:avLst/>
          </a:prstGeom>
          <a:noFill/>
        </p:spPr>
        <p:txBody>
          <a:bodyPr wrap="none" rtlCol="0">
            <a:spAutoFit/>
          </a:bodyPr>
          <a:lstStyle/>
          <a:p>
            <a:r>
              <a:rPr lang="en-US" dirty="0"/>
              <a:t>© EngineeringDevOps 2019 This template is available in PowerPoint format on www.EngineeringDevops.com</a:t>
            </a:r>
          </a:p>
        </p:txBody>
      </p:sp>
    </p:spTree>
    <p:extLst>
      <p:ext uri="{BB962C8B-B14F-4D97-AF65-F5344CB8AC3E}">
        <p14:creationId xmlns:p14="http://schemas.microsoft.com/office/powerpoint/2010/main" val="795032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5B3DC8D-B9D0-40AD-98A3-6AB613B58BB6}"/>
              </a:ext>
            </a:extLst>
          </p:cNvPr>
          <p:cNvSpPr/>
          <p:nvPr/>
        </p:nvSpPr>
        <p:spPr>
          <a:xfrm>
            <a:off x="784481" y="1016923"/>
            <a:ext cx="10723910" cy="1107996"/>
          </a:xfrm>
          <a:prstGeom prst="rect">
            <a:avLst/>
          </a:prstGeom>
          <a:solidFill>
            <a:schemeClr val="bg1">
              <a:lumMod val="85000"/>
            </a:schemeClr>
          </a:solidFill>
        </p:spPr>
        <p:txBody>
          <a:bodyPr wrap="square">
            <a:spAutoFit/>
          </a:bodyPr>
          <a:lstStyle/>
          <a:p>
            <a:r>
              <a:rPr lang="en-US" sz="1100" dirty="0"/>
              <a:t>At this level the goals are expressed as visionary and qualifiable, but not necessary quantifiable objectives which will have a major impact on the purpose of the organization.  These are not technical goals as much as they are business goals.   For example, statements about improvements to competitiveness, innovation, customer satisfaction, employee satisfaction would qualify as visionary strategic goals. Technologies expected to accomplish these goals may be included but the emphasis of these goals are on strategic outcomes instead of the means to accomplish them.  Usually there are no more than one or two strategic goals because the intent is to have a simply stated, clear, common visionary goal that the entire organization can understand and rally around.  Strategic goals do not substitute for tactical goals. It is important to explain WHY this goal was chosen over alternatives considered.</a:t>
            </a:r>
          </a:p>
          <a:p>
            <a:r>
              <a:rPr lang="en-US" sz="1100" dirty="0"/>
              <a:t>An example strategic goal is shown below:</a:t>
            </a:r>
          </a:p>
        </p:txBody>
      </p:sp>
      <p:sp>
        <p:nvSpPr>
          <p:cNvPr id="2" name="Rectangle 1">
            <a:extLst>
              <a:ext uri="{FF2B5EF4-FFF2-40B4-BE49-F238E27FC236}">
                <a16:creationId xmlns:a16="http://schemas.microsoft.com/office/drawing/2014/main" id="{0AD12341-F821-498E-8E32-BD5B499EFF70}"/>
              </a:ext>
            </a:extLst>
          </p:cNvPr>
          <p:cNvSpPr/>
          <p:nvPr/>
        </p:nvSpPr>
        <p:spPr>
          <a:xfrm>
            <a:off x="1343839" y="308190"/>
            <a:ext cx="8839792" cy="646331"/>
          </a:xfrm>
          <a:prstGeom prst="rect">
            <a:avLst/>
          </a:prstGeom>
        </p:spPr>
        <p:txBody>
          <a:bodyPr wrap="none">
            <a:spAutoFit/>
          </a:bodyPr>
          <a:lstStyle/>
          <a:p>
            <a:r>
              <a:rPr lang="en-US" sz="3600" dirty="0"/>
              <a:t>Strategic Goals for the DevOps Transformation</a:t>
            </a:r>
          </a:p>
        </p:txBody>
      </p:sp>
      <p:sp>
        <p:nvSpPr>
          <p:cNvPr id="5" name="Rectangle 4">
            <a:extLst>
              <a:ext uri="{FF2B5EF4-FFF2-40B4-BE49-F238E27FC236}">
                <a16:creationId xmlns:a16="http://schemas.microsoft.com/office/drawing/2014/main" id="{F1C1103B-3F49-40C1-9351-98091D5415A0}"/>
              </a:ext>
            </a:extLst>
          </p:cNvPr>
          <p:cNvSpPr/>
          <p:nvPr/>
        </p:nvSpPr>
        <p:spPr>
          <a:xfrm>
            <a:off x="1261758" y="2476079"/>
            <a:ext cx="9977240" cy="3046988"/>
          </a:xfrm>
          <a:prstGeom prst="rect">
            <a:avLst/>
          </a:prstGeom>
        </p:spPr>
        <p:txBody>
          <a:bodyPr wrap="square">
            <a:spAutoFit/>
          </a:bodyPr>
          <a:lstStyle/>
          <a:p>
            <a:r>
              <a:rPr lang="en-US" sz="2400" dirty="0"/>
              <a:t>Our product organization shall be the market leader, measured by volume of sales, within three years, through increasing new product release velocity ten times while reducing non-value added costs in the delivery pipeline two times.</a:t>
            </a:r>
          </a:p>
          <a:p>
            <a:pPr algn="ctr"/>
            <a:r>
              <a:rPr lang="en-US" sz="2400" dirty="0"/>
              <a:t>	</a:t>
            </a:r>
          </a:p>
          <a:p>
            <a:pPr algn="ctr"/>
            <a:r>
              <a:rPr lang="en-US" sz="2400" i="1" dirty="0"/>
              <a:t>WHY? The market for this product category is maturing. Only the top three competitors are expected to survive the next 5 years.  Industry trends show the winning companies will the ones with the fastest, most innovative value-stream and lowest price. </a:t>
            </a:r>
          </a:p>
        </p:txBody>
      </p:sp>
    </p:spTree>
    <p:extLst>
      <p:ext uri="{BB962C8B-B14F-4D97-AF65-F5344CB8AC3E}">
        <p14:creationId xmlns:p14="http://schemas.microsoft.com/office/powerpoint/2010/main" val="517743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C997FB-4DBB-482F-BAAE-71DFD0CECD3E}"/>
              </a:ext>
            </a:extLst>
          </p:cNvPr>
          <p:cNvPicPr>
            <a:picLocks noChangeAspect="1"/>
          </p:cNvPicPr>
          <p:nvPr/>
        </p:nvPicPr>
        <p:blipFill>
          <a:blip r:embed="rId2"/>
          <a:stretch>
            <a:fillRect/>
          </a:stretch>
        </p:blipFill>
        <p:spPr>
          <a:xfrm>
            <a:off x="151885" y="545342"/>
            <a:ext cx="11888230" cy="5767316"/>
          </a:xfrm>
          <a:prstGeom prst="rect">
            <a:avLst/>
          </a:prstGeom>
        </p:spPr>
      </p:pic>
    </p:spTree>
    <p:extLst>
      <p:ext uri="{BB962C8B-B14F-4D97-AF65-F5344CB8AC3E}">
        <p14:creationId xmlns:p14="http://schemas.microsoft.com/office/powerpoint/2010/main" val="725438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AD12341-F821-498E-8E32-BD5B499EFF70}"/>
              </a:ext>
            </a:extLst>
          </p:cNvPr>
          <p:cNvSpPr/>
          <p:nvPr/>
        </p:nvSpPr>
        <p:spPr>
          <a:xfrm>
            <a:off x="1343839" y="308190"/>
            <a:ext cx="8630824" cy="646331"/>
          </a:xfrm>
          <a:prstGeom prst="rect">
            <a:avLst/>
          </a:prstGeom>
        </p:spPr>
        <p:txBody>
          <a:bodyPr wrap="none">
            <a:spAutoFit/>
          </a:bodyPr>
          <a:lstStyle/>
          <a:p>
            <a:r>
              <a:rPr lang="en-US" sz="3600" dirty="0"/>
              <a:t>DevOps Transformation Application Selection</a:t>
            </a:r>
          </a:p>
        </p:txBody>
      </p:sp>
      <p:sp>
        <p:nvSpPr>
          <p:cNvPr id="5" name="Rectangle 4">
            <a:extLst>
              <a:ext uri="{FF2B5EF4-FFF2-40B4-BE49-F238E27FC236}">
                <a16:creationId xmlns:a16="http://schemas.microsoft.com/office/drawing/2014/main" id="{F1C1103B-3F49-40C1-9351-98091D5415A0}"/>
              </a:ext>
            </a:extLst>
          </p:cNvPr>
          <p:cNvSpPr/>
          <p:nvPr/>
        </p:nvSpPr>
        <p:spPr>
          <a:xfrm>
            <a:off x="1197590" y="1791616"/>
            <a:ext cx="9977240" cy="3416320"/>
          </a:xfrm>
          <a:prstGeom prst="rect">
            <a:avLst/>
          </a:prstGeom>
        </p:spPr>
        <p:txBody>
          <a:bodyPr wrap="square">
            <a:spAutoFit/>
          </a:bodyPr>
          <a:lstStyle/>
          <a:p>
            <a:r>
              <a:rPr lang="en-US" sz="2400" dirty="0"/>
              <a:t>The DevOps transformation will apply to the following applications: &lt;name of application(s)&gt;</a:t>
            </a:r>
          </a:p>
          <a:p>
            <a:endParaRPr lang="en-US" sz="2400" dirty="0"/>
          </a:p>
          <a:p>
            <a:r>
              <a:rPr lang="en-US" sz="2400" dirty="0"/>
              <a:t>The &lt;name&gt; application will be used as a model for kicking-off and evaluating changes needed to people, process and technology for the DevOps transformation.  </a:t>
            </a:r>
          </a:p>
          <a:p>
            <a:pPr algn="ctr"/>
            <a:r>
              <a:rPr lang="en-US" sz="2400" dirty="0"/>
              <a:t>	</a:t>
            </a:r>
          </a:p>
          <a:p>
            <a:pPr algn="ctr"/>
            <a:r>
              <a:rPr lang="en-US" sz="2400" i="1" dirty="0"/>
              <a:t>WHY? A DevOps Application Selection Scorecard indicates these application(s) will most likely benefit from the DevOps transformation. </a:t>
            </a:r>
          </a:p>
        </p:txBody>
      </p:sp>
    </p:spTree>
    <p:extLst>
      <p:ext uri="{BB962C8B-B14F-4D97-AF65-F5344CB8AC3E}">
        <p14:creationId xmlns:p14="http://schemas.microsoft.com/office/powerpoint/2010/main" val="295497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5B3DC8D-B9D0-40AD-98A3-6AB613B58BB6}"/>
              </a:ext>
            </a:extLst>
          </p:cNvPr>
          <p:cNvSpPr/>
          <p:nvPr/>
        </p:nvSpPr>
        <p:spPr>
          <a:xfrm>
            <a:off x="383395" y="501243"/>
            <a:ext cx="11525447" cy="646331"/>
          </a:xfrm>
          <a:prstGeom prst="rect">
            <a:avLst/>
          </a:prstGeom>
        </p:spPr>
        <p:txBody>
          <a:bodyPr wrap="square">
            <a:spAutoFit/>
          </a:bodyPr>
          <a:lstStyle/>
          <a:p>
            <a:pPr algn="ctr"/>
            <a:r>
              <a:rPr lang="en-US" sz="3600" dirty="0"/>
              <a:t>DevOps Seven-Step Transformation Engineering Blueprint</a:t>
            </a:r>
          </a:p>
        </p:txBody>
      </p:sp>
      <p:pic>
        <p:nvPicPr>
          <p:cNvPr id="3" name="Picture 2">
            <a:extLst>
              <a:ext uri="{FF2B5EF4-FFF2-40B4-BE49-F238E27FC236}">
                <a16:creationId xmlns:a16="http://schemas.microsoft.com/office/drawing/2014/main" id="{020A1D94-6B75-42BB-9CBC-39F40B5B0DBE}"/>
              </a:ext>
            </a:extLst>
          </p:cNvPr>
          <p:cNvPicPr>
            <a:picLocks noChangeAspect="1"/>
          </p:cNvPicPr>
          <p:nvPr/>
        </p:nvPicPr>
        <p:blipFill>
          <a:blip r:embed="rId2"/>
          <a:stretch>
            <a:fillRect/>
          </a:stretch>
        </p:blipFill>
        <p:spPr>
          <a:xfrm>
            <a:off x="535726" y="1803728"/>
            <a:ext cx="10803048" cy="4139543"/>
          </a:xfrm>
          <a:prstGeom prst="rect">
            <a:avLst/>
          </a:prstGeom>
        </p:spPr>
      </p:pic>
    </p:spTree>
    <p:extLst>
      <p:ext uri="{BB962C8B-B14F-4D97-AF65-F5344CB8AC3E}">
        <p14:creationId xmlns:p14="http://schemas.microsoft.com/office/powerpoint/2010/main" val="3450457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DDCBA2F-0A89-49D4-AD5E-29DF5575B5F9}"/>
              </a:ext>
            </a:extLst>
          </p:cNvPr>
          <p:cNvSpPr/>
          <p:nvPr/>
        </p:nvSpPr>
        <p:spPr>
          <a:xfrm>
            <a:off x="519041" y="223789"/>
            <a:ext cx="11525447" cy="646331"/>
          </a:xfrm>
          <a:prstGeom prst="rect">
            <a:avLst/>
          </a:prstGeom>
        </p:spPr>
        <p:txBody>
          <a:bodyPr wrap="square">
            <a:spAutoFit/>
          </a:bodyPr>
          <a:lstStyle/>
          <a:p>
            <a:pPr algn="ctr"/>
            <a:r>
              <a:rPr lang="en-US" sz="3600" dirty="0"/>
              <a:t>DevOps Transformation Team Leaders</a:t>
            </a:r>
          </a:p>
        </p:txBody>
      </p:sp>
      <p:graphicFrame>
        <p:nvGraphicFramePr>
          <p:cNvPr id="2" name="Table 1">
            <a:extLst>
              <a:ext uri="{FF2B5EF4-FFF2-40B4-BE49-F238E27FC236}">
                <a16:creationId xmlns:a16="http://schemas.microsoft.com/office/drawing/2014/main" id="{05A90AC9-23CA-43EF-B3F7-37A39213063A}"/>
              </a:ext>
            </a:extLst>
          </p:cNvPr>
          <p:cNvGraphicFramePr>
            <a:graphicFrameLocks noGrp="1"/>
          </p:cNvGraphicFramePr>
          <p:nvPr>
            <p:extLst>
              <p:ext uri="{D42A27DB-BD31-4B8C-83A1-F6EECF244321}">
                <p14:modId xmlns:p14="http://schemas.microsoft.com/office/powerpoint/2010/main" val="2247219389"/>
              </p:ext>
            </p:extLst>
          </p:nvPr>
        </p:nvGraphicFramePr>
        <p:xfrm>
          <a:off x="1924227" y="870120"/>
          <a:ext cx="8128000" cy="5663385"/>
        </p:xfrm>
        <a:graphic>
          <a:graphicData uri="http://schemas.openxmlformats.org/drawingml/2006/table">
            <a:tbl>
              <a:tblPr firstRow="1" bandRow="1">
                <a:tableStyleId>{5C22544A-7EE6-4342-B048-85BDC9FD1C3A}</a:tableStyleId>
              </a:tblPr>
              <a:tblGrid>
                <a:gridCol w="4059478">
                  <a:extLst>
                    <a:ext uri="{9D8B030D-6E8A-4147-A177-3AD203B41FA5}">
                      <a16:colId xmlns:a16="http://schemas.microsoft.com/office/drawing/2014/main" val="365650344"/>
                    </a:ext>
                  </a:extLst>
                </a:gridCol>
                <a:gridCol w="4068522">
                  <a:extLst>
                    <a:ext uri="{9D8B030D-6E8A-4147-A177-3AD203B41FA5}">
                      <a16:colId xmlns:a16="http://schemas.microsoft.com/office/drawing/2014/main" val="1489321970"/>
                    </a:ext>
                  </a:extLst>
                </a:gridCol>
              </a:tblGrid>
              <a:tr h="357690">
                <a:tc>
                  <a:txBody>
                    <a:bodyPr/>
                    <a:lstStyle/>
                    <a:p>
                      <a:pPr algn="ctr"/>
                      <a:r>
                        <a:rPr lang="en-US" dirty="0"/>
                        <a:t>Name</a:t>
                      </a:r>
                    </a:p>
                  </a:txBody>
                  <a:tcPr/>
                </a:tc>
                <a:tc>
                  <a:txBody>
                    <a:bodyPr/>
                    <a:lstStyle/>
                    <a:p>
                      <a:pPr algn="ctr"/>
                      <a:r>
                        <a:rPr lang="en-US" dirty="0"/>
                        <a:t>Role/Responsibility</a:t>
                      </a:r>
                    </a:p>
                  </a:txBody>
                  <a:tcPr/>
                </a:tc>
                <a:extLst>
                  <a:ext uri="{0D108BD9-81ED-4DB2-BD59-A6C34878D82A}">
                    <a16:rowId xmlns:a16="http://schemas.microsoft.com/office/drawing/2014/main" val="3871420983"/>
                  </a:ext>
                </a:extLst>
              </a:tr>
              <a:tr h="353175">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DevOps Transformation Sponsor</a:t>
                      </a:r>
                    </a:p>
                  </a:txBody>
                  <a:tcPr/>
                </a:tc>
                <a:extLst>
                  <a:ext uri="{0D108BD9-81ED-4DB2-BD59-A6C34878D82A}">
                    <a16:rowId xmlns:a16="http://schemas.microsoft.com/office/drawing/2014/main" val="3838621251"/>
                  </a:ext>
                </a:extLst>
              </a:tr>
              <a:tr h="353175">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DevOps Expert</a:t>
                      </a:r>
                    </a:p>
                  </a:txBody>
                  <a:tcPr/>
                </a:tc>
                <a:extLst>
                  <a:ext uri="{0D108BD9-81ED-4DB2-BD59-A6C34878D82A}">
                    <a16:rowId xmlns:a16="http://schemas.microsoft.com/office/drawing/2014/main" val="572573047"/>
                  </a:ext>
                </a:extLst>
              </a:tr>
              <a:tr h="353175">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Product Development</a:t>
                      </a:r>
                    </a:p>
                  </a:txBody>
                  <a:tcPr/>
                </a:tc>
                <a:extLst>
                  <a:ext uri="{0D108BD9-81ED-4DB2-BD59-A6C34878D82A}">
                    <a16:rowId xmlns:a16="http://schemas.microsoft.com/office/drawing/2014/main" val="1011214738"/>
                  </a:ext>
                </a:extLst>
              </a:tr>
              <a:tr h="353175">
                <a:tc>
                  <a:txBody>
                    <a:bodyPr/>
                    <a:lstStyle/>
                    <a:p>
                      <a:pPr algn="ctr"/>
                      <a:endParaRPr lang="en-US" sz="1600" dirty="0"/>
                    </a:p>
                  </a:txBody>
                  <a:tcPr/>
                </a:tc>
                <a:tc>
                  <a:txBody>
                    <a:bodyPr/>
                    <a:lstStyle/>
                    <a:p>
                      <a:pPr algn="ctr"/>
                      <a:r>
                        <a:rPr lang="en-US" sz="1600" dirty="0"/>
                        <a:t>Product Quality Assurance</a:t>
                      </a:r>
                    </a:p>
                  </a:txBody>
                  <a:tcPr/>
                </a:tc>
                <a:extLst>
                  <a:ext uri="{0D108BD9-81ED-4DB2-BD59-A6C34878D82A}">
                    <a16:rowId xmlns:a16="http://schemas.microsoft.com/office/drawing/2014/main" val="2166235954"/>
                  </a:ext>
                </a:extLst>
              </a:tr>
              <a:tr h="353175">
                <a:tc>
                  <a:txBody>
                    <a:bodyPr/>
                    <a:lstStyle/>
                    <a:p>
                      <a:pPr algn="ctr"/>
                      <a:endParaRPr lang="en-US" sz="1600"/>
                    </a:p>
                  </a:txBody>
                  <a:tcPr/>
                </a:tc>
                <a:tc>
                  <a:txBody>
                    <a:bodyPr/>
                    <a:lstStyle/>
                    <a:p>
                      <a:pPr algn="ctr"/>
                      <a:r>
                        <a:rPr lang="en-US" sz="1600" dirty="0"/>
                        <a:t>Operations Support</a:t>
                      </a:r>
                    </a:p>
                  </a:txBody>
                  <a:tcPr/>
                </a:tc>
                <a:extLst>
                  <a:ext uri="{0D108BD9-81ED-4DB2-BD59-A6C34878D82A}">
                    <a16:rowId xmlns:a16="http://schemas.microsoft.com/office/drawing/2014/main" val="4003865850"/>
                  </a:ext>
                </a:extLst>
              </a:tr>
              <a:tr h="353175">
                <a:tc>
                  <a:txBody>
                    <a:bodyPr/>
                    <a:lstStyle/>
                    <a:p>
                      <a:pPr algn="ctr"/>
                      <a:endParaRPr lang="en-US" sz="1600"/>
                    </a:p>
                  </a:txBody>
                  <a:tcPr/>
                </a:tc>
                <a:tc>
                  <a:txBody>
                    <a:bodyPr/>
                    <a:lstStyle/>
                    <a:p>
                      <a:pPr algn="ctr"/>
                      <a:r>
                        <a:rPr lang="en-US" sz="1600" dirty="0"/>
                        <a:t>Infrastructure</a:t>
                      </a:r>
                    </a:p>
                  </a:txBody>
                  <a:tcPr/>
                </a:tc>
                <a:extLst>
                  <a:ext uri="{0D108BD9-81ED-4DB2-BD59-A6C34878D82A}">
                    <a16:rowId xmlns:a16="http://schemas.microsoft.com/office/drawing/2014/main" val="370992035"/>
                  </a:ext>
                </a:extLst>
              </a:tr>
              <a:tr h="353175">
                <a:tc>
                  <a:txBody>
                    <a:bodyPr/>
                    <a:lstStyle/>
                    <a:p>
                      <a:pPr algn="ctr"/>
                      <a:endParaRPr lang="en-US" sz="1600"/>
                    </a:p>
                  </a:txBody>
                  <a:tcPr/>
                </a:tc>
                <a:tc>
                  <a:txBody>
                    <a:bodyPr/>
                    <a:lstStyle/>
                    <a:p>
                      <a:pPr algn="ctr"/>
                      <a:r>
                        <a:rPr lang="en-US" sz="1600" dirty="0"/>
                        <a:t>DevOps Tools</a:t>
                      </a:r>
                    </a:p>
                  </a:txBody>
                  <a:tcPr/>
                </a:tc>
                <a:extLst>
                  <a:ext uri="{0D108BD9-81ED-4DB2-BD59-A6C34878D82A}">
                    <a16:rowId xmlns:a16="http://schemas.microsoft.com/office/drawing/2014/main" val="2634902439"/>
                  </a:ext>
                </a:extLst>
              </a:tr>
              <a:tr h="353175">
                <a:tc>
                  <a:txBody>
                    <a:bodyPr/>
                    <a:lstStyle/>
                    <a:p>
                      <a:pPr algn="ctr"/>
                      <a:endParaRPr lang="en-US" sz="1600"/>
                    </a:p>
                  </a:txBody>
                  <a:tcPr/>
                </a:tc>
                <a:tc>
                  <a:txBody>
                    <a:bodyPr/>
                    <a:lstStyle/>
                    <a:p>
                      <a:pPr algn="ctr"/>
                      <a:r>
                        <a:rPr lang="en-US" sz="1600" dirty="0"/>
                        <a:t>Partner Management</a:t>
                      </a:r>
                    </a:p>
                  </a:txBody>
                  <a:tcPr/>
                </a:tc>
                <a:extLst>
                  <a:ext uri="{0D108BD9-81ED-4DB2-BD59-A6C34878D82A}">
                    <a16:rowId xmlns:a16="http://schemas.microsoft.com/office/drawing/2014/main" val="995193425"/>
                  </a:ext>
                </a:extLst>
              </a:tr>
              <a:tr h="353175">
                <a:tc>
                  <a:txBody>
                    <a:bodyPr/>
                    <a:lstStyle/>
                    <a:p>
                      <a:pPr algn="ctr"/>
                      <a:endParaRPr lang="en-US" sz="1600"/>
                    </a:p>
                  </a:txBody>
                  <a:tcPr/>
                </a:tc>
                <a:tc>
                  <a:txBody>
                    <a:bodyPr/>
                    <a:lstStyle/>
                    <a:p>
                      <a:pPr algn="ctr"/>
                      <a:r>
                        <a:rPr lang="en-US" sz="1600" dirty="0"/>
                        <a:t>Product Owner</a:t>
                      </a:r>
                    </a:p>
                  </a:txBody>
                  <a:tcPr/>
                </a:tc>
                <a:extLst>
                  <a:ext uri="{0D108BD9-81ED-4DB2-BD59-A6C34878D82A}">
                    <a16:rowId xmlns:a16="http://schemas.microsoft.com/office/drawing/2014/main" val="1945747323"/>
                  </a:ext>
                </a:extLst>
              </a:tr>
              <a:tr h="353175">
                <a:tc>
                  <a:txBody>
                    <a:bodyPr/>
                    <a:lstStyle/>
                    <a:p>
                      <a:pPr algn="ctr"/>
                      <a:endParaRPr lang="en-US" sz="1600" dirty="0"/>
                    </a:p>
                  </a:txBody>
                  <a:tcPr/>
                </a:tc>
                <a:tc>
                  <a:txBody>
                    <a:bodyPr/>
                    <a:lstStyle/>
                    <a:p>
                      <a:pPr algn="ctr"/>
                      <a:r>
                        <a:rPr lang="en-US" sz="1600" dirty="0"/>
                        <a:t>Security</a:t>
                      </a:r>
                    </a:p>
                  </a:txBody>
                  <a:tcPr/>
                </a:tc>
                <a:extLst>
                  <a:ext uri="{0D108BD9-81ED-4DB2-BD59-A6C34878D82A}">
                    <a16:rowId xmlns:a16="http://schemas.microsoft.com/office/drawing/2014/main" val="2636761991"/>
                  </a:ext>
                </a:extLst>
              </a:tr>
              <a:tr h="353175">
                <a:tc>
                  <a:txBody>
                    <a:bodyPr/>
                    <a:lstStyle/>
                    <a:p>
                      <a:pPr algn="ctr"/>
                      <a:endParaRPr lang="en-US" sz="1600" dirty="0"/>
                    </a:p>
                  </a:txBody>
                  <a:tcPr/>
                </a:tc>
                <a:tc>
                  <a:txBody>
                    <a:bodyPr/>
                    <a:lstStyle/>
                    <a:p>
                      <a:pPr algn="ctr"/>
                      <a:r>
                        <a:rPr lang="en-US" sz="1600" dirty="0"/>
                        <a:t>Project Management</a:t>
                      </a:r>
                    </a:p>
                  </a:txBody>
                  <a:tcPr/>
                </a:tc>
                <a:extLst>
                  <a:ext uri="{0D108BD9-81ED-4DB2-BD59-A6C34878D82A}">
                    <a16:rowId xmlns:a16="http://schemas.microsoft.com/office/drawing/2014/main" val="620729400"/>
                  </a:ext>
                </a:extLst>
              </a:tr>
              <a:tr h="353175">
                <a:tc>
                  <a:txBody>
                    <a:bodyPr/>
                    <a:lstStyle/>
                    <a:p>
                      <a:pPr algn="ctr"/>
                      <a:endParaRPr lang="en-US" sz="1600" dirty="0"/>
                    </a:p>
                  </a:txBody>
                  <a:tcPr/>
                </a:tc>
                <a:tc>
                  <a:txBody>
                    <a:bodyPr/>
                    <a:lstStyle/>
                    <a:p>
                      <a:pPr algn="ctr"/>
                      <a:r>
                        <a:rPr lang="en-US" sz="1600" dirty="0"/>
                        <a:t>Training</a:t>
                      </a:r>
                    </a:p>
                  </a:txBody>
                  <a:tcPr/>
                </a:tc>
                <a:extLst>
                  <a:ext uri="{0D108BD9-81ED-4DB2-BD59-A6C34878D82A}">
                    <a16:rowId xmlns:a16="http://schemas.microsoft.com/office/drawing/2014/main" val="1969372310"/>
                  </a:ext>
                </a:extLst>
              </a:tr>
              <a:tr h="353175">
                <a:tc>
                  <a:txBody>
                    <a:bodyPr/>
                    <a:lstStyle/>
                    <a:p>
                      <a:pPr algn="ctr"/>
                      <a:endParaRPr lang="en-US" sz="1600" dirty="0"/>
                    </a:p>
                  </a:txBody>
                  <a:tcPr/>
                </a:tc>
                <a:tc>
                  <a:txBody>
                    <a:bodyPr/>
                    <a:lstStyle/>
                    <a:p>
                      <a:pPr algn="ctr"/>
                      <a:r>
                        <a:rPr lang="en-US" sz="1600" dirty="0"/>
                        <a:t>Finance</a:t>
                      </a:r>
                    </a:p>
                  </a:txBody>
                  <a:tcPr/>
                </a:tc>
                <a:extLst>
                  <a:ext uri="{0D108BD9-81ED-4DB2-BD59-A6C34878D82A}">
                    <a16:rowId xmlns:a16="http://schemas.microsoft.com/office/drawing/2014/main" val="2012815799"/>
                  </a:ext>
                </a:extLst>
              </a:tr>
              <a:tr h="353175">
                <a:tc>
                  <a:txBody>
                    <a:bodyPr/>
                    <a:lstStyle/>
                    <a:p>
                      <a:pPr algn="ctr"/>
                      <a:endParaRPr lang="en-US" sz="1600" dirty="0"/>
                    </a:p>
                  </a:txBody>
                  <a:tcPr/>
                </a:tc>
                <a:tc>
                  <a:txBody>
                    <a:bodyPr/>
                    <a:lstStyle/>
                    <a:p>
                      <a:pPr algn="ctr"/>
                      <a:r>
                        <a:rPr lang="en-US" sz="1600" dirty="0"/>
                        <a:t>Human Resources</a:t>
                      </a:r>
                    </a:p>
                  </a:txBody>
                  <a:tcPr/>
                </a:tc>
                <a:extLst>
                  <a:ext uri="{0D108BD9-81ED-4DB2-BD59-A6C34878D82A}">
                    <a16:rowId xmlns:a16="http://schemas.microsoft.com/office/drawing/2014/main" val="4249196228"/>
                  </a:ext>
                </a:extLst>
              </a:tr>
              <a:tr h="353175">
                <a:tc>
                  <a:txBody>
                    <a:bodyPr/>
                    <a:lstStyle/>
                    <a:p>
                      <a:pPr algn="ctr"/>
                      <a:endParaRPr lang="en-US" sz="1600" dirty="0"/>
                    </a:p>
                  </a:txBody>
                  <a:tcPr/>
                </a:tc>
                <a:tc>
                  <a:txBody>
                    <a:bodyPr/>
                    <a:lstStyle/>
                    <a:p>
                      <a:pPr algn="ctr"/>
                      <a:r>
                        <a:rPr lang="en-US" sz="1600" dirty="0"/>
                        <a:t>Governance</a:t>
                      </a:r>
                    </a:p>
                  </a:txBody>
                  <a:tcPr/>
                </a:tc>
                <a:extLst>
                  <a:ext uri="{0D108BD9-81ED-4DB2-BD59-A6C34878D82A}">
                    <a16:rowId xmlns:a16="http://schemas.microsoft.com/office/drawing/2014/main" val="3976092484"/>
                  </a:ext>
                </a:extLst>
              </a:tr>
            </a:tbl>
          </a:graphicData>
        </a:graphic>
      </p:graphicFrame>
      <p:sp>
        <p:nvSpPr>
          <p:cNvPr id="4" name="Rectangle 3">
            <a:extLst>
              <a:ext uri="{FF2B5EF4-FFF2-40B4-BE49-F238E27FC236}">
                <a16:creationId xmlns:a16="http://schemas.microsoft.com/office/drawing/2014/main" id="{15B3DC8D-B9D0-40AD-98A3-6AB613B58BB6}"/>
              </a:ext>
            </a:extLst>
          </p:cNvPr>
          <p:cNvSpPr/>
          <p:nvPr/>
        </p:nvSpPr>
        <p:spPr>
          <a:xfrm>
            <a:off x="2533925" y="2816139"/>
            <a:ext cx="3014492" cy="2123658"/>
          </a:xfrm>
          <a:prstGeom prst="rect">
            <a:avLst/>
          </a:prstGeom>
          <a:solidFill>
            <a:schemeClr val="bg1"/>
          </a:solidFill>
        </p:spPr>
        <p:txBody>
          <a:bodyPr wrap="square">
            <a:spAutoFit/>
          </a:bodyPr>
          <a:lstStyle/>
          <a:p>
            <a:r>
              <a:rPr lang="en-US" sz="1100" dirty="0"/>
              <a:t>Identify strategic level leaders and partners that cover the cross-section of organization functions that are most relevant to the DevOps transformation. For example, strategic leaders with responsibility over roles from Development, Quality Assurance, Operations, Infrastructure, DevOps Tools, 3rd party suppliers, Product Owners, Security, Project Management, Training, Finance, Human Resources and Governance should be considered, depending on the extent to which each of the roles are likely to be affected by the transformation. </a:t>
            </a:r>
          </a:p>
        </p:txBody>
      </p:sp>
    </p:spTree>
    <p:extLst>
      <p:ext uri="{BB962C8B-B14F-4D97-AF65-F5344CB8AC3E}">
        <p14:creationId xmlns:p14="http://schemas.microsoft.com/office/powerpoint/2010/main" val="3226887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5B3DC8D-B9D0-40AD-98A3-6AB613B58BB6}"/>
              </a:ext>
            </a:extLst>
          </p:cNvPr>
          <p:cNvSpPr/>
          <p:nvPr/>
        </p:nvSpPr>
        <p:spPr>
          <a:xfrm>
            <a:off x="1267327" y="813890"/>
            <a:ext cx="9785684" cy="646331"/>
          </a:xfrm>
          <a:prstGeom prst="rect">
            <a:avLst/>
          </a:prstGeom>
        </p:spPr>
        <p:txBody>
          <a:bodyPr wrap="square">
            <a:spAutoFit/>
          </a:bodyPr>
          <a:lstStyle/>
          <a:p>
            <a:pPr algn="ctr"/>
            <a:r>
              <a:rPr lang="en-US" sz="3600" dirty="0"/>
              <a:t>Next Step Actions towards Alignment</a:t>
            </a:r>
          </a:p>
        </p:txBody>
      </p:sp>
      <p:graphicFrame>
        <p:nvGraphicFramePr>
          <p:cNvPr id="2" name="Table 1">
            <a:extLst>
              <a:ext uri="{FF2B5EF4-FFF2-40B4-BE49-F238E27FC236}">
                <a16:creationId xmlns:a16="http://schemas.microsoft.com/office/drawing/2014/main" id="{AEFAED65-B4E5-417F-BDAD-C7415822B834}"/>
              </a:ext>
            </a:extLst>
          </p:cNvPr>
          <p:cNvGraphicFramePr>
            <a:graphicFrameLocks noGrp="1"/>
          </p:cNvGraphicFramePr>
          <p:nvPr>
            <p:extLst>
              <p:ext uri="{D42A27DB-BD31-4B8C-83A1-F6EECF244321}">
                <p14:modId xmlns:p14="http://schemas.microsoft.com/office/powerpoint/2010/main" val="3359004954"/>
              </p:ext>
            </p:extLst>
          </p:nvPr>
        </p:nvGraphicFramePr>
        <p:xfrm>
          <a:off x="1529348" y="1842614"/>
          <a:ext cx="9095874" cy="3215640"/>
        </p:xfrm>
        <a:graphic>
          <a:graphicData uri="http://schemas.openxmlformats.org/drawingml/2006/table">
            <a:tbl>
              <a:tblPr firstRow="1" bandRow="1">
                <a:tableStyleId>{5C22544A-7EE6-4342-B048-85BDC9FD1C3A}</a:tableStyleId>
              </a:tblPr>
              <a:tblGrid>
                <a:gridCol w="3031958">
                  <a:extLst>
                    <a:ext uri="{9D8B030D-6E8A-4147-A177-3AD203B41FA5}">
                      <a16:colId xmlns:a16="http://schemas.microsoft.com/office/drawing/2014/main" val="1686764157"/>
                    </a:ext>
                  </a:extLst>
                </a:gridCol>
                <a:gridCol w="3031958">
                  <a:extLst>
                    <a:ext uri="{9D8B030D-6E8A-4147-A177-3AD203B41FA5}">
                      <a16:colId xmlns:a16="http://schemas.microsoft.com/office/drawing/2014/main" val="2959030049"/>
                    </a:ext>
                  </a:extLst>
                </a:gridCol>
                <a:gridCol w="3031958">
                  <a:extLst>
                    <a:ext uri="{9D8B030D-6E8A-4147-A177-3AD203B41FA5}">
                      <a16:colId xmlns:a16="http://schemas.microsoft.com/office/drawing/2014/main" val="1793481866"/>
                    </a:ext>
                  </a:extLst>
                </a:gridCol>
              </a:tblGrid>
              <a:tr h="370840">
                <a:tc>
                  <a:txBody>
                    <a:bodyPr/>
                    <a:lstStyle/>
                    <a:p>
                      <a:pPr algn="ctr"/>
                      <a:r>
                        <a:rPr lang="en-US" dirty="0"/>
                        <a:t>Action</a:t>
                      </a:r>
                    </a:p>
                  </a:txBody>
                  <a:tcPr/>
                </a:tc>
                <a:tc>
                  <a:txBody>
                    <a:bodyPr/>
                    <a:lstStyle/>
                    <a:p>
                      <a:pPr algn="ctr"/>
                      <a:r>
                        <a:rPr lang="en-US" dirty="0"/>
                        <a:t>Date</a:t>
                      </a:r>
                    </a:p>
                  </a:txBody>
                  <a:tcPr/>
                </a:tc>
                <a:tc>
                  <a:txBody>
                    <a:bodyPr/>
                    <a:lstStyle/>
                    <a:p>
                      <a:pPr algn="ctr"/>
                      <a:r>
                        <a:rPr lang="en-US" dirty="0"/>
                        <a:t>Responsible</a:t>
                      </a:r>
                    </a:p>
                  </a:txBody>
                  <a:tcPr/>
                </a:tc>
                <a:extLst>
                  <a:ext uri="{0D108BD9-81ED-4DB2-BD59-A6C34878D82A}">
                    <a16:rowId xmlns:a16="http://schemas.microsoft.com/office/drawing/2014/main" val="644911208"/>
                  </a:ext>
                </a:extLst>
              </a:tr>
              <a:tr h="370840">
                <a:tc>
                  <a:txBody>
                    <a:bodyPr/>
                    <a:lstStyle/>
                    <a:p>
                      <a:pPr algn="ctr"/>
                      <a:r>
                        <a:rPr lang="en-US" dirty="0"/>
                        <a:t>Engage DevOps Expert</a:t>
                      </a:r>
                    </a:p>
                  </a:txBody>
                  <a:tcPr/>
                </a:tc>
                <a:tc>
                  <a:txBody>
                    <a:bodyPr/>
                    <a:lstStyle/>
                    <a:p>
                      <a:pPr algn="ctr"/>
                      <a:r>
                        <a:rPr lang="en-US" dirty="0"/>
                        <a:t>MM/DD/YYYY</a:t>
                      </a:r>
                    </a:p>
                  </a:txBody>
                  <a:tcPr/>
                </a:tc>
                <a:tc>
                  <a:txBody>
                    <a:bodyPr/>
                    <a:lstStyle/>
                    <a:p>
                      <a:pPr algn="ctr"/>
                      <a:r>
                        <a:rPr lang="en-US" dirty="0"/>
                        <a:t>DevOps Sponsor</a:t>
                      </a:r>
                    </a:p>
                  </a:txBody>
                  <a:tcPr/>
                </a:tc>
                <a:extLst>
                  <a:ext uri="{0D108BD9-81ED-4DB2-BD59-A6C34878D82A}">
                    <a16:rowId xmlns:a16="http://schemas.microsoft.com/office/drawing/2014/main" val="4272136577"/>
                  </a:ext>
                </a:extLst>
              </a:tr>
              <a:tr h="444188">
                <a:tc>
                  <a:txBody>
                    <a:bodyPr/>
                    <a:lstStyle/>
                    <a:p>
                      <a:pPr algn="ctr"/>
                      <a:r>
                        <a:rPr lang="en-US" dirty="0"/>
                        <a:t>Communicate membership, strategic goals and kick-off meeting schedule to the DevOps Transformation Team </a:t>
                      </a:r>
                    </a:p>
                  </a:txBody>
                  <a:tcPr/>
                </a:tc>
                <a:tc>
                  <a:txBody>
                    <a:bodyPr/>
                    <a:lstStyle/>
                    <a:p>
                      <a:pPr algn="ctr"/>
                      <a:r>
                        <a:rPr lang="en-US" dirty="0"/>
                        <a:t>MM/DD/YYYY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DevOps Sponsor</a:t>
                      </a:r>
                    </a:p>
                    <a:p>
                      <a:pPr algn="ctr"/>
                      <a:endParaRPr lang="en-US" dirty="0"/>
                    </a:p>
                  </a:txBody>
                  <a:tcPr/>
                </a:tc>
                <a:extLst>
                  <a:ext uri="{0D108BD9-81ED-4DB2-BD59-A6C34878D82A}">
                    <a16:rowId xmlns:a16="http://schemas.microsoft.com/office/drawing/2014/main" val="3710564126"/>
                  </a:ext>
                </a:extLst>
              </a:tr>
              <a:tr h="370840">
                <a:tc>
                  <a:txBody>
                    <a:bodyPr/>
                    <a:lstStyle/>
                    <a:p>
                      <a:pPr algn="ctr"/>
                      <a:r>
                        <a:rPr lang="en-US" dirty="0"/>
                        <a:t>Prepare DevOps Transformation Alignment Kick-off Meeting</a:t>
                      </a:r>
                    </a:p>
                  </a:txBody>
                  <a:tcPr/>
                </a:tc>
                <a:tc>
                  <a:txBody>
                    <a:bodyPr/>
                    <a:lstStyle/>
                    <a:p>
                      <a:pPr algn="ctr"/>
                      <a:r>
                        <a:rPr lang="en-US" dirty="0"/>
                        <a:t>MM/DD/YYYY</a:t>
                      </a:r>
                    </a:p>
                  </a:txBody>
                  <a:tcPr/>
                </a:tc>
                <a:tc>
                  <a:txBody>
                    <a:bodyPr/>
                    <a:lstStyle/>
                    <a:p>
                      <a:pPr algn="ctr"/>
                      <a:r>
                        <a:rPr lang="en-US" dirty="0"/>
                        <a:t>DevOps Initiator</a:t>
                      </a:r>
                    </a:p>
                  </a:txBody>
                  <a:tcPr/>
                </a:tc>
                <a:extLst>
                  <a:ext uri="{0D108BD9-81ED-4DB2-BD59-A6C34878D82A}">
                    <a16:rowId xmlns:a16="http://schemas.microsoft.com/office/drawing/2014/main" val="910114178"/>
                  </a:ext>
                </a:extLst>
              </a:tr>
              <a:tr h="370840">
                <a:tc>
                  <a:txBody>
                    <a:bodyPr/>
                    <a:lstStyle/>
                    <a:p>
                      <a:pPr algn="ctr"/>
                      <a:endParaRPr lang="en-US"/>
                    </a:p>
                  </a:txBody>
                  <a:tcPr/>
                </a:tc>
                <a:tc>
                  <a:txBody>
                    <a:bodyPr/>
                    <a:lstStyle/>
                    <a:p>
                      <a:pPr algn="ctr"/>
                      <a:endParaRPr lang="en-US"/>
                    </a:p>
                  </a:txBody>
                  <a:tcPr/>
                </a:tc>
                <a:tc>
                  <a:txBody>
                    <a:bodyPr/>
                    <a:lstStyle/>
                    <a:p>
                      <a:pPr algn="ctr"/>
                      <a:endParaRPr lang="en-US" dirty="0"/>
                    </a:p>
                  </a:txBody>
                  <a:tcPr/>
                </a:tc>
                <a:extLst>
                  <a:ext uri="{0D108BD9-81ED-4DB2-BD59-A6C34878D82A}">
                    <a16:rowId xmlns:a16="http://schemas.microsoft.com/office/drawing/2014/main" val="631813659"/>
                  </a:ext>
                </a:extLst>
              </a:tr>
            </a:tbl>
          </a:graphicData>
        </a:graphic>
      </p:graphicFrame>
    </p:spTree>
    <p:extLst>
      <p:ext uri="{BB962C8B-B14F-4D97-AF65-F5344CB8AC3E}">
        <p14:creationId xmlns:p14="http://schemas.microsoft.com/office/powerpoint/2010/main" val="504608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1378</TotalTime>
  <Words>460</Words>
  <Application>Microsoft Office PowerPoint</Application>
  <PresentationFormat>Widescreen</PresentationFormat>
  <Paragraphs>51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DevOps Transformation Visioning Meeting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 Hornbeek</dc:creator>
  <cp:lastModifiedBy>Marc Hornbeek</cp:lastModifiedBy>
  <cp:revision>27</cp:revision>
  <dcterms:created xsi:type="dcterms:W3CDTF">2019-05-14T04:22:47Z</dcterms:created>
  <dcterms:modified xsi:type="dcterms:W3CDTF">2019-08-04T23:56:02Z</dcterms:modified>
</cp:coreProperties>
</file>