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98" r:id="rId3"/>
    <p:sldId id="497" r:id="rId4"/>
    <p:sldId id="501" r:id="rId5"/>
    <p:sldId id="3095" r:id="rId6"/>
    <p:sldId id="3096" r:id="rId7"/>
    <p:sldId id="3097" r:id="rId8"/>
    <p:sldId id="3091" r:id="rId9"/>
    <p:sldId id="404" r:id="rId10"/>
    <p:sldId id="502" r:id="rId11"/>
    <p:sldId id="500" r:id="rId12"/>
    <p:sldId id="3092" r:id="rId13"/>
    <p:sldId id="3093" r:id="rId14"/>
    <p:sldId id="3094" r:id="rId15"/>
    <p:sldId id="3099" r:id="rId16"/>
    <p:sldId id="4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829B9-4FFE-478B-AF00-92631F10656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B515B-57CF-4DF9-8746-B69838AF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</a:t>
            </a:r>
            <a:r>
              <a:rPr lang="en-US" baseline="0" dirty="0"/>
              <a:t> concepts</a:t>
            </a:r>
          </a:p>
          <a:p>
            <a:r>
              <a:rPr lang="en-US" baseline="0" dirty="0"/>
              <a:t>Value stream mapping is not the only method for analyzing tool chains, but it is most recommended because it is a well proven method derives from successful lean manufacturing.</a:t>
            </a:r>
          </a:p>
          <a:p>
            <a:r>
              <a:rPr lang="en-US" baseline="0" dirty="0"/>
              <a:t>A CDA is advised to become familiar with, and promote the use of, value stream mapping.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14969-D3D7-4DC3-80A1-083508967F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3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78BF-2202-41C2-81D0-B63C0D980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0CB97-A261-4E81-B088-ABA920AFC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7B0F0-33D9-4278-9A7F-5B0941A1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2F9AD-55FB-4BC2-8859-02864E7D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B5534-AD37-4FFD-B0D4-787F80FB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9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56AA-48FB-4068-BA3F-69F33688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584A8-2921-43C1-8799-FE0E9621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7A6D9-9BB9-4ACF-92CE-4CAD5F49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905C-F779-4252-9498-8C83443F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90F5-5ED7-4A48-BC5C-20257C29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AEF72-2FD2-43F2-8FBA-37AEC8274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F0C2F-27EE-43C9-A4EB-21CE97184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38488-2978-46C3-8162-57A688F6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EB5CF-3CF0-480C-A090-EAAF205F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7CE64-423B-42FC-956E-64958917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D40A59-836D-C044-AC7D-862FBB1B8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9184"/>
            <a:ext cx="10515600" cy="699747"/>
          </a:xfrm>
          <a:prstGeom prst="rect">
            <a:avLst/>
          </a:prstGeom>
        </p:spPr>
        <p:txBody>
          <a:bodyPr/>
          <a:lstStyle>
            <a:lvl1pPr algn="l">
              <a:defRPr sz="4800" baseline="0">
                <a:solidFill>
                  <a:srgbClr val="00A9E0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Headline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4B26A12-2844-8E45-A719-3EC806BDB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69095"/>
            <a:ext cx="10515600" cy="5361140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1"/>
                </a:solidFill>
                <a:latin typeface="+mn-lt"/>
              </a:defRPr>
            </a:lvl1pPr>
            <a:lvl2pPr>
              <a:defRPr sz="3200" baseline="0">
                <a:solidFill>
                  <a:schemeClr val="tx1"/>
                </a:solidFill>
                <a:latin typeface="+mn-lt"/>
              </a:defRPr>
            </a:lvl2pPr>
            <a:lvl3pPr>
              <a:defRPr sz="2667" baseline="0">
                <a:solidFill>
                  <a:schemeClr val="tx1"/>
                </a:solidFill>
                <a:latin typeface="+mn-lt"/>
              </a:defRPr>
            </a:lvl3pPr>
            <a:lvl4pPr>
              <a:defRPr sz="2400" baseline="0">
                <a:solidFill>
                  <a:schemeClr val="tx1"/>
                </a:solidFill>
                <a:latin typeface="+mn-lt"/>
              </a:defRPr>
            </a:lvl4pPr>
            <a:lvl5pPr>
              <a:defRPr sz="1867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82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10AA-5F54-41EE-8719-369DC667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E1E75-D968-490D-8057-ECC5B31AD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401C7-77D0-4E6C-A336-18C1030F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3E3AD-B1AE-4C68-A716-6CB17075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AF4A3-6E77-466F-9368-31CBBA08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4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7370-3806-48EE-9C47-EF8D36BF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08E8B-5B43-4717-BA63-2E85AD003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F7E92-E666-456C-B9D4-7EABDD75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09084-1297-4E27-82C3-7D1946CB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983CC-C226-43BB-92A4-97DD93DB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4286-E439-4DB7-AEAB-C04324F2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F2F8-14F3-4495-988F-FEFAAD79B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0CAB6-C374-4D1E-97B2-952C0673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7737A-CBA2-4A69-9D24-D98245A9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06CDC-F447-4521-A74A-269DA381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F4342-9326-4E7B-AB89-0C10F16D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CE64-35A0-4991-BB3A-72F1C23C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5EFF1-9A82-4738-8BF2-29B1A8D61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FCDA6-5934-49A0-A36E-4D9D3A2F4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96B37-2D18-4CB2-B55C-A09CEE47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951CE-9D97-4931-BDB3-848C84804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E4561-9AD5-4E4D-A31C-31890F71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E9AA0-B020-43D3-8D38-2917C6B35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BBF4B-2766-4B11-A37F-2E9EA3A4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D9D3-84C2-47D4-A621-FBB2B726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9C6B5-60BA-4BD9-8A9C-C6EB9B98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51FFA-5FD7-42C0-A7EA-036B3EA2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350D0-C35A-4830-AAE3-2A62819F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55336-289B-409B-8242-ACAAB368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330FA-A875-448B-A8A2-DF4D62EB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06F4C-6D2A-4A30-8889-202C5DF6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0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1416-5EF6-48EA-B905-F7053BB9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0D2D-83C1-4D89-9B1B-A1B5E2E19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F8AFF-EA99-4D0C-9D9A-BF0904C50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69DF6-51BE-4E5F-AB02-C1CDFC65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BC997-66BD-4A11-9567-539E738A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4163B-BFBE-4412-ACB6-50455D9A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1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AC83-7F5C-45BC-AA23-0809B057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444FA-FE1B-49AD-87C4-1A66B8AFB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9C622-DF54-4C29-A2CB-76CC9964E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D783A-4334-4AA7-9972-9704C1BB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89720-3327-4507-99F0-948C9C05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5BA62-05A9-411D-8941-E3AF260B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33578-12EF-42B1-912F-2BAF6967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E689F-5984-4946-AECE-E179CD83A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9EDB-229C-40A9-96CB-034AF576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B2CB5-1A58-4D73-92C3-6DE801BE1F8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6100B-03D3-4CD7-A1FF-A879DD110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7C3C2-E9E3-4277-A598-2784476E1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29E0-4288-41E7-BB70-0BC5FACB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8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741F-55A8-4145-A863-70A46B38E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171"/>
            <a:ext cx="9144000" cy="2387600"/>
          </a:xfrm>
        </p:spPr>
        <p:txBody>
          <a:bodyPr/>
          <a:lstStyle/>
          <a:p>
            <a:r>
              <a:rPr lang="en-US" dirty="0"/>
              <a:t>Engineering DevOps Blueprints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485B8-6995-4CE1-87B5-A9803EFBE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53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These blueprints in this PowerPoint may be reproduced, and used or modified by anyone, however it is required that when they are the following statement appears on the page: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AF575F5-95D1-4CE5-9EAA-9990ABCE0668}"/>
              </a:ext>
            </a:extLst>
          </p:cNvPr>
          <p:cNvSpPr txBox="1">
            <a:spLocks/>
          </p:cNvSpPr>
          <p:nvPr/>
        </p:nvSpPr>
        <p:spPr>
          <a:xfrm>
            <a:off x="1634836" y="4765154"/>
            <a:ext cx="9144000" cy="308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* Used by permission of EngineeringDevOps.com *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9B24C-BA5F-4050-A450-BCB85641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52" y="5365582"/>
            <a:ext cx="922079" cy="92207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B07669A-F21F-4223-A330-2C23915EA88E}"/>
              </a:ext>
            </a:extLst>
          </p:cNvPr>
          <p:cNvSpPr txBox="1">
            <a:spLocks/>
          </p:cNvSpPr>
          <p:nvPr/>
        </p:nvSpPr>
        <p:spPr>
          <a:xfrm>
            <a:off x="7944592" y="6368869"/>
            <a:ext cx="3657600" cy="30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www.EngineeringDevOps.com</a:t>
            </a:r>
          </a:p>
        </p:txBody>
      </p:sp>
    </p:spTree>
    <p:extLst>
      <p:ext uri="{BB962C8B-B14F-4D97-AF65-F5344CB8AC3E}">
        <p14:creationId xmlns:p14="http://schemas.microsoft.com/office/powerpoint/2010/main" val="228068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1C26-0419-0646-9CAF-50FB5468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78" y="643620"/>
            <a:ext cx="11082932" cy="6997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DevOps Seven-Step Transformation Engineering Blueprint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CF0F4-B5CB-45B5-B793-1DDE26BB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20" y="1536341"/>
            <a:ext cx="10803048" cy="4139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E9604-3A5D-42EA-86E4-E93F81A3F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93" y="5153853"/>
            <a:ext cx="628023" cy="6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0B40F081-D23A-4CFD-96FE-36FEDB4B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3087504"/>
            <a:ext cx="9764000" cy="11579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426517D-5944-46F9-8B5B-49081EA108A5}"/>
              </a:ext>
            </a:extLst>
          </p:cNvPr>
          <p:cNvSpPr txBox="1"/>
          <p:nvPr/>
        </p:nvSpPr>
        <p:spPr>
          <a:xfrm>
            <a:off x="8284006" y="1092350"/>
            <a:ext cx="240662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SLAs/SLOs</a:t>
            </a:r>
          </a:p>
          <a:p>
            <a:r>
              <a:rPr lang="en-US" dirty="0"/>
              <a:t>End-user availability</a:t>
            </a:r>
          </a:p>
          <a:p>
            <a:r>
              <a:rPr lang="en-US" dirty="0"/>
              <a:t>Latency</a:t>
            </a:r>
          </a:p>
          <a:p>
            <a:r>
              <a:rPr lang="en-US" dirty="0"/>
              <a:t>Error rate</a:t>
            </a:r>
          </a:p>
          <a:p>
            <a:r>
              <a:rPr lang="en-US" dirty="0"/>
              <a:t>End-user response time</a:t>
            </a:r>
          </a:p>
          <a:p>
            <a:r>
              <a:rPr lang="en-US" dirty="0"/>
              <a:t>Correctness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3D8C1B-D8C6-4B85-A32C-BA83495B962D}"/>
              </a:ext>
            </a:extLst>
          </p:cNvPr>
          <p:cNvSpPr txBox="1"/>
          <p:nvPr/>
        </p:nvSpPr>
        <p:spPr>
          <a:xfrm>
            <a:off x="4928512" y="4491227"/>
            <a:ext cx="210455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SLIs</a:t>
            </a:r>
          </a:p>
          <a:p>
            <a:r>
              <a:rPr lang="en-US" dirty="0"/>
              <a:t>Number of incidents</a:t>
            </a:r>
          </a:p>
          <a:p>
            <a:r>
              <a:rPr lang="en-US" dirty="0"/>
              <a:t>MTTR</a:t>
            </a:r>
          </a:p>
          <a:p>
            <a:r>
              <a:rPr lang="en-US" dirty="0"/>
              <a:t>MTBF</a:t>
            </a:r>
          </a:p>
          <a:p>
            <a:r>
              <a:rPr lang="en-US" dirty="0"/>
              <a:t>Deploy frequency</a:t>
            </a:r>
          </a:p>
          <a:p>
            <a:r>
              <a:rPr lang="en-US" dirty="0"/>
              <a:t>Revenue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11245D-08F2-4FD8-B652-50173DE9426C}"/>
              </a:ext>
            </a:extLst>
          </p:cNvPr>
          <p:cNvSpPr txBox="1"/>
          <p:nvPr/>
        </p:nvSpPr>
        <p:spPr>
          <a:xfrm>
            <a:off x="4757247" y="1092350"/>
            <a:ext cx="244708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Use Cases</a:t>
            </a:r>
          </a:p>
          <a:p>
            <a:r>
              <a:rPr lang="en-US" dirty="0"/>
              <a:t>Report on issues</a:t>
            </a:r>
          </a:p>
          <a:p>
            <a:r>
              <a:rPr lang="en-US" dirty="0"/>
              <a:t>System Diagnostics</a:t>
            </a:r>
          </a:p>
          <a:p>
            <a:r>
              <a:rPr lang="en-US" dirty="0"/>
              <a:t>Track SLA/SLOs</a:t>
            </a:r>
          </a:p>
          <a:p>
            <a:r>
              <a:rPr lang="en-US" dirty="0"/>
              <a:t>Identify optimizations</a:t>
            </a:r>
          </a:p>
          <a:p>
            <a:r>
              <a:rPr lang="en-US" dirty="0"/>
              <a:t>Ensure reliable releases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7F730D-3DE6-4B1F-A0D3-A0C4C4A62844}"/>
              </a:ext>
            </a:extLst>
          </p:cNvPr>
          <p:cNvSpPr txBox="1"/>
          <p:nvPr/>
        </p:nvSpPr>
        <p:spPr>
          <a:xfrm>
            <a:off x="1501848" y="4491227"/>
            <a:ext cx="223388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</a:t>
            </a:r>
          </a:p>
          <a:p>
            <a:r>
              <a:rPr lang="en-US" dirty="0"/>
              <a:t>Release automation</a:t>
            </a:r>
          </a:p>
          <a:p>
            <a:r>
              <a:rPr lang="en-US" dirty="0"/>
              <a:t>Environment builds</a:t>
            </a:r>
          </a:p>
          <a:p>
            <a:r>
              <a:rPr lang="en-US" dirty="0"/>
              <a:t>Config Management</a:t>
            </a:r>
          </a:p>
          <a:p>
            <a:r>
              <a:rPr lang="en-US" dirty="0"/>
              <a:t>Infra—as-code</a:t>
            </a:r>
          </a:p>
          <a:p>
            <a:r>
              <a:rPr lang="en-US" dirty="0"/>
              <a:t>Focus: Delivery Speed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64F607-ABA2-446C-A100-F26F99CB92BC}"/>
              </a:ext>
            </a:extLst>
          </p:cNvPr>
          <p:cNvSpPr txBox="1"/>
          <p:nvPr/>
        </p:nvSpPr>
        <p:spPr>
          <a:xfrm>
            <a:off x="1487581" y="1092350"/>
            <a:ext cx="2262414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SRE</a:t>
            </a:r>
          </a:p>
          <a:p>
            <a:r>
              <a:rPr lang="en-US" dirty="0"/>
              <a:t>Response automation</a:t>
            </a:r>
          </a:p>
          <a:p>
            <a:r>
              <a:rPr lang="en-US" dirty="0"/>
              <a:t>Post mortems</a:t>
            </a:r>
          </a:p>
          <a:p>
            <a:r>
              <a:rPr lang="en-US" dirty="0"/>
              <a:t>Monitor events, alerts</a:t>
            </a:r>
          </a:p>
          <a:p>
            <a:r>
              <a:rPr lang="en-US" dirty="0"/>
              <a:t>Capacity Planning</a:t>
            </a:r>
          </a:p>
          <a:p>
            <a:r>
              <a:rPr lang="en-US" dirty="0"/>
              <a:t>Focus: Reliability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A5FF0DD-879F-4126-8A15-F0ACC15EB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27" y="4481930"/>
            <a:ext cx="3701240" cy="1725431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1BECB8B7-D617-4E4B-A0A6-8B9C51B6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50" y="256756"/>
            <a:ext cx="10515600" cy="6997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Site Reliability Engineering (SRE) Blueprint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F991D-A660-4A2B-B0EB-1B13D8F16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171" y="6067941"/>
            <a:ext cx="225181" cy="428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713CD-CA0C-4547-B2D9-BEFA9838DC55}"/>
              </a:ext>
            </a:extLst>
          </p:cNvPr>
          <p:cNvSpPr txBox="1"/>
          <p:nvPr/>
        </p:nvSpPr>
        <p:spPr>
          <a:xfrm>
            <a:off x="8269762" y="633963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7CDB5-8A15-4D73-89C8-D2DE73864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861" y="6101069"/>
            <a:ext cx="542067" cy="5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1C26-0419-0646-9CAF-50FB5468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047"/>
            <a:ext cx="10515600" cy="6997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Application Release Automation (ARA) Engineering Blueprint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4472B1-BBBE-4CD4-816C-A4C0C4DA7A05}"/>
              </a:ext>
            </a:extLst>
          </p:cNvPr>
          <p:cNvSpPr/>
          <p:nvPr/>
        </p:nvSpPr>
        <p:spPr>
          <a:xfrm>
            <a:off x="242145" y="1899537"/>
            <a:ext cx="11296506" cy="577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Release Automation (ARA)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CI/CD Pipeline Model, CI/CD Gate Controls, CI/CD Metrics Dashboard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5718135-CE89-4861-979C-5C8CAC3F2262}"/>
              </a:ext>
            </a:extLst>
          </p:cNvPr>
          <p:cNvCxnSpPr>
            <a:cxnSpLocks/>
          </p:cNvCxnSpPr>
          <p:nvPr/>
        </p:nvCxnSpPr>
        <p:spPr>
          <a:xfrm flipH="1">
            <a:off x="5949985" y="1493421"/>
            <a:ext cx="4930" cy="34945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D20C271-8EC5-4783-8655-98ABB0BA6C07}"/>
              </a:ext>
            </a:extLst>
          </p:cNvPr>
          <p:cNvSpPr/>
          <p:nvPr/>
        </p:nvSpPr>
        <p:spPr>
          <a:xfrm>
            <a:off x="3466850" y="1154698"/>
            <a:ext cx="484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Value Stream Management, Governance, Security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F4516A-0296-4DC9-B194-04B00586388F}"/>
              </a:ext>
            </a:extLst>
          </p:cNvPr>
          <p:cNvSpPr txBox="1"/>
          <p:nvPr/>
        </p:nvSpPr>
        <p:spPr>
          <a:xfrm>
            <a:off x="5290380" y="6155714"/>
            <a:ext cx="241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 criterion examples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3B922D-E7DE-4005-9BCC-744372B69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4" y="2897175"/>
            <a:ext cx="5565245" cy="1407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6F965A-964F-4081-B555-FE1C568CC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03" y="2882954"/>
            <a:ext cx="5730506" cy="1450423"/>
          </a:xfrm>
          <a:prstGeom prst="rect">
            <a:avLst/>
          </a:prstGeom>
        </p:spPr>
      </p:pic>
      <p:sp>
        <p:nvSpPr>
          <p:cNvPr id="62" name="Flowchart: Summing Junction 61">
            <a:extLst>
              <a:ext uri="{FF2B5EF4-FFF2-40B4-BE49-F238E27FC236}">
                <a16:creationId xmlns:a16="http://schemas.microsoft.com/office/drawing/2014/main" id="{90A801F3-1989-4923-A34E-8BBCDF19D064}"/>
              </a:ext>
            </a:extLst>
          </p:cNvPr>
          <p:cNvSpPr/>
          <p:nvPr/>
        </p:nvSpPr>
        <p:spPr>
          <a:xfrm>
            <a:off x="5602687" y="3462098"/>
            <a:ext cx="575422" cy="577392"/>
          </a:xfrm>
          <a:prstGeom prst="flowChartSummingJunct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Summing Junction 69">
            <a:extLst>
              <a:ext uri="{FF2B5EF4-FFF2-40B4-BE49-F238E27FC236}">
                <a16:creationId xmlns:a16="http://schemas.microsoft.com/office/drawing/2014/main" id="{15BA833C-4569-4FB7-B49E-463F4F3E94A7}"/>
              </a:ext>
            </a:extLst>
          </p:cNvPr>
          <p:cNvSpPr/>
          <p:nvPr/>
        </p:nvSpPr>
        <p:spPr>
          <a:xfrm>
            <a:off x="4783569" y="6132320"/>
            <a:ext cx="387981" cy="392726"/>
          </a:xfrm>
          <a:prstGeom prst="flowChartSummingJunct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C80998-25D1-45ED-8AB4-9E62D284225A}"/>
              </a:ext>
            </a:extLst>
          </p:cNvPr>
          <p:cNvCxnSpPr>
            <a:cxnSpLocks/>
          </p:cNvCxnSpPr>
          <p:nvPr/>
        </p:nvCxnSpPr>
        <p:spPr>
          <a:xfrm>
            <a:off x="1810920" y="2476929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8C2821F-BC29-4698-8A4E-6ED20475D7D3}"/>
              </a:ext>
            </a:extLst>
          </p:cNvPr>
          <p:cNvCxnSpPr>
            <a:cxnSpLocks/>
          </p:cNvCxnSpPr>
          <p:nvPr/>
        </p:nvCxnSpPr>
        <p:spPr>
          <a:xfrm>
            <a:off x="3032735" y="2484384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8EA5C6A-7CBA-4672-A499-9C3464CE01D9}"/>
              </a:ext>
            </a:extLst>
          </p:cNvPr>
          <p:cNvCxnSpPr>
            <a:cxnSpLocks/>
          </p:cNvCxnSpPr>
          <p:nvPr/>
        </p:nvCxnSpPr>
        <p:spPr>
          <a:xfrm>
            <a:off x="4392953" y="2484385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215E2C3-8125-4F1B-90B4-CEBA696B523F}"/>
              </a:ext>
            </a:extLst>
          </p:cNvPr>
          <p:cNvCxnSpPr>
            <a:cxnSpLocks/>
          </p:cNvCxnSpPr>
          <p:nvPr/>
        </p:nvCxnSpPr>
        <p:spPr>
          <a:xfrm>
            <a:off x="5890398" y="2484385"/>
            <a:ext cx="0" cy="618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344E58D-64ED-4FE1-90CC-A675CC0394AF}"/>
              </a:ext>
            </a:extLst>
          </p:cNvPr>
          <p:cNvCxnSpPr>
            <a:cxnSpLocks/>
          </p:cNvCxnSpPr>
          <p:nvPr/>
        </p:nvCxnSpPr>
        <p:spPr>
          <a:xfrm>
            <a:off x="7513636" y="2484384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931DBD5-B4B7-4E10-81E2-A946DA2D749C}"/>
              </a:ext>
            </a:extLst>
          </p:cNvPr>
          <p:cNvCxnSpPr>
            <a:cxnSpLocks/>
          </p:cNvCxnSpPr>
          <p:nvPr/>
        </p:nvCxnSpPr>
        <p:spPr>
          <a:xfrm>
            <a:off x="8769319" y="2484384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7495AA8-C0D9-49D9-970D-F808DE3FC686}"/>
              </a:ext>
            </a:extLst>
          </p:cNvPr>
          <p:cNvCxnSpPr>
            <a:cxnSpLocks/>
          </p:cNvCxnSpPr>
          <p:nvPr/>
        </p:nvCxnSpPr>
        <p:spPr>
          <a:xfrm>
            <a:off x="10023084" y="2484384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442A4A6-22C8-45E4-B732-A85214287EC5}"/>
              </a:ext>
            </a:extLst>
          </p:cNvPr>
          <p:cNvCxnSpPr>
            <a:cxnSpLocks/>
          </p:cNvCxnSpPr>
          <p:nvPr/>
        </p:nvCxnSpPr>
        <p:spPr>
          <a:xfrm>
            <a:off x="1810920" y="4024108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706271F-8BE0-497B-BD5A-295E430E1FEE}"/>
              </a:ext>
            </a:extLst>
          </p:cNvPr>
          <p:cNvCxnSpPr>
            <a:cxnSpLocks/>
          </p:cNvCxnSpPr>
          <p:nvPr/>
        </p:nvCxnSpPr>
        <p:spPr>
          <a:xfrm>
            <a:off x="3032735" y="4031563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7CED956-B56F-43F7-B60A-169B32CFEA2C}"/>
              </a:ext>
            </a:extLst>
          </p:cNvPr>
          <p:cNvCxnSpPr>
            <a:cxnSpLocks/>
          </p:cNvCxnSpPr>
          <p:nvPr/>
        </p:nvCxnSpPr>
        <p:spPr>
          <a:xfrm>
            <a:off x="4392953" y="4031564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830D0E6-AB67-471F-9071-00F8E76D27C0}"/>
              </a:ext>
            </a:extLst>
          </p:cNvPr>
          <p:cNvCxnSpPr>
            <a:cxnSpLocks/>
          </p:cNvCxnSpPr>
          <p:nvPr/>
        </p:nvCxnSpPr>
        <p:spPr>
          <a:xfrm>
            <a:off x="5890398" y="4031564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423261A-669E-4712-9CF8-CC137D0D080C}"/>
              </a:ext>
            </a:extLst>
          </p:cNvPr>
          <p:cNvCxnSpPr>
            <a:cxnSpLocks/>
          </p:cNvCxnSpPr>
          <p:nvPr/>
        </p:nvCxnSpPr>
        <p:spPr>
          <a:xfrm>
            <a:off x="7519732" y="4031563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365DD54-229C-4B5B-83AD-A25B6F1DA540}"/>
              </a:ext>
            </a:extLst>
          </p:cNvPr>
          <p:cNvCxnSpPr>
            <a:cxnSpLocks/>
          </p:cNvCxnSpPr>
          <p:nvPr/>
        </p:nvCxnSpPr>
        <p:spPr>
          <a:xfrm>
            <a:off x="8775415" y="4031563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D68C24F-7D09-469A-B4A5-FBAB5F275E1E}"/>
              </a:ext>
            </a:extLst>
          </p:cNvPr>
          <p:cNvCxnSpPr>
            <a:cxnSpLocks/>
          </p:cNvCxnSpPr>
          <p:nvPr/>
        </p:nvCxnSpPr>
        <p:spPr>
          <a:xfrm>
            <a:off x="10029180" y="4031563"/>
            <a:ext cx="0" cy="6185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89BB1-C932-4194-B349-02345FD53CDD}"/>
              </a:ext>
            </a:extLst>
          </p:cNvPr>
          <p:cNvSpPr txBox="1"/>
          <p:nvPr/>
        </p:nvSpPr>
        <p:spPr>
          <a:xfrm>
            <a:off x="1432644" y="4589409"/>
            <a:ext cx="756553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Stories</a:t>
            </a:r>
          </a:p>
          <a:p>
            <a:pPr algn="ctr"/>
            <a:r>
              <a:rPr lang="en-US" sz="1600" dirty="0"/>
              <a:t>-</a:t>
            </a:r>
          </a:p>
          <a:p>
            <a:pPr algn="ctr"/>
            <a:r>
              <a:rPr lang="en-US" sz="1600" dirty="0"/>
              <a:t>Tasks</a:t>
            </a:r>
          </a:p>
          <a:p>
            <a:pPr algn="ctr"/>
            <a:r>
              <a:rPr lang="en-US" sz="1600" dirty="0"/>
              <a:t>-</a:t>
            </a:r>
          </a:p>
          <a:p>
            <a:pPr algn="ctr"/>
            <a:r>
              <a:rPr lang="en-US" sz="1600" dirty="0"/>
              <a:t>Docs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0A007A-1400-4F27-96A3-DE1497F04CD4}"/>
              </a:ext>
            </a:extLst>
          </p:cNvPr>
          <p:cNvSpPr txBox="1"/>
          <p:nvPr/>
        </p:nvSpPr>
        <p:spPr>
          <a:xfrm>
            <a:off x="2353671" y="4596864"/>
            <a:ext cx="1358128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Static Analysis</a:t>
            </a:r>
          </a:p>
          <a:p>
            <a:pPr algn="ctr"/>
            <a:r>
              <a:rPr lang="en-US" sz="1600" dirty="0"/>
              <a:t>-</a:t>
            </a:r>
          </a:p>
          <a:p>
            <a:pPr algn="ctr"/>
            <a:r>
              <a:rPr lang="en-US" sz="1600" dirty="0"/>
              <a:t>Unit tests</a:t>
            </a:r>
          </a:p>
          <a:p>
            <a:pPr algn="ctr"/>
            <a:r>
              <a:rPr lang="en-US" sz="1600" dirty="0"/>
              <a:t>-</a:t>
            </a:r>
          </a:p>
          <a:p>
            <a:pPr algn="ctr"/>
            <a:r>
              <a:rPr lang="en-US" sz="1600" dirty="0"/>
              <a:t>Test cases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4BCE6DA-C258-446B-9BAB-14786E5D66B6}"/>
              </a:ext>
            </a:extLst>
          </p:cNvPr>
          <p:cNvSpPr txBox="1"/>
          <p:nvPr/>
        </p:nvSpPr>
        <p:spPr>
          <a:xfrm>
            <a:off x="3888587" y="4589409"/>
            <a:ext cx="1008732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Build results</a:t>
            </a:r>
          </a:p>
          <a:p>
            <a:pPr algn="ctr"/>
            <a:r>
              <a:rPr lang="en-US" sz="1600" dirty="0"/>
              <a:t>-</a:t>
            </a:r>
          </a:p>
          <a:p>
            <a:pPr algn="ctr"/>
            <a:r>
              <a:rPr lang="en-US" sz="1600" dirty="0"/>
              <a:t>Test Results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EF2F19-3E0F-4D0A-84F6-2A86891D4938}"/>
              </a:ext>
            </a:extLst>
          </p:cNvPr>
          <p:cNvSpPr txBox="1"/>
          <p:nvPr/>
        </p:nvSpPr>
        <p:spPr>
          <a:xfrm>
            <a:off x="5243609" y="4589409"/>
            <a:ext cx="1293579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Release candidate</a:t>
            </a:r>
          </a:p>
          <a:p>
            <a:pPr algn="ctr"/>
            <a:r>
              <a:rPr lang="en-US" sz="1600" dirty="0"/>
              <a:t>-</a:t>
            </a:r>
          </a:p>
          <a:p>
            <a:pPr algn="ctr"/>
            <a:r>
              <a:rPr lang="en-US" sz="1600" dirty="0"/>
              <a:t>Image scans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1C8B530-86F0-465D-A353-ED2F672D7584}"/>
              </a:ext>
            </a:extLst>
          </p:cNvPr>
          <p:cNvSpPr txBox="1"/>
          <p:nvPr/>
        </p:nvSpPr>
        <p:spPr>
          <a:xfrm>
            <a:off x="7012715" y="4589409"/>
            <a:ext cx="915134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System &amp;  User Test Results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64C0697-0915-4B07-A515-E0EB7D60FE33}"/>
              </a:ext>
            </a:extLst>
          </p:cNvPr>
          <p:cNvSpPr txBox="1"/>
          <p:nvPr/>
        </p:nvSpPr>
        <p:spPr>
          <a:xfrm>
            <a:off x="8239512" y="4589409"/>
            <a:ext cx="1008723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Quality metrics</a:t>
            </a:r>
          </a:p>
          <a:p>
            <a:pPr algn="ctr"/>
            <a:r>
              <a:rPr lang="en-US" sz="1600" dirty="0"/>
              <a:t>-</a:t>
            </a:r>
          </a:p>
          <a:p>
            <a:pPr algn="ctr"/>
            <a:r>
              <a:rPr lang="en-US" sz="1600" dirty="0"/>
              <a:t>Deploy scripts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8C0B05-E16C-4324-8413-024456DF40F4}"/>
              </a:ext>
            </a:extLst>
          </p:cNvPr>
          <p:cNvSpPr txBox="1"/>
          <p:nvPr/>
        </p:nvSpPr>
        <p:spPr>
          <a:xfrm>
            <a:off x="9547588" y="4589409"/>
            <a:ext cx="1008723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Deploy test results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7140569-D6C4-4567-AD38-CE25D7AFA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22" y="5868491"/>
            <a:ext cx="225181" cy="42818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77D1745-EFC5-48CD-BFE7-85C87E4AE660}"/>
              </a:ext>
            </a:extLst>
          </p:cNvPr>
          <p:cNvSpPr txBox="1"/>
          <p:nvPr/>
        </p:nvSpPr>
        <p:spPr>
          <a:xfrm>
            <a:off x="717008" y="615571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5A4B7-5488-4964-8019-C517FA79C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16" y="6018059"/>
            <a:ext cx="552432" cy="5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FD1F497-0A3C-43E2-B192-580EE4EC53B3}"/>
              </a:ext>
            </a:extLst>
          </p:cNvPr>
          <p:cNvSpPr/>
          <p:nvPr/>
        </p:nvSpPr>
        <p:spPr>
          <a:xfrm>
            <a:off x="8070288" y="2133947"/>
            <a:ext cx="3128031" cy="25717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44BDB6-36DF-48D0-9A43-68EF7167C176}"/>
              </a:ext>
            </a:extLst>
          </p:cNvPr>
          <p:cNvSpPr/>
          <p:nvPr/>
        </p:nvSpPr>
        <p:spPr>
          <a:xfrm>
            <a:off x="4531985" y="2133947"/>
            <a:ext cx="3128031" cy="25717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8F8C4D-6D27-40C0-8C94-FF180F25F4ED}"/>
              </a:ext>
            </a:extLst>
          </p:cNvPr>
          <p:cNvSpPr/>
          <p:nvPr/>
        </p:nvSpPr>
        <p:spPr>
          <a:xfrm>
            <a:off x="993680" y="2133947"/>
            <a:ext cx="3128031" cy="25717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02B6C-C0A6-481D-A5F1-AAFAE8D2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961" y="2281039"/>
            <a:ext cx="3094684" cy="2277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3ADD87-C1A2-43A2-A795-FC6B6CD31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823" y="2259517"/>
            <a:ext cx="2956355" cy="2320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E4AA30-D70C-471D-9467-F98F80B0C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227" y="2290195"/>
            <a:ext cx="2858937" cy="2259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0F218E-B61E-41AD-A4A4-B1AC74FDCCA0}"/>
              </a:ext>
            </a:extLst>
          </p:cNvPr>
          <p:cNvSpPr txBox="1"/>
          <p:nvPr/>
        </p:nvSpPr>
        <p:spPr>
          <a:xfrm>
            <a:off x="1576657" y="4843131"/>
            <a:ext cx="196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Continuous Flow </a:t>
            </a:r>
          </a:p>
          <a:p>
            <a:pPr algn="ctr"/>
            <a:r>
              <a:rPr lang="en-US" dirty="0"/>
              <a:t>(DevOps First Way)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8ECD9-373F-40D1-842D-965AD4CBDE1E}"/>
              </a:ext>
            </a:extLst>
          </p:cNvPr>
          <p:cNvSpPr txBox="1"/>
          <p:nvPr/>
        </p:nvSpPr>
        <p:spPr>
          <a:xfrm>
            <a:off x="8342122" y="4843131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Continuous Improvement</a:t>
            </a:r>
          </a:p>
          <a:p>
            <a:pPr algn="ctr"/>
            <a:r>
              <a:rPr lang="en-US" dirty="0"/>
              <a:t>(DevOps 3rd Way)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D4537-BE18-4282-AD29-8008D2601E58}"/>
              </a:ext>
            </a:extLst>
          </p:cNvPr>
          <p:cNvSpPr txBox="1"/>
          <p:nvPr/>
        </p:nvSpPr>
        <p:spPr>
          <a:xfrm>
            <a:off x="4996533" y="4843131"/>
            <a:ext cx="219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Continuous Feedback</a:t>
            </a:r>
          </a:p>
          <a:p>
            <a:pPr algn="ctr"/>
            <a:r>
              <a:rPr lang="en-US" dirty="0"/>
              <a:t>(DevOps 2nd Way)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3F0FA-09D0-45D4-B76E-7316044E48DE}"/>
              </a:ext>
            </a:extLst>
          </p:cNvPr>
          <p:cNvSpPr txBox="1"/>
          <p:nvPr/>
        </p:nvSpPr>
        <p:spPr>
          <a:xfrm>
            <a:off x="1622054" y="1730528"/>
            <a:ext cx="189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Team Governance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B63B5-C473-4F86-8286-3EA2748EB111}"/>
              </a:ext>
            </a:extLst>
          </p:cNvPr>
          <p:cNvSpPr txBox="1"/>
          <p:nvPr/>
        </p:nvSpPr>
        <p:spPr>
          <a:xfrm>
            <a:off x="5035485" y="1730528"/>
            <a:ext cx="215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Pipeline Governance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2D06E-FF73-4C65-96B6-82BF65598BD3}"/>
              </a:ext>
            </a:extLst>
          </p:cNvPr>
          <p:cNvSpPr txBox="1"/>
          <p:nvPr/>
        </p:nvSpPr>
        <p:spPr>
          <a:xfrm>
            <a:off x="8775414" y="1730528"/>
            <a:ext cx="17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Site Governance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9A32E1-33AC-4E97-9A8C-57A5970D589F}"/>
              </a:ext>
            </a:extLst>
          </p:cNvPr>
          <p:cNvSpPr txBox="1"/>
          <p:nvPr/>
        </p:nvSpPr>
        <p:spPr>
          <a:xfrm>
            <a:off x="4081427" y="300434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EDC105-DCD2-4A87-9FA2-353B2BB4A9B9}"/>
              </a:ext>
            </a:extLst>
          </p:cNvPr>
          <p:cNvSpPr txBox="1"/>
          <p:nvPr/>
        </p:nvSpPr>
        <p:spPr>
          <a:xfrm>
            <a:off x="7660014" y="300434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+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220F15A-FDF0-4888-BE76-520E450A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769"/>
            <a:ext cx="10515600" cy="6997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DevOps Governance Engineering Blueprint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E006D7-6CA5-4642-B5ED-784AFE6C3E4F}"/>
              </a:ext>
            </a:extLst>
          </p:cNvPr>
          <p:cNvSpPr txBox="1"/>
          <p:nvPr/>
        </p:nvSpPr>
        <p:spPr>
          <a:xfrm>
            <a:off x="1269796" y="5940865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25D17-7D8F-4A75-9CDC-67692DC64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91" y="5757659"/>
            <a:ext cx="628023" cy="6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1C26-0419-0646-9CAF-50FB5468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98" y="332141"/>
            <a:ext cx="10515600" cy="6997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DevOps VSM Engineering Blueprint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453CA06-DB42-4E39-989D-9149BD50775A}"/>
              </a:ext>
            </a:extLst>
          </p:cNvPr>
          <p:cNvSpPr/>
          <p:nvPr/>
        </p:nvSpPr>
        <p:spPr>
          <a:xfrm>
            <a:off x="676656" y="1956909"/>
            <a:ext cx="10852485" cy="66341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Stream Management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End-to-end Analytics and Orchestration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37612FF-5CC0-40D1-B046-92C143536691}"/>
              </a:ext>
            </a:extLst>
          </p:cNvPr>
          <p:cNvCxnSpPr>
            <a:cxnSpLocks/>
          </p:cNvCxnSpPr>
          <p:nvPr/>
        </p:nvCxnSpPr>
        <p:spPr>
          <a:xfrm flipH="1">
            <a:off x="1258498" y="2619471"/>
            <a:ext cx="3083419" cy="103263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5718135-CE89-4861-979C-5C8CAC3F2262}"/>
              </a:ext>
            </a:extLst>
          </p:cNvPr>
          <p:cNvCxnSpPr>
            <a:cxnSpLocks/>
          </p:cNvCxnSpPr>
          <p:nvPr/>
        </p:nvCxnSpPr>
        <p:spPr>
          <a:xfrm flipH="1">
            <a:off x="4356395" y="2619471"/>
            <a:ext cx="9760" cy="81619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E5DD620-6CEB-403F-8E1E-56C0BD16EFC1}"/>
              </a:ext>
            </a:extLst>
          </p:cNvPr>
          <p:cNvSpPr/>
          <p:nvPr/>
        </p:nvSpPr>
        <p:spPr>
          <a:xfrm>
            <a:off x="2964339" y="1066892"/>
            <a:ext cx="679977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Governance, Continuous Security, Site Reliability Engineering (SRE)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3772A78-82D8-4A19-B178-17F0E905BB67}"/>
              </a:ext>
            </a:extLst>
          </p:cNvPr>
          <p:cNvCxnSpPr>
            <a:cxnSpLocks/>
          </p:cNvCxnSpPr>
          <p:nvPr/>
        </p:nvCxnSpPr>
        <p:spPr>
          <a:xfrm>
            <a:off x="6059475" y="1436224"/>
            <a:ext cx="0" cy="509374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3B461C6-618D-4F75-9B8E-2A12B4C35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98" y="3429000"/>
            <a:ext cx="7397991" cy="7702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3B55E-7321-4F67-AD8F-826647D5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16" y="4418076"/>
            <a:ext cx="4778081" cy="770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1D354A-9FF6-4B5C-9A3B-DE9109737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24" y="5539709"/>
            <a:ext cx="8094357" cy="77021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0CCDAD6-154B-4633-9481-C616FF62679D}"/>
              </a:ext>
            </a:extLst>
          </p:cNvPr>
          <p:cNvCxnSpPr>
            <a:cxnSpLocks/>
          </p:cNvCxnSpPr>
          <p:nvPr/>
        </p:nvCxnSpPr>
        <p:spPr>
          <a:xfrm>
            <a:off x="4366155" y="2619471"/>
            <a:ext cx="3188531" cy="103263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0C851A0-7F06-44FE-98A3-9F1F0CB3C3CC}"/>
              </a:ext>
            </a:extLst>
          </p:cNvPr>
          <p:cNvCxnSpPr>
            <a:cxnSpLocks/>
          </p:cNvCxnSpPr>
          <p:nvPr/>
        </p:nvCxnSpPr>
        <p:spPr>
          <a:xfrm flipH="1">
            <a:off x="6236367" y="2640763"/>
            <a:ext cx="2130499" cy="202267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F1EAEE-308F-4BEA-A7FE-AA8679A3B5BA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8349275" y="2645020"/>
            <a:ext cx="35182" cy="177305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0272407-2D7D-4400-A417-CDE5FBBFC70E}"/>
              </a:ext>
            </a:extLst>
          </p:cNvPr>
          <p:cNvCxnSpPr>
            <a:cxnSpLocks/>
          </p:cNvCxnSpPr>
          <p:nvPr/>
        </p:nvCxnSpPr>
        <p:spPr>
          <a:xfrm>
            <a:off x="8349275" y="2645020"/>
            <a:ext cx="2123273" cy="201842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EBC327-102E-458F-9097-FEF7F0999C34}"/>
              </a:ext>
            </a:extLst>
          </p:cNvPr>
          <p:cNvCxnSpPr>
            <a:cxnSpLocks/>
          </p:cNvCxnSpPr>
          <p:nvPr/>
        </p:nvCxnSpPr>
        <p:spPr>
          <a:xfrm flipH="1">
            <a:off x="2489238" y="2619471"/>
            <a:ext cx="3445243" cy="315941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3751FA5-1BCC-4935-89C9-F6F23A9EB399}"/>
              </a:ext>
            </a:extLst>
          </p:cNvPr>
          <p:cNvCxnSpPr>
            <a:cxnSpLocks/>
          </p:cNvCxnSpPr>
          <p:nvPr/>
        </p:nvCxnSpPr>
        <p:spPr>
          <a:xfrm flipH="1">
            <a:off x="5915555" y="2640763"/>
            <a:ext cx="9760" cy="290641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A9605DB-D2EE-431F-986F-520296C329D5}"/>
              </a:ext>
            </a:extLst>
          </p:cNvPr>
          <p:cNvCxnSpPr>
            <a:cxnSpLocks/>
          </p:cNvCxnSpPr>
          <p:nvPr/>
        </p:nvCxnSpPr>
        <p:spPr>
          <a:xfrm>
            <a:off x="5915555" y="2631639"/>
            <a:ext cx="3682051" cy="316090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1C147FE-E95F-47E2-8B73-F408E85B9E11}"/>
              </a:ext>
            </a:extLst>
          </p:cNvPr>
          <p:cNvSpPr txBox="1"/>
          <p:nvPr/>
        </p:nvSpPr>
        <p:spPr>
          <a:xfrm>
            <a:off x="9012508" y="584667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FDFF10-FC4B-4E74-BE2B-A279C136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401461"/>
            <a:ext cx="628023" cy="6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7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000E293-5E26-4473-BAE7-E3F50C1905C8}"/>
              </a:ext>
            </a:extLst>
          </p:cNvPr>
          <p:cNvSpPr txBox="1"/>
          <p:nvPr/>
        </p:nvSpPr>
        <p:spPr>
          <a:xfrm>
            <a:off x="2941424" y="5434648"/>
            <a:ext cx="707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 </a:t>
            </a:r>
          </a:p>
          <a:p>
            <a:pPr algn="ctr"/>
            <a:r>
              <a:rPr lang="en-US" b="1" dirty="0"/>
              <a:t>Stage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60CE31-610B-47E7-A653-78E1B2001586}"/>
              </a:ext>
            </a:extLst>
          </p:cNvPr>
          <p:cNvSpPr txBox="1"/>
          <p:nvPr/>
        </p:nvSpPr>
        <p:spPr>
          <a:xfrm>
            <a:off x="4433354" y="5434648"/>
            <a:ext cx="124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Integration</a:t>
            </a:r>
          </a:p>
          <a:p>
            <a:pPr algn="ctr"/>
            <a:r>
              <a:rPr lang="en-US" b="1" dirty="0"/>
              <a:t>Stage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38C7DA-965B-4E38-BB2F-93C203913FE0}"/>
              </a:ext>
            </a:extLst>
          </p:cNvPr>
          <p:cNvSpPr txBox="1"/>
          <p:nvPr/>
        </p:nvSpPr>
        <p:spPr>
          <a:xfrm>
            <a:off x="7607732" y="5434648"/>
            <a:ext cx="1075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Pre-Prod </a:t>
            </a:r>
          </a:p>
          <a:p>
            <a:pPr algn="ctr"/>
            <a:r>
              <a:rPr lang="en-US" b="1" dirty="0"/>
              <a:t>Stage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3394B1-2303-4257-8281-0E63041EDED0}"/>
              </a:ext>
            </a:extLst>
          </p:cNvPr>
          <p:cNvSpPr txBox="1"/>
          <p:nvPr/>
        </p:nvSpPr>
        <p:spPr>
          <a:xfrm>
            <a:off x="9608154" y="5449259"/>
            <a:ext cx="171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Live Production </a:t>
            </a:r>
          </a:p>
          <a:p>
            <a:pPr algn="ctr"/>
            <a:r>
              <a:rPr lang="en-US" b="1" dirty="0"/>
              <a:t>Stage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C1160-AAB0-48C0-A7E1-8F4AAE5761FF}"/>
              </a:ext>
            </a:extLst>
          </p:cNvPr>
          <p:cNvCxnSpPr/>
          <p:nvPr/>
        </p:nvCxnSpPr>
        <p:spPr>
          <a:xfrm>
            <a:off x="3244214" y="3842912"/>
            <a:ext cx="0" cy="6531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A29714B-83B1-48F9-B9F1-7CC7E2503EC2}"/>
              </a:ext>
            </a:extLst>
          </p:cNvPr>
          <p:cNvCxnSpPr/>
          <p:nvPr/>
        </p:nvCxnSpPr>
        <p:spPr>
          <a:xfrm>
            <a:off x="5040832" y="3842912"/>
            <a:ext cx="0" cy="6531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837E96-B37B-4D50-B8CE-1E46B1F66F24}"/>
              </a:ext>
            </a:extLst>
          </p:cNvPr>
          <p:cNvCxnSpPr/>
          <p:nvPr/>
        </p:nvCxnSpPr>
        <p:spPr>
          <a:xfrm>
            <a:off x="8198540" y="3842912"/>
            <a:ext cx="0" cy="6531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3F6C4C-5ACA-449E-B698-46DE5D6F9694}"/>
              </a:ext>
            </a:extLst>
          </p:cNvPr>
          <p:cNvCxnSpPr/>
          <p:nvPr/>
        </p:nvCxnSpPr>
        <p:spPr>
          <a:xfrm>
            <a:off x="10437481" y="3842912"/>
            <a:ext cx="0" cy="6531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FA6041CB-BDED-4E3A-AEF6-0218F3F91EB4}"/>
              </a:ext>
            </a:extLst>
          </p:cNvPr>
          <p:cNvSpPr txBox="1">
            <a:spLocks/>
          </p:cNvSpPr>
          <p:nvPr/>
        </p:nvSpPr>
        <p:spPr>
          <a:xfrm>
            <a:off x="4048649" y="147465"/>
            <a:ext cx="4388019" cy="77033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+mn-lt"/>
              </a:rPr>
              <a:t>NetDevOps Blueprint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C85C676-9429-4047-AB7D-CE9D335E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71" y="5789621"/>
            <a:ext cx="225181" cy="42818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4C82947-5C6C-4D6F-B105-EC8D1FE96335}"/>
              </a:ext>
            </a:extLst>
          </p:cNvPr>
          <p:cNvSpPr txBox="1"/>
          <p:nvPr/>
        </p:nvSpPr>
        <p:spPr>
          <a:xfrm>
            <a:off x="1205657" y="607684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A6D3FA1-DD11-40CC-9343-01A659216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240" y="2891911"/>
            <a:ext cx="9726228" cy="114242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8E1A4B9-769B-48F8-B7D7-B84B2CD8EE67}"/>
              </a:ext>
            </a:extLst>
          </p:cNvPr>
          <p:cNvSpPr/>
          <p:nvPr/>
        </p:nvSpPr>
        <p:spPr>
          <a:xfrm>
            <a:off x="1324394" y="1363456"/>
            <a:ext cx="1197428" cy="770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Planning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F0EFD9B-E297-4BF3-94C9-67892D146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88" y="5511634"/>
            <a:ext cx="488224" cy="488224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0D23335-AF41-4DD7-A9AC-83617E2C49B1}"/>
              </a:ext>
            </a:extLst>
          </p:cNvPr>
          <p:cNvCxnSpPr>
            <a:cxnSpLocks/>
          </p:cNvCxnSpPr>
          <p:nvPr/>
        </p:nvCxnSpPr>
        <p:spPr>
          <a:xfrm flipV="1">
            <a:off x="1911209" y="2151445"/>
            <a:ext cx="1" cy="7733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8375C75-7801-4A1C-AF9D-63342E794CFB}"/>
              </a:ext>
            </a:extLst>
          </p:cNvPr>
          <p:cNvSpPr/>
          <p:nvPr/>
        </p:nvSpPr>
        <p:spPr>
          <a:xfrm>
            <a:off x="3118340" y="1363456"/>
            <a:ext cx="1922492" cy="770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Code, Build, Test, &amp; Commit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A88067D-3E75-491D-A02D-3146C196E5E6}"/>
              </a:ext>
            </a:extLst>
          </p:cNvPr>
          <p:cNvCxnSpPr>
            <a:cxnSpLocks/>
          </p:cNvCxnSpPr>
          <p:nvPr/>
        </p:nvCxnSpPr>
        <p:spPr>
          <a:xfrm flipV="1">
            <a:off x="4036750" y="2133819"/>
            <a:ext cx="1" cy="7733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6476242-25BE-44B8-9255-D93628E966FB}"/>
              </a:ext>
            </a:extLst>
          </p:cNvPr>
          <p:cNvSpPr/>
          <p:nvPr/>
        </p:nvSpPr>
        <p:spPr>
          <a:xfrm>
            <a:off x="7090414" y="1363456"/>
            <a:ext cx="1197424" cy="770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Pre-Prod (in-Lab) testing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437DFFB-2D8D-4903-BAE2-8040F19D70C6}"/>
              </a:ext>
            </a:extLst>
          </p:cNvPr>
          <p:cNvCxnSpPr>
            <a:cxnSpLocks/>
          </p:cNvCxnSpPr>
          <p:nvPr/>
        </p:nvCxnSpPr>
        <p:spPr>
          <a:xfrm flipV="1">
            <a:off x="7736101" y="2121007"/>
            <a:ext cx="1" cy="7733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6E25A3E-EC59-40B4-9859-A893E73D6C27}"/>
              </a:ext>
            </a:extLst>
          </p:cNvPr>
          <p:cNvSpPr/>
          <p:nvPr/>
        </p:nvSpPr>
        <p:spPr>
          <a:xfrm>
            <a:off x="5551679" y="1363456"/>
            <a:ext cx="1197428" cy="770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Images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B3B10F3-AC2F-43B8-8129-F1E2B9BFBF9B}"/>
              </a:ext>
            </a:extLst>
          </p:cNvPr>
          <p:cNvCxnSpPr>
            <a:cxnSpLocks/>
          </p:cNvCxnSpPr>
          <p:nvPr/>
        </p:nvCxnSpPr>
        <p:spPr>
          <a:xfrm flipV="1">
            <a:off x="6138494" y="2128023"/>
            <a:ext cx="1" cy="7733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9DDE9A0-6987-4808-907C-476F5125472B}"/>
              </a:ext>
            </a:extLst>
          </p:cNvPr>
          <p:cNvSpPr/>
          <p:nvPr/>
        </p:nvSpPr>
        <p:spPr>
          <a:xfrm>
            <a:off x="8655057" y="1363456"/>
            <a:ext cx="1176963" cy="770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Deploy to Live Network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18E9EE7-67F1-4CF6-87DE-5A1ACEB84013}"/>
              </a:ext>
            </a:extLst>
          </p:cNvPr>
          <p:cNvCxnSpPr>
            <a:cxnSpLocks/>
          </p:cNvCxnSpPr>
          <p:nvPr/>
        </p:nvCxnSpPr>
        <p:spPr>
          <a:xfrm flipV="1">
            <a:off x="9285114" y="2128605"/>
            <a:ext cx="1" cy="7733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36E239B-A90F-468D-B40C-9840790B4E49}"/>
              </a:ext>
            </a:extLst>
          </p:cNvPr>
          <p:cNvSpPr/>
          <p:nvPr/>
        </p:nvSpPr>
        <p:spPr>
          <a:xfrm>
            <a:off x="10060576" y="1363456"/>
            <a:ext cx="1016473" cy="770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Live NetOps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F1CE24-D67A-41F3-84B3-159B66A38B0E}"/>
              </a:ext>
            </a:extLst>
          </p:cNvPr>
          <p:cNvCxnSpPr>
            <a:cxnSpLocks/>
          </p:cNvCxnSpPr>
          <p:nvPr/>
        </p:nvCxnSpPr>
        <p:spPr>
          <a:xfrm flipV="1">
            <a:off x="10560043" y="2128023"/>
            <a:ext cx="1" cy="7733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2440D2-F9CC-494D-B40F-07B83F453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89" y="4491885"/>
            <a:ext cx="1376022" cy="9573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5EEF45-9F77-4AAF-BEBC-298ADAB4B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712" y="4496054"/>
            <a:ext cx="1376022" cy="9573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3EAA4FC-E136-42A2-B2DF-3178A3638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826" y="4496054"/>
            <a:ext cx="1376022" cy="9573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6E5611-7B0E-4D61-902D-76A90AC70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130" y="4491885"/>
            <a:ext cx="1376022" cy="9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971185-CF02-4875-9CF6-22E85597A9D6}"/>
              </a:ext>
            </a:extLst>
          </p:cNvPr>
          <p:cNvSpPr/>
          <p:nvPr/>
        </p:nvSpPr>
        <p:spPr>
          <a:xfrm>
            <a:off x="1589118" y="2183489"/>
            <a:ext cx="130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50CA9-031B-4EA0-9ACE-C89658DFC91F}"/>
              </a:ext>
            </a:extLst>
          </p:cNvPr>
          <p:cNvSpPr/>
          <p:nvPr/>
        </p:nvSpPr>
        <p:spPr>
          <a:xfrm>
            <a:off x="3123613" y="2183489"/>
            <a:ext cx="130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46718-3A36-4C09-AFF9-8ECFC8D8E8A1}"/>
              </a:ext>
            </a:extLst>
          </p:cNvPr>
          <p:cNvSpPr/>
          <p:nvPr/>
        </p:nvSpPr>
        <p:spPr>
          <a:xfrm>
            <a:off x="4658108" y="2176455"/>
            <a:ext cx="130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E5985E-7792-458F-AC8B-CC29464C0915}"/>
              </a:ext>
            </a:extLst>
          </p:cNvPr>
          <p:cNvSpPr/>
          <p:nvPr/>
        </p:nvSpPr>
        <p:spPr>
          <a:xfrm>
            <a:off x="6192603" y="2183489"/>
            <a:ext cx="130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23CFC2-65E6-4950-96B0-48F7A5385A37}"/>
              </a:ext>
            </a:extLst>
          </p:cNvPr>
          <p:cNvSpPr/>
          <p:nvPr/>
        </p:nvSpPr>
        <p:spPr>
          <a:xfrm>
            <a:off x="9261593" y="2176455"/>
            <a:ext cx="130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A55DA3-BCFD-495F-AF37-F794BBA63E88}"/>
              </a:ext>
            </a:extLst>
          </p:cNvPr>
          <p:cNvSpPr/>
          <p:nvPr/>
        </p:nvSpPr>
        <p:spPr>
          <a:xfrm>
            <a:off x="7727098" y="2176455"/>
            <a:ext cx="130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8282F2-0C25-4E7E-B787-0B643B6AF761}"/>
              </a:ext>
            </a:extLst>
          </p:cNvPr>
          <p:cNvCxnSpPr/>
          <p:nvPr/>
        </p:nvCxnSpPr>
        <p:spPr>
          <a:xfrm>
            <a:off x="1562833" y="3597972"/>
            <a:ext cx="13082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021363-8F3F-4C57-BDE6-D9EB66FF126F}"/>
              </a:ext>
            </a:extLst>
          </p:cNvPr>
          <p:cNvCxnSpPr/>
          <p:nvPr/>
        </p:nvCxnSpPr>
        <p:spPr>
          <a:xfrm flipV="1">
            <a:off x="2871129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4A8EA7-CAB9-451E-8DAD-A33957031A4F}"/>
              </a:ext>
            </a:extLst>
          </p:cNvPr>
          <p:cNvCxnSpPr/>
          <p:nvPr/>
        </p:nvCxnSpPr>
        <p:spPr>
          <a:xfrm flipV="1">
            <a:off x="3083845" y="3597972"/>
            <a:ext cx="1335259" cy="64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BDC5EE-8CA4-4854-AE0F-7D9B62093A17}"/>
              </a:ext>
            </a:extLst>
          </p:cNvPr>
          <p:cNvCxnSpPr/>
          <p:nvPr/>
        </p:nvCxnSpPr>
        <p:spPr>
          <a:xfrm>
            <a:off x="4621920" y="3597972"/>
            <a:ext cx="13082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E75FAB-93FA-42FF-9EE8-EB444463129A}"/>
              </a:ext>
            </a:extLst>
          </p:cNvPr>
          <p:cNvCxnSpPr/>
          <p:nvPr/>
        </p:nvCxnSpPr>
        <p:spPr>
          <a:xfrm flipV="1">
            <a:off x="6142932" y="3597972"/>
            <a:ext cx="1335259" cy="64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F518B4-F5FA-4D33-B8F1-08C107E79D4B}"/>
              </a:ext>
            </a:extLst>
          </p:cNvPr>
          <p:cNvCxnSpPr/>
          <p:nvPr/>
        </p:nvCxnSpPr>
        <p:spPr>
          <a:xfrm>
            <a:off x="7711301" y="3597972"/>
            <a:ext cx="13082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D8D79A-98DF-4834-9B9E-1C345796A2C5}"/>
              </a:ext>
            </a:extLst>
          </p:cNvPr>
          <p:cNvCxnSpPr/>
          <p:nvPr/>
        </p:nvCxnSpPr>
        <p:spPr>
          <a:xfrm flipV="1">
            <a:off x="9232313" y="3597972"/>
            <a:ext cx="1335259" cy="64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2CFC19-00B1-48FE-9932-0AB41586AD23}"/>
              </a:ext>
            </a:extLst>
          </p:cNvPr>
          <p:cNvCxnSpPr/>
          <p:nvPr/>
        </p:nvCxnSpPr>
        <p:spPr>
          <a:xfrm flipH="1">
            <a:off x="2857647" y="3925467"/>
            <a:ext cx="22619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EC7AC8-19F9-4826-BC77-1029631F060D}"/>
              </a:ext>
            </a:extLst>
          </p:cNvPr>
          <p:cNvCxnSpPr/>
          <p:nvPr/>
        </p:nvCxnSpPr>
        <p:spPr>
          <a:xfrm flipH="1">
            <a:off x="4403964" y="3925467"/>
            <a:ext cx="22619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53BD1F-87B4-4609-B1C2-2BBCD90C0C2B}"/>
              </a:ext>
            </a:extLst>
          </p:cNvPr>
          <p:cNvCxnSpPr/>
          <p:nvPr/>
        </p:nvCxnSpPr>
        <p:spPr>
          <a:xfrm flipH="1">
            <a:off x="5934903" y="3925467"/>
            <a:ext cx="22619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808999-F090-4ADC-8664-66AAAFC4323D}"/>
              </a:ext>
            </a:extLst>
          </p:cNvPr>
          <p:cNvCxnSpPr/>
          <p:nvPr/>
        </p:nvCxnSpPr>
        <p:spPr>
          <a:xfrm flipH="1">
            <a:off x="7481220" y="3925467"/>
            <a:ext cx="22619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E1EB02-31B6-453E-A23E-E22033CD2DA4}"/>
              </a:ext>
            </a:extLst>
          </p:cNvPr>
          <p:cNvCxnSpPr/>
          <p:nvPr/>
        </p:nvCxnSpPr>
        <p:spPr>
          <a:xfrm flipH="1">
            <a:off x="9018227" y="3925467"/>
            <a:ext cx="22619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F48A22-062D-4F8F-951C-3D7E687E3CE4}"/>
              </a:ext>
            </a:extLst>
          </p:cNvPr>
          <p:cNvCxnSpPr/>
          <p:nvPr/>
        </p:nvCxnSpPr>
        <p:spPr>
          <a:xfrm flipV="1">
            <a:off x="3065921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325DC3-C51F-467C-952E-6EF82067C19E}"/>
              </a:ext>
            </a:extLst>
          </p:cNvPr>
          <p:cNvCxnSpPr/>
          <p:nvPr/>
        </p:nvCxnSpPr>
        <p:spPr>
          <a:xfrm flipV="1">
            <a:off x="1570177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A2198-79BF-4853-BAD0-68D66921B3FD}"/>
              </a:ext>
            </a:extLst>
          </p:cNvPr>
          <p:cNvCxnSpPr/>
          <p:nvPr/>
        </p:nvCxnSpPr>
        <p:spPr>
          <a:xfrm flipV="1">
            <a:off x="4428433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58E3135-9BFC-45B5-8E59-714272F871FD}"/>
              </a:ext>
            </a:extLst>
          </p:cNvPr>
          <p:cNvCxnSpPr/>
          <p:nvPr/>
        </p:nvCxnSpPr>
        <p:spPr>
          <a:xfrm flipV="1">
            <a:off x="4623225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861525-C031-404A-82AE-777293FB90C2}"/>
              </a:ext>
            </a:extLst>
          </p:cNvPr>
          <p:cNvCxnSpPr/>
          <p:nvPr/>
        </p:nvCxnSpPr>
        <p:spPr>
          <a:xfrm flipV="1">
            <a:off x="5949401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E4AAE6-301E-4A0B-8295-11A5F1C7FF97}"/>
              </a:ext>
            </a:extLst>
          </p:cNvPr>
          <p:cNvCxnSpPr/>
          <p:nvPr/>
        </p:nvCxnSpPr>
        <p:spPr>
          <a:xfrm flipV="1">
            <a:off x="6144193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0C60ED-9A91-4442-AD6A-10127C759255}"/>
              </a:ext>
            </a:extLst>
          </p:cNvPr>
          <p:cNvCxnSpPr/>
          <p:nvPr/>
        </p:nvCxnSpPr>
        <p:spPr>
          <a:xfrm flipV="1">
            <a:off x="7498621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4817E51-6733-4E28-BF27-8587526DCC98}"/>
              </a:ext>
            </a:extLst>
          </p:cNvPr>
          <p:cNvCxnSpPr/>
          <p:nvPr/>
        </p:nvCxnSpPr>
        <p:spPr>
          <a:xfrm flipV="1">
            <a:off x="7693413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FBFFE3-D246-4A76-A507-B5FA0E53C6CB}"/>
              </a:ext>
            </a:extLst>
          </p:cNvPr>
          <p:cNvCxnSpPr/>
          <p:nvPr/>
        </p:nvCxnSpPr>
        <p:spPr>
          <a:xfrm flipV="1">
            <a:off x="9037761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47120E2-DABC-4B6F-91F3-B233BF6CE2B7}"/>
              </a:ext>
            </a:extLst>
          </p:cNvPr>
          <p:cNvCxnSpPr/>
          <p:nvPr/>
        </p:nvCxnSpPr>
        <p:spPr>
          <a:xfrm flipV="1">
            <a:off x="9232553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B12C315-9188-4833-B123-698134B06AFD}"/>
              </a:ext>
            </a:extLst>
          </p:cNvPr>
          <p:cNvCxnSpPr/>
          <p:nvPr/>
        </p:nvCxnSpPr>
        <p:spPr>
          <a:xfrm flipV="1">
            <a:off x="10576897" y="3585860"/>
            <a:ext cx="0" cy="3416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081CE9F-CE4B-4FBE-9F74-175DA40EFA70}"/>
              </a:ext>
            </a:extLst>
          </p:cNvPr>
          <p:cNvSpPr txBox="1"/>
          <p:nvPr/>
        </p:nvSpPr>
        <p:spPr>
          <a:xfrm>
            <a:off x="4473147" y="1755177"/>
            <a:ext cx="33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Steps (5 to 15 steps ideal)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ACD191-7AAD-4096-BE27-A430FD5AABDB}"/>
              </a:ext>
            </a:extLst>
          </p:cNvPr>
          <p:cNvSpPr txBox="1"/>
          <p:nvPr/>
        </p:nvSpPr>
        <p:spPr>
          <a:xfrm>
            <a:off x="4452339" y="4571554"/>
            <a:ext cx="675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LT/PT: Value Added Time  (Lead Time/Process Time)</a:t>
            </a:r>
          </a:p>
          <a:p>
            <a:r>
              <a:rPr lang="en-US" dirty="0"/>
              <a:t>NVT: Non-Value Added Time (e.g. Wait time)</a:t>
            </a:r>
          </a:p>
          <a:p>
            <a:r>
              <a:rPr lang="en-US" dirty="0"/>
              <a:t>%C/A:  % of time process can use results of prior stage without rework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EA024A-A120-4725-93FC-599FFD2A28F3}"/>
              </a:ext>
            </a:extLst>
          </p:cNvPr>
          <p:cNvSpPr txBox="1"/>
          <p:nvPr/>
        </p:nvSpPr>
        <p:spPr>
          <a:xfrm>
            <a:off x="1831298" y="3170454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LT/PT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DF273E-D186-4BE1-BD1F-66CDC92DB7FD}"/>
              </a:ext>
            </a:extLst>
          </p:cNvPr>
          <p:cNvSpPr txBox="1"/>
          <p:nvPr/>
        </p:nvSpPr>
        <p:spPr>
          <a:xfrm>
            <a:off x="2667984" y="398566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DEBBED-E1EB-4A44-A6F5-CFCF1093D91C}"/>
              </a:ext>
            </a:extLst>
          </p:cNvPr>
          <p:cNvSpPr txBox="1"/>
          <p:nvPr/>
        </p:nvSpPr>
        <p:spPr>
          <a:xfrm>
            <a:off x="3265877" y="359797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%C/A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BAA90-CE18-43C4-9532-73349A348D2B}"/>
              </a:ext>
            </a:extLst>
          </p:cNvPr>
          <p:cNvSpPr txBox="1"/>
          <p:nvPr/>
        </p:nvSpPr>
        <p:spPr>
          <a:xfrm>
            <a:off x="3400721" y="3165404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LT/PT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9B1373-E221-4383-B178-9252A0558D90}"/>
              </a:ext>
            </a:extLst>
          </p:cNvPr>
          <p:cNvSpPr txBox="1"/>
          <p:nvPr/>
        </p:nvSpPr>
        <p:spPr>
          <a:xfrm>
            <a:off x="4237407" y="398061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4B45B1-B474-418F-BA6B-ABFC4C314599}"/>
              </a:ext>
            </a:extLst>
          </p:cNvPr>
          <p:cNvSpPr txBox="1"/>
          <p:nvPr/>
        </p:nvSpPr>
        <p:spPr>
          <a:xfrm>
            <a:off x="4908238" y="365211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%C/A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8A86C2-72A9-4BA1-A28B-87A2A451617E}"/>
              </a:ext>
            </a:extLst>
          </p:cNvPr>
          <p:cNvSpPr txBox="1"/>
          <p:nvPr/>
        </p:nvSpPr>
        <p:spPr>
          <a:xfrm>
            <a:off x="4939865" y="3166412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LT/PT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F74758-E22E-4E15-8406-5630867A52FE}"/>
              </a:ext>
            </a:extLst>
          </p:cNvPr>
          <p:cNvSpPr txBox="1"/>
          <p:nvPr/>
        </p:nvSpPr>
        <p:spPr>
          <a:xfrm>
            <a:off x="5776551" y="398162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B8C4C9-931B-4632-B090-D1B0E2A05A1A}"/>
              </a:ext>
            </a:extLst>
          </p:cNvPr>
          <p:cNvSpPr txBox="1"/>
          <p:nvPr/>
        </p:nvSpPr>
        <p:spPr>
          <a:xfrm>
            <a:off x="6471598" y="365312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%C/A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CD69B0-1749-42B7-B88B-68F8CCFE5D26}"/>
              </a:ext>
            </a:extLst>
          </p:cNvPr>
          <p:cNvSpPr txBox="1"/>
          <p:nvPr/>
        </p:nvSpPr>
        <p:spPr>
          <a:xfrm>
            <a:off x="6503225" y="3167420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LT/PT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4F15AA-D5EF-4DC7-B260-A8BD5C34B730}"/>
              </a:ext>
            </a:extLst>
          </p:cNvPr>
          <p:cNvSpPr txBox="1"/>
          <p:nvPr/>
        </p:nvSpPr>
        <p:spPr>
          <a:xfrm>
            <a:off x="7339911" y="398262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A7EF1D-D431-42E2-AE99-6C8981D3C3AB}"/>
              </a:ext>
            </a:extLst>
          </p:cNvPr>
          <p:cNvSpPr txBox="1"/>
          <p:nvPr/>
        </p:nvSpPr>
        <p:spPr>
          <a:xfrm>
            <a:off x="7956238" y="365413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%C/A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C12BFC-1647-475B-8BE3-4A18DD6B26CA}"/>
              </a:ext>
            </a:extLst>
          </p:cNvPr>
          <p:cNvSpPr txBox="1"/>
          <p:nvPr/>
        </p:nvSpPr>
        <p:spPr>
          <a:xfrm>
            <a:off x="7987865" y="3168426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LT/PT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DE08E2-4732-4782-AD86-AD318DD77C2F}"/>
              </a:ext>
            </a:extLst>
          </p:cNvPr>
          <p:cNvSpPr txBox="1"/>
          <p:nvPr/>
        </p:nvSpPr>
        <p:spPr>
          <a:xfrm>
            <a:off x="8824551" y="398363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1281A63-A01E-4387-B2A6-39E4C9928F33}"/>
              </a:ext>
            </a:extLst>
          </p:cNvPr>
          <p:cNvSpPr txBox="1"/>
          <p:nvPr/>
        </p:nvSpPr>
        <p:spPr>
          <a:xfrm>
            <a:off x="9531714" y="365514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%C/A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5491C27-46EB-408B-B591-8D68B4CDFB8F}"/>
              </a:ext>
            </a:extLst>
          </p:cNvPr>
          <p:cNvSpPr txBox="1"/>
          <p:nvPr/>
        </p:nvSpPr>
        <p:spPr>
          <a:xfrm>
            <a:off x="9563341" y="3169435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LT/PT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9DE70E9-9300-4C5A-A127-FF7B3D384775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2897414" y="2640689"/>
            <a:ext cx="2261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C69C5EB-8A87-45D7-AD42-AC366ED9DB8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4431909" y="2633655"/>
            <a:ext cx="226199" cy="7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936B433-D629-48C9-9498-B08850DA35A1}"/>
              </a:ext>
            </a:extLst>
          </p:cNvPr>
          <p:cNvCxnSpPr>
            <a:stCxn id="17" idx="3"/>
            <a:endCxn id="16" idx="1"/>
          </p:cNvCxnSpPr>
          <p:nvPr/>
        </p:nvCxnSpPr>
        <p:spPr>
          <a:xfrm>
            <a:off x="9035394" y="2633655"/>
            <a:ext cx="2261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2D944DD-7798-4DFB-BF9E-70E45210B588}"/>
              </a:ext>
            </a:extLst>
          </p:cNvPr>
          <p:cNvCxnSpPr>
            <a:stCxn id="15" idx="3"/>
            <a:endCxn id="17" idx="1"/>
          </p:cNvCxnSpPr>
          <p:nvPr/>
        </p:nvCxnSpPr>
        <p:spPr>
          <a:xfrm flipV="1">
            <a:off x="7500899" y="2633655"/>
            <a:ext cx="226199" cy="7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3BDD3AF-6E1D-4F1B-8C63-0A7B126C0819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5966404" y="2633655"/>
            <a:ext cx="226199" cy="7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50ED0012-123E-4F3A-817A-6AC7591382D3}"/>
              </a:ext>
            </a:extLst>
          </p:cNvPr>
          <p:cNvSpPr/>
          <p:nvPr/>
        </p:nvSpPr>
        <p:spPr>
          <a:xfrm>
            <a:off x="3809780" y="340298"/>
            <a:ext cx="3788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Value Stream Map Template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8008F2B0-2E2A-4A86-97CE-9DF002913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83" y="4911289"/>
            <a:ext cx="225181" cy="428184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24881980-9E5C-4F93-9B59-5ABE1BF606E5}"/>
              </a:ext>
            </a:extLst>
          </p:cNvPr>
          <p:cNvSpPr txBox="1"/>
          <p:nvPr/>
        </p:nvSpPr>
        <p:spPr>
          <a:xfrm>
            <a:off x="1831298" y="5079440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18B2DE1-3905-44BF-8FD2-FD1DA4BE4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210" y="4546137"/>
            <a:ext cx="533303" cy="5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8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7AC82D-7634-4669-A752-DAD8118CC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5" y="1387389"/>
            <a:ext cx="1324709" cy="1324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409368-7460-4D49-9F43-FBA929E03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3" y="731954"/>
            <a:ext cx="11882134" cy="57673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9530F74-A1E6-42AF-9DC4-BC6D622F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8" y="103694"/>
            <a:ext cx="10515600" cy="6997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DevOps Engineering Blueprint</a:t>
            </a:r>
          </a:p>
        </p:txBody>
      </p:sp>
    </p:spTree>
    <p:extLst>
      <p:ext uri="{BB962C8B-B14F-4D97-AF65-F5344CB8AC3E}">
        <p14:creationId xmlns:p14="http://schemas.microsoft.com/office/powerpoint/2010/main" val="72543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9E5AB84A-4A51-455B-99D3-E27C6B54B721}"/>
              </a:ext>
            </a:extLst>
          </p:cNvPr>
          <p:cNvSpPr/>
          <p:nvPr/>
        </p:nvSpPr>
        <p:spPr>
          <a:xfrm>
            <a:off x="305365" y="3016935"/>
            <a:ext cx="11378609" cy="129654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93971E6-0994-45D6-BE5C-9949ED33FB13}"/>
              </a:ext>
            </a:extLst>
          </p:cNvPr>
          <p:cNvSpPr/>
          <p:nvPr/>
        </p:nvSpPr>
        <p:spPr>
          <a:xfrm>
            <a:off x="1565710" y="3188005"/>
            <a:ext cx="3639190" cy="96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BF996E-4E48-4C9C-8994-A18631CC0E83}"/>
              </a:ext>
            </a:extLst>
          </p:cNvPr>
          <p:cNvSpPr/>
          <p:nvPr/>
        </p:nvSpPr>
        <p:spPr>
          <a:xfrm>
            <a:off x="6475665" y="3219265"/>
            <a:ext cx="3773199" cy="9341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692903EB-079D-4DC0-B18B-D96DC84A5775}"/>
              </a:ext>
            </a:extLst>
          </p:cNvPr>
          <p:cNvCxnSpPr>
            <a:cxnSpLocks/>
          </p:cNvCxnSpPr>
          <p:nvPr/>
        </p:nvCxnSpPr>
        <p:spPr>
          <a:xfrm>
            <a:off x="6448417" y="3792331"/>
            <a:ext cx="3983976" cy="2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6F325022-1DE9-4737-95BA-C2CBC86FBD0D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519034" y="3788268"/>
            <a:ext cx="4029525" cy="67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DF1C26-0419-0646-9CAF-50FB5468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22" y="332954"/>
            <a:ext cx="10515600" cy="6997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DevOps CI/CD Pipeline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10DA472-656D-4AC4-B938-ED2C0E409779}"/>
              </a:ext>
            </a:extLst>
          </p:cNvPr>
          <p:cNvSpPr/>
          <p:nvPr/>
        </p:nvSpPr>
        <p:spPr>
          <a:xfrm>
            <a:off x="442655" y="3188004"/>
            <a:ext cx="792286" cy="96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8312837-C1F9-45B1-9E13-003CC525AAEC}"/>
              </a:ext>
            </a:extLst>
          </p:cNvPr>
          <p:cNvSpPr/>
          <p:nvPr/>
        </p:nvSpPr>
        <p:spPr>
          <a:xfrm>
            <a:off x="10432393" y="3196046"/>
            <a:ext cx="1072997" cy="949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Operate</a:t>
            </a:r>
          </a:p>
        </p:txBody>
      </p:sp>
      <p:sp>
        <p:nvSpPr>
          <p:cNvPr id="44" name="Flowchart: Magnetic Disk 43">
            <a:extLst>
              <a:ext uri="{FF2B5EF4-FFF2-40B4-BE49-F238E27FC236}">
                <a16:creationId xmlns:a16="http://schemas.microsoft.com/office/drawing/2014/main" id="{092B7685-ED36-458E-8F99-6F3057A37C16}"/>
              </a:ext>
            </a:extLst>
          </p:cNvPr>
          <p:cNvSpPr/>
          <p:nvPr/>
        </p:nvSpPr>
        <p:spPr>
          <a:xfrm>
            <a:off x="5548650" y="3479227"/>
            <a:ext cx="709040" cy="563211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91FD38-A13B-4BC4-8752-2C4E59AEEA6E}"/>
              </a:ext>
            </a:extLst>
          </p:cNvPr>
          <p:cNvSpPr txBox="1"/>
          <p:nvPr/>
        </p:nvSpPr>
        <p:spPr>
          <a:xfrm>
            <a:off x="5548559" y="3656540"/>
            <a:ext cx="72237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Artifacts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C5ED6F1-C1D4-43B8-BECD-E7608BF8EEE2}"/>
              </a:ext>
            </a:extLst>
          </p:cNvPr>
          <p:cNvCxnSpPr/>
          <p:nvPr/>
        </p:nvCxnSpPr>
        <p:spPr>
          <a:xfrm>
            <a:off x="1234941" y="3795039"/>
            <a:ext cx="3307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DD901EA-5194-49E0-BF04-1325D4F4DAFE}"/>
              </a:ext>
            </a:extLst>
          </p:cNvPr>
          <p:cNvCxnSpPr>
            <a:cxnSpLocks/>
          </p:cNvCxnSpPr>
          <p:nvPr/>
        </p:nvCxnSpPr>
        <p:spPr>
          <a:xfrm>
            <a:off x="6257690" y="3795039"/>
            <a:ext cx="299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F9435799-8825-4A13-B0B4-52ECE5F87FC3}"/>
              </a:ext>
            </a:extLst>
          </p:cNvPr>
          <p:cNvSpPr txBox="1"/>
          <p:nvPr/>
        </p:nvSpPr>
        <p:spPr>
          <a:xfrm>
            <a:off x="5372412" y="3027395"/>
            <a:ext cx="10438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Pipeline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1ABD9B0A-FC3A-46FC-A085-18F200C8A23A}"/>
              </a:ext>
            </a:extLst>
          </p:cNvPr>
          <p:cNvSpPr/>
          <p:nvPr/>
        </p:nvSpPr>
        <p:spPr>
          <a:xfrm>
            <a:off x="1683157" y="3560725"/>
            <a:ext cx="859693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Backlog &amp; Design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E7375933-9A12-4E0E-AF2C-6584DF1B2532}"/>
              </a:ext>
            </a:extLst>
          </p:cNvPr>
          <p:cNvSpPr/>
          <p:nvPr/>
        </p:nvSpPr>
        <p:spPr>
          <a:xfrm>
            <a:off x="2645045" y="3560725"/>
            <a:ext cx="696083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Code &amp; Test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4510F1F8-4C15-4133-9938-CBD6C12F502A}"/>
              </a:ext>
            </a:extLst>
          </p:cNvPr>
          <p:cNvSpPr/>
          <p:nvPr/>
        </p:nvSpPr>
        <p:spPr>
          <a:xfrm>
            <a:off x="3443323" y="3560725"/>
            <a:ext cx="796211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Commit &amp; Merge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8CB735C8-2A61-41A1-8627-B0E9748DA4B9}"/>
              </a:ext>
            </a:extLst>
          </p:cNvPr>
          <p:cNvSpPr/>
          <p:nvPr/>
        </p:nvSpPr>
        <p:spPr>
          <a:xfrm>
            <a:off x="4341730" y="3560725"/>
            <a:ext cx="696083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Build &amp;  Test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C9CB742-EC18-4347-AF3E-A3059990AE76}"/>
              </a:ext>
            </a:extLst>
          </p:cNvPr>
          <p:cNvSpPr/>
          <p:nvPr/>
        </p:nvSpPr>
        <p:spPr>
          <a:xfrm>
            <a:off x="6757808" y="3566753"/>
            <a:ext cx="658744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SAT &amp; UAT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808B7BF4-3475-45F0-B1AA-C626DBF61806}"/>
              </a:ext>
            </a:extLst>
          </p:cNvPr>
          <p:cNvSpPr/>
          <p:nvPr/>
        </p:nvSpPr>
        <p:spPr>
          <a:xfrm>
            <a:off x="9252771" y="3587351"/>
            <a:ext cx="801944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Post-prod tests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18E09392-CFFE-47B6-962F-6F866DD2EB99}"/>
              </a:ext>
            </a:extLst>
          </p:cNvPr>
          <p:cNvSpPr/>
          <p:nvPr/>
        </p:nvSpPr>
        <p:spPr>
          <a:xfrm>
            <a:off x="7530002" y="3577260"/>
            <a:ext cx="747934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Approve Release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3EDA33C-307A-4DDE-AA6E-8D92203A26F0}"/>
              </a:ext>
            </a:extLst>
          </p:cNvPr>
          <p:cNvSpPr txBox="1"/>
          <p:nvPr/>
        </p:nvSpPr>
        <p:spPr>
          <a:xfrm>
            <a:off x="1565710" y="3178308"/>
            <a:ext cx="3659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Integration (CI)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5C300C5-828D-4732-8AD3-33BCF3F90920}"/>
              </a:ext>
            </a:extLst>
          </p:cNvPr>
          <p:cNvSpPr txBox="1"/>
          <p:nvPr/>
        </p:nvSpPr>
        <p:spPr>
          <a:xfrm>
            <a:off x="6415998" y="3203011"/>
            <a:ext cx="3912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Delivery/Deployment (CD)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6A4BC88E-8C57-44A4-AA93-37B84B132E3C}"/>
              </a:ext>
            </a:extLst>
          </p:cNvPr>
          <p:cNvSpPr/>
          <p:nvPr/>
        </p:nvSpPr>
        <p:spPr>
          <a:xfrm>
            <a:off x="8391386" y="3577260"/>
            <a:ext cx="747934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Deploy to Prod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B267F506-3CDF-4F69-89D9-3BBFB9F14F79}"/>
              </a:ext>
            </a:extLst>
          </p:cNvPr>
          <p:cNvSpPr/>
          <p:nvPr/>
        </p:nvSpPr>
        <p:spPr>
          <a:xfrm>
            <a:off x="5701104" y="2309810"/>
            <a:ext cx="402718" cy="636491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BA706-F0E5-4E79-8931-83CF59BC066C}"/>
              </a:ext>
            </a:extLst>
          </p:cNvPr>
          <p:cNvSpPr txBox="1"/>
          <p:nvPr/>
        </p:nvSpPr>
        <p:spPr>
          <a:xfrm>
            <a:off x="2800620" y="1874654"/>
            <a:ext cx="620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Stream Management and Application Release Automation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07AEB8-AF71-4962-8519-09651A4D3F1D}"/>
              </a:ext>
            </a:extLst>
          </p:cNvPr>
          <p:cNvSpPr txBox="1"/>
          <p:nvPr/>
        </p:nvSpPr>
        <p:spPr>
          <a:xfrm>
            <a:off x="4843423" y="5175960"/>
            <a:ext cx="211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Elastic Infrastructure</a:t>
            </a:r>
          </a:p>
        </p:txBody>
      </p:sp>
      <p:sp>
        <p:nvSpPr>
          <p:cNvPr id="53" name="Arrow: Up-Down 52">
            <a:extLst>
              <a:ext uri="{FF2B5EF4-FFF2-40B4-BE49-F238E27FC236}">
                <a16:creationId xmlns:a16="http://schemas.microsoft.com/office/drawing/2014/main" id="{896037FB-750D-40E3-A5D5-625FD71C61BD}"/>
              </a:ext>
            </a:extLst>
          </p:cNvPr>
          <p:cNvSpPr/>
          <p:nvPr/>
        </p:nvSpPr>
        <p:spPr>
          <a:xfrm>
            <a:off x="5701104" y="4443323"/>
            <a:ext cx="402718" cy="636491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422CF5-3D2F-4B10-B6E6-B8E6F098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62" y="4913740"/>
            <a:ext cx="225181" cy="42818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829DDA5-AFCA-40CC-861C-03CF0B81868D}"/>
              </a:ext>
            </a:extLst>
          </p:cNvPr>
          <p:cNvSpPr txBox="1"/>
          <p:nvPr/>
        </p:nvSpPr>
        <p:spPr>
          <a:xfrm>
            <a:off x="600353" y="5185433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A0C90-BD4D-4B55-81C3-806C86F2D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970" y="4913740"/>
            <a:ext cx="533303" cy="5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6CD30FF6-5D9A-4FDE-8453-3797AE69CC8C}"/>
              </a:ext>
            </a:extLst>
          </p:cNvPr>
          <p:cNvSpPr/>
          <p:nvPr/>
        </p:nvSpPr>
        <p:spPr>
          <a:xfrm>
            <a:off x="4922782" y="2096192"/>
            <a:ext cx="3875145" cy="240513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F991D-A660-4A2B-B0EB-1B13D8F1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64" y="2494174"/>
            <a:ext cx="225181" cy="428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713CD-CA0C-4547-B2D9-BEFA9838DC55}"/>
              </a:ext>
            </a:extLst>
          </p:cNvPr>
          <p:cNvSpPr txBox="1"/>
          <p:nvPr/>
        </p:nvSpPr>
        <p:spPr>
          <a:xfrm>
            <a:off x="2427355" y="2765867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EF85F-0060-41D8-900F-EC38D30C9622}"/>
              </a:ext>
            </a:extLst>
          </p:cNvPr>
          <p:cNvSpPr/>
          <p:nvPr/>
        </p:nvSpPr>
        <p:spPr>
          <a:xfrm>
            <a:off x="4457472" y="163972"/>
            <a:ext cx="4410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CI/CD for Microservices Pipelines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58B2AC-F806-40C8-AC79-264815EA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6920" y="-683640"/>
            <a:ext cx="3011319" cy="189627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A59DB70-4B0A-45F9-947D-9BC955993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419" y="840403"/>
            <a:ext cx="4044508" cy="251157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626744F-232B-4ACB-B1D6-16792DFBE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622" y="3781513"/>
            <a:ext cx="3766688" cy="2390573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CF660DB-1DA2-4387-A297-FA395BCDA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764" y="3766956"/>
            <a:ext cx="3875145" cy="2405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E39CED-8181-4866-888E-AA7CCC074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9534" y="2194125"/>
            <a:ext cx="533303" cy="5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4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59CD4E-D25F-49A6-A6F1-1601F55E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43" y="4456081"/>
            <a:ext cx="1455306" cy="978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CEA05-4314-4F4F-A5B1-43C8593E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767" y="4456081"/>
            <a:ext cx="1455306" cy="978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FA0B3-5CAD-4C2D-837C-FD6AE1C6E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426" y="4456081"/>
            <a:ext cx="1455306" cy="978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A88BCA-4975-43CC-913F-66E859B54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488" y="4456081"/>
            <a:ext cx="1455306" cy="9785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55CF3F-6AA0-462A-A019-16F16EF90BC3}"/>
              </a:ext>
            </a:extLst>
          </p:cNvPr>
          <p:cNvSpPr txBox="1"/>
          <p:nvPr/>
        </p:nvSpPr>
        <p:spPr>
          <a:xfrm>
            <a:off x="3043019" y="5434648"/>
            <a:ext cx="707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 </a:t>
            </a:r>
          </a:p>
          <a:p>
            <a:pPr algn="ctr"/>
            <a:r>
              <a:rPr lang="en-US" b="1" dirty="0"/>
              <a:t>Stage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294D7-1429-43BC-BDA4-898A34D071C4}"/>
              </a:ext>
            </a:extLst>
          </p:cNvPr>
          <p:cNvSpPr txBox="1"/>
          <p:nvPr/>
        </p:nvSpPr>
        <p:spPr>
          <a:xfrm>
            <a:off x="4409602" y="5434648"/>
            <a:ext cx="124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Integration</a:t>
            </a:r>
          </a:p>
          <a:p>
            <a:pPr algn="ctr"/>
            <a:r>
              <a:rPr lang="en-US" b="1" dirty="0"/>
              <a:t>Stage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E1D369-F90D-484B-8226-8EC1027FDB80}"/>
              </a:ext>
            </a:extLst>
          </p:cNvPr>
          <p:cNvSpPr txBox="1"/>
          <p:nvPr/>
        </p:nvSpPr>
        <p:spPr>
          <a:xfrm>
            <a:off x="6788384" y="5434648"/>
            <a:ext cx="1075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Pre-Prod </a:t>
            </a:r>
          </a:p>
          <a:p>
            <a:pPr algn="ctr"/>
            <a:r>
              <a:rPr lang="en-US" b="1" dirty="0"/>
              <a:t>Stage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ED70B3-14DC-46DC-A23C-49488BBD1CC7}"/>
              </a:ext>
            </a:extLst>
          </p:cNvPr>
          <p:cNvSpPr txBox="1"/>
          <p:nvPr/>
        </p:nvSpPr>
        <p:spPr>
          <a:xfrm>
            <a:off x="8692626" y="5434648"/>
            <a:ext cx="128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Production </a:t>
            </a:r>
          </a:p>
          <a:p>
            <a:pPr algn="ctr"/>
            <a:r>
              <a:rPr lang="en-US" b="1" dirty="0"/>
              <a:t>Stage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F15517-495E-41DA-8C2A-29032E2CA320}"/>
              </a:ext>
            </a:extLst>
          </p:cNvPr>
          <p:cNvCxnSpPr/>
          <p:nvPr/>
        </p:nvCxnSpPr>
        <p:spPr>
          <a:xfrm>
            <a:off x="3244214" y="3842912"/>
            <a:ext cx="0" cy="6531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BAEE67-91F9-4DD3-B7D1-02ED15DCE3FD}"/>
              </a:ext>
            </a:extLst>
          </p:cNvPr>
          <p:cNvCxnSpPr/>
          <p:nvPr/>
        </p:nvCxnSpPr>
        <p:spPr>
          <a:xfrm>
            <a:off x="5040832" y="3842912"/>
            <a:ext cx="0" cy="6531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B2EE2B-75C4-49A6-86C0-39F99BA16393}"/>
              </a:ext>
            </a:extLst>
          </p:cNvPr>
          <p:cNvCxnSpPr/>
          <p:nvPr/>
        </p:nvCxnSpPr>
        <p:spPr>
          <a:xfrm>
            <a:off x="7471709" y="3842912"/>
            <a:ext cx="0" cy="6531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6E7914-F56A-41D0-9C35-F594BF78D9E7}"/>
              </a:ext>
            </a:extLst>
          </p:cNvPr>
          <p:cNvCxnSpPr/>
          <p:nvPr/>
        </p:nvCxnSpPr>
        <p:spPr>
          <a:xfrm>
            <a:off x="9337386" y="3842912"/>
            <a:ext cx="0" cy="6531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EAA6029-0E7F-4ADC-946F-AB071157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71" y="5789621"/>
            <a:ext cx="225181" cy="4281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988B6C-E9B8-4B81-A55F-EC5F616F8244}"/>
              </a:ext>
            </a:extLst>
          </p:cNvPr>
          <p:cNvSpPr txBox="1"/>
          <p:nvPr/>
        </p:nvSpPr>
        <p:spPr>
          <a:xfrm>
            <a:off x="1205657" y="607684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8729B8-DC56-4DDE-9D6A-B6D7FE7E6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240" y="2891911"/>
            <a:ext cx="9726228" cy="11424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6182D0-0048-4095-8075-E063BB46D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786" y="1314861"/>
            <a:ext cx="2834886" cy="16094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3FF328-B27C-452A-A450-74DF17C62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684" y="1314861"/>
            <a:ext cx="2834886" cy="16094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970EFF-75CA-4E87-8225-284F8471F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085" y="1314861"/>
            <a:ext cx="2834886" cy="16094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1E3D78-52A9-4B33-B43E-B3E1A88B6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483" y="1314861"/>
            <a:ext cx="2834886" cy="16094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8FB441-CD51-4E1F-81F1-4AD90EE95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28" y="1314861"/>
            <a:ext cx="2834886" cy="16094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C5FED0-03B7-4CD6-9397-FED71FD60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539" y="5522969"/>
            <a:ext cx="533303" cy="53330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65B97A2-42A7-4669-B256-B96AA3E82D06}"/>
              </a:ext>
            </a:extLst>
          </p:cNvPr>
          <p:cNvSpPr txBox="1">
            <a:spLocks/>
          </p:cNvSpPr>
          <p:nvPr/>
        </p:nvSpPr>
        <p:spPr>
          <a:xfrm>
            <a:off x="4147789" y="264496"/>
            <a:ext cx="4388019" cy="77033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Continuous Testing Blueprint</a:t>
            </a:r>
          </a:p>
        </p:txBody>
      </p:sp>
    </p:spTree>
    <p:extLst>
      <p:ext uri="{BB962C8B-B14F-4D97-AF65-F5344CB8AC3E}">
        <p14:creationId xmlns:p14="http://schemas.microsoft.com/office/powerpoint/2010/main" val="345616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019B7F1-B15F-4E16-95CC-115EDF75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11" y="4285019"/>
            <a:ext cx="3359187" cy="233497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6FCFB1-3EE9-498B-8EBE-4E3F365713FC}"/>
              </a:ext>
            </a:extLst>
          </p:cNvPr>
          <p:cNvCxnSpPr>
            <a:cxnSpLocks/>
            <a:stCxn id="52" idx="0"/>
            <a:endCxn id="55" idx="2"/>
          </p:cNvCxnSpPr>
          <p:nvPr/>
        </p:nvCxnSpPr>
        <p:spPr>
          <a:xfrm flipH="1" flipV="1">
            <a:off x="5287861" y="3168652"/>
            <a:ext cx="750729" cy="760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131948-F838-435E-818F-F888B298127D}"/>
              </a:ext>
            </a:extLst>
          </p:cNvPr>
          <p:cNvCxnSpPr>
            <a:cxnSpLocks/>
            <a:stCxn id="54" idx="0"/>
            <a:endCxn id="57" idx="2"/>
          </p:cNvCxnSpPr>
          <p:nvPr/>
        </p:nvCxnSpPr>
        <p:spPr>
          <a:xfrm flipV="1">
            <a:off x="6899974" y="3168652"/>
            <a:ext cx="617572" cy="760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7F5430-E9CF-4868-B392-D15EAC997BAC}"/>
              </a:ext>
            </a:extLst>
          </p:cNvPr>
          <p:cNvCxnSpPr>
            <a:cxnSpLocks/>
            <a:stCxn id="51" idx="0"/>
            <a:endCxn id="59" idx="2"/>
          </p:cNvCxnSpPr>
          <p:nvPr/>
        </p:nvCxnSpPr>
        <p:spPr>
          <a:xfrm flipV="1">
            <a:off x="7788364" y="3168652"/>
            <a:ext cx="1949867" cy="7701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E474C2-2D22-4DA2-8219-FE854831ABB0}"/>
              </a:ext>
            </a:extLst>
          </p:cNvPr>
          <p:cNvCxnSpPr>
            <a:cxnSpLocks/>
            <a:stCxn id="50" idx="0"/>
            <a:endCxn id="39" idx="2"/>
          </p:cNvCxnSpPr>
          <p:nvPr/>
        </p:nvCxnSpPr>
        <p:spPr>
          <a:xfrm flipH="1" flipV="1">
            <a:off x="3067176" y="3168652"/>
            <a:ext cx="2154625" cy="74958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ADB2273-41E1-40B1-9C87-545D8218AD37}"/>
              </a:ext>
            </a:extLst>
          </p:cNvPr>
          <p:cNvSpPr/>
          <p:nvPr/>
        </p:nvSpPr>
        <p:spPr>
          <a:xfrm>
            <a:off x="2078604" y="1248436"/>
            <a:ext cx="1977143" cy="1920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9043D95-0777-4188-8C79-81303647EAA2}"/>
              </a:ext>
            </a:extLst>
          </p:cNvPr>
          <p:cNvSpPr txBox="1">
            <a:spLocks/>
          </p:cNvSpPr>
          <p:nvPr/>
        </p:nvSpPr>
        <p:spPr>
          <a:xfrm>
            <a:off x="2389221" y="249814"/>
            <a:ext cx="7774421" cy="77033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Continuous Delivery and Deployment Engineering Blueprint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25E200-3AFD-4D74-B407-6F3344E2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137" y="5770770"/>
            <a:ext cx="225181" cy="42818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1AE6EFC-8969-4EC3-A36D-3783C01ABF53}"/>
              </a:ext>
            </a:extLst>
          </p:cNvPr>
          <p:cNvSpPr txBox="1"/>
          <p:nvPr/>
        </p:nvSpPr>
        <p:spPr>
          <a:xfrm>
            <a:off x="2409723" y="6057993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458993-9E93-436A-A255-DB251D002DBE}"/>
              </a:ext>
            </a:extLst>
          </p:cNvPr>
          <p:cNvSpPr txBox="1"/>
          <p:nvPr/>
        </p:nvSpPr>
        <p:spPr>
          <a:xfrm>
            <a:off x="2029615" y="1425190"/>
            <a:ext cx="207512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Acceptance Testing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System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User Acceptance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78D2D66-9EBE-44A9-914E-B3757B3822E0}"/>
              </a:ext>
            </a:extLst>
          </p:cNvPr>
          <p:cNvSpPr/>
          <p:nvPr/>
        </p:nvSpPr>
        <p:spPr>
          <a:xfrm>
            <a:off x="4610286" y="3570745"/>
            <a:ext cx="3773199" cy="9341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38429BA-A0F0-42A5-935C-F389F7B30240}"/>
              </a:ext>
            </a:extLst>
          </p:cNvPr>
          <p:cNvCxnSpPr>
            <a:cxnSpLocks/>
          </p:cNvCxnSpPr>
          <p:nvPr/>
        </p:nvCxnSpPr>
        <p:spPr>
          <a:xfrm>
            <a:off x="4583038" y="4143811"/>
            <a:ext cx="3983976" cy="2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777B02F-B7DF-4504-94D3-ABD8F3EAC041}"/>
              </a:ext>
            </a:extLst>
          </p:cNvPr>
          <p:cNvSpPr/>
          <p:nvPr/>
        </p:nvSpPr>
        <p:spPr>
          <a:xfrm>
            <a:off x="8567014" y="3897635"/>
            <a:ext cx="1054337" cy="4756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Operate</a:t>
            </a:r>
          </a:p>
        </p:txBody>
      </p:sp>
      <p:sp>
        <p:nvSpPr>
          <p:cNvPr id="47" name="Flowchart: Magnetic Disk 46">
            <a:extLst>
              <a:ext uri="{FF2B5EF4-FFF2-40B4-BE49-F238E27FC236}">
                <a16:creationId xmlns:a16="http://schemas.microsoft.com/office/drawing/2014/main" id="{8FF2137C-8DDF-47B7-8F5C-A9C1BC7AAF36}"/>
              </a:ext>
            </a:extLst>
          </p:cNvPr>
          <p:cNvSpPr/>
          <p:nvPr/>
        </p:nvSpPr>
        <p:spPr>
          <a:xfrm>
            <a:off x="3683271" y="3830707"/>
            <a:ext cx="709040" cy="563211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E95128-66ED-440C-9200-0570EDEC76CF}"/>
              </a:ext>
            </a:extLst>
          </p:cNvPr>
          <p:cNvSpPr txBox="1"/>
          <p:nvPr/>
        </p:nvSpPr>
        <p:spPr>
          <a:xfrm>
            <a:off x="3683180" y="4008020"/>
            <a:ext cx="72237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Artifacts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ED18BEF-4177-47C6-AAC1-9E1FD595BF08}"/>
              </a:ext>
            </a:extLst>
          </p:cNvPr>
          <p:cNvCxnSpPr>
            <a:cxnSpLocks/>
          </p:cNvCxnSpPr>
          <p:nvPr/>
        </p:nvCxnSpPr>
        <p:spPr>
          <a:xfrm>
            <a:off x="4392311" y="4146519"/>
            <a:ext cx="299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7631F6-0234-4371-9630-3281E2DC6819}"/>
              </a:ext>
            </a:extLst>
          </p:cNvPr>
          <p:cNvSpPr/>
          <p:nvPr/>
        </p:nvSpPr>
        <p:spPr>
          <a:xfrm>
            <a:off x="4892429" y="3918233"/>
            <a:ext cx="658744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SAT &amp; UAT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E6A707E-CB9E-47BC-AD89-273F5A8D7389}"/>
              </a:ext>
            </a:extLst>
          </p:cNvPr>
          <p:cNvSpPr/>
          <p:nvPr/>
        </p:nvSpPr>
        <p:spPr>
          <a:xfrm>
            <a:off x="7387392" y="3938831"/>
            <a:ext cx="801944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Post-prod tests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48F7F44-15E2-4DF4-9AE1-432B4C9F6126}"/>
              </a:ext>
            </a:extLst>
          </p:cNvPr>
          <p:cNvSpPr/>
          <p:nvPr/>
        </p:nvSpPr>
        <p:spPr>
          <a:xfrm>
            <a:off x="5664623" y="3928740"/>
            <a:ext cx="747934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Approve Release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FEFE39-92E7-4991-8B03-C7462E0B690D}"/>
              </a:ext>
            </a:extLst>
          </p:cNvPr>
          <p:cNvSpPr txBox="1"/>
          <p:nvPr/>
        </p:nvSpPr>
        <p:spPr>
          <a:xfrm>
            <a:off x="4550619" y="3554491"/>
            <a:ext cx="3912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Delivery/Deployment (CD)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35D61DE-0672-4557-96FF-C69FA87E2ECA}"/>
              </a:ext>
            </a:extLst>
          </p:cNvPr>
          <p:cNvSpPr/>
          <p:nvPr/>
        </p:nvSpPr>
        <p:spPr>
          <a:xfrm>
            <a:off x="6526007" y="3928740"/>
            <a:ext cx="747934" cy="4550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Deploy to Prod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8F2EF0D-1FA6-4583-B3F7-BF816429DFBC}"/>
              </a:ext>
            </a:extLst>
          </p:cNvPr>
          <p:cNvSpPr/>
          <p:nvPr/>
        </p:nvSpPr>
        <p:spPr>
          <a:xfrm>
            <a:off x="4299289" y="1248436"/>
            <a:ext cx="1977143" cy="1920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B46935-712E-4752-A9A6-C5AE353744DB}"/>
              </a:ext>
            </a:extLst>
          </p:cNvPr>
          <p:cNvSpPr txBox="1"/>
          <p:nvPr/>
        </p:nvSpPr>
        <p:spPr>
          <a:xfrm>
            <a:off x="4302260" y="1425190"/>
            <a:ext cx="2002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Release Approval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CAB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Policy-as-code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A1B62DC-4415-42C5-B652-1DDBA153873A}"/>
              </a:ext>
            </a:extLst>
          </p:cNvPr>
          <p:cNvSpPr/>
          <p:nvPr/>
        </p:nvSpPr>
        <p:spPr>
          <a:xfrm>
            <a:off x="6528974" y="1248436"/>
            <a:ext cx="1977143" cy="1920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83AE80-9EAC-4050-A3B5-6FCAA5330106}"/>
              </a:ext>
            </a:extLst>
          </p:cNvPr>
          <p:cNvSpPr txBox="1"/>
          <p:nvPr/>
        </p:nvSpPr>
        <p:spPr>
          <a:xfrm>
            <a:off x="6663051" y="1425190"/>
            <a:ext cx="1708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Deploy to Prod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Green/Blue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Dark Launch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23197AE-2952-4CC1-955C-A62CB05E3395}"/>
              </a:ext>
            </a:extLst>
          </p:cNvPr>
          <p:cNvSpPr/>
          <p:nvPr/>
        </p:nvSpPr>
        <p:spPr>
          <a:xfrm>
            <a:off x="8749659" y="1248436"/>
            <a:ext cx="1977143" cy="1920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B8C731-6995-4163-A6E3-9E914191B0BB}"/>
              </a:ext>
            </a:extLst>
          </p:cNvPr>
          <p:cNvSpPr txBox="1"/>
          <p:nvPr/>
        </p:nvSpPr>
        <p:spPr>
          <a:xfrm>
            <a:off x="8934573" y="1425190"/>
            <a:ext cx="1639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Post-Prod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A/B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Canary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697693B-05BD-4C26-854A-D9D76CECA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325" y="5452504"/>
            <a:ext cx="533303" cy="5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5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41A902-8269-4166-9D45-B0BA76ED0DC7}"/>
              </a:ext>
            </a:extLst>
          </p:cNvPr>
          <p:cNvCxnSpPr>
            <a:cxnSpLocks/>
          </p:cNvCxnSpPr>
          <p:nvPr/>
        </p:nvCxnSpPr>
        <p:spPr>
          <a:xfrm flipV="1">
            <a:off x="5715649" y="4427499"/>
            <a:ext cx="0" cy="1026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EF9B1D-805D-488D-AFC8-16755449D96C}"/>
              </a:ext>
            </a:extLst>
          </p:cNvPr>
          <p:cNvCxnSpPr>
            <a:cxnSpLocks/>
          </p:cNvCxnSpPr>
          <p:nvPr/>
        </p:nvCxnSpPr>
        <p:spPr>
          <a:xfrm flipV="1">
            <a:off x="7535799" y="4449271"/>
            <a:ext cx="0" cy="1026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3F4FAE-1D52-4420-A95E-E74B8CCC00B7}"/>
              </a:ext>
            </a:extLst>
          </p:cNvPr>
          <p:cNvCxnSpPr>
            <a:cxnSpLocks/>
          </p:cNvCxnSpPr>
          <p:nvPr/>
        </p:nvCxnSpPr>
        <p:spPr>
          <a:xfrm flipV="1">
            <a:off x="9414365" y="4418353"/>
            <a:ext cx="0" cy="1026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A905B0-B5EB-4AF4-A55C-92C4631F2BB5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3878278" y="4418354"/>
            <a:ext cx="0" cy="102646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rapezoid 33">
            <a:extLst>
              <a:ext uri="{FF2B5EF4-FFF2-40B4-BE49-F238E27FC236}">
                <a16:creationId xmlns:a16="http://schemas.microsoft.com/office/drawing/2014/main" id="{6664065C-7A4B-4235-B28C-264F2A3CD27F}"/>
              </a:ext>
            </a:extLst>
          </p:cNvPr>
          <p:cNvSpPr/>
          <p:nvPr/>
        </p:nvSpPr>
        <p:spPr>
          <a:xfrm>
            <a:off x="5419735" y="1552377"/>
            <a:ext cx="2414212" cy="1512293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DFB6AE6-3B28-42C4-9702-759127029D2C}"/>
              </a:ext>
            </a:extLst>
          </p:cNvPr>
          <p:cNvSpPr/>
          <p:nvPr/>
        </p:nvSpPr>
        <p:spPr>
          <a:xfrm>
            <a:off x="6779178" y="3742576"/>
            <a:ext cx="1547688" cy="675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3F938CA-C934-4EC3-9462-F0AF128B340E}"/>
              </a:ext>
            </a:extLst>
          </p:cNvPr>
          <p:cNvSpPr/>
          <p:nvPr/>
        </p:nvSpPr>
        <p:spPr>
          <a:xfrm>
            <a:off x="3104434" y="3742576"/>
            <a:ext cx="1547688" cy="675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E59A35A-1C2F-4A58-B027-3603DAA2D737}"/>
              </a:ext>
            </a:extLst>
          </p:cNvPr>
          <p:cNvSpPr/>
          <p:nvPr/>
        </p:nvSpPr>
        <p:spPr>
          <a:xfrm>
            <a:off x="4941806" y="3742576"/>
            <a:ext cx="1547688" cy="675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D179422-7E90-491E-8C21-D585062FF6BE}"/>
              </a:ext>
            </a:extLst>
          </p:cNvPr>
          <p:cNvSpPr/>
          <p:nvPr/>
        </p:nvSpPr>
        <p:spPr>
          <a:xfrm>
            <a:off x="8616549" y="3742576"/>
            <a:ext cx="1547688" cy="675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289493A9-745E-46A7-A6DA-1E1514205A31}"/>
              </a:ext>
            </a:extLst>
          </p:cNvPr>
          <p:cNvSpPr txBox="1">
            <a:spLocks/>
          </p:cNvSpPr>
          <p:nvPr/>
        </p:nvSpPr>
        <p:spPr>
          <a:xfrm>
            <a:off x="3460654" y="484021"/>
            <a:ext cx="6203686" cy="77033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Continuous Monitoring Engineering Blueprint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6A6144F-3441-415A-B8EE-917C3179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761" y="1935899"/>
            <a:ext cx="225181" cy="42818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9025182-27A1-453B-8147-E6BA2275C8DD}"/>
              </a:ext>
            </a:extLst>
          </p:cNvPr>
          <p:cNvSpPr txBox="1"/>
          <p:nvPr/>
        </p:nvSpPr>
        <p:spPr>
          <a:xfrm>
            <a:off x="8874347" y="2223122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24CE90B1-8F72-449D-AA11-63CD8EF05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836" y="4937182"/>
            <a:ext cx="8620096" cy="114242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0B89744-DE3B-4D2C-A1C4-D3276E030DE5}"/>
              </a:ext>
            </a:extLst>
          </p:cNvPr>
          <p:cNvSpPr txBox="1"/>
          <p:nvPr/>
        </p:nvSpPr>
        <p:spPr>
          <a:xfrm>
            <a:off x="3460654" y="3895799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People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302300-C24E-4BFF-A2D8-4B4C2DEE955B}"/>
              </a:ext>
            </a:extLst>
          </p:cNvPr>
          <p:cNvSpPr txBox="1"/>
          <p:nvPr/>
        </p:nvSpPr>
        <p:spPr>
          <a:xfrm>
            <a:off x="5991656" y="1552377"/>
            <a:ext cx="12924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Intelligence</a:t>
            </a:r>
          </a:p>
          <a:p>
            <a:pPr algn="ctr"/>
            <a:r>
              <a:rPr lang="en-US" dirty="0"/>
              <a:t>Synthetics</a:t>
            </a:r>
          </a:p>
          <a:p>
            <a:pPr algn="ctr"/>
            <a:r>
              <a:rPr lang="en-US" dirty="0"/>
              <a:t>Analytics</a:t>
            </a:r>
          </a:p>
          <a:p>
            <a:pPr algn="ctr"/>
            <a:r>
              <a:rPr lang="en-US" dirty="0"/>
              <a:t>Dashboards</a:t>
            </a:r>
          </a:p>
          <a:p>
            <a:pPr algn="ctr"/>
            <a:r>
              <a:rPr lang="en-US" dirty="0"/>
              <a:t>Alerts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83EE72-98E3-4312-93C3-7B96D449094F}"/>
              </a:ext>
            </a:extLst>
          </p:cNvPr>
          <p:cNvSpPr txBox="1"/>
          <p:nvPr/>
        </p:nvSpPr>
        <p:spPr>
          <a:xfrm>
            <a:off x="1035334" y="5034662"/>
            <a:ext cx="1256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Data Layer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92A04-0C89-49EA-8312-F31F81E4C8E5}"/>
              </a:ext>
            </a:extLst>
          </p:cNvPr>
          <p:cNvSpPr txBox="1"/>
          <p:nvPr/>
        </p:nvSpPr>
        <p:spPr>
          <a:xfrm>
            <a:off x="1097058" y="1979237"/>
            <a:ext cx="236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Monitoring</a:t>
            </a:r>
          </a:p>
          <a:p>
            <a:r>
              <a:rPr lang="en-US" dirty="0"/>
              <a:t>Decision Layer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B61593D-2CEC-41A6-A9A5-CDEDBF8BB7AC}"/>
              </a:ext>
            </a:extLst>
          </p:cNvPr>
          <p:cNvSpPr txBox="1"/>
          <p:nvPr/>
        </p:nvSpPr>
        <p:spPr>
          <a:xfrm>
            <a:off x="1105394" y="3673023"/>
            <a:ext cx="1871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Aggregation Layer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3B9026-C790-4D16-AB87-86C6C7FDAC44}"/>
              </a:ext>
            </a:extLst>
          </p:cNvPr>
          <p:cNvSpPr txBox="1"/>
          <p:nvPr/>
        </p:nvSpPr>
        <p:spPr>
          <a:xfrm>
            <a:off x="7116271" y="3899783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Pipeline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A4B380-E445-48B4-8DF6-5B44093BBB58}"/>
              </a:ext>
            </a:extLst>
          </p:cNvPr>
          <p:cNvSpPr txBox="1"/>
          <p:nvPr/>
        </p:nvSpPr>
        <p:spPr>
          <a:xfrm>
            <a:off x="5070027" y="3899783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Applications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793DBBF-E2B9-41B6-B894-D58A26E93458}"/>
              </a:ext>
            </a:extLst>
          </p:cNvPr>
          <p:cNvSpPr txBox="1"/>
          <p:nvPr/>
        </p:nvSpPr>
        <p:spPr>
          <a:xfrm>
            <a:off x="8677048" y="3895799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Infrastructure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5AB7040-7FA2-452E-9108-E5F1B1FFFCA0}"/>
              </a:ext>
            </a:extLst>
          </p:cNvPr>
          <p:cNvCxnSpPr>
            <a:cxnSpLocks/>
            <a:stCxn id="63" idx="0"/>
            <a:endCxn id="34" idx="2"/>
          </p:cNvCxnSpPr>
          <p:nvPr/>
        </p:nvCxnSpPr>
        <p:spPr>
          <a:xfrm flipV="1">
            <a:off x="3878278" y="3064670"/>
            <a:ext cx="2748563" cy="67790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BD1C5D6-4295-486C-9834-E843DE51455D}"/>
              </a:ext>
            </a:extLst>
          </p:cNvPr>
          <p:cNvCxnSpPr>
            <a:cxnSpLocks/>
            <a:stCxn id="64" idx="0"/>
            <a:endCxn id="71" idx="2"/>
          </p:cNvCxnSpPr>
          <p:nvPr/>
        </p:nvCxnSpPr>
        <p:spPr>
          <a:xfrm flipV="1">
            <a:off x="5715650" y="3029705"/>
            <a:ext cx="922209" cy="712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8AE85E6-CE65-49A9-B27D-8643589D2D46}"/>
              </a:ext>
            </a:extLst>
          </p:cNvPr>
          <p:cNvCxnSpPr>
            <a:cxnSpLocks/>
            <a:stCxn id="62" idx="0"/>
            <a:endCxn id="34" idx="2"/>
          </p:cNvCxnSpPr>
          <p:nvPr/>
        </p:nvCxnSpPr>
        <p:spPr>
          <a:xfrm flipH="1" flipV="1">
            <a:off x="6626841" y="3064670"/>
            <a:ext cx="926181" cy="677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D371ED6-7AD1-45F2-9F2D-D671EF25D69F}"/>
              </a:ext>
            </a:extLst>
          </p:cNvPr>
          <p:cNvCxnSpPr>
            <a:cxnSpLocks/>
            <a:stCxn id="65" idx="0"/>
            <a:endCxn id="71" idx="2"/>
          </p:cNvCxnSpPr>
          <p:nvPr/>
        </p:nvCxnSpPr>
        <p:spPr>
          <a:xfrm flipH="1" flipV="1">
            <a:off x="6637859" y="3029705"/>
            <a:ext cx="2752534" cy="712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A2910B98-0DE3-46D4-A538-47D96BB76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453" y="1689819"/>
            <a:ext cx="533303" cy="5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2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B6323-EA92-444E-979B-5CFBDA731FF6}"/>
              </a:ext>
            </a:extLst>
          </p:cNvPr>
          <p:cNvSpPr txBox="1">
            <a:spLocks/>
          </p:cNvSpPr>
          <p:nvPr/>
        </p:nvSpPr>
        <p:spPr>
          <a:xfrm>
            <a:off x="3246238" y="100117"/>
            <a:ext cx="5819442" cy="4626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00A9E0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 charset="0"/>
              </a:rPr>
              <a:t>Continuous Security Blueprint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E5F076-2F98-4835-8242-3BB08964E0B1}"/>
              </a:ext>
            </a:extLst>
          </p:cNvPr>
          <p:cNvSpPr txBox="1">
            <a:spLocks/>
          </p:cNvSpPr>
          <p:nvPr/>
        </p:nvSpPr>
        <p:spPr>
          <a:xfrm>
            <a:off x="559543" y="1951038"/>
            <a:ext cx="2531362" cy="124713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Design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Threat Modeling, Secure by Default Designs (security services, frameworks), Opensource scanning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Tools: Continuum Security, ThreatModeler,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Blackduck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1" indent="-127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30AB5-C8E5-4EA3-8806-64005261CD49}"/>
              </a:ext>
            </a:extLst>
          </p:cNvPr>
          <p:cNvSpPr txBox="1">
            <a:spLocks/>
          </p:cNvSpPr>
          <p:nvPr/>
        </p:nvSpPr>
        <p:spPr>
          <a:xfrm>
            <a:off x="559543" y="3262898"/>
            <a:ext cx="2542744" cy="143071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Code &amp; Test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 Standards, Peer Review, Static Code Analysis, Unit Tests, Software supply chain, Data masking, Web code scanning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Tools: Veracode, MSSQL Data Mask, Probely,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Blackduck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1" indent="-127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0359D1-3ACD-4573-9986-F49514A8F8AC}"/>
              </a:ext>
            </a:extLst>
          </p:cNvPr>
          <p:cNvSpPr txBox="1">
            <a:spLocks/>
          </p:cNvSpPr>
          <p:nvPr/>
        </p:nvSpPr>
        <p:spPr>
          <a:xfrm>
            <a:off x="559543" y="4775523"/>
            <a:ext cx="2542744" cy="1572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Commit &amp; Merge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Version management role-based access, Validate pre-flight security results were done in pipeline prior to code commit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Tools: Git,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Datical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DBMaestro,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AppDetectivePRO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1570CB-15FC-43C7-A46B-7339DCF9FB96}"/>
              </a:ext>
            </a:extLst>
          </p:cNvPr>
          <p:cNvSpPr txBox="1">
            <a:spLocks/>
          </p:cNvSpPr>
          <p:nvPr/>
        </p:nvSpPr>
        <p:spPr>
          <a:xfrm>
            <a:off x="8935569" y="3198175"/>
            <a:ext cx="2866241" cy="137478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200" u="sng" dirty="0"/>
              <a:t>Deploy to Prod</a:t>
            </a:r>
          </a:p>
          <a:p>
            <a:pPr marL="0" lvl="0" indent="0">
              <a:buNone/>
              <a:defRPr/>
            </a:pPr>
            <a:r>
              <a:rPr lang="en-US" sz="1200" b="0" dirty="0"/>
              <a:t>Secrets Management, Dark launches, Penetration testing,  SQL discovery, DB encryption</a:t>
            </a:r>
          </a:p>
          <a:p>
            <a:pPr marL="0" lvl="0" indent="0">
              <a:buNone/>
              <a:defRPr/>
            </a:pPr>
            <a:r>
              <a:rPr lang="en-US" sz="1200" b="0" dirty="0"/>
              <a:t>Tools: </a:t>
            </a:r>
            <a:r>
              <a:rPr lang="en-US" sz="1200" b="0" dirty="0" err="1"/>
              <a:t>LaunchDarkly</a:t>
            </a:r>
            <a:r>
              <a:rPr lang="en-US" sz="1200" b="0" dirty="0"/>
              <a:t>, SQLRECON, </a:t>
            </a:r>
            <a:r>
              <a:rPr lang="en-US" sz="1200" b="0" dirty="0" err="1"/>
              <a:t>DbDefence</a:t>
            </a:r>
            <a:r>
              <a:rPr lang="en-US" sz="1200" b="0" dirty="0"/>
              <a:t>, CyberArk, Vault, Metasploit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F32F9E-2D04-42DF-A0C7-BE3FAF1D6076}"/>
              </a:ext>
            </a:extLst>
          </p:cNvPr>
          <p:cNvSpPr txBox="1">
            <a:spLocks/>
          </p:cNvSpPr>
          <p:nvPr/>
        </p:nvSpPr>
        <p:spPr>
          <a:xfrm>
            <a:off x="8935569" y="2026961"/>
            <a:ext cx="2866241" cy="109528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Operate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Chaos Engineering, </a:t>
            </a:r>
            <a:r>
              <a:rPr lang="en-US" sz="1200" b="0" dirty="0"/>
              <a:t>Social engineering attacks, in-operation vulnerability scans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Tools: Chaos </a:t>
            </a:r>
            <a:r>
              <a:rPr lang="en-US" sz="1200" b="0" dirty="0"/>
              <a:t>Monkey, F5,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Immunio, Retina, SET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773085" marR="0" lvl="1" indent="-2286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1" indent="-127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7B717C-87CC-421A-AABD-DF6F0EF7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15" y="2026961"/>
            <a:ext cx="5516677" cy="254600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678AC6-7BBB-4E50-B2AE-D57BFD6A4140}"/>
              </a:ext>
            </a:extLst>
          </p:cNvPr>
          <p:cNvSpPr txBox="1">
            <a:spLocks/>
          </p:cNvSpPr>
          <p:nvPr/>
        </p:nvSpPr>
        <p:spPr>
          <a:xfrm>
            <a:off x="559543" y="621781"/>
            <a:ext cx="2531363" cy="124713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Planning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Security requirements from business functionality, Security user stories in backlog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Tools:  Cyberplanner, Service Now, Jira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25103F-7662-47D7-A8EB-94C435BBDACA}"/>
              </a:ext>
            </a:extLst>
          </p:cNvPr>
          <p:cNvSpPr txBox="1">
            <a:spLocks/>
          </p:cNvSpPr>
          <p:nvPr/>
        </p:nvSpPr>
        <p:spPr>
          <a:xfrm>
            <a:off x="3246238" y="4777179"/>
            <a:ext cx="2138561" cy="157079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5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 &amp; Test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Dynamic Security Testing,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Containers security , SQL Fault injection, dependencies</a:t>
            </a:r>
          </a:p>
          <a:p>
            <a:pPr marL="0" lvl="0" indent="0"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Tools:  Contrast, Veracode, Aqua Security, BSQL Hacker, </a:t>
            </a:r>
            <a:r>
              <a:rPr lang="en-US" sz="1200" b="0" dirty="0"/>
              <a:t>Dependency-check, Twistlock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773085" marR="0" lvl="1" indent="-2286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1" indent="-127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FDE20B-D964-49D5-9A1D-1C1955597BED}"/>
              </a:ext>
            </a:extLst>
          </p:cNvPr>
          <p:cNvSpPr txBox="1">
            <a:spLocks/>
          </p:cNvSpPr>
          <p:nvPr/>
        </p:nvSpPr>
        <p:spPr>
          <a:xfrm>
            <a:off x="5505580" y="4762791"/>
            <a:ext cx="1474818" cy="158518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Artifacts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Deliverable image scanning, white lists and black lists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XRay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773085" marR="0" lvl="1" indent="-2286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1" indent="-127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FCEAB0-1BD3-4C83-93A9-52ED098070F0}"/>
              </a:ext>
            </a:extLst>
          </p:cNvPr>
          <p:cNvSpPr txBox="1">
            <a:spLocks/>
          </p:cNvSpPr>
          <p:nvPr/>
        </p:nvSpPr>
        <p:spPr>
          <a:xfrm>
            <a:off x="4873469" y="621781"/>
            <a:ext cx="1505516" cy="12591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ARA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Pipeline entry/exit gate policies as code, release dashboard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ools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 CloudBees &amp; ElectricFlow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1" indent="-127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85E07C7-8DE2-4C1C-9675-058346B7B25D}"/>
              </a:ext>
            </a:extLst>
          </p:cNvPr>
          <p:cNvSpPr txBox="1">
            <a:spLocks/>
          </p:cNvSpPr>
          <p:nvPr/>
        </p:nvSpPr>
        <p:spPr>
          <a:xfrm>
            <a:off x="3246239" y="621781"/>
            <a:ext cx="1505516" cy="125911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200" u="sng" dirty="0"/>
              <a:t>VSM</a:t>
            </a:r>
          </a:p>
          <a:p>
            <a:pPr marL="0" lvl="0" indent="0">
              <a:buNone/>
              <a:defRPr/>
            </a:pPr>
            <a:r>
              <a:rPr lang="en-US" sz="1200" b="0" dirty="0"/>
              <a:t>End-to-end value stream security governance-policies-as-code, analytics</a:t>
            </a:r>
          </a:p>
          <a:p>
            <a:pPr marL="0" lvl="0" indent="0">
              <a:buNone/>
              <a:defRPr/>
            </a:pPr>
            <a:r>
              <a:rPr lang="en-US" sz="1200" b="0" dirty="0"/>
              <a:t>Tools: Plutora</a:t>
            </a:r>
            <a:endParaRPr lang="en-US" sz="1200" dirty="0">
              <a:solidFill>
                <a:srgbClr val="2E74B6"/>
              </a:solidFill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1" indent="-127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12E82A-DBB9-4C2B-B23E-F078FC0B1123}"/>
              </a:ext>
            </a:extLst>
          </p:cNvPr>
          <p:cNvSpPr txBox="1">
            <a:spLocks/>
          </p:cNvSpPr>
          <p:nvPr/>
        </p:nvSpPr>
        <p:spPr>
          <a:xfrm>
            <a:off x="6500699" y="621781"/>
            <a:ext cx="2283793" cy="1259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200" u="sng" dirty="0"/>
              <a:t>Infrastructure</a:t>
            </a:r>
          </a:p>
          <a:p>
            <a:pPr marL="0" lvl="0" indent="0">
              <a:buNone/>
              <a:defRPr/>
            </a:pPr>
            <a:r>
              <a:rPr lang="en-US" sz="1200" b="0" dirty="0"/>
              <a:t>Infrastructure-as-Code, network security, access security</a:t>
            </a:r>
          </a:p>
          <a:p>
            <a:pPr marL="0" lvl="0" indent="0">
              <a:buNone/>
              <a:defRPr/>
            </a:pPr>
            <a:r>
              <a:rPr lang="en-US" sz="1200" b="0" dirty="0"/>
              <a:t>Tools: F5, Nagios, </a:t>
            </a:r>
            <a:r>
              <a:rPr lang="en-US" sz="1200" b="0" dirty="0" err="1"/>
              <a:t>ZenMap</a:t>
            </a:r>
            <a:r>
              <a:rPr lang="en-US" sz="1200" b="0" dirty="0"/>
              <a:t>, CyberArk, Vault, Identity Finder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773085" marR="0" lvl="1" indent="-2286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1" indent="-127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9829B8B-8B2C-4E34-8AAF-F55DC7E71348}"/>
              </a:ext>
            </a:extLst>
          </p:cNvPr>
          <p:cNvSpPr txBox="1">
            <a:spLocks/>
          </p:cNvSpPr>
          <p:nvPr/>
        </p:nvSpPr>
        <p:spPr>
          <a:xfrm>
            <a:off x="7101181" y="4777180"/>
            <a:ext cx="1683311" cy="1570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SAT &amp; UAT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Test automation, Web vulnerability testing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Gauntlt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Acunetix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4F59E6-4A19-4D45-9B20-506C98049BB2}"/>
              </a:ext>
            </a:extLst>
          </p:cNvPr>
          <p:cNvSpPr txBox="1">
            <a:spLocks/>
          </p:cNvSpPr>
          <p:nvPr/>
        </p:nvSpPr>
        <p:spPr>
          <a:xfrm>
            <a:off x="8935569" y="4777180"/>
            <a:ext cx="2866241" cy="1570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Approve Release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Validate release meets all security policies </a:t>
            </a:r>
          </a:p>
          <a:p>
            <a:pPr marL="0" indent="0">
              <a:buNone/>
              <a:defRPr/>
            </a:pPr>
            <a:r>
              <a:rPr lang="en-US" sz="1200" b="0" dirty="0"/>
              <a:t>Tools:  CloudBees &amp; ElectricFlow</a:t>
            </a:r>
            <a:endParaRPr lang="en-US" sz="1200" dirty="0">
              <a:solidFill>
                <a:srgbClr val="2E74B6"/>
              </a:solidFill>
            </a:endParaRPr>
          </a:p>
          <a:p>
            <a:pPr marL="198428" marR="0" lvl="0" indent="-19842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773085" marR="0" lvl="1" indent="-2286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323A4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0" marR="0" lvl="1" indent="-739775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2E74B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1" indent="-1270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079EAFF-1CAE-483F-BD75-C691B99E15B3}"/>
              </a:ext>
            </a:extLst>
          </p:cNvPr>
          <p:cNvSpPr txBox="1">
            <a:spLocks/>
          </p:cNvSpPr>
          <p:nvPr/>
        </p:nvSpPr>
        <p:spPr>
          <a:xfrm>
            <a:off x="8924186" y="621781"/>
            <a:ext cx="2877624" cy="1259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98428" marR="0" indent="-19842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400" b="1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1pPr>
            <a:lvl2pPr marL="742913" marR="0" indent="-285736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6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2pPr>
            <a:lvl3pPr marL="1142944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/>
              <a:buChar char="•"/>
              <a:defRPr sz="14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3pPr>
            <a:lvl4pPr marL="1600120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4pPr>
            <a:lvl5pPr marL="2057297" marR="0" indent="-228588" algn="l" defTabSz="91435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»"/>
              <a:defRPr sz="1200" b="0" kern="1200">
                <a:solidFill>
                  <a:srgbClr val="323A40"/>
                </a:solidFill>
                <a:latin typeface="Calibri"/>
                <a:ea typeface="+mn-ea"/>
                <a:cs typeface="Calibri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Post-prod tests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Secrets Management, Authorization and </a:t>
            </a:r>
            <a:r>
              <a:rPr lang="en-US" sz="1200" b="0" dirty="0"/>
              <a:t>l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ogging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Repeatable Execution</a:t>
            </a:r>
          </a:p>
          <a:p>
            <a:pPr marL="0" lvl="0" indent="0"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A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Tools: </a:t>
            </a:r>
            <a:r>
              <a:rPr lang="en-US" sz="1200" b="0" dirty="0"/>
              <a:t>CyberArk, Vault,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5613" marR="0" lvl="1" indent="-446088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CAEC35-8513-4F39-99A0-8AF435CD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92" y="6200869"/>
            <a:ext cx="225181" cy="4281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45F4C4-4E83-4534-AAEF-2087D257FC8A}"/>
              </a:ext>
            </a:extLst>
          </p:cNvPr>
          <p:cNvSpPr txBox="1"/>
          <p:nvPr/>
        </p:nvSpPr>
        <p:spPr>
          <a:xfrm>
            <a:off x="337583" y="6472562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614FA5-E593-4DF0-846B-FF3A0958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91" y="6429880"/>
            <a:ext cx="320159" cy="3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1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03025881-53FF-491F-AAAB-61F283D5F79B}"/>
              </a:ext>
            </a:extLst>
          </p:cNvPr>
          <p:cNvSpPr/>
          <p:nvPr/>
        </p:nvSpPr>
        <p:spPr>
          <a:xfrm>
            <a:off x="3307105" y="179754"/>
            <a:ext cx="6888820" cy="1127003"/>
          </a:xfrm>
          <a:prstGeom prst="triangle">
            <a:avLst>
              <a:gd name="adj" fmla="val 4864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049D33C-E4FC-449D-9AD0-BF696CB688D2}"/>
              </a:ext>
            </a:extLst>
          </p:cNvPr>
          <p:cNvSpPr txBox="1">
            <a:spLocks/>
          </p:cNvSpPr>
          <p:nvPr/>
        </p:nvSpPr>
        <p:spPr>
          <a:xfrm>
            <a:off x="2965022" y="287994"/>
            <a:ext cx="2268945" cy="6023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</a:rPr>
              <a:t>Nine Pillars of </a:t>
            </a:r>
          </a:p>
          <a:p>
            <a:pPr algn="l"/>
            <a:r>
              <a:rPr lang="en-US" sz="2400" b="1" dirty="0">
                <a:latin typeface="+mn-lt"/>
              </a:rPr>
              <a:t>DevOps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6743060-D825-4C23-9A26-A2826DFC7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858" y="1994577"/>
            <a:ext cx="585267" cy="352989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A3BCDBA-B93A-4F35-AFAD-6F60A5146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832" y="1994577"/>
            <a:ext cx="585267" cy="352989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15FE96E-28E7-4E2D-BB19-C90AF7EB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06" y="1994577"/>
            <a:ext cx="585267" cy="352989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62B2FEC-DDF7-44F8-8A2D-423B128C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780" y="1994577"/>
            <a:ext cx="585267" cy="352989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4D14B42-8208-4563-B455-50721C6A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754" y="1994577"/>
            <a:ext cx="585267" cy="352989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34684E6-F00B-47DD-B5AE-C68F58A43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28" y="1994577"/>
            <a:ext cx="585267" cy="352989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A36B36-2AFA-4E07-817B-F95DF1975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702" y="1994577"/>
            <a:ext cx="585267" cy="35298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27CABE-59AA-45CE-93AF-FA42C920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676" y="1994577"/>
            <a:ext cx="585267" cy="352989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B8231B9-783A-4B80-9347-22FC154FE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649" y="1994577"/>
            <a:ext cx="585267" cy="352989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2F51C9F-401D-4C08-B4EC-1EB541A8AE18}"/>
              </a:ext>
            </a:extLst>
          </p:cNvPr>
          <p:cNvSpPr/>
          <p:nvPr/>
        </p:nvSpPr>
        <p:spPr>
          <a:xfrm>
            <a:off x="3336192" y="1649040"/>
            <a:ext cx="6830646" cy="35478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A5487D9-B30A-4502-9482-4D7616B3C4A7}"/>
              </a:ext>
            </a:extLst>
          </p:cNvPr>
          <p:cNvSpPr/>
          <p:nvPr/>
        </p:nvSpPr>
        <p:spPr>
          <a:xfrm>
            <a:off x="3336192" y="5516375"/>
            <a:ext cx="6830646" cy="32590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D2A4F25-1757-441C-B3EC-1CCC7F9E8908}"/>
              </a:ext>
            </a:extLst>
          </p:cNvPr>
          <p:cNvSpPr/>
          <p:nvPr/>
        </p:nvSpPr>
        <p:spPr>
          <a:xfrm>
            <a:off x="3185745" y="5853390"/>
            <a:ext cx="7131540" cy="3956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950705-D0A2-4A21-8B6A-C38E2F2AE6B1}"/>
              </a:ext>
            </a:extLst>
          </p:cNvPr>
          <p:cNvSpPr/>
          <p:nvPr/>
        </p:nvSpPr>
        <p:spPr>
          <a:xfrm>
            <a:off x="3185745" y="1245838"/>
            <a:ext cx="7131540" cy="3956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7EEB29AD-854F-42CD-834B-EF6531DA8BED}"/>
              </a:ext>
            </a:extLst>
          </p:cNvPr>
          <p:cNvSpPr/>
          <p:nvPr/>
        </p:nvSpPr>
        <p:spPr>
          <a:xfrm>
            <a:off x="4057001" y="351692"/>
            <a:ext cx="5223792" cy="802665"/>
          </a:xfrm>
          <a:prstGeom prst="triangle">
            <a:avLst>
              <a:gd name="adj" fmla="val 503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B87D6E-43C2-4AF8-82D9-A20C8A3B5042}"/>
              </a:ext>
            </a:extLst>
          </p:cNvPr>
          <p:cNvSpPr txBox="1"/>
          <p:nvPr/>
        </p:nvSpPr>
        <p:spPr>
          <a:xfrm>
            <a:off x="4959679" y="749024"/>
            <a:ext cx="3583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 Stream Management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8CCE99-ABA9-4E52-908C-4144D143C2C2}"/>
              </a:ext>
            </a:extLst>
          </p:cNvPr>
          <p:cNvSpPr txBox="1"/>
          <p:nvPr/>
        </p:nvSpPr>
        <p:spPr>
          <a:xfrm>
            <a:off x="4474898" y="1565150"/>
            <a:ext cx="455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Continuous Delivery CI/CD Pipeline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DF07B3-C44F-4C6A-95B8-A87310E1104C}"/>
              </a:ext>
            </a:extLst>
          </p:cNvPr>
          <p:cNvSpPr txBox="1"/>
          <p:nvPr/>
        </p:nvSpPr>
        <p:spPr>
          <a:xfrm>
            <a:off x="4659789" y="1192562"/>
            <a:ext cx="418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Application Release Automation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72BAB6-372E-4FFD-AB42-B4B430AB5B58}"/>
              </a:ext>
            </a:extLst>
          </p:cNvPr>
          <p:cNvSpPr txBox="1"/>
          <p:nvPr/>
        </p:nvSpPr>
        <p:spPr>
          <a:xfrm>
            <a:off x="4753500" y="5434605"/>
            <a:ext cx="399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Orchestration and Automation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4FD25A-EACE-4C84-9BDB-530A48C6D76A}"/>
              </a:ext>
            </a:extLst>
          </p:cNvPr>
          <p:cNvSpPr txBox="1"/>
          <p:nvPr/>
        </p:nvSpPr>
        <p:spPr>
          <a:xfrm>
            <a:off x="5905546" y="5821800"/>
            <a:ext cx="169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Governance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951838-95C2-40AD-B800-C38AC02327F7}"/>
              </a:ext>
            </a:extLst>
          </p:cNvPr>
          <p:cNvSpPr txBox="1"/>
          <p:nvPr/>
        </p:nvSpPr>
        <p:spPr>
          <a:xfrm rot="16200000">
            <a:off x="2923394" y="3554243"/>
            <a:ext cx="1548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Leadership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30E71E-6E2F-4AA3-94AA-6E3D6D9A8327}"/>
              </a:ext>
            </a:extLst>
          </p:cNvPr>
          <p:cNvSpPr txBox="1"/>
          <p:nvPr/>
        </p:nvSpPr>
        <p:spPr>
          <a:xfrm rot="16200000">
            <a:off x="3066364" y="3554243"/>
            <a:ext cx="281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Collaborative Culture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3F0273-80D7-4C9E-8ED9-AB6E4511B8D8}"/>
              </a:ext>
            </a:extLst>
          </p:cNvPr>
          <p:cNvSpPr txBox="1"/>
          <p:nvPr/>
        </p:nvSpPr>
        <p:spPr>
          <a:xfrm rot="16200000">
            <a:off x="3993458" y="3554243"/>
            <a:ext cx="248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Design for DevOps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4BFEAB-CBEC-498F-B794-AAA162E6DD3C}"/>
              </a:ext>
            </a:extLst>
          </p:cNvPr>
          <p:cNvSpPr txBox="1"/>
          <p:nvPr/>
        </p:nvSpPr>
        <p:spPr>
          <a:xfrm rot="16200000">
            <a:off x="4454885" y="3554243"/>
            <a:ext cx="305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Continuous Integration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8FDD76-9CAF-426F-AA5E-2B641AC960F0}"/>
              </a:ext>
            </a:extLst>
          </p:cNvPr>
          <p:cNvSpPr txBox="1"/>
          <p:nvPr/>
        </p:nvSpPr>
        <p:spPr>
          <a:xfrm rot="16200000">
            <a:off x="5450098" y="3554243"/>
            <a:ext cx="2552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Continuous Testing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485DA-2CE6-4D7E-B4D8-F5F59416CF23}"/>
              </a:ext>
            </a:extLst>
          </p:cNvPr>
          <p:cNvSpPr txBox="1"/>
          <p:nvPr/>
        </p:nvSpPr>
        <p:spPr>
          <a:xfrm rot="16200000">
            <a:off x="6731176" y="3554243"/>
            <a:ext cx="308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Continuous Monitoring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AFB0CA-8ACB-40D9-9773-57DBF1C404D6}"/>
              </a:ext>
            </a:extLst>
          </p:cNvPr>
          <p:cNvSpPr txBox="1"/>
          <p:nvPr/>
        </p:nvSpPr>
        <p:spPr>
          <a:xfrm rot="16200000">
            <a:off x="7698890" y="3554243"/>
            <a:ext cx="268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Continuous Security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EF4F09-8AFA-442F-BD16-50DE2BFBAD14}"/>
              </a:ext>
            </a:extLst>
          </p:cNvPr>
          <p:cNvSpPr txBox="1"/>
          <p:nvPr/>
        </p:nvSpPr>
        <p:spPr>
          <a:xfrm rot="16200000">
            <a:off x="6120402" y="3554243"/>
            <a:ext cx="276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Elastic Infrastructure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F1E16E-3140-4E54-B3CB-AE6473914E0B}"/>
              </a:ext>
            </a:extLst>
          </p:cNvPr>
          <p:cNvSpPr txBox="1"/>
          <p:nvPr/>
        </p:nvSpPr>
        <p:spPr>
          <a:xfrm rot="16200000">
            <a:off x="8456817" y="3554243"/>
            <a:ext cx="270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Continuous Delivery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3375413-A640-40BC-91A5-A8CD8057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39" y="432442"/>
            <a:ext cx="225181" cy="42818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FE430D3-E491-4AC1-AF24-BF6C00872F42}"/>
              </a:ext>
            </a:extLst>
          </p:cNvPr>
          <p:cNvSpPr txBox="1"/>
          <p:nvPr/>
        </p:nvSpPr>
        <p:spPr>
          <a:xfrm>
            <a:off x="8357879" y="31061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EngineeringDevOps,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64933-265D-41DF-AD03-461A545C7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824" y="663705"/>
            <a:ext cx="342255" cy="3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"/>
    </mc:Choice>
    <mc:Fallback xmlns="">
      <p:transition spd="slow" advClick="0" advTm="55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986</Words>
  <Application>Microsoft Office PowerPoint</Application>
  <PresentationFormat>Widescreen</PresentationFormat>
  <Paragraphs>291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Engineering DevOps Blueprints</vt:lpstr>
      <vt:lpstr>DevOps Engineering Blueprint</vt:lpstr>
      <vt:lpstr>DevOps CI/CD 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DevOps Seven-Step Transformation Engineering Blueprint</vt:lpstr>
      <vt:lpstr>Site Reliability Engineering (SRE) Blueprint</vt:lpstr>
      <vt:lpstr>Application Release Automation (ARA) Engineering Blueprint</vt:lpstr>
      <vt:lpstr>DevOps Governance Engineering Blueprint</vt:lpstr>
      <vt:lpstr>DevOps VSM Engineering Blueprint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Hornbeek</dc:creator>
  <cp:lastModifiedBy>Marc Hornbeek</cp:lastModifiedBy>
  <cp:revision>23</cp:revision>
  <dcterms:created xsi:type="dcterms:W3CDTF">2019-08-04T21:18:45Z</dcterms:created>
  <dcterms:modified xsi:type="dcterms:W3CDTF">2019-08-07T01:35:16Z</dcterms:modified>
</cp:coreProperties>
</file>