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30"/>
  </p:notesMasterIdLst>
  <p:handoutMasterIdLst>
    <p:handoutMasterId r:id="rId31"/>
  </p:handoutMasterIdLst>
  <p:sldIdLst>
    <p:sldId id="262" r:id="rId5"/>
    <p:sldId id="268" r:id="rId6"/>
    <p:sldId id="269" r:id="rId7"/>
    <p:sldId id="291" r:id="rId8"/>
    <p:sldId id="290" r:id="rId9"/>
    <p:sldId id="271" r:id="rId10"/>
    <p:sldId id="289" r:id="rId11"/>
    <p:sldId id="272" r:id="rId12"/>
    <p:sldId id="273" r:id="rId13"/>
    <p:sldId id="274" r:id="rId14"/>
    <p:sldId id="275" r:id="rId15"/>
    <p:sldId id="276" r:id="rId16"/>
    <p:sldId id="288" r:id="rId17"/>
    <p:sldId id="278" r:id="rId18"/>
    <p:sldId id="279" r:id="rId19"/>
    <p:sldId id="280" r:id="rId20"/>
    <p:sldId id="281" r:id="rId21"/>
    <p:sldId id="277" r:id="rId22"/>
    <p:sldId id="285" r:id="rId23"/>
    <p:sldId id="283" r:id="rId24"/>
    <p:sldId id="284" r:id="rId25"/>
    <p:sldId id="286" r:id="rId26"/>
    <p:sldId id="287" r:id="rId27"/>
    <p:sldId id="282" r:id="rId28"/>
    <p:sldId id="267" r:id="rId29"/>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ABB8B3-C269-45E8-BDDD-DCB2286DB51D}" v="3" dt="2022-02-24T18:52:11.2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varScale="1">
        <p:scale>
          <a:sx n="114" d="100"/>
          <a:sy n="114" d="100"/>
        </p:scale>
        <p:origin x="474" y="10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Spangler" userId="336a915e4e4046ce" providerId="LiveId" clId="{8DABB8B3-C269-45E8-BDDD-DCB2286DB51D}"/>
    <pc:docChg chg="undo custSel addSld delSld modSld sldOrd modNotesMaster modHandout">
      <pc:chgData name="Steven Spangler" userId="336a915e4e4046ce" providerId="LiveId" clId="{8DABB8B3-C269-45E8-BDDD-DCB2286DB51D}" dt="2022-03-15T20:58:03.436" v="1308" actId="20577"/>
      <pc:docMkLst>
        <pc:docMk/>
      </pc:docMkLst>
      <pc:sldChg chg="modSp mod">
        <pc:chgData name="Steven Spangler" userId="336a915e4e4046ce" providerId="LiveId" clId="{8DABB8B3-C269-45E8-BDDD-DCB2286DB51D}" dt="2022-02-24T18:35:12.654" v="55" actId="20577"/>
        <pc:sldMkLst>
          <pc:docMk/>
          <pc:sldMk cId="3875219418" sldId="269"/>
        </pc:sldMkLst>
        <pc:spChg chg="mod">
          <ac:chgData name="Steven Spangler" userId="336a915e4e4046ce" providerId="LiveId" clId="{8DABB8B3-C269-45E8-BDDD-DCB2286DB51D}" dt="2022-02-24T18:35:12.654" v="55" actId="20577"/>
          <ac:spMkLst>
            <pc:docMk/>
            <pc:sldMk cId="3875219418" sldId="269"/>
            <ac:spMk id="3" creationId="{74EF161C-CA46-4EC6-8C23-B6C1201CCE50}"/>
          </ac:spMkLst>
        </pc:spChg>
      </pc:sldChg>
      <pc:sldChg chg="modSp mod">
        <pc:chgData name="Steven Spangler" userId="336a915e4e4046ce" providerId="LiveId" clId="{8DABB8B3-C269-45E8-BDDD-DCB2286DB51D}" dt="2022-02-24T18:33:16.213" v="6" actId="20577"/>
        <pc:sldMkLst>
          <pc:docMk/>
          <pc:sldMk cId="1734134539" sldId="277"/>
        </pc:sldMkLst>
        <pc:graphicFrameChg chg="modGraphic">
          <ac:chgData name="Steven Spangler" userId="336a915e4e4046ce" providerId="LiveId" clId="{8DABB8B3-C269-45E8-BDDD-DCB2286DB51D}" dt="2022-02-24T18:33:16.213" v="6" actId="20577"/>
          <ac:graphicFrameMkLst>
            <pc:docMk/>
            <pc:sldMk cId="1734134539" sldId="277"/>
            <ac:graphicFrameMk id="6" creationId="{D6516424-85F9-4113-A889-BE23C1967AE9}"/>
          </ac:graphicFrameMkLst>
        </pc:graphicFrameChg>
      </pc:sldChg>
      <pc:sldChg chg="modSp mod">
        <pc:chgData name="Steven Spangler" userId="336a915e4e4046ce" providerId="LiveId" clId="{8DABB8B3-C269-45E8-BDDD-DCB2286DB51D}" dt="2022-03-15T20:58:03.436" v="1308" actId="20577"/>
        <pc:sldMkLst>
          <pc:docMk/>
          <pc:sldMk cId="169648268" sldId="289"/>
        </pc:sldMkLst>
        <pc:spChg chg="mod">
          <ac:chgData name="Steven Spangler" userId="336a915e4e4046ce" providerId="LiveId" clId="{8DABB8B3-C269-45E8-BDDD-DCB2286DB51D}" dt="2022-03-15T20:58:03.436" v="1308" actId="20577"/>
          <ac:spMkLst>
            <pc:docMk/>
            <pc:sldMk cId="169648268" sldId="289"/>
            <ac:spMk id="3" creationId="{7AFB4B8E-0486-4DD8-A48D-9DED05D30511}"/>
          </ac:spMkLst>
        </pc:spChg>
      </pc:sldChg>
      <pc:sldChg chg="modSp new mod ord">
        <pc:chgData name="Steven Spangler" userId="336a915e4e4046ce" providerId="LiveId" clId="{8DABB8B3-C269-45E8-BDDD-DCB2286DB51D}" dt="2022-02-24T18:54:50.011" v="1302" actId="20577"/>
        <pc:sldMkLst>
          <pc:docMk/>
          <pc:sldMk cId="2865322251" sldId="291"/>
        </pc:sldMkLst>
        <pc:spChg chg="mod">
          <ac:chgData name="Steven Spangler" userId="336a915e4e4046ce" providerId="LiveId" clId="{8DABB8B3-C269-45E8-BDDD-DCB2286DB51D}" dt="2022-02-24T18:44:45.416" v="717" actId="27636"/>
          <ac:spMkLst>
            <pc:docMk/>
            <pc:sldMk cId="2865322251" sldId="291"/>
            <ac:spMk id="2" creationId="{61E2F645-CFE6-4528-A3E1-AAC0A2C68900}"/>
          </ac:spMkLst>
        </pc:spChg>
        <pc:spChg chg="mod">
          <ac:chgData name="Steven Spangler" userId="336a915e4e4046ce" providerId="LiveId" clId="{8DABB8B3-C269-45E8-BDDD-DCB2286DB51D}" dt="2022-02-24T18:54:50.011" v="1302" actId="20577"/>
          <ac:spMkLst>
            <pc:docMk/>
            <pc:sldMk cId="2865322251" sldId="291"/>
            <ac:spMk id="3" creationId="{EEAAFAB3-7916-4CDE-B4A5-18D45CB0E334}"/>
          </ac:spMkLst>
        </pc:spChg>
      </pc:sldChg>
      <pc:sldChg chg="modSp new del mod">
        <pc:chgData name="Steven Spangler" userId="336a915e4e4046ce" providerId="LiveId" clId="{8DABB8B3-C269-45E8-BDDD-DCB2286DB51D}" dt="2022-02-24T18:36:38.940" v="123" actId="2696"/>
        <pc:sldMkLst>
          <pc:docMk/>
          <pc:sldMk cId="4172916394" sldId="291"/>
        </pc:sldMkLst>
        <pc:spChg chg="mod">
          <ac:chgData name="Steven Spangler" userId="336a915e4e4046ce" providerId="LiveId" clId="{8DABB8B3-C269-45E8-BDDD-DCB2286DB51D}" dt="2022-02-24T18:36:18.507" v="122" actId="255"/>
          <ac:spMkLst>
            <pc:docMk/>
            <pc:sldMk cId="4172916394" sldId="291"/>
            <ac:spMk id="2" creationId="{FE6476B4-0AB0-4D20-8C5D-EE96C4E337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2" y="0"/>
            <a:ext cx="3035088" cy="466116"/>
          </a:xfrm>
          <a:prstGeom prst="rect">
            <a:avLst/>
          </a:prstGeom>
        </p:spPr>
        <p:txBody>
          <a:bodyPr vert="horz" lIns="93077" tIns="46540" rIns="93077" bIns="4654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967341" y="0"/>
            <a:ext cx="3035088" cy="466116"/>
          </a:xfrm>
          <a:prstGeom prst="rect">
            <a:avLst/>
          </a:prstGeom>
        </p:spPr>
        <p:txBody>
          <a:bodyPr vert="horz" lIns="93077" tIns="46540" rIns="93077" bIns="46540" rtlCol="0"/>
          <a:lstStyle>
            <a:lvl1pPr algn="r">
              <a:defRPr sz="1200"/>
            </a:lvl1pPr>
          </a:lstStyle>
          <a:p>
            <a:fld id="{3F42818B-C764-43FB-9100-6BE58FDE1954}" type="datetimeFigureOut">
              <a:rPr lang="en-US" smtClean="0"/>
              <a:t>3/15/2022</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2" y="8823938"/>
            <a:ext cx="3035088" cy="466115"/>
          </a:xfrm>
          <a:prstGeom prst="rect">
            <a:avLst/>
          </a:prstGeom>
        </p:spPr>
        <p:txBody>
          <a:bodyPr vert="horz" lIns="93077" tIns="46540" rIns="93077" bIns="4654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967341" y="8823938"/>
            <a:ext cx="3035088" cy="466115"/>
          </a:xfrm>
          <a:prstGeom prst="rect">
            <a:avLst/>
          </a:prstGeom>
        </p:spPr>
        <p:txBody>
          <a:bodyPr vert="horz" lIns="93077" tIns="46540" rIns="93077" bIns="4654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5088" cy="466116"/>
          </a:xfrm>
          <a:prstGeom prst="rect">
            <a:avLst/>
          </a:prstGeom>
        </p:spPr>
        <p:txBody>
          <a:bodyPr vert="horz" lIns="93077" tIns="46540" rIns="93077" bIns="46540"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6"/>
          </a:xfrm>
          <a:prstGeom prst="rect">
            <a:avLst/>
          </a:prstGeom>
        </p:spPr>
        <p:txBody>
          <a:bodyPr vert="horz" lIns="93077" tIns="46540" rIns="93077" bIns="46540" rtlCol="0"/>
          <a:lstStyle>
            <a:lvl1pPr algn="r">
              <a:defRPr sz="1200"/>
            </a:lvl1pPr>
          </a:lstStyle>
          <a:p>
            <a:fld id="{4E0BC4BE-0D73-E240-8B38-104FAC465A91}" type="datetimeFigureOut">
              <a:rPr lang="en-US" smtClean="0"/>
              <a:t>3/15/2022</a:t>
            </a:fld>
            <a:endParaRPr lang="en-US" dirty="0"/>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077" tIns="46540" rIns="93077" bIns="46540" rtlCol="0" anchor="ctr"/>
          <a:lstStyle/>
          <a:p>
            <a:endParaRPr lang="en-US" dirty="0"/>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077" tIns="46540" rIns="93077" bIns="465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3938"/>
            <a:ext cx="3035088" cy="466115"/>
          </a:xfrm>
          <a:prstGeom prst="rect">
            <a:avLst/>
          </a:prstGeom>
        </p:spPr>
        <p:txBody>
          <a:bodyPr vert="horz" lIns="93077" tIns="46540" rIns="93077" bIns="465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8"/>
            <a:ext cx="3035088" cy="466115"/>
          </a:xfrm>
          <a:prstGeom prst="rect">
            <a:avLst/>
          </a:prstGeom>
        </p:spPr>
        <p:txBody>
          <a:bodyPr vert="horz" lIns="93077" tIns="46540" rIns="93077" bIns="4654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25</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3/15/2022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3/15/2022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bumblebee-bumble-bee-bee-wasp-15170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anchor="ctr">
            <a:noAutofit/>
          </a:bodyPr>
          <a:lstStyle/>
          <a:p>
            <a:pPr algn="l"/>
            <a:r>
              <a:rPr lang="en-US" sz="11700" b="1" dirty="0"/>
              <a:t>Eagles</a:t>
            </a:r>
            <a:br>
              <a:rPr lang="en-US" sz="11700" b="1" dirty="0"/>
            </a:br>
            <a:r>
              <a:rPr lang="en-US" sz="4400" dirty="0">
                <a:solidFill>
                  <a:schemeClr val="tx1"/>
                </a:solidFill>
              </a:rPr>
              <a:t>KINDERGARTEN Level Program – The alternate path to first grade</a:t>
            </a:r>
            <a:endParaRPr lang="en-US" sz="11700" b="1" dirty="0"/>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Grammar: </a:t>
            </a:r>
            <a:r>
              <a:rPr lang="en-US" sz="1600" dirty="0">
                <a:effectLst/>
              </a:rPr>
              <a:t>Scholastic</a:t>
            </a:r>
            <a:r>
              <a:rPr lang="en-US" sz="1600" b="1" dirty="0">
                <a:effectLst/>
              </a:rPr>
              <a:t> </a:t>
            </a:r>
            <a:endParaRPr lang="en-US" sz="1600" dirty="0">
              <a:effectLst/>
            </a:endParaRPr>
          </a:p>
          <a:p>
            <a:pPr lvl="1"/>
            <a:r>
              <a:rPr lang="en-US" sz="1400" dirty="0">
                <a:effectLst/>
              </a:rPr>
              <a:t>Learn about the different sentence types, parts of speech, common and proper nouns, contractions, tenses, subject and verb agreement, capitalization and punctuation.</a:t>
            </a:r>
            <a:br>
              <a:rPr lang="en-US" dirty="0">
                <a:effectLst/>
              </a:rPr>
            </a:br>
            <a:endParaRPr lang="en-US" sz="1800" dirty="0">
              <a:effectLst/>
            </a:endParaRPr>
          </a:p>
          <a:p>
            <a:pPr lvl="0"/>
            <a:r>
              <a:rPr lang="en-US" sz="1600" b="1" dirty="0">
                <a:solidFill>
                  <a:schemeClr val="accent1"/>
                </a:solidFill>
                <a:effectLst/>
              </a:rPr>
              <a:t>Spelling: </a:t>
            </a:r>
            <a:r>
              <a:rPr lang="en-US" sz="1600" dirty="0">
                <a:effectLst/>
              </a:rPr>
              <a:t>Evan-Moor Spelling Skills Grade 1</a:t>
            </a:r>
            <a:r>
              <a:rPr lang="en-US" sz="1600" b="1" dirty="0">
                <a:effectLst/>
              </a:rPr>
              <a:t> </a:t>
            </a:r>
            <a:endParaRPr lang="en-US" sz="1600" dirty="0">
              <a:effectLst/>
            </a:endParaRPr>
          </a:p>
          <a:p>
            <a:pPr lvl="1"/>
            <a:r>
              <a:rPr lang="en-US" sz="1400" dirty="0">
                <a:effectLst/>
              </a:rPr>
              <a:t>Building Spelling Skills series, students conquer weekly grade appropriate spelling lists through practice exercises that incorporate all the spelling essentials. Through puzzles, mixed up words, sorting and fill-in activities, students will master the word lists. Weekly spelling test and dictation sentences will start in January</a:t>
            </a:r>
          </a:p>
        </p:txBody>
      </p:sp>
    </p:spTree>
    <p:extLst>
      <p:ext uri="{BB962C8B-B14F-4D97-AF65-F5344CB8AC3E}">
        <p14:creationId xmlns:p14="http://schemas.microsoft.com/office/powerpoint/2010/main" val="378603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Science: </a:t>
            </a:r>
            <a:r>
              <a:rPr lang="en-US" sz="1600" dirty="0">
                <a:effectLst/>
              </a:rPr>
              <a:t>Kinder Science</a:t>
            </a:r>
          </a:p>
          <a:p>
            <a:pPr lvl="1"/>
            <a:r>
              <a:rPr lang="en-US" sz="1400" dirty="0">
                <a:effectLst/>
              </a:rPr>
              <a:t>Kinder Science encourages a daily routine, each lesson the students will partake in a quick lesson opener, skill lesson, and each day the students will take part in an experiment or experiment follow-up. There are five units all correlated to Arizona State standards.</a:t>
            </a:r>
          </a:p>
          <a:p>
            <a:pPr lvl="2"/>
            <a:r>
              <a:rPr lang="en-US" sz="1400" b="1" dirty="0">
                <a:effectLst/>
              </a:rPr>
              <a:t>Unit one: Life Science</a:t>
            </a:r>
            <a:endParaRPr lang="en-US" sz="1400" dirty="0">
              <a:effectLst/>
            </a:endParaRPr>
          </a:p>
          <a:p>
            <a:pPr lvl="2"/>
            <a:r>
              <a:rPr lang="en-US" sz="1400" b="1" dirty="0">
                <a:effectLst/>
              </a:rPr>
              <a:t>Unit two: Earth Science</a:t>
            </a:r>
            <a:endParaRPr lang="en-US" sz="1400" dirty="0">
              <a:effectLst/>
            </a:endParaRPr>
          </a:p>
          <a:p>
            <a:pPr lvl="2"/>
            <a:r>
              <a:rPr lang="en-US" sz="1400" b="1" dirty="0">
                <a:effectLst/>
              </a:rPr>
              <a:t>Unit Three: Physical Science</a:t>
            </a:r>
            <a:endParaRPr lang="en-US" sz="1400" dirty="0">
              <a:effectLst/>
            </a:endParaRPr>
          </a:p>
          <a:p>
            <a:pPr lvl="2"/>
            <a:r>
              <a:rPr lang="en-US" sz="1400" b="1" dirty="0">
                <a:effectLst/>
              </a:rPr>
              <a:t>Unit Four: Space and Simple Machines</a:t>
            </a:r>
            <a:endParaRPr lang="en-US" sz="1400" dirty="0">
              <a:effectLst/>
            </a:endParaRPr>
          </a:p>
          <a:p>
            <a:pPr lvl="2"/>
            <a:r>
              <a:rPr lang="en-US" sz="1400" b="1" dirty="0">
                <a:effectLst/>
              </a:rPr>
              <a:t>Unit Five: Five Senses</a:t>
            </a:r>
            <a:endParaRPr lang="en-US" sz="1400" dirty="0">
              <a:effectLst/>
            </a:endParaRPr>
          </a:p>
        </p:txBody>
      </p:sp>
    </p:spTree>
    <p:extLst>
      <p:ext uri="{BB962C8B-B14F-4D97-AF65-F5344CB8AC3E}">
        <p14:creationId xmlns:p14="http://schemas.microsoft.com/office/powerpoint/2010/main" val="354667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Social Studies </a:t>
            </a:r>
            <a:endParaRPr lang="en-US" sz="1600" dirty="0">
              <a:solidFill>
                <a:schemeClr val="accent1"/>
              </a:solidFill>
              <a:effectLst/>
            </a:endParaRPr>
          </a:p>
          <a:p>
            <a:pPr lvl="1"/>
            <a:r>
              <a:rPr lang="en-US" sz="1400" dirty="0">
                <a:effectLst/>
              </a:rPr>
              <a:t>Students will be introduced to civics, geography, economics, and history. They also will understand their roles and responsibilities as citizens within their own community.   Students will learn about their own culture and how it impacts the understanding of oneself and others and be introduced to aspects of our national culture. </a:t>
            </a:r>
          </a:p>
          <a:p>
            <a:pPr lvl="2"/>
            <a:r>
              <a:rPr lang="en-US" sz="1400" b="1" dirty="0">
                <a:effectLst/>
              </a:rPr>
              <a:t>Importance of rules and responsibilities</a:t>
            </a:r>
            <a:endParaRPr lang="en-US" sz="1400" dirty="0">
              <a:effectLst/>
            </a:endParaRPr>
          </a:p>
          <a:p>
            <a:pPr lvl="2"/>
            <a:r>
              <a:rPr lang="en-US" sz="1400" b="1" dirty="0">
                <a:effectLst/>
              </a:rPr>
              <a:t>Individual roles in a community </a:t>
            </a:r>
            <a:endParaRPr lang="en-US" sz="1400" dirty="0">
              <a:effectLst/>
            </a:endParaRPr>
          </a:p>
          <a:p>
            <a:pPr lvl="2"/>
            <a:r>
              <a:rPr lang="en-US" sz="1400" b="1" dirty="0">
                <a:effectLst/>
              </a:rPr>
              <a:t>Personal decision-making </a:t>
            </a:r>
            <a:endParaRPr lang="en-US" sz="1400" dirty="0">
              <a:effectLst/>
            </a:endParaRPr>
          </a:p>
          <a:p>
            <a:pPr lvl="2"/>
            <a:r>
              <a:rPr lang="en-US" sz="1400" b="1" dirty="0">
                <a:effectLst/>
              </a:rPr>
              <a:t>Familiarity with geographic models </a:t>
            </a:r>
            <a:endParaRPr lang="en-US" sz="1400" dirty="0">
              <a:effectLst/>
            </a:endParaRPr>
          </a:p>
          <a:p>
            <a:pPr lvl="2"/>
            <a:r>
              <a:rPr lang="en-US" sz="1400" b="1" dirty="0">
                <a:effectLst/>
              </a:rPr>
              <a:t>Culture in the home, school, and community </a:t>
            </a:r>
            <a:endParaRPr lang="en-US" sz="1400" dirty="0">
              <a:effectLst/>
            </a:endParaRPr>
          </a:p>
          <a:p>
            <a:pPr lvl="2"/>
            <a:r>
              <a:rPr lang="en-US" sz="1400" b="1" dirty="0">
                <a:effectLst/>
              </a:rPr>
              <a:t>American symbols, holidays, and traditions </a:t>
            </a:r>
            <a:endParaRPr lang="en-US" sz="1400" dirty="0">
              <a:effectLst/>
            </a:endParaRPr>
          </a:p>
          <a:p>
            <a:pPr lvl="2"/>
            <a:r>
              <a:rPr lang="en-US" sz="1400" b="1" dirty="0">
                <a:effectLst/>
              </a:rPr>
              <a:t>Character Education</a:t>
            </a:r>
            <a:endParaRPr lang="en-US" sz="1400" dirty="0">
              <a:effectLst/>
            </a:endParaRPr>
          </a:p>
        </p:txBody>
      </p:sp>
    </p:spTree>
    <p:extLst>
      <p:ext uri="{BB962C8B-B14F-4D97-AF65-F5344CB8AC3E}">
        <p14:creationId xmlns:p14="http://schemas.microsoft.com/office/powerpoint/2010/main" val="120909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a:bodyPr>
          <a:lstStyle/>
          <a:p>
            <a:pPr lvl="0"/>
            <a:r>
              <a:rPr lang="en-US" sz="1600" b="1" dirty="0">
                <a:solidFill>
                  <a:schemeClr val="accent1"/>
                </a:solidFill>
                <a:effectLst/>
              </a:rPr>
              <a:t>Other areas covered</a:t>
            </a:r>
            <a:endParaRPr lang="en-US" sz="1600" dirty="0">
              <a:solidFill>
                <a:schemeClr val="accent1"/>
              </a:solidFill>
              <a:effectLst/>
            </a:endParaRPr>
          </a:p>
          <a:p>
            <a:pPr lvl="1"/>
            <a:r>
              <a:rPr lang="en-US" sz="1400" dirty="0">
                <a:effectLst/>
              </a:rPr>
              <a:t>In addition to the general curriculum, your children will also be exposed to:</a:t>
            </a:r>
          </a:p>
          <a:p>
            <a:pPr lvl="2"/>
            <a:r>
              <a:rPr lang="en-US" sz="1400" b="1" dirty="0">
                <a:effectLst/>
              </a:rPr>
              <a:t>Health and Hygiene</a:t>
            </a:r>
            <a:endParaRPr lang="en-US" sz="1400" dirty="0">
              <a:effectLst/>
            </a:endParaRPr>
          </a:p>
          <a:p>
            <a:pPr lvl="2"/>
            <a:r>
              <a:rPr lang="en-US" sz="1400" b="1" dirty="0">
                <a:effectLst/>
              </a:rPr>
              <a:t>Art</a:t>
            </a:r>
          </a:p>
          <a:p>
            <a:pPr lvl="2"/>
            <a:r>
              <a:rPr lang="en-US" sz="1400" b="1" dirty="0">
                <a:effectLst/>
              </a:rPr>
              <a:t>Conflict Resolution</a:t>
            </a:r>
            <a:endParaRPr lang="en-US" sz="1400" dirty="0">
              <a:effectLst/>
            </a:endParaRPr>
          </a:p>
        </p:txBody>
      </p:sp>
    </p:spTree>
    <p:extLst>
      <p:ext uri="{BB962C8B-B14F-4D97-AF65-F5344CB8AC3E}">
        <p14:creationId xmlns:p14="http://schemas.microsoft.com/office/powerpoint/2010/main" val="24459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1141413" y="2266949"/>
            <a:ext cx="9905998" cy="3124201"/>
          </a:xfrm>
        </p:spPr>
        <p:txBody>
          <a:bodyPr>
            <a:normAutofit/>
          </a:bodyPr>
          <a:lstStyle/>
          <a:p>
            <a:r>
              <a:rPr lang="en-US" sz="2800" dirty="0">
                <a:solidFill>
                  <a:schemeClr val="accent1"/>
                </a:solidFill>
              </a:rPr>
              <a:t>Conferences</a:t>
            </a:r>
          </a:p>
          <a:p>
            <a:pPr lvl="1"/>
            <a:r>
              <a:rPr lang="en-US" sz="2400" dirty="0"/>
              <a:t>Two Times per year</a:t>
            </a:r>
          </a:p>
          <a:p>
            <a:pPr lvl="2"/>
            <a:r>
              <a:rPr lang="en-US" sz="2000" dirty="0"/>
              <a:t>November: Parent/Teacher Conference</a:t>
            </a:r>
          </a:p>
          <a:p>
            <a:pPr lvl="2"/>
            <a:r>
              <a:rPr lang="en-US" sz="2000" dirty="0"/>
              <a:t>March: Student/Teacher guided Conference</a:t>
            </a:r>
          </a:p>
        </p:txBody>
      </p:sp>
    </p:spTree>
    <p:extLst>
      <p:ext uri="{BB962C8B-B14F-4D97-AF65-F5344CB8AC3E}">
        <p14:creationId xmlns:p14="http://schemas.microsoft.com/office/powerpoint/2010/main" val="421899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a:xfrm>
            <a:off x="1141413" y="295275"/>
            <a:ext cx="9905998" cy="1905000"/>
          </a:xfrm>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1141413" y="2343149"/>
            <a:ext cx="9905998" cy="3124201"/>
          </a:xfrm>
        </p:spPr>
        <p:txBody>
          <a:bodyPr>
            <a:normAutofit/>
          </a:bodyPr>
          <a:lstStyle/>
          <a:p>
            <a:r>
              <a:rPr lang="en-US" sz="2600" dirty="0">
                <a:solidFill>
                  <a:schemeClr val="accent1"/>
                </a:solidFill>
              </a:rPr>
              <a:t>Assessments</a:t>
            </a:r>
          </a:p>
          <a:p>
            <a:pPr lvl="1"/>
            <a:r>
              <a:rPr lang="en-US" sz="2400" dirty="0"/>
              <a:t>Starfall</a:t>
            </a:r>
            <a:endParaRPr lang="en-US" sz="1900" dirty="0">
              <a:highlight>
                <a:srgbClr val="FFFF00"/>
              </a:highlight>
            </a:endParaRPr>
          </a:p>
          <a:p>
            <a:pPr lvl="2"/>
            <a:r>
              <a:rPr lang="en-US" sz="1900" dirty="0"/>
              <a:t>Areas of Assessment</a:t>
            </a:r>
          </a:p>
          <a:p>
            <a:pPr lvl="3"/>
            <a:r>
              <a:rPr lang="en-US" sz="1500" dirty="0"/>
              <a:t>Math</a:t>
            </a:r>
          </a:p>
          <a:p>
            <a:pPr lvl="3"/>
            <a:r>
              <a:rPr lang="en-US" sz="1500" dirty="0"/>
              <a:t>Phonics</a:t>
            </a:r>
          </a:p>
          <a:p>
            <a:pPr lvl="3"/>
            <a:r>
              <a:rPr lang="en-US" sz="1500" dirty="0"/>
              <a:t>Reading Fluency</a:t>
            </a:r>
          </a:p>
          <a:p>
            <a:pPr lvl="3"/>
            <a:r>
              <a:rPr lang="en-US" sz="1500" dirty="0"/>
              <a:t>Reading Comprehension</a:t>
            </a:r>
          </a:p>
        </p:txBody>
      </p:sp>
    </p:spTree>
    <p:extLst>
      <p:ext uri="{BB962C8B-B14F-4D97-AF65-F5344CB8AC3E}">
        <p14:creationId xmlns:p14="http://schemas.microsoft.com/office/powerpoint/2010/main" val="132375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a:xfrm>
            <a:off x="876300" y="0"/>
            <a:ext cx="9905998" cy="1485900"/>
          </a:xfrm>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876300" y="1181098"/>
            <a:ext cx="10171111" cy="5219701"/>
          </a:xfrm>
        </p:spPr>
        <p:txBody>
          <a:bodyPr>
            <a:normAutofit/>
          </a:bodyPr>
          <a:lstStyle/>
          <a:p>
            <a:r>
              <a:rPr lang="en-US" sz="2400" dirty="0">
                <a:solidFill>
                  <a:schemeClr val="accent1"/>
                </a:solidFill>
              </a:rPr>
              <a:t>Assessment Milestones</a:t>
            </a:r>
          </a:p>
          <a:p>
            <a:pPr lvl="1"/>
            <a:r>
              <a:rPr lang="en-US" b="1" dirty="0"/>
              <a:t>Entry Assessment</a:t>
            </a:r>
          </a:p>
          <a:p>
            <a:pPr lvl="2"/>
            <a:r>
              <a:rPr lang="en-US" sz="1400" dirty="0">
                <a:effectLst/>
              </a:rPr>
              <a:t>Establishes a baseline for each child, and will be administered during the first two weeks of the school year. </a:t>
            </a:r>
          </a:p>
          <a:p>
            <a:pPr lvl="2"/>
            <a:r>
              <a:rPr lang="en-US" sz="1400" dirty="0">
                <a:effectLst/>
              </a:rPr>
              <a:t>Students will be periodically reassessed in any area not mastered on the entry assessment before administering the mid-year assessment.</a:t>
            </a:r>
          </a:p>
          <a:p>
            <a:pPr lvl="2"/>
            <a:r>
              <a:rPr lang="en-US" sz="1400" dirty="0">
                <a:effectLst/>
              </a:rPr>
              <a:t>Students who master all areas of the entry assessment will be given the mid- year assessment at the beginning of the school year</a:t>
            </a:r>
          </a:p>
          <a:p>
            <a:pPr lvl="1"/>
            <a:r>
              <a:rPr lang="en-US" b="1" dirty="0"/>
              <a:t>Mid-Year Assessment</a:t>
            </a:r>
          </a:p>
          <a:p>
            <a:pPr lvl="2"/>
            <a:r>
              <a:rPr lang="en-US" sz="1400" dirty="0"/>
              <a:t>The mid-year assessment is extremely valuable. It allows the teacher to determine which children are on or above grade level, and which children need academic interventions. For children needing review and reinforcement, small groups and one-on-one instruction will be given.</a:t>
            </a:r>
          </a:p>
          <a:p>
            <a:pPr lvl="1"/>
            <a:r>
              <a:rPr lang="en-US" b="1" dirty="0"/>
              <a:t>Exit Assessment</a:t>
            </a:r>
          </a:p>
          <a:p>
            <a:pPr lvl="2"/>
            <a:r>
              <a:rPr lang="en-US" sz="1400" dirty="0">
                <a:effectLst/>
              </a:rPr>
              <a:t>The end of the year assessment completes the Starfall assessment year. This assessment helps to evaluate my instruction, and provides data regarding the students understanding of the curriculum</a:t>
            </a:r>
          </a:p>
          <a:p>
            <a:pPr marL="914400" lvl="2" indent="0">
              <a:buNone/>
            </a:pPr>
            <a:endParaRPr lang="en-US" sz="1400" dirty="0"/>
          </a:p>
        </p:txBody>
      </p:sp>
    </p:spTree>
    <p:extLst>
      <p:ext uri="{BB962C8B-B14F-4D97-AF65-F5344CB8AC3E}">
        <p14:creationId xmlns:p14="http://schemas.microsoft.com/office/powerpoint/2010/main" val="495680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3202-BBC9-4E3B-BA02-7927F09A0B28}"/>
              </a:ext>
            </a:extLst>
          </p:cNvPr>
          <p:cNvSpPr>
            <a:spLocks noGrp="1"/>
          </p:cNvSpPr>
          <p:nvPr>
            <p:ph type="title"/>
          </p:nvPr>
        </p:nvSpPr>
        <p:spPr>
          <a:xfrm>
            <a:off x="876300" y="0"/>
            <a:ext cx="9905998" cy="1485900"/>
          </a:xfrm>
        </p:spPr>
        <p:txBody>
          <a:bodyPr/>
          <a:lstStyle/>
          <a:p>
            <a:r>
              <a:rPr lang="en-US" dirty="0"/>
              <a:t>Conferences and assessments</a:t>
            </a:r>
          </a:p>
        </p:txBody>
      </p:sp>
      <p:sp>
        <p:nvSpPr>
          <p:cNvPr id="3" name="Content Placeholder 2">
            <a:extLst>
              <a:ext uri="{FF2B5EF4-FFF2-40B4-BE49-F238E27FC236}">
                <a16:creationId xmlns:a16="http://schemas.microsoft.com/office/drawing/2014/main" id="{AD1B35C2-2A3A-4832-BA46-4C0EE1504452}"/>
              </a:ext>
            </a:extLst>
          </p:cNvPr>
          <p:cNvSpPr>
            <a:spLocks noGrp="1"/>
          </p:cNvSpPr>
          <p:nvPr>
            <p:ph idx="1"/>
          </p:nvPr>
        </p:nvSpPr>
        <p:spPr>
          <a:xfrm>
            <a:off x="876300" y="1181098"/>
            <a:ext cx="10171111" cy="5219701"/>
          </a:xfrm>
        </p:spPr>
        <p:txBody>
          <a:bodyPr>
            <a:normAutofit/>
          </a:bodyPr>
          <a:lstStyle/>
          <a:p>
            <a:r>
              <a:rPr lang="en-US" sz="2400" dirty="0">
                <a:solidFill>
                  <a:schemeClr val="accent1"/>
                </a:solidFill>
              </a:rPr>
              <a:t>Assessment Types</a:t>
            </a:r>
          </a:p>
          <a:p>
            <a:pPr lvl="1"/>
            <a:r>
              <a:rPr lang="en-US" b="1" dirty="0">
                <a:effectLst/>
              </a:rPr>
              <a:t>Summative Assessments </a:t>
            </a:r>
            <a:endParaRPr lang="en-US" sz="1600" dirty="0">
              <a:effectLst/>
            </a:endParaRPr>
          </a:p>
          <a:p>
            <a:pPr lvl="2"/>
            <a:r>
              <a:rPr lang="en-US" sz="1400" dirty="0">
                <a:effectLst/>
              </a:rPr>
              <a:t>Summative Assessments are conducted each week during Learning Centers each Friday. These assessments provide ongoing evaluations of the skills and concepts presented during the unit. The Summative Assessments are directly related to the standards.</a:t>
            </a:r>
          </a:p>
          <a:p>
            <a:pPr lvl="1"/>
            <a:r>
              <a:rPr lang="en-US" b="1" dirty="0">
                <a:effectLst/>
              </a:rPr>
              <a:t>Formative Assessments</a:t>
            </a:r>
            <a:endParaRPr lang="en-US" sz="1600" dirty="0">
              <a:effectLst/>
            </a:endParaRPr>
          </a:p>
          <a:p>
            <a:pPr lvl="2"/>
            <a:r>
              <a:rPr lang="en-US" sz="1400" dirty="0">
                <a:effectLst/>
              </a:rPr>
              <a:t>Formative assessments are included at the end of each lesson. The goal of the formative assessment is to monitor children’s learning and to provide ongoing feedback. More specifically, formative assessments target areas that need additional practice, and help the teacher recognize areas in which children are struggling, and address those areas immediately</a:t>
            </a:r>
          </a:p>
          <a:p>
            <a:pPr marL="914400" lvl="2" indent="0">
              <a:buNone/>
            </a:pPr>
            <a:endParaRPr lang="en-US" sz="1400" dirty="0"/>
          </a:p>
        </p:txBody>
      </p:sp>
    </p:spTree>
    <p:extLst>
      <p:ext uri="{BB962C8B-B14F-4D97-AF65-F5344CB8AC3E}">
        <p14:creationId xmlns:p14="http://schemas.microsoft.com/office/powerpoint/2010/main" val="61035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a:xfrm>
            <a:off x="255588" y="-120831"/>
            <a:ext cx="9993312" cy="1149531"/>
          </a:xfrm>
        </p:spPr>
        <p:txBody>
          <a:bodyPr/>
          <a:lstStyle/>
          <a:p>
            <a:r>
              <a:rPr lang="en-US" dirty="0"/>
              <a:t>Daily Schedule</a:t>
            </a:r>
          </a:p>
        </p:txBody>
      </p:sp>
      <p:graphicFrame>
        <p:nvGraphicFramePr>
          <p:cNvPr id="6" name="Content Placeholder 5">
            <a:extLst>
              <a:ext uri="{FF2B5EF4-FFF2-40B4-BE49-F238E27FC236}">
                <a16:creationId xmlns:a16="http://schemas.microsoft.com/office/drawing/2014/main" id="{D6516424-85F9-4113-A889-BE23C1967AE9}"/>
              </a:ext>
            </a:extLst>
          </p:cNvPr>
          <p:cNvGraphicFramePr>
            <a:graphicFrameLocks noGrp="1"/>
          </p:cNvGraphicFramePr>
          <p:nvPr>
            <p:ph idx="1"/>
            <p:extLst>
              <p:ext uri="{D42A27DB-BD31-4B8C-83A1-F6EECF244321}">
                <p14:modId xmlns:p14="http://schemas.microsoft.com/office/powerpoint/2010/main" val="1075185926"/>
              </p:ext>
            </p:extLst>
          </p:nvPr>
        </p:nvGraphicFramePr>
        <p:xfrm>
          <a:off x="508368" y="831669"/>
          <a:ext cx="11175264" cy="5847788"/>
        </p:xfrm>
        <a:graphic>
          <a:graphicData uri="http://schemas.openxmlformats.org/drawingml/2006/table">
            <a:tbl>
              <a:tblPr firstRow="1" firstCol="1" bandRow="1">
                <a:tableStyleId>{5C22544A-7EE6-4342-B048-85BDC9FD1C3A}</a:tableStyleId>
              </a:tblPr>
              <a:tblGrid>
                <a:gridCol w="1862544">
                  <a:extLst>
                    <a:ext uri="{9D8B030D-6E8A-4147-A177-3AD203B41FA5}">
                      <a16:colId xmlns:a16="http://schemas.microsoft.com/office/drawing/2014/main" val="1049598776"/>
                    </a:ext>
                  </a:extLst>
                </a:gridCol>
                <a:gridCol w="1862544">
                  <a:extLst>
                    <a:ext uri="{9D8B030D-6E8A-4147-A177-3AD203B41FA5}">
                      <a16:colId xmlns:a16="http://schemas.microsoft.com/office/drawing/2014/main" val="1412602124"/>
                    </a:ext>
                  </a:extLst>
                </a:gridCol>
                <a:gridCol w="1862544">
                  <a:extLst>
                    <a:ext uri="{9D8B030D-6E8A-4147-A177-3AD203B41FA5}">
                      <a16:colId xmlns:a16="http://schemas.microsoft.com/office/drawing/2014/main" val="4232535484"/>
                    </a:ext>
                  </a:extLst>
                </a:gridCol>
                <a:gridCol w="1862544">
                  <a:extLst>
                    <a:ext uri="{9D8B030D-6E8A-4147-A177-3AD203B41FA5}">
                      <a16:colId xmlns:a16="http://schemas.microsoft.com/office/drawing/2014/main" val="1858833613"/>
                    </a:ext>
                  </a:extLst>
                </a:gridCol>
                <a:gridCol w="1862544">
                  <a:extLst>
                    <a:ext uri="{9D8B030D-6E8A-4147-A177-3AD203B41FA5}">
                      <a16:colId xmlns:a16="http://schemas.microsoft.com/office/drawing/2014/main" val="1135029018"/>
                    </a:ext>
                  </a:extLst>
                </a:gridCol>
                <a:gridCol w="1862544">
                  <a:extLst>
                    <a:ext uri="{9D8B030D-6E8A-4147-A177-3AD203B41FA5}">
                      <a16:colId xmlns:a16="http://schemas.microsoft.com/office/drawing/2014/main" val="3406934209"/>
                    </a:ext>
                  </a:extLst>
                </a:gridCol>
              </a:tblGrid>
              <a:tr h="386656">
                <a:tc>
                  <a:txBody>
                    <a:bodyPr/>
                    <a:lstStyle/>
                    <a:p>
                      <a:pPr marL="0" marR="0">
                        <a:lnSpc>
                          <a:spcPct val="107000"/>
                        </a:lnSpc>
                        <a:spcBef>
                          <a:spcPts val="0"/>
                        </a:spcBef>
                        <a:spcAft>
                          <a:spcPts val="0"/>
                        </a:spcAft>
                      </a:pPr>
                      <a:r>
                        <a:rPr lang="en-US" sz="800" dirty="0">
                          <a:effectLst/>
                        </a:rPr>
                        <a:t>Daily Schedule</a:t>
                      </a:r>
                      <a:endParaRPr lang="en-US" sz="1000" dirty="0">
                        <a:effectLst/>
                      </a:endParaRPr>
                    </a:p>
                    <a:p>
                      <a:pPr marL="0" marR="0">
                        <a:lnSpc>
                          <a:spcPct val="107000"/>
                        </a:lnSpc>
                        <a:spcBef>
                          <a:spcPts val="0"/>
                        </a:spcBef>
                        <a:spcAft>
                          <a:spcPts val="0"/>
                        </a:spcAft>
                      </a:pPr>
                      <a:r>
                        <a:rPr lang="en-US" sz="800" dirty="0">
                          <a:effectLst/>
                        </a:rPr>
                        <a:t>2022-23 School year</a:t>
                      </a:r>
                      <a:endParaRPr lang="en-US" sz="1000" dirty="0">
                        <a:effectLst/>
                      </a:endParaRPr>
                    </a:p>
                    <a:p>
                      <a:pPr marL="0" marR="0">
                        <a:lnSpc>
                          <a:spcPct val="107000"/>
                        </a:lnSpc>
                        <a:spcBef>
                          <a:spcPts val="0"/>
                        </a:spcBef>
                        <a:spcAft>
                          <a:spcPts val="0"/>
                        </a:spcAft>
                      </a:pPr>
                      <a:r>
                        <a:rPr lang="en-US" sz="800" dirty="0">
                          <a:effectLst/>
                        </a:rPr>
                        <a:t>Eagles Room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tc>
                <a:tc>
                  <a:txBody>
                    <a:bodyPr/>
                    <a:lstStyle/>
                    <a:p>
                      <a:pPr marL="0" marR="0" algn="ctr">
                        <a:lnSpc>
                          <a:spcPct val="107000"/>
                        </a:lnSpc>
                        <a:spcBef>
                          <a:spcPts val="0"/>
                        </a:spcBef>
                        <a:spcAft>
                          <a:spcPts val="0"/>
                        </a:spcAft>
                      </a:pPr>
                      <a:r>
                        <a:rPr lang="en-US" sz="1200" dirty="0">
                          <a:effectLst/>
                        </a:rPr>
                        <a:t>Monday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Tuesday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Wednesday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Thursday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1200" dirty="0">
                          <a:effectLst/>
                        </a:rPr>
                        <a:t>Friday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203398366"/>
                  </a:ext>
                </a:extLst>
              </a:tr>
              <a:tr h="885220">
                <a:tc>
                  <a:txBody>
                    <a:bodyPr/>
                    <a:lstStyle/>
                    <a:p>
                      <a:pPr marL="0" marR="0" algn="ctr">
                        <a:lnSpc>
                          <a:spcPct val="107000"/>
                        </a:lnSpc>
                        <a:spcBef>
                          <a:spcPts val="0"/>
                        </a:spcBef>
                        <a:spcAft>
                          <a:spcPts val="0"/>
                        </a:spcAft>
                      </a:pPr>
                      <a:r>
                        <a:rPr lang="en-US" sz="1200" dirty="0">
                          <a:effectLst/>
                        </a:rPr>
                        <a:t>8:00-8:30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a:t>
                      </a:r>
                    </a:p>
                    <a:p>
                      <a:pPr marL="0" marR="0" algn="ctr">
                        <a:lnSpc>
                          <a:spcPct val="107000"/>
                        </a:lnSpc>
                        <a:spcBef>
                          <a:spcPts val="0"/>
                        </a:spcBef>
                        <a:spcAft>
                          <a:spcPts val="0"/>
                        </a:spcAft>
                      </a:pPr>
                      <a:r>
                        <a:rPr lang="en-US" sz="900" dirty="0">
                          <a:effectLst/>
                        </a:rPr>
                        <a:t>Breakfast</a:t>
                      </a:r>
                    </a:p>
                    <a:p>
                      <a:pPr marL="0" marR="0" algn="ctr">
                        <a:lnSpc>
                          <a:spcPct val="107000"/>
                        </a:lnSpc>
                        <a:spcBef>
                          <a:spcPts val="0"/>
                        </a:spcBef>
                        <a:spcAft>
                          <a:spcPts val="0"/>
                        </a:spcAft>
                      </a:pPr>
                      <a:r>
                        <a:rPr lang="en-US" sz="900" dirty="0">
                          <a:effectLst/>
                        </a:rPr>
                        <a:t>Student Choice</a:t>
                      </a:r>
                    </a:p>
                    <a:p>
                      <a:pPr marL="0" marR="0" algn="ctr">
                        <a:lnSpc>
                          <a:spcPct val="107000"/>
                        </a:lnSpc>
                        <a:spcBef>
                          <a:spcPts val="0"/>
                        </a:spcBef>
                        <a:spcAft>
                          <a:spcPts val="0"/>
                        </a:spcAft>
                      </a:pPr>
                      <a:r>
                        <a:rPr lang="en-US" sz="900" dirty="0">
                          <a:effectLst/>
                        </a:rPr>
                        <a:t>Activity</a:t>
                      </a:r>
                    </a:p>
                    <a:p>
                      <a:pPr marL="0" marR="0" algn="ctr">
                        <a:lnSpc>
                          <a:spcPct val="107000"/>
                        </a:lnSpc>
                        <a:spcBef>
                          <a:spcPts val="0"/>
                        </a:spcBef>
                        <a:spcAft>
                          <a:spcPts val="0"/>
                        </a:spcAft>
                      </a:pPr>
                      <a:r>
                        <a:rPr lang="en-US" sz="900" dirty="0">
                          <a:effectLst/>
                        </a:rPr>
                        <a:t>Pledge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a:t>
                      </a:r>
                    </a:p>
                    <a:p>
                      <a:pPr marL="0" marR="0" algn="ctr">
                        <a:lnSpc>
                          <a:spcPct val="107000"/>
                        </a:lnSpc>
                        <a:spcBef>
                          <a:spcPts val="0"/>
                        </a:spcBef>
                        <a:spcAft>
                          <a:spcPts val="0"/>
                        </a:spcAft>
                      </a:pPr>
                      <a:r>
                        <a:rPr lang="en-US" sz="900" dirty="0">
                          <a:effectLst/>
                        </a:rPr>
                        <a:t>Breakfast</a:t>
                      </a:r>
                    </a:p>
                    <a:p>
                      <a:pPr marL="0" marR="0" algn="ctr">
                        <a:lnSpc>
                          <a:spcPct val="107000"/>
                        </a:lnSpc>
                        <a:spcBef>
                          <a:spcPts val="0"/>
                        </a:spcBef>
                        <a:spcAft>
                          <a:spcPts val="0"/>
                        </a:spcAft>
                      </a:pPr>
                      <a:r>
                        <a:rPr lang="en-US" sz="900" dirty="0">
                          <a:effectLst/>
                        </a:rPr>
                        <a:t>Student Choice</a:t>
                      </a:r>
                    </a:p>
                    <a:p>
                      <a:pPr marL="0" marR="0" algn="ctr">
                        <a:lnSpc>
                          <a:spcPct val="107000"/>
                        </a:lnSpc>
                        <a:spcBef>
                          <a:spcPts val="0"/>
                        </a:spcBef>
                        <a:spcAft>
                          <a:spcPts val="0"/>
                        </a:spcAft>
                      </a:pPr>
                      <a:r>
                        <a:rPr lang="en-US" sz="900" dirty="0">
                          <a:effectLst/>
                        </a:rPr>
                        <a:t>Activity</a:t>
                      </a:r>
                    </a:p>
                    <a:p>
                      <a:pPr marL="0" marR="0" algn="ctr">
                        <a:lnSpc>
                          <a:spcPct val="107000"/>
                        </a:lnSpc>
                        <a:spcBef>
                          <a:spcPts val="0"/>
                        </a:spcBef>
                        <a:spcAft>
                          <a:spcPts val="0"/>
                        </a:spcAft>
                      </a:pPr>
                      <a:r>
                        <a:rPr lang="en-US" sz="900" dirty="0">
                          <a:effectLst/>
                        </a:rPr>
                        <a:t>Pledge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a:t>
                      </a:r>
                    </a:p>
                    <a:p>
                      <a:pPr marL="0" marR="0" algn="ctr">
                        <a:lnSpc>
                          <a:spcPct val="107000"/>
                        </a:lnSpc>
                        <a:spcBef>
                          <a:spcPts val="0"/>
                        </a:spcBef>
                        <a:spcAft>
                          <a:spcPts val="0"/>
                        </a:spcAft>
                      </a:pPr>
                      <a:r>
                        <a:rPr lang="en-US" sz="900" dirty="0">
                          <a:effectLst/>
                        </a:rPr>
                        <a:t>Breakfast</a:t>
                      </a:r>
                    </a:p>
                    <a:p>
                      <a:pPr marL="0" marR="0" algn="ctr">
                        <a:lnSpc>
                          <a:spcPct val="107000"/>
                        </a:lnSpc>
                        <a:spcBef>
                          <a:spcPts val="0"/>
                        </a:spcBef>
                        <a:spcAft>
                          <a:spcPts val="0"/>
                        </a:spcAft>
                      </a:pPr>
                      <a:r>
                        <a:rPr lang="en-US" sz="900" dirty="0">
                          <a:effectLst/>
                        </a:rPr>
                        <a:t>Student Choice</a:t>
                      </a:r>
                    </a:p>
                    <a:p>
                      <a:pPr marL="0" marR="0" algn="ctr">
                        <a:lnSpc>
                          <a:spcPct val="107000"/>
                        </a:lnSpc>
                        <a:spcBef>
                          <a:spcPts val="0"/>
                        </a:spcBef>
                        <a:spcAft>
                          <a:spcPts val="0"/>
                        </a:spcAft>
                      </a:pPr>
                      <a:r>
                        <a:rPr lang="en-US" sz="900" dirty="0">
                          <a:effectLst/>
                        </a:rPr>
                        <a:t>Activity</a:t>
                      </a:r>
                    </a:p>
                    <a:p>
                      <a:pPr marL="0" marR="0" algn="ctr">
                        <a:lnSpc>
                          <a:spcPct val="107000"/>
                        </a:lnSpc>
                        <a:spcBef>
                          <a:spcPts val="0"/>
                        </a:spcBef>
                        <a:spcAft>
                          <a:spcPts val="0"/>
                        </a:spcAft>
                      </a:pPr>
                      <a:r>
                        <a:rPr lang="en-US" sz="900" dirty="0">
                          <a:effectLst/>
                        </a:rPr>
                        <a:t>Pledge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Breakfast</a:t>
                      </a:r>
                    </a:p>
                    <a:p>
                      <a:pPr marL="0" marR="0" algn="ctr">
                        <a:lnSpc>
                          <a:spcPct val="107000"/>
                        </a:lnSpc>
                        <a:spcBef>
                          <a:spcPts val="0"/>
                        </a:spcBef>
                        <a:spcAft>
                          <a:spcPts val="0"/>
                        </a:spcAft>
                      </a:pPr>
                      <a:r>
                        <a:rPr lang="en-US" sz="900">
                          <a:effectLst/>
                        </a:rPr>
                        <a:t>Student Choice</a:t>
                      </a:r>
                    </a:p>
                    <a:p>
                      <a:pPr marL="0" marR="0" algn="ctr">
                        <a:lnSpc>
                          <a:spcPct val="107000"/>
                        </a:lnSpc>
                        <a:spcBef>
                          <a:spcPts val="0"/>
                        </a:spcBef>
                        <a:spcAft>
                          <a:spcPts val="0"/>
                        </a:spcAft>
                      </a:pPr>
                      <a:r>
                        <a:rPr lang="en-US" sz="900">
                          <a:effectLst/>
                        </a:rPr>
                        <a:t>Activity</a:t>
                      </a:r>
                    </a:p>
                    <a:p>
                      <a:pPr marL="0" marR="0" algn="ctr">
                        <a:lnSpc>
                          <a:spcPct val="107000"/>
                        </a:lnSpc>
                        <a:spcBef>
                          <a:spcPts val="0"/>
                        </a:spcBef>
                        <a:spcAft>
                          <a:spcPts val="0"/>
                        </a:spcAft>
                      </a:pPr>
                      <a:r>
                        <a:rPr lang="en-US" sz="900">
                          <a:effectLst/>
                        </a:rPr>
                        <a:t>Pledge</a:t>
                      </a:r>
                    </a:p>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 </a:t>
                      </a:r>
                    </a:p>
                    <a:p>
                      <a:pPr marL="0" marR="0" algn="ctr">
                        <a:lnSpc>
                          <a:spcPct val="107000"/>
                        </a:lnSpc>
                        <a:spcBef>
                          <a:spcPts val="0"/>
                        </a:spcBef>
                        <a:spcAft>
                          <a:spcPts val="0"/>
                        </a:spcAft>
                      </a:pPr>
                      <a:r>
                        <a:rPr lang="en-US" sz="900">
                          <a:effectLst/>
                        </a:rPr>
                        <a:t>Breakfast</a:t>
                      </a:r>
                    </a:p>
                    <a:p>
                      <a:pPr marL="0" marR="0" algn="ctr">
                        <a:lnSpc>
                          <a:spcPct val="107000"/>
                        </a:lnSpc>
                        <a:spcBef>
                          <a:spcPts val="0"/>
                        </a:spcBef>
                        <a:spcAft>
                          <a:spcPts val="0"/>
                        </a:spcAft>
                      </a:pPr>
                      <a:r>
                        <a:rPr lang="en-US" sz="900">
                          <a:effectLst/>
                        </a:rPr>
                        <a:t>Student Choice</a:t>
                      </a:r>
                    </a:p>
                    <a:p>
                      <a:pPr marL="0" marR="0" algn="ctr">
                        <a:lnSpc>
                          <a:spcPct val="107000"/>
                        </a:lnSpc>
                        <a:spcBef>
                          <a:spcPts val="0"/>
                        </a:spcBef>
                        <a:spcAft>
                          <a:spcPts val="0"/>
                        </a:spcAft>
                      </a:pPr>
                      <a:r>
                        <a:rPr lang="en-US" sz="900">
                          <a:effectLst/>
                        </a:rPr>
                        <a:t>Activity</a:t>
                      </a:r>
                    </a:p>
                    <a:p>
                      <a:pPr marL="0" marR="0" algn="ctr">
                        <a:lnSpc>
                          <a:spcPct val="107000"/>
                        </a:lnSpc>
                        <a:spcBef>
                          <a:spcPts val="0"/>
                        </a:spcBef>
                        <a:spcAft>
                          <a:spcPts val="0"/>
                        </a:spcAft>
                      </a:pPr>
                      <a:r>
                        <a:rPr lang="en-US" sz="900">
                          <a:effectLst/>
                        </a:rPr>
                        <a:t>Pledge</a:t>
                      </a:r>
                    </a:p>
                    <a:p>
                      <a:pPr marL="0" marR="0" algn="ctr">
                        <a:lnSpc>
                          <a:spcPct val="107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223760028"/>
                  </a:ext>
                </a:extLst>
              </a:tr>
              <a:tr h="290008">
                <a:tc>
                  <a:txBody>
                    <a:bodyPr/>
                    <a:lstStyle/>
                    <a:p>
                      <a:pPr marL="0" marR="0" algn="ctr">
                        <a:lnSpc>
                          <a:spcPct val="107000"/>
                        </a:lnSpc>
                        <a:spcBef>
                          <a:spcPts val="0"/>
                        </a:spcBef>
                        <a:spcAft>
                          <a:spcPts val="0"/>
                        </a:spcAft>
                      </a:pPr>
                      <a:r>
                        <a:rPr lang="en-US" sz="1200" dirty="0">
                          <a:effectLst/>
                        </a:rPr>
                        <a:t>8:30- 9:00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Phonic/Spelling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1845502083"/>
                  </a:ext>
                </a:extLst>
              </a:tr>
              <a:tr h="587614">
                <a:tc>
                  <a:txBody>
                    <a:bodyPr/>
                    <a:lstStyle/>
                    <a:p>
                      <a:pPr marL="0" marR="0" algn="ctr">
                        <a:lnSpc>
                          <a:spcPct val="107000"/>
                        </a:lnSpc>
                        <a:spcBef>
                          <a:spcPts val="0"/>
                        </a:spcBef>
                        <a:spcAft>
                          <a:spcPts val="0"/>
                        </a:spcAft>
                      </a:pPr>
                      <a:r>
                        <a:rPr lang="en-US" sz="1200" dirty="0">
                          <a:effectLst/>
                        </a:rPr>
                        <a:t>9:00-10:00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*Penmanship</a:t>
                      </a:r>
                    </a:p>
                    <a:p>
                      <a:pPr marL="0" marR="0" algn="ctr">
                        <a:lnSpc>
                          <a:spcPct val="107000"/>
                        </a:lnSpc>
                        <a:spcBef>
                          <a:spcPts val="0"/>
                        </a:spcBef>
                        <a:spcAft>
                          <a:spcPts val="0"/>
                        </a:spcAft>
                      </a:pPr>
                      <a:r>
                        <a:rPr lang="en-US" sz="900">
                          <a:effectLst/>
                        </a:rPr>
                        <a:t>*Grammar</a:t>
                      </a:r>
                    </a:p>
                    <a:p>
                      <a:pPr marL="0" marR="0" algn="ctr">
                        <a:lnSpc>
                          <a:spcPct val="107000"/>
                        </a:lnSpc>
                        <a:spcBef>
                          <a:spcPts val="0"/>
                        </a:spcBef>
                        <a:spcAft>
                          <a:spcPts val="0"/>
                        </a:spcAft>
                      </a:pPr>
                      <a:r>
                        <a:rPr lang="en-US" sz="900">
                          <a:effectLst/>
                        </a:rPr>
                        <a:t>*Reading</a:t>
                      </a:r>
                    </a:p>
                    <a:p>
                      <a:pPr marL="0" marR="0" algn="ctr">
                        <a:lnSpc>
                          <a:spcPct val="107000"/>
                        </a:lnSpc>
                        <a:spcBef>
                          <a:spcPts val="0"/>
                        </a:spcBef>
                        <a:spcAft>
                          <a:spcPts val="0"/>
                        </a:spcAft>
                      </a:pPr>
                      <a:r>
                        <a:rPr lang="en-US" sz="900">
                          <a:effectLst/>
                        </a:rPr>
                        <a:t>(Whole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*Penmanship</a:t>
                      </a:r>
                    </a:p>
                    <a:p>
                      <a:pPr marL="0" marR="0" algn="ctr">
                        <a:lnSpc>
                          <a:spcPct val="107000"/>
                        </a:lnSpc>
                        <a:spcBef>
                          <a:spcPts val="0"/>
                        </a:spcBef>
                        <a:spcAft>
                          <a:spcPts val="0"/>
                        </a:spcAft>
                      </a:pPr>
                      <a:r>
                        <a:rPr lang="en-US" sz="900" dirty="0">
                          <a:effectLst/>
                        </a:rPr>
                        <a:t>*Grammar</a:t>
                      </a:r>
                    </a:p>
                    <a:p>
                      <a:pPr marL="0" marR="0" algn="ctr">
                        <a:lnSpc>
                          <a:spcPct val="107000"/>
                        </a:lnSpc>
                        <a:spcBef>
                          <a:spcPts val="0"/>
                        </a:spcBef>
                        <a:spcAft>
                          <a:spcPts val="0"/>
                        </a:spcAft>
                      </a:pPr>
                      <a:r>
                        <a:rPr lang="en-US" sz="900" dirty="0">
                          <a:effectLst/>
                        </a:rPr>
                        <a:t>*Reading</a:t>
                      </a:r>
                    </a:p>
                    <a:p>
                      <a:pPr marL="0" marR="0" algn="ctr">
                        <a:lnSpc>
                          <a:spcPct val="107000"/>
                        </a:lnSpc>
                        <a:spcBef>
                          <a:spcPts val="0"/>
                        </a:spcBef>
                        <a:spcAft>
                          <a:spcPts val="0"/>
                        </a:spcAft>
                      </a:pPr>
                      <a:r>
                        <a:rPr lang="en-US" sz="900" dirty="0">
                          <a:effectLst/>
                        </a:rPr>
                        <a:t>(Whole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1909462713"/>
                  </a:ext>
                </a:extLst>
              </a:tr>
              <a:tr h="290008">
                <a:tc>
                  <a:txBody>
                    <a:bodyPr/>
                    <a:lstStyle/>
                    <a:p>
                      <a:pPr marL="0" marR="0" algn="ctr">
                        <a:lnSpc>
                          <a:spcPct val="107000"/>
                        </a:lnSpc>
                        <a:spcBef>
                          <a:spcPts val="0"/>
                        </a:spcBef>
                        <a:spcAft>
                          <a:spcPts val="0"/>
                        </a:spcAft>
                      </a:pPr>
                      <a:r>
                        <a:rPr lang="en-US" sz="1200" dirty="0">
                          <a:effectLst/>
                        </a:rPr>
                        <a:t>10:00-10:30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Snack/Recess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Snack/Recess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Snack/Recess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Snack/Recess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Snack/Recess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218084561"/>
                  </a:ext>
                </a:extLst>
              </a:tr>
              <a:tr h="815050">
                <a:tc>
                  <a:txBody>
                    <a:bodyPr/>
                    <a:lstStyle/>
                    <a:p>
                      <a:pPr marL="0" marR="0" algn="ctr">
                        <a:lnSpc>
                          <a:spcPct val="107000"/>
                        </a:lnSpc>
                        <a:spcBef>
                          <a:spcPts val="0"/>
                        </a:spcBef>
                        <a:spcAft>
                          <a:spcPts val="0"/>
                        </a:spcAft>
                      </a:pPr>
                      <a:r>
                        <a:rPr lang="en-US" sz="1200" dirty="0">
                          <a:effectLst/>
                        </a:rPr>
                        <a:t>10:30-11:30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*Writing (Whole Class)</a:t>
                      </a:r>
                    </a:p>
                    <a:p>
                      <a:pPr marL="0" marR="0" algn="ctr">
                        <a:lnSpc>
                          <a:spcPct val="107000"/>
                        </a:lnSpc>
                        <a:spcBef>
                          <a:spcPts val="0"/>
                        </a:spcBef>
                        <a:spcAft>
                          <a:spcPts val="0"/>
                        </a:spcAft>
                      </a:pPr>
                      <a:r>
                        <a:rPr lang="en-US" sz="900">
                          <a:effectLst/>
                        </a:rPr>
                        <a:t>*Reading/Groups</a:t>
                      </a:r>
                    </a:p>
                    <a:p>
                      <a:pPr marL="0" marR="0" algn="ctr">
                        <a:lnSpc>
                          <a:spcPct val="107000"/>
                        </a:lnSpc>
                        <a:spcBef>
                          <a:spcPts val="0"/>
                        </a:spcBef>
                        <a:spcAft>
                          <a:spcPts val="0"/>
                        </a:spcAft>
                      </a:pPr>
                      <a:r>
                        <a:rPr lang="en-US" sz="900">
                          <a:effectLst/>
                        </a:rPr>
                        <a:t>*Center Practice</a:t>
                      </a:r>
                    </a:p>
                    <a:p>
                      <a:pPr marL="0" marR="0" algn="ctr">
                        <a:lnSpc>
                          <a:spcPct val="107000"/>
                        </a:lnSpc>
                        <a:spcBef>
                          <a:spcPts val="0"/>
                        </a:spcBef>
                        <a:spcAft>
                          <a:spcPts val="0"/>
                        </a:spcAft>
                      </a:pPr>
                      <a:r>
                        <a:rPr lang="en-US" sz="900">
                          <a:effectLst/>
                        </a:rPr>
                        <a:t>Phonic/ spelling,</a:t>
                      </a:r>
                    </a:p>
                    <a:p>
                      <a:pPr marL="0" marR="0" algn="ctr">
                        <a:lnSpc>
                          <a:spcPct val="107000"/>
                        </a:lnSpc>
                        <a:spcBef>
                          <a:spcPts val="0"/>
                        </a:spcBef>
                        <a:spcAft>
                          <a:spcPts val="0"/>
                        </a:spcAft>
                      </a:pPr>
                      <a:r>
                        <a:rPr lang="en-US" sz="900">
                          <a:effectLst/>
                        </a:rPr>
                        <a:t>Grammar/ Writing.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 *Writing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Writing (Whole Class)</a:t>
                      </a:r>
                    </a:p>
                    <a:p>
                      <a:pPr marL="0" marR="0" algn="ctr">
                        <a:lnSpc>
                          <a:spcPct val="107000"/>
                        </a:lnSpc>
                        <a:spcBef>
                          <a:spcPts val="0"/>
                        </a:spcBef>
                        <a:spcAft>
                          <a:spcPts val="0"/>
                        </a:spcAft>
                      </a:pPr>
                      <a:r>
                        <a:rPr lang="en-US" sz="900" dirty="0">
                          <a:effectLst/>
                        </a:rPr>
                        <a:t>*Reading/Groups</a:t>
                      </a:r>
                    </a:p>
                    <a:p>
                      <a:pPr marL="0" marR="0" algn="ctr">
                        <a:lnSpc>
                          <a:spcPct val="107000"/>
                        </a:lnSpc>
                        <a:spcBef>
                          <a:spcPts val="0"/>
                        </a:spcBef>
                        <a:spcAft>
                          <a:spcPts val="0"/>
                        </a:spcAft>
                      </a:pPr>
                      <a:r>
                        <a:rPr lang="en-US" sz="900" dirty="0">
                          <a:effectLst/>
                        </a:rPr>
                        <a:t>*Center Practice</a:t>
                      </a:r>
                    </a:p>
                    <a:p>
                      <a:pPr marL="0" marR="0" algn="ctr">
                        <a:lnSpc>
                          <a:spcPct val="107000"/>
                        </a:lnSpc>
                        <a:spcBef>
                          <a:spcPts val="0"/>
                        </a:spcBef>
                        <a:spcAft>
                          <a:spcPts val="0"/>
                        </a:spcAft>
                      </a:pPr>
                      <a:r>
                        <a:rPr lang="en-US" sz="900" dirty="0">
                          <a:effectLst/>
                        </a:rPr>
                        <a:t>Phonic/ spelling,</a:t>
                      </a:r>
                    </a:p>
                    <a:p>
                      <a:pPr marL="0" marR="0" algn="ctr">
                        <a:lnSpc>
                          <a:spcPct val="107000"/>
                        </a:lnSpc>
                        <a:spcBef>
                          <a:spcPts val="0"/>
                        </a:spcBef>
                        <a:spcAft>
                          <a:spcPts val="0"/>
                        </a:spcAft>
                      </a:pPr>
                      <a:r>
                        <a:rPr lang="en-US" sz="900" dirty="0">
                          <a:effectLst/>
                        </a:rPr>
                        <a:t>Grammar/Writing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844017609"/>
                  </a:ext>
                </a:extLst>
              </a:tr>
              <a:tr h="438812">
                <a:tc>
                  <a:txBody>
                    <a:bodyPr/>
                    <a:lstStyle/>
                    <a:p>
                      <a:pPr marL="0" marR="0" algn="ctr">
                        <a:lnSpc>
                          <a:spcPct val="107000"/>
                        </a:lnSpc>
                        <a:spcBef>
                          <a:spcPts val="0"/>
                        </a:spcBef>
                        <a:spcAft>
                          <a:spcPts val="0"/>
                        </a:spcAft>
                      </a:pPr>
                      <a:r>
                        <a:rPr lang="en-US" sz="1200" dirty="0">
                          <a:effectLst/>
                        </a:rPr>
                        <a:t> 11:30-12:00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 </a:t>
                      </a:r>
                    </a:p>
                    <a:p>
                      <a:pPr marL="0" marR="0" algn="ctr">
                        <a:lnSpc>
                          <a:spcPct val="107000"/>
                        </a:lnSpc>
                        <a:spcBef>
                          <a:spcPts val="0"/>
                        </a:spcBef>
                        <a:spcAft>
                          <a:spcPts val="0"/>
                        </a:spcAft>
                      </a:pPr>
                      <a:r>
                        <a:rPr lang="en-US" sz="900" dirty="0">
                          <a:effectLst/>
                        </a:rPr>
                        <a:t>Morning review</a:t>
                      </a: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Group meeting</a:t>
                      </a:r>
                    </a:p>
                    <a:p>
                      <a:pPr marL="0" marR="0" algn="ctr">
                        <a:lnSpc>
                          <a:spcPct val="107000"/>
                        </a:lnSpc>
                        <a:spcBef>
                          <a:spcPts val="0"/>
                        </a:spcBef>
                        <a:spcAft>
                          <a:spcPts val="0"/>
                        </a:spcAft>
                      </a:pPr>
                      <a:r>
                        <a:rPr lang="en-US" sz="900" dirty="0">
                          <a:effectLst/>
                        </a:rPr>
                        <a:t>Morning review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56925106"/>
                  </a:ext>
                </a:extLst>
              </a:tr>
              <a:tr h="290008">
                <a:tc>
                  <a:txBody>
                    <a:bodyPr/>
                    <a:lstStyle/>
                    <a:p>
                      <a:pPr marL="0" marR="0" algn="ctr">
                        <a:lnSpc>
                          <a:spcPct val="107000"/>
                        </a:lnSpc>
                        <a:spcBef>
                          <a:spcPts val="0"/>
                        </a:spcBef>
                        <a:spcAft>
                          <a:spcPts val="0"/>
                        </a:spcAft>
                      </a:pPr>
                      <a:r>
                        <a:rPr lang="en-US" sz="1200" dirty="0">
                          <a:effectLst/>
                        </a:rPr>
                        <a:t>12:00-12:15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a:t>
                      </a: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Ready for lunch hand washing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4098988335"/>
                  </a:ext>
                </a:extLst>
              </a:tr>
              <a:tr h="205923">
                <a:tc>
                  <a:txBody>
                    <a:bodyPr/>
                    <a:lstStyle/>
                    <a:p>
                      <a:pPr marL="0" marR="0" algn="ctr">
                        <a:lnSpc>
                          <a:spcPct val="107000"/>
                        </a:lnSpc>
                        <a:spcBef>
                          <a:spcPts val="0"/>
                        </a:spcBef>
                        <a:spcAft>
                          <a:spcPts val="0"/>
                        </a:spcAft>
                      </a:pPr>
                      <a:r>
                        <a:rPr lang="en-US" sz="1200">
                          <a:effectLst/>
                        </a:rPr>
                        <a:t>12:15-1:00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Lunch/Recess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Lunch/Recess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Lunch/Recess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Lunch/Recess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Lunch/Recess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40965601"/>
                  </a:ext>
                </a:extLst>
              </a:tr>
              <a:tr h="594209">
                <a:tc>
                  <a:txBody>
                    <a:bodyPr/>
                    <a:lstStyle/>
                    <a:p>
                      <a:pPr marL="0" marR="0" algn="ctr">
                        <a:lnSpc>
                          <a:spcPct val="107000"/>
                        </a:lnSpc>
                        <a:spcBef>
                          <a:spcPts val="0"/>
                        </a:spcBef>
                        <a:spcAft>
                          <a:spcPts val="0"/>
                        </a:spcAft>
                      </a:pPr>
                      <a:r>
                        <a:rPr lang="en-US" sz="1200" dirty="0">
                          <a:effectLst/>
                        </a:rPr>
                        <a:t>1:00-2:00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Math meeting</a:t>
                      </a:r>
                    </a:p>
                    <a:p>
                      <a:pPr marL="0" marR="0" algn="ctr">
                        <a:lnSpc>
                          <a:spcPct val="107000"/>
                        </a:lnSpc>
                        <a:spcBef>
                          <a:spcPts val="0"/>
                        </a:spcBef>
                        <a:spcAft>
                          <a:spcPts val="0"/>
                        </a:spcAft>
                      </a:pPr>
                      <a:r>
                        <a:rPr lang="en-US" sz="900" dirty="0">
                          <a:effectLst/>
                        </a:rPr>
                        <a:t>Saxon math</a:t>
                      </a:r>
                    </a:p>
                    <a:p>
                      <a:pPr marL="0" marR="0" algn="ctr">
                        <a:lnSpc>
                          <a:spcPct val="107000"/>
                        </a:lnSpc>
                        <a:spcBef>
                          <a:spcPts val="0"/>
                        </a:spcBef>
                        <a:spcAft>
                          <a:spcPts val="0"/>
                        </a:spcAft>
                      </a:pPr>
                      <a:r>
                        <a:rPr lang="en-US" sz="900" dirty="0">
                          <a:effectLst/>
                        </a:rPr>
                        <a:t>(Whole Group) &amp; (small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Math meeting</a:t>
                      </a:r>
                    </a:p>
                    <a:p>
                      <a:pPr marL="0" marR="0" algn="ctr">
                        <a:lnSpc>
                          <a:spcPct val="107000"/>
                        </a:lnSpc>
                        <a:spcBef>
                          <a:spcPts val="0"/>
                        </a:spcBef>
                        <a:spcAft>
                          <a:spcPts val="0"/>
                        </a:spcAft>
                      </a:pPr>
                      <a:r>
                        <a:rPr lang="en-US" sz="900">
                          <a:effectLst/>
                        </a:rPr>
                        <a:t>Saxon math</a:t>
                      </a:r>
                    </a:p>
                    <a:p>
                      <a:pPr marL="0" marR="0" algn="ctr">
                        <a:lnSpc>
                          <a:spcPct val="107000"/>
                        </a:lnSpc>
                        <a:spcBef>
                          <a:spcPts val="0"/>
                        </a:spcBef>
                        <a:spcAft>
                          <a:spcPts val="0"/>
                        </a:spcAft>
                      </a:pPr>
                      <a:r>
                        <a:rPr lang="en-US" sz="900">
                          <a:effectLst/>
                        </a:rPr>
                        <a:t>(Whole Group) &amp; (small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Math meeting</a:t>
                      </a:r>
                    </a:p>
                    <a:p>
                      <a:pPr marL="0" marR="0" algn="ctr">
                        <a:lnSpc>
                          <a:spcPct val="107000"/>
                        </a:lnSpc>
                        <a:spcBef>
                          <a:spcPts val="0"/>
                        </a:spcBef>
                        <a:spcAft>
                          <a:spcPts val="0"/>
                        </a:spcAft>
                      </a:pPr>
                      <a:r>
                        <a:rPr lang="en-US" sz="900">
                          <a:effectLst/>
                        </a:rPr>
                        <a:t>Saxon math</a:t>
                      </a:r>
                    </a:p>
                    <a:p>
                      <a:pPr marL="0" marR="0" algn="ctr">
                        <a:lnSpc>
                          <a:spcPct val="107000"/>
                        </a:lnSpc>
                        <a:spcBef>
                          <a:spcPts val="0"/>
                        </a:spcBef>
                        <a:spcAft>
                          <a:spcPts val="0"/>
                        </a:spcAft>
                      </a:pPr>
                      <a:r>
                        <a:rPr lang="en-US" sz="900">
                          <a:effectLst/>
                        </a:rPr>
                        <a:t>(Whole Group) &amp; (small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Math meeting</a:t>
                      </a:r>
                    </a:p>
                    <a:p>
                      <a:pPr marL="0" marR="0" algn="ctr">
                        <a:lnSpc>
                          <a:spcPct val="107000"/>
                        </a:lnSpc>
                        <a:spcBef>
                          <a:spcPts val="0"/>
                        </a:spcBef>
                        <a:spcAft>
                          <a:spcPts val="0"/>
                        </a:spcAft>
                      </a:pPr>
                      <a:r>
                        <a:rPr lang="en-US" sz="900" dirty="0">
                          <a:effectLst/>
                        </a:rPr>
                        <a:t>Saxon math</a:t>
                      </a:r>
                    </a:p>
                    <a:p>
                      <a:pPr marL="0" marR="0" algn="ctr">
                        <a:lnSpc>
                          <a:spcPct val="107000"/>
                        </a:lnSpc>
                        <a:spcBef>
                          <a:spcPts val="0"/>
                        </a:spcBef>
                        <a:spcAft>
                          <a:spcPts val="0"/>
                        </a:spcAft>
                      </a:pPr>
                      <a:r>
                        <a:rPr lang="en-US" sz="900" dirty="0">
                          <a:effectLst/>
                        </a:rPr>
                        <a:t>(Whole Group) &amp; (small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Math meeting</a:t>
                      </a:r>
                    </a:p>
                    <a:p>
                      <a:pPr marL="0" marR="0" algn="ctr">
                        <a:lnSpc>
                          <a:spcPct val="107000"/>
                        </a:lnSpc>
                        <a:spcBef>
                          <a:spcPts val="0"/>
                        </a:spcBef>
                        <a:spcAft>
                          <a:spcPts val="0"/>
                        </a:spcAft>
                      </a:pPr>
                      <a:r>
                        <a:rPr lang="en-US" sz="900" dirty="0">
                          <a:effectLst/>
                        </a:rPr>
                        <a:t>Saxon math</a:t>
                      </a:r>
                    </a:p>
                    <a:p>
                      <a:pPr marL="0" marR="0" algn="ctr">
                        <a:lnSpc>
                          <a:spcPct val="107000"/>
                        </a:lnSpc>
                        <a:spcBef>
                          <a:spcPts val="0"/>
                        </a:spcBef>
                        <a:spcAft>
                          <a:spcPts val="0"/>
                        </a:spcAft>
                      </a:pPr>
                      <a:r>
                        <a:rPr lang="en-US" sz="900" dirty="0">
                          <a:effectLst/>
                        </a:rPr>
                        <a:t>(Whole Group) &amp; (small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22059359"/>
                  </a:ext>
                </a:extLst>
              </a:tr>
              <a:tr h="232694">
                <a:tc>
                  <a:txBody>
                    <a:bodyPr/>
                    <a:lstStyle/>
                    <a:p>
                      <a:pPr marL="0" marR="0" algn="ctr">
                        <a:lnSpc>
                          <a:spcPct val="107000"/>
                        </a:lnSpc>
                        <a:spcBef>
                          <a:spcPts val="0"/>
                        </a:spcBef>
                        <a:spcAft>
                          <a:spcPts val="0"/>
                        </a:spcAft>
                      </a:pPr>
                      <a:r>
                        <a:rPr lang="en-US" sz="1200" dirty="0">
                          <a:effectLst/>
                        </a:rPr>
                        <a:t> 2:00-2:30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Social Studies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Music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a:effectLst/>
                        </a:rPr>
                        <a:t>Social Studies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Art</a:t>
                      </a:r>
                      <a:r>
                        <a:rPr lang="en-US" sz="900">
                          <a:effectLst/>
                          <a:latin typeface="Calibri" panose="020F0502020204030204" pitchFamily="34" charset="0"/>
                          <a:ea typeface="Calibri" panose="020F0502020204030204" pitchFamily="34" charset="0"/>
                          <a:cs typeface="Times New Roman" panose="02020603050405020304" pitchFamily="18" charset="0"/>
                        </a:rPr>
                        <a:t>/Culinary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Social Studies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3197685086"/>
                  </a:ext>
                </a:extLst>
              </a:tr>
              <a:tr h="290008">
                <a:tc>
                  <a:txBody>
                    <a:bodyPr/>
                    <a:lstStyle/>
                    <a:p>
                      <a:pPr marL="0" marR="0" algn="ctr">
                        <a:lnSpc>
                          <a:spcPct val="107000"/>
                        </a:lnSpc>
                        <a:spcBef>
                          <a:spcPts val="0"/>
                        </a:spcBef>
                        <a:spcAft>
                          <a:spcPts val="0"/>
                        </a:spcAft>
                      </a:pPr>
                      <a:r>
                        <a:rPr lang="en-US" sz="1200" dirty="0">
                          <a:effectLst/>
                        </a:rPr>
                        <a:t>2:30-3:00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Science</a:t>
                      </a:r>
                    </a:p>
                  </a:txBody>
                  <a:tcPr marL="38359" marR="38359" marT="0" marB="0" anchor="ctr"/>
                </a:tc>
                <a:tc>
                  <a:txBody>
                    <a:bodyPr/>
                    <a:lstStyle/>
                    <a:p>
                      <a:pPr marL="0" marR="0" algn="ctr">
                        <a:lnSpc>
                          <a:spcPct val="107000"/>
                        </a:lnSpc>
                        <a:spcBef>
                          <a:spcPts val="0"/>
                        </a:spcBef>
                        <a:spcAft>
                          <a:spcPts val="0"/>
                        </a:spcAft>
                      </a:pPr>
                      <a:r>
                        <a:rPr lang="en-US" sz="900" dirty="0">
                          <a:effectLst/>
                        </a:rPr>
                        <a:t>Health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Science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Science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Art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1771682749"/>
                  </a:ext>
                </a:extLst>
              </a:tr>
              <a:tr h="541578">
                <a:tc>
                  <a:txBody>
                    <a:bodyPr/>
                    <a:lstStyle/>
                    <a:p>
                      <a:pPr marL="0" marR="0" algn="ctr">
                        <a:lnSpc>
                          <a:spcPct val="107000"/>
                        </a:lnSpc>
                        <a:spcBef>
                          <a:spcPts val="0"/>
                        </a:spcBef>
                        <a:spcAft>
                          <a:spcPts val="0"/>
                        </a:spcAft>
                      </a:pPr>
                      <a:r>
                        <a:rPr lang="en-US" sz="1200" dirty="0">
                          <a:effectLst/>
                        </a:rPr>
                        <a:t>3:15-3:30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tc>
                  <a:txBody>
                    <a:bodyPr/>
                    <a:lstStyle/>
                    <a:p>
                      <a:pPr marL="0" marR="0" algn="ctr">
                        <a:lnSpc>
                          <a:spcPct val="107000"/>
                        </a:lnSpc>
                        <a:spcBef>
                          <a:spcPts val="0"/>
                        </a:spcBef>
                        <a:spcAft>
                          <a:spcPts val="0"/>
                        </a:spcAft>
                      </a:pPr>
                      <a:r>
                        <a:rPr lang="en-US" sz="900" dirty="0">
                          <a:effectLst/>
                        </a:rPr>
                        <a:t>*Pack up!</a:t>
                      </a:r>
                    </a:p>
                    <a:p>
                      <a:pPr marL="0" marR="0" algn="ctr">
                        <a:lnSpc>
                          <a:spcPct val="107000"/>
                        </a:lnSpc>
                        <a:spcBef>
                          <a:spcPts val="0"/>
                        </a:spcBef>
                        <a:spcAft>
                          <a:spcPts val="0"/>
                        </a:spcAft>
                      </a:pPr>
                      <a:r>
                        <a:rPr lang="en-US" sz="900" dirty="0">
                          <a:effectLst/>
                        </a:rPr>
                        <a:t>*Homework Folders.</a:t>
                      </a:r>
                    </a:p>
                    <a:p>
                      <a:pPr marL="0" marR="0" algn="ctr">
                        <a:lnSpc>
                          <a:spcPct val="107000"/>
                        </a:lnSpc>
                        <a:spcBef>
                          <a:spcPts val="0"/>
                        </a:spcBef>
                        <a:spcAft>
                          <a:spcPts val="0"/>
                        </a:spcAft>
                      </a:pPr>
                      <a:r>
                        <a:rPr lang="en-US" sz="900" dirty="0">
                          <a:effectLst/>
                        </a:rPr>
                        <a:t>*End of day song</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59" marR="38359" marT="0" marB="0" anchor="ctr"/>
                </a:tc>
                <a:extLst>
                  <a:ext uri="{0D108BD9-81ED-4DB2-BD59-A6C34878D82A}">
                    <a16:rowId xmlns:a16="http://schemas.microsoft.com/office/drawing/2014/main" val="2596106888"/>
                  </a:ext>
                </a:extLst>
              </a:tr>
            </a:tbl>
          </a:graphicData>
        </a:graphic>
      </p:graphicFrame>
    </p:spTree>
    <p:extLst>
      <p:ext uri="{BB962C8B-B14F-4D97-AF65-F5344CB8AC3E}">
        <p14:creationId xmlns:p14="http://schemas.microsoft.com/office/powerpoint/2010/main" val="1734134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4E1E7-61EE-4A19-8396-9D6A2CB30794}"/>
              </a:ext>
            </a:extLst>
          </p:cNvPr>
          <p:cNvSpPr>
            <a:spLocks noGrp="1"/>
          </p:cNvSpPr>
          <p:nvPr>
            <p:ph type="title"/>
          </p:nvPr>
        </p:nvSpPr>
        <p:spPr/>
        <p:txBody>
          <a:bodyPr/>
          <a:lstStyle/>
          <a:p>
            <a:r>
              <a:rPr lang="en-US" dirty="0"/>
              <a:t>Policies and Guidelines</a:t>
            </a:r>
          </a:p>
        </p:txBody>
      </p:sp>
    </p:spTree>
    <p:extLst>
      <p:ext uri="{BB962C8B-B14F-4D97-AF65-F5344CB8AC3E}">
        <p14:creationId xmlns:p14="http://schemas.microsoft.com/office/powerpoint/2010/main" val="610430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5BE0-6269-436E-8A2F-123BA2481803}"/>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40696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5EA7-EFD5-4B7F-8704-A9B3180DB19B}"/>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81ED67B3-BD20-4364-890A-9F95710007DA}"/>
              </a:ext>
            </a:extLst>
          </p:cNvPr>
          <p:cNvSpPr>
            <a:spLocks noGrp="1"/>
          </p:cNvSpPr>
          <p:nvPr>
            <p:ph idx="1"/>
          </p:nvPr>
        </p:nvSpPr>
        <p:spPr/>
        <p:txBody>
          <a:bodyPr>
            <a:normAutofit/>
          </a:bodyPr>
          <a:lstStyle/>
          <a:p>
            <a:r>
              <a:rPr lang="en-US" sz="1800" dirty="0"/>
              <a:t>All Children must be in attendance no later than 8:30 am</a:t>
            </a:r>
          </a:p>
          <a:p>
            <a:r>
              <a:rPr lang="en-US" sz="1800" dirty="0"/>
              <a:t>Children that come late disrupt the flow of the classroom and take away from the education teacher is providing.</a:t>
            </a:r>
          </a:p>
          <a:p>
            <a:r>
              <a:rPr lang="en-US" sz="1800" dirty="0"/>
              <a:t>Children that come after 8:30 may not be accepted unless prior arrangements have been made (we understand doctors appointments, etc.)</a:t>
            </a:r>
          </a:p>
          <a:p>
            <a:r>
              <a:rPr lang="en-US" sz="1600" dirty="0"/>
              <a:t>IF YOUR CHILD IS COMING FOR BREAKFAST, PLEASE ARRIVE NOT LATER THAN 8:10 AM TO AVOID DELAY IN START OF CLASSROOM SCHEDULE.</a:t>
            </a:r>
          </a:p>
        </p:txBody>
      </p:sp>
    </p:spTree>
    <p:extLst>
      <p:ext uri="{BB962C8B-B14F-4D97-AF65-F5344CB8AC3E}">
        <p14:creationId xmlns:p14="http://schemas.microsoft.com/office/powerpoint/2010/main" val="2806918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F19C-96A0-463B-BEF8-C7EE4896F91F}"/>
              </a:ext>
            </a:extLst>
          </p:cNvPr>
          <p:cNvSpPr>
            <a:spLocks noGrp="1"/>
          </p:cNvSpPr>
          <p:nvPr>
            <p:ph type="title"/>
          </p:nvPr>
        </p:nvSpPr>
        <p:spPr/>
        <p:txBody>
          <a:bodyPr/>
          <a:lstStyle/>
          <a:p>
            <a:r>
              <a:rPr lang="en-US" dirty="0"/>
              <a:t>Homework </a:t>
            </a:r>
          </a:p>
        </p:txBody>
      </p:sp>
      <p:sp>
        <p:nvSpPr>
          <p:cNvPr id="3" name="Content Placeholder 2">
            <a:extLst>
              <a:ext uri="{FF2B5EF4-FFF2-40B4-BE49-F238E27FC236}">
                <a16:creationId xmlns:a16="http://schemas.microsoft.com/office/drawing/2014/main" id="{9BEB7A60-3DBC-401E-B5E4-7F21B35B764E}"/>
              </a:ext>
            </a:extLst>
          </p:cNvPr>
          <p:cNvSpPr>
            <a:spLocks noGrp="1"/>
          </p:cNvSpPr>
          <p:nvPr>
            <p:ph idx="1"/>
          </p:nvPr>
        </p:nvSpPr>
        <p:spPr/>
        <p:txBody>
          <a:bodyPr>
            <a:normAutofit fontScale="85000" lnSpcReduction="10000"/>
          </a:bodyPr>
          <a:lstStyle/>
          <a:p>
            <a:r>
              <a:rPr lang="en-US" sz="1900" dirty="0">
                <a:effectLst/>
              </a:rPr>
              <a:t>the children will have Math and Language Arts homework Monday-Thursday nights. </a:t>
            </a:r>
          </a:p>
          <a:p>
            <a:r>
              <a:rPr lang="en-US" sz="1900" dirty="0">
                <a:effectLst/>
              </a:rPr>
              <a:t>The homework is designed to reinforce concepts learned in school.</a:t>
            </a:r>
          </a:p>
          <a:p>
            <a:r>
              <a:rPr lang="en-US" sz="1900" dirty="0">
                <a:effectLst/>
              </a:rPr>
              <a:t>The homework should not take the children more then approximately 15 minutes to complete. </a:t>
            </a:r>
          </a:p>
          <a:p>
            <a:r>
              <a:rPr lang="en-US" sz="1900" dirty="0">
                <a:effectLst/>
              </a:rPr>
              <a:t>Students should complete their homework independently. </a:t>
            </a:r>
          </a:p>
          <a:p>
            <a:r>
              <a:rPr lang="en-US" sz="1900" dirty="0">
                <a:effectLst/>
              </a:rPr>
              <a:t>Parents can clarify directions and re-explain concept or idea if the child is having trouble. </a:t>
            </a:r>
          </a:p>
          <a:p>
            <a:r>
              <a:rPr lang="en-US" sz="1900" dirty="0">
                <a:effectLst/>
              </a:rPr>
              <a:t>In addition to homework, please make sure children are reading every night.</a:t>
            </a:r>
          </a:p>
          <a:p>
            <a:r>
              <a:rPr lang="en-US" sz="1900" dirty="0">
                <a:effectLst/>
              </a:rPr>
              <a:t>If your child can not read yet, please read to them. This is the best way to help your child develop into a fluent reader.</a:t>
            </a:r>
            <a:br>
              <a:rPr lang="en-US" sz="1900" dirty="0">
                <a:effectLst/>
              </a:rPr>
            </a:br>
            <a:br>
              <a:rPr lang="en-US" sz="1700" dirty="0">
                <a:effectLst/>
              </a:rPr>
            </a:br>
            <a:endParaRPr lang="en-US" sz="1700" dirty="0"/>
          </a:p>
        </p:txBody>
      </p:sp>
    </p:spTree>
    <p:extLst>
      <p:ext uri="{BB962C8B-B14F-4D97-AF65-F5344CB8AC3E}">
        <p14:creationId xmlns:p14="http://schemas.microsoft.com/office/powerpoint/2010/main" val="291290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F19C-96A0-463B-BEF8-C7EE4896F91F}"/>
              </a:ext>
            </a:extLst>
          </p:cNvPr>
          <p:cNvSpPr>
            <a:spLocks noGrp="1"/>
          </p:cNvSpPr>
          <p:nvPr>
            <p:ph type="title"/>
          </p:nvPr>
        </p:nvSpPr>
        <p:spPr/>
        <p:txBody>
          <a:bodyPr/>
          <a:lstStyle/>
          <a:p>
            <a:r>
              <a:rPr lang="en-US" dirty="0"/>
              <a:t>Classroom Rules </a:t>
            </a:r>
          </a:p>
        </p:txBody>
      </p:sp>
      <p:sp>
        <p:nvSpPr>
          <p:cNvPr id="3" name="Content Placeholder 2">
            <a:extLst>
              <a:ext uri="{FF2B5EF4-FFF2-40B4-BE49-F238E27FC236}">
                <a16:creationId xmlns:a16="http://schemas.microsoft.com/office/drawing/2014/main" id="{9BEB7A60-3DBC-401E-B5E4-7F21B35B764E}"/>
              </a:ext>
            </a:extLst>
          </p:cNvPr>
          <p:cNvSpPr>
            <a:spLocks noGrp="1"/>
          </p:cNvSpPr>
          <p:nvPr>
            <p:ph idx="1"/>
          </p:nvPr>
        </p:nvSpPr>
        <p:spPr/>
        <p:txBody>
          <a:bodyPr/>
          <a:lstStyle/>
          <a:p>
            <a:pPr lvl="0" fontAlgn="base"/>
            <a:r>
              <a:rPr lang="en-US" b="1" dirty="0">
                <a:effectLst/>
              </a:rPr>
              <a:t>Be respectful</a:t>
            </a:r>
            <a:endParaRPr lang="en-US" dirty="0">
              <a:effectLst/>
            </a:endParaRPr>
          </a:p>
          <a:p>
            <a:pPr lvl="0" fontAlgn="base"/>
            <a:r>
              <a:rPr lang="en-US" b="1" dirty="0">
                <a:effectLst/>
              </a:rPr>
              <a:t>Be responsible</a:t>
            </a:r>
            <a:endParaRPr lang="en-US" dirty="0">
              <a:effectLst/>
            </a:endParaRPr>
          </a:p>
          <a:p>
            <a:pPr lvl="0" fontAlgn="base"/>
            <a:r>
              <a:rPr lang="en-US" b="1" dirty="0">
                <a:effectLst/>
              </a:rPr>
              <a:t>Be safe                                                                  </a:t>
            </a:r>
            <a:endParaRPr lang="en-US" dirty="0">
              <a:effectLst/>
            </a:endParaRPr>
          </a:p>
          <a:p>
            <a:pPr lvl="0" fontAlgn="base"/>
            <a:r>
              <a:rPr lang="en-US" b="1" dirty="0">
                <a:effectLst/>
              </a:rPr>
              <a:t>Be kind</a:t>
            </a:r>
            <a:endParaRPr lang="en-US" dirty="0">
              <a:effectLst/>
            </a:endParaRPr>
          </a:p>
          <a:p>
            <a:pPr lvl="0" fontAlgn="base"/>
            <a:r>
              <a:rPr lang="en-US" b="1" dirty="0">
                <a:effectLst/>
              </a:rPr>
              <a:t>Be helpful</a:t>
            </a:r>
            <a:endParaRPr lang="en-US" dirty="0">
              <a:effectLst/>
            </a:endParaRPr>
          </a:p>
          <a:p>
            <a:pPr marL="0" indent="0">
              <a:buNone/>
            </a:pPr>
            <a:r>
              <a:rPr lang="en-US" b="1" dirty="0">
                <a:effectLst/>
              </a:rPr>
              <a:t> </a:t>
            </a:r>
            <a:endParaRPr lang="en-US" dirty="0">
              <a:effectLst/>
            </a:endParaRPr>
          </a:p>
          <a:p>
            <a:endParaRPr lang="en-US" dirty="0"/>
          </a:p>
        </p:txBody>
      </p:sp>
      <p:pic>
        <p:nvPicPr>
          <p:cNvPr id="5" name="Picture 4">
            <a:extLst>
              <a:ext uri="{FF2B5EF4-FFF2-40B4-BE49-F238E27FC236}">
                <a16:creationId xmlns:a16="http://schemas.microsoft.com/office/drawing/2014/main" id="{6EAE5726-D6BD-4C13-B6AE-69E1B19C39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45236" y="141514"/>
            <a:ext cx="2788042" cy="2891972"/>
          </a:xfrm>
          <a:prstGeom prst="rect">
            <a:avLst/>
          </a:prstGeom>
        </p:spPr>
      </p:pic>
    </p:spTree>
    <p:extLst>
      <p:ext uri="{BB962C8B-B14F-4D97-AF65-F5344CB8AC3E}">
        <p14:creationId xmlns:p14="http://schemas.microsoft.com/office/powerpoint/2010/main" val="1466894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F19C-96A0-463B-BEF8-C7EE4896F91F}"/>
              </a:ext>
            </a:extLst>
          </p:cNvPr>
          <p:cNvSpPr>
            <a:spLocks noGrp="1"/>
          </p:cNvSpPr>
          <p:nvPr>
            <p:ph type="title"/>
          </p:nvPr>
        </p:nvSpPr>
        <p:spPr/>
        <p:txBody>
          <a:bodyPr/>
          <a:lstStyle/>
          <a:p>
            <a:r>
              <a:rPr lang="en-US" dirty="0"/>
              <a:t>Classroom Behaviors </a:t>
            </a:r>
          </a:p>
        </p:txBody>
      </p:sp>
      <p:sp>
        <p:nvSpPr>
          <p:cNvPr id="3" name="Content Placeholder 2">
            <a:extLst>
              <a:ext uri="{FF2B5EF4-FFF2-40B4-BE49-F238E27FC236}">
                <a16:creationId xmlns:a16="http://schemas.microsoft.com/office/drawing/2014/main" id="{9BEB7A60-3DBC-401E-B5E4-7F21B35B764E}"/>
              </a:ext>
            </a:extLst>
          </p:cNvPr>
          <p:cNvSpPr>
            <a:spLocks noGrp="1"/>
          </p:cNvSpPr>
          <p:nvPr>
            <p:ph idx="1"/>
          </p:nvPr>
        </p:nvSpPr>
        <p:spPr>
          <a:xfrm>
            <a:off x="1260166" y="2066306"/>
            <a:ext cx="9905998" cy="3572495"/>
          </a:xfrm>
        </p:spPr>
        <p:txBody>
          <a:bodyPr>
            <a:normAutofit fontScale="92500" lnSpcReduction="10000"/>
          </a:bodyPr>
          <a:lstStyle/>
          <a:p>
            <a:r>
              <a:rPr lang="en-US" sz="1500" b="1" dirty="0">
                <a:effectLst/>
              </a:rPr>
              <a:t>We use positive discipline in our school.</a:t>
            </a:r>
          </a:p>
          <a:p>
            <a:r>
              <a:rPr lang="en-US" sz="1500" b="1" dirty="0">
                <a:effectLst/>
              </a:rPr>
              <a:t>It is an extremely effective way of maintaining an effective classroom environment of learners and communicating to our students that we value them. </a:t>
            </a:r>
          </a:p>
          <a:p>
            <a:r>
              <a:rPr lang="en-US" sz="1500" b="1" dirty="0">
                <a:effectLst/>
              </a:rPr>
              <a:t>With positive discipline, we recognize the child for doing the “right thing” by providing genuine feedback about what they have done and why it is appreciated. </a:t>
            </a:r>
          </a:p>
          <a:p>
            <a:r>
              <a:rPr lang="en-US" sz="1500" b="1" dirty="0">
                <a:effectLst/>
              </a:rPr>
              <a:t>This simple action communicates a great deal to all students.  They learn that they are recognized for positive behaviors, helping others and doing their best in their school work. </a:t>
            </a:r>
          </a:p>
          <a:p>
            <a:r>
              <a:rPr lang="en-US" sz="1500" b="1" dirty="0">
                <a:effectLst/>
              </a:rPr>
              <a:t>While we use positive and encouraging words with our students, they are also providing an excellent role model for other children when they work effectively with others.   </a:t>
            </a:r>
            <a:endParaRPr lang="en-US" sz="1500" dirty="0">
              <a:effectLst/>
            </a:endParaRPr>
          </a:p>
          <a:p>
            <a:r>
              <a:rPr lang="en-US" sz="1500" b="1" dirty="0">
                <a:effectLst/>
              </a:rPr>
              <a:t>We expect all of our students to display these behaviors while following classroom and school rules.  Most importantly, we expect all students to not interfere with the learning of other students. </a:t>
            </a:r>
          </a:p>
          <a:p>
            <a:r>
              <a:rPr lang="en-US" sz="1300" b="1" dirty="0">
                <a:effectLst/>
              </a:rPr>
              <a:t>STUDENTS WILL DEVELOP A “GROWTH MINDSET”  THINKING THAT CREATES A GOOD ENVIRONMENT FOR LEARNING WITHIN OUR BRAINS. </a:t>
            </a:r>
            <a:endParaRPr lang="en-US" sz="1300" dirty="0">
              <a:effectLst/>
            </a:endParaRPr>
          </a:p>
          <a:p>
            <a:endParaRPr lang="en-US" dirty="0"/>
          </a:p>
        </p:txBody>
      </p:sp>
    </p:spTree>
    <p:extLst>
      <p:ext uri="{BB962C8B-B14F-4D97-AF65-F5344CB8AC3E}">
        <p14:creationId xmlns:p14="http://schemas.microsoft.com/office/powerpoint/2010/main" val="394324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EED0DF-8EA2-48D6-8DA2-7764D863DF34}"/>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888630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96863"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Autofit/>
          </a:bodyPr>
          <a:lstStyle/>
          <a:p>
            <a:pPr algn="l"/>
            <a:r>
              <a:rPr lang="en-US" sz="11700" b="1" dirty="0"/>
              <a:t>Thank </a:t>
            </a:r>
            <a:br>
              <a:rPr lang="en-US" sz="11700" b="1" dirty="0"/>
            </a:br>
            <a:r>
              <a:rPr lang="en-US" sz="11700" dirty="0">
                <a:solidFill>
                  <a:schemeClr val="tx1"/>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a:bodyPr>
          <a:lstStyle/>
          <a:p>
            <a:pPr algn="l"/>
            <a:r>
              <a:rPr lang="en-US">
                <a:highlight>
                  <a:srgbClr val="00FF00"/>
                </a:highlight>
              </a:rPr>
              <a:t>Ann@</a:t>
            </a:r>
            <a:r>
              <a:rPr lang="en-US" dirty="0">
                <a:highlight>
                  <a:srgbClr val="00FF00"/>
                </a:highlight>
              </a:rPr>
              <a:t>mindandbodykids.com</a:t>
            </a:r>
          </a:p>
        </p:txBody>
      </p:sp>
    </p:spTree>
    <p:extLst>
      <p:ext uri="{BB962C8B-B14F-4D97-AF65-F5344CB8AC3E}">
        <p14:creationId xmlns:p14="http://schemas.microsoft.com/office/powerpoint/2010/main" val="53806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0125-AA2A-4E0B-9E44-D3534657AE9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4EF161C-CA46-4EC6-8C23-B6C1201CCE50}"/>
              </a:ext>
            </a:extLst>
          </p:cNvPr>
          <p:cNvSpPr>
            <a:spLocks noGrp="1"/>
          </p:cNvSpPr>
          <p:nvPr>
            <p:ph idx="1"/>
          </p:nvPr>
        </p:nvSpPr>
        <p:spPr>
          <a:xfrm>
            <a:off x="1141413" y="2238374"/>
            <a:ext cx="9905998" cy="3124201"/>
          </a:xfrm>
        </p:spPr>
        <p:txBody>
          <a:bodyPr>
            <a:normAutofit fontScale="92500" lnSpcReduction="10000"/>
          </a:bodyPr>
          <a:lstStyle/>
          <a:p>
            <a:r>
              <a:rPr lang="en-US" dirty="0"/>
              <a:t>Why Enroll your Child in the Eagles Program</a:t>
            </a:r>
          </a:p>
          <a:p>
            <a:r>
              <a:rPr lang="en-US" dirty="0"/>
              <a:t>Our program director/teacher</a:t>
            </a:r>
          </a:p>
          <a:p>
            <a:r>
              <a:rPr lang="en-US" dirty="0"/>
              <a:t>Program Eligibility</a:t>
            </a:r>
          </a:p>
          <a:p>
            <a:r>
              <a:rPr lang="en-US" dirty="0"/>
              <a:t>Program Goals</a:t>
            </a:r>
          </a:p>
          <a:p>
            <a:r>
              <a:rPr lang="en-US" dirty="0"/>
              <a:t>Curriculum Overview</a:t>
            </a:r>
          </a:p>
          <a:p>
            <a:r>
              <a:rPr lang="en-US" dirty="0"/>
              <a:t>Conferences and Assessments</a:t>
            </a:r>
          </a:p>
          <a:p>
            <a:r>
              <a:rPr lang="en-US" dirty="0"/>
              <a:t>Daily Schedule </a:t>
            </a:r>
          </a:p>
          <a:p>
            <a:r>
              <a:rPr lang="en-US" dirty="0"/>
              <a:t>Policies and guidelines</a:t>
            </a:r>
          </a:p>
        </p:txBody>
      </p:sp>
    </p:spTree>
    <p:extLst>
      <p:ext uri="{BB962C8B-B14F-4D97-AF65-F5344CB8AC3E}">
        <p14:creationId xmlns:p14="http://schemas.microsoft.com/office/powerpoint/2010/main" val="387521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2F645-CFE6-4528-A3E1-AAC0A2C68900}"/>
              </a:ext>
            </a:extLst>
          </p:cNvPr>
          <p:cNvSpPr>
            <a:spLocks noGrp="1"/>
          </p:cNvSpPr>
          <p:nvPr>
            <p:ph type="ctrTitle"/>
          </p:nvPr>
        </p:nvSpPr>
        <p:spPr>
          <a:xfrm>
            <a:off x="1751012" y="609601"/>
            <a:ext cx="8676222" cy="457199"/>
          </a:xfrm>
        </p:spPr>
        <p:txBody>
          <a:bodyPr>
            <a:normAutofit fontScale="90000"/>
          </a:bodyPr>
          <a:lstStyle/>
          <a:p>
            <a:r>
              <a:rPr lang="en-US" sz="2400" dirty="0"/>
              <a:t>Why Enroll your child in the eagles program?</a:t>
            </a:r>
          </a:p>
        </p:txBody>
      </p:sp>
      <p:sp>
        <p:nvSpPr>
          <p:cNvPr id="3" name="Subtitle 2">
            <a:extLst>
              <a:ext uri="{FF2B5EF4-FFF2-40B4-BE49-F238E27FC236}">
                <a16:creationId xmlns:a16="http://schemas.microsoft.com/office/drawing/2014/main" id="{EEAAFAB3-7916-4CDE-B4A5-18D45CB0E334}"/>
              </a:ext>
            </a:extLst>
          </p:cNvPr>
          <p:cNvSpPr>
            <a:spLocks noGrp="1"/>
          </p:cNvSpPr>
          <p:nvPr>
            <p:ph type="subTitle" idx="1"/>
          </p:nvPr>
        </p:nvSpPr>
        <p:spPr>
          <a:xfrm>
            <a:off x="1751012" y="1397000"/>
            <a:ext cx="8676222" cy="4394200"/>
          </a:xfrm>
        </p:spPr>
        <p:txBody>
          <a:bodyPr>
            <a:normAutofit fontScale="92500" lnSpcReduction="10000"/>
          </a:bodyPr>
          <a:lstStyle/>
          <a:p>
            <a:pPr marL="342900" indent="-342900" algn="l">
              <a:buFont typeface="Arial" panose="020B0604020202020204" pitchFamily="34" charset="0"/>
              <a:buChar char="•"/>
            </a:pPr>
            <a:r>
              <a:rPr lang="en-US" dirty="0"/>
              <a:t>Low Ratio with maximum of 16 children enrolled</a:t>
            </a:r>
          </a:p>
          <a:p>
            <a:pPr marL="342900" indent="-342900" algn="l">
              <a:buFont typeface="Arial" panose="020B0604020202020204" pitchFamily="34" charset="0"/>
              <a:buChar char="•"/>
            </a:pPr>
            <a:r>
              <a:rPr lang="en-US" dirty="0"/>
              <a:t>Because of the low ratio, children get significant one on one time</a:t>
            </a:r>
          </a:p>
          <a:p>
            <a:pPr marL="342900" indent="-342900" algn="l">
              <a:buFont typeface="Arial" panose="020B0604020202020204" pitchFamily="34" charset="0"/>
              <a:buChar char="•"/>
            </a:pPr>
            <a:r>
              <a:rPr lang="en-US" dirty="0"/>
              <a:t>Curriculum and class structure based on best practices and not administrative dictate</a:t>
            </a:r>
          </a:p>
          <a:p>
            <a:pPr marL="342900" indent="-342900" algn="l">
              <a:buFont typeface="Arial" panose="020B0604020202020204" pitchFamily="34" charset="0"/>
              <a:buChar char="•"/>
            </a:pPr>
            <a:r>
              <a:rPr lang="en-US" dirty="0"/>
              <a:t>Taught by a highly experienced, professional teacher with over 20 years of kindergarten experience</a:t>
            </a:r>
          </a:p>
          <a:p>
            <a:pPr marL="342900" indent="-342900" algn="l">
              <a:buFont typeface="Arial" panose="020B0604020202020204" pitchFamily="34" charset="0"/>
              <a:buChar char="•"/>
            </a:pPr>
            <a:r>
              <a:rPr lang="en-US" dirty="0"/>
              <a:t>Students receive a full lunch and 2 recess periods every day</a:t>
            </a:r>
          </a:p>
          <a:p>
            <a:pPr marL="342900" indent="-342900" algn="l">
              <a:buFont typeface="Arial" panose="020B0604020202020204" pitchFamily="34" charset="0"/>
              <a:buChar char="•"/>
            </a:pPr>
            <a:r>
              <a:rPr lang="en-US" dirty="0"/>
              <a:t>All class days are full days (instead of multiple early release days in public schools).  Also, our calendar has more learning days than the public schools</a:t>
            </a:r>
          </a:p>
          <a:p>
            <a:pPr marL="342900" indent="-342900" algn="l">
              <a:buFont typeface="Arial" panose="020B0604020202020204" pitchFamily="34" charset="0"/>
              <a:buChar char="•"/>
            </a:pPr>
            <a:r>
              <a:rPr lang="en-US" dirty="0"/>
              <a:t>Extended care available from 6:30 am to 5:30 pm at a minimal cost</a:t>
            </a:r>
          </a:p>
          <a:p>
            <a:pPr marL="342900" indent="-342900" algn="l">
              <a:buFont typeface="Arial" panose="020B0604020202020204" pitchFamily="34" charset="0"/>
              <a:buChar char="•"/>
            </a:pPr>
            <a:r>
              <a:rPr lang="en-US" dirty="0"/>
              <a:t>DES Childcare subsidies are accepted with minimal additional payments</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86532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E827-A766-4DB9-9364-2EB9AF2F8D30}"/>
              </a:ext>
            </a:extLst>
          </p:cNvPr>
          <p:cNvSpPr>
            <a:spLocks noGrp="1"/>
          </p:cNvSpPr>
          <p:nvPr>
            <p:ph type="ctrTitle"/>
          </p:nvPr>
        </p:nvSpPr>
        <p:spPr>
          <a:xfrm>
            <a:off x="1751012" y="609601"/>
            <a:ext cx="8676222" cy="1474380"/>
          </a:xfrm>
        </p:spPr>
        <p:txBody>
          <a:bodyPr>
            <a:normAutofit fontScale="90000"/>
          </a:bodyPr>
          <a:lstStyle/>
          <a:p>
            <a:r>
              <a:rPr lang="en-US" dirty="0"/>
              <a:t>Ann Zammit, Kindergarten program director/teacher</a:t>
            </a:r>
          </a:p>
        </p:txBody>
      </p:sp>
      <p:sp>
        <p:nvSpPr>
          <p:cNvPr id="3" name="Subtitle 2">
            <a:extLst>
              <a:ext uri="{FF2B5EF4-FFF2-40B4-BE49-F238E27FC236}">
                <a16:creationId xmlns:a16="http://schemas.microsoft.com/office/drawing/2014/main" id="{004326BB-6A1A-4BA1-83DF-CFF045A35839}"/>
              </a:ext>
            </a:extLst>
          </p:cNvPr>
          <p:cNvSpPr>
            <a:spLocks noGrp="1"/>
          </p:cNvSpPr>
          <p:nvPr>
            <p:ph type="subTitle" idx="1"/>
          </p:nvPr>
        </p:nvSpPr>
        <p:spPr>
          <a:xfrm>
            <a:off x="1751012" y="2477386"/>
            <a:ext cx="8676222" cy="3313814"/>
          </a:xfrm>
        </p:spPr>
        <p:txBody>
          <a:bodyPr/>
          <a:lstStyle/>
          <a:p>
            <a:pPr marL="342900" indent="-342900" algn="l">
              <a:buFont typeface="Arial" panose="020B0604020202020204" pitchFamily="34" charset="0"/>
              <a:buChar char="•"/>
            </a:pPr>
            <a:r>
              <a:rPr lang="en-US" dirty="0"/>
              <a:t>Certified teacher that has been teaching for over 30 years</a:t>
            </a:r>
          </a:p>
          <a:p>
            <a:pPr marL="342900" indent="-342900" algn="l">
              <a:buFont typeface="Arial" panose="020B0604020202020204" pitchFamily="34" charset="0"/>
              <a:buChar char="•"/>
            </a:pPr>
            <a:r>
              <a:rPr lang="en-US" dirty="0"/>
              <a:t>Over 20 years of teaching kindergarten</a:t>
            </a:r>
          </a:p>
          <a:p>
            <a:pPr marL="342900" indent="-342900" algn="l">
              <a:buFont typeface="Arial" panose="020B0604020202020204" pitchFamily="34" charset="0"/>
              <a:buChar char="•"/>
            </a:pPr>
            <a:r>
              <a:rPr lang="en-US" dirty="0"/>
              <a:t>Masters Degree in curriculum development; bachelors in elementary education and associates in early childhood education</a:t>
            </a:r>
          </a:p>
          <a:p>
            <a:pPr marL="342900" indent="-342900" algn="l">
              <a:buFont typeface="Arial" panose="020B0604020202020204" pitchFamily="34" charset="0"/>
              <a:buChar char="•"/>
            </a:pPr>
            <a:r>
              <a:rPr lang="en-US" dirty="0"/>
              <a:t>Developed this program based on what works and not by administrative dictate</a:t>
            </a:r>
          </a:p>
          <a:p>
            <a:pPr marL="342900" indent="-342900" algn="l">
              <a:buFont typeface="Arial" panose="020B0604020202020204" pitchFamily="34" charset="0"/>
              <a:buChar char="•"/>
            </a:pPr>
            <a:r>
              <a:rPr lang="en-US" dirty="0"/>
              <a:t>Always available for the children and parents (all parents have her cell phone with daily availability to discuss their child)</a:t>
            </a:r>
          </a:p>
        </p:txBody>
      </p:sp>
    </p:spTree>
    <p:extLst>
      <p:ext uri="{BB962C8B-B14F-4D97-AF65-F5344CB8AC3E}">
        <p14:creationId xmlns:p14="http://schemas.microsoft.com/office/powerpoint/2010/main" val="80755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Program goals</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4" y="2181224"/>
            <a:ext cx="9905998" cy="3124201"/>
          </a:xfrm>
        </p:spPr>
        <p:txBody>
          <a:bodyPr/>
          <a:lstStyle/>
          <a:p>
            <a:r>
              <a:rPr lang="en-US" dirty="0"/>
              <a:t>Provide families with another choice for child's first formal education experience</a:t>
            </a:r>
            <a:br>
              <a:rPr lang="en-US" dirty="0"/>
            </a:br>
            <a:endParaRPr lang="en-US" dirty="0"/>
          </a:p>
          <a:p>
            <a:r>
              <a:rPr lang="en-US" dirty="0"/>
              <a:t>Smaller class sizes conducive to a superior learning environment with more one-on-one attention given to the children</a:t>
            </a:r>
            <a:br>
              <a:rPr lang="en-US" dirty="0"/>
            </a:br>
            <a:endParaRPr lang="en-US" dirty="0"/>
          </a:p>
          <a:p>
            <a:r>
              <a:rPr lang="en-US" dirty="0"/>
              <a:t>Lessons will be flexible in order to adapt to each child’s unique learning style – assuring readiness to achieve first grade standards upon completion of their Eagles experience</a:t>
            </a:r>
          </a:p>
        </p:txBody>
      </p:sp>
    </p:spTree>
    <p:extLst>
      <p:ext uri="{BB962C8B-B14F-4D97-AF65-F5344CB8AC3E}">
        <p14:creationId xmlns:p14="http://schemas.microsoft.com/office/powerpoint/2010/main" val="360103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647E-6CAA-430C-9F16-44422169F460}"/>
              </a:ext>
            </a:extLst>
          </p:cNvPr>
          <p:cNvSpPr>
            <a:spLocks noGrp="1"/>
          </p:cNvSpPr>
          <p:nvPr>
            <p:ph type="ctrTitle"/>
          </p:nvPr>
        </p:nvSpPr>
        <p:spPr>
          <a:xfrm>
            <a:off x="1751012" y="609601"/>
            <a:ext cx="8676222" cy="1006548"/>
          </a:xfrm>
        </p:spPr>
        <p:txBody>
          <a:bodyPr/>
          <a:lstStyle/>
          <a:p>
            <a:r>
              <a:rPr lang="en-US" dirty="0"/>
              <a:t>Eligibility</a:t>
            </a:r>
          </a:p>
        </p:txBody>
      </p:sp>
      <p:sp>
        <p:nvSpPr>
          <p:cNvPr id="3" name="Subtitle 2">
            <a:extLst>
              <a:ext uri="{FF2B5EF4-FFF2-40B4-BE49-F238E27FC236}">
                <a16:creationId xmlns:a16="http://schemas.microsoft.com/office/drawing/2014/main" id="{7AFB4B8E-0486-4DD8-A48D-9DED05D30511}"/>
              </a:ext>
            </a:extLst>
          </p:cNvPr>
          <p:cNvSpPr>
            <a:spLocks noGrp="1"/>
          </p:cNvSpPr>
          <p:nvPr>
            <p:ph type="subTitle" idx="1"/>
          </p:nvPr>
        </p:nvSpPr>
        <p:spPr>
          <a:xfrm>
            <a:off x="1751012" y="2668772"/>
            <a:ext cx="8676222" cy="1637414"/>
          </a:xfrm>
        </p:spPr>
        <p:txBody>
          <a:bodyPr/>
          <a:lstStyle/>
          <a:p>
            <a:r>
              <a:rPr lang="en-US" dirty="0"/>
              <a:t>Children who are 5 years old as of 10/01/22 are eligible to attend our program.   In addition, Children who turn 5 between 10/1/22-10/31/22 may be evaluated by our program director to determine readiness/eligibility</a:t>
            </a:r>
          </a:p>
        </p:txBody>
      </p:sp>
    </p:spTree>
    <p:extLst>
      <p:ext uri="{BB962C8B-B14F-4D97-AF65-F5344CB8AC3E}">
        <p14:creationId xmlns:p14="http://schemas.microsoft.com/office/powerpoint/2010/main" val="16964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4" y="2285999"/>
            <a:ext cx="9905998" cy="3124201"/>
          </a:xfrm>
        </p:spPr>
        <p:txBody>
          <a:bodyPr>
            <a:normAutofit fontScale="92500" lnSpcReduction="20000"/>
          </a:bodyPr>
          <a:lstStyle/>
          <a:p>
            <a:pPr marL="0" indent="0">
              <a:buNone/>
            </a:pPr>
            <a:r>
              <a:rPr lang="en-US" sz="3200" dirty="0"/>
              <a:t>All curriculum for this program is aligned in accordance to Arizona state standards for Kindergarten, and inclusive of First Grade standards in the areas of Language arts and math </a:t>
            </a:r>
            <a:br>
              <a:rPr lang="en-US" dirty="0"/>
            </a:br>
            <a:endParaRPr lang="en-US" dirty="0"/>
          </a:p>
          <a:p>
            <a:pPr marL="0" indent="0">
              <a:buNone/>
            </a:pPr>
            <a:r>
              <a:rPr lang="en-US" i="1" dirty="0">
                <a:effectLst/>
              </a:rPr>
              <a:t>At Mind and Body Kids each child will be met at their own level both academically and socially. Lessons will be flexible in order to adapt to fit each child’s unique learning style assuring readiness to meet or exceed first grade state standards upon completion of the program.</a:t>
            </a:r>
            <a:endParaRPr lang="en-US" dirty="0"/>
          </a:p>
        </p:txBody>
      </p:sp>
    </p:spTree>
    <p:extLst>
      <p:ext uri="{BB962C8B-B14F-4D97-AF65-F5344CB8AC3E}">
        <p14:creationId xmlns:p14="http://schemas.microsoft.com/office/powerpoint/2010/main" val="204644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436C-0FF2-4666-982A-BAD949AC9AC3}"/>
              </a:ext>
            </a:extLst>
          </p:cNvPr>
          <p:cNvSpPr>
            <a:spLocks noGrp="1"/>
          </p:cNvSpPr>
          <p:nvPr>
            <p:ph type="title"/>
          </p:nvPr>
        </p:nvSpPr>
        <p:spPr/>
        <p:txBody>
          <a:bodyPr/>
          <a:lstStyle/>
          <a:p>
            <a:r>
              <a:rPr lang="en-US" dirty="0"/>
              <a:t>Curriculum Overview</a:t>
            </a:r>
          </a:p>
        </p:txBody>
      </p:sp>
      <p:sp>
        <p:nvSpPr>
          <p:cNvPr id="5" name="Content Placeholder 4">
            <a:extLst>
              <a:ext uri="{FF2B5EF4-FFF2-40B4-BE49-F238E27FC236}">
                <a16:creationId xmlns:a16="http://schemas.microsoft.com/office/drawing/2014/main" id="{F762EE57-CB05-49F0-BE70-3A4EA7E5704D}"/>
              </a:ext>
            </a:extLst>
          </p:cNvPr>
          <p:cNvSpPr>
            <a:spLocks noGrp="1"/>
          </p:cNvSpPr>
          <p:nvPr>
            <p:ph idx="1"/>
          </p:nvPr>
        </p:nvSpPr>
        <p:spPr>
          <a:xfrm>
            <a:off x="1177923" y="1952625"/>
            <a:ext cx="10109201" cy="4143375"/>
          </a:xfrm>
        </p:spPr>
        <p:txBody>
          <a:bodyPr>
            <a:normAutofit fontScale="77500" lnSpcReduction="20000"/>
          </a:bodyPr>
          <a:lstStyle/>
          <a:p>
            <a:pPr lvl="0"/>
            <a:r>
              <a:rPr lang="en-US" b="1" dirty="0">
                <a:solidFill>
                  <a:schemeClr val="accent1"/>
                </a:solidFill>
                <a:effectLst/>
              </a:rPr>
              <a:t>Math:</a:t>
            </a:r>
            <a:r>
              <a:rPr lang="en-US" dirty="0">
                <a:solidFill>
                  <a:schemeClr val="accent1"/>
                </a:solidFill>
                <a:effectLst/>
              </a:rPr>
              <a:t> </a:t>
            </a:r>
            <a:r>
              <a:rPr lang="en-US" dirty="0">
                <a:effectLst/>
              </a:rPr>
              <a:t>Saxon Math</a:t>
            </a:r>
            <a:endParaRPr lang="en-US" sz="1800" dirty="0">
              <a:effectLst/>
            </a:endParaRPr>
          </a:p>
          <a:p>
            <a:pPr lvl="1"/>
            <a:r>
              <a:rPr lang="en-US" dirty="0">
                <a:effectLst/>
              </a:rPr>
              <a:t>Material is introduced in easily understandable pieces, allowing students to grasp one facet of a concept before the next one is introduced. Both facets are then practiced together until another one is introduced. This feature is combined with continual review in every lesson throughout the year. Topics are never dropped but are increased in complexity and practiced every day, providing the time required for concepts to become totally familiar. </a:t>
            </a:r>
          </a:p>
          <a:p>
            <a:pPr marL="0" indent="0">
              <a:buNone/>
            </a:pPr>
            <a:endParaRPr lang="en-US" sz="1800" dirty="0">
              <a:effectLst/>
            </a:endParaRPr>
          </a:p>
          <a:p>
            <a:pPr lvl="0"/>
            <a:r>
              <a:rPr lang="en-US" b="1" dirty="0">
                <a:solidFill>
                  <a:schemeClr val="accent1"/>
                </a:solidFill>
                <a:effectLst/>
              </a:rPr>
              <a:t>Phonic and Reading: </a:t>
            </a:r>
            <a:r>
              <a:rPr lang="en-US" dirty="0">
                <a:effectLst/>
              </a:rPr>
              <a:t>Primary Phonics</a:t>
            </a:r>
            <a:endParaRPr lang="en-US" sz="1800" dirty="0">
              <a:effectLst/>
            </a:endParaRPr>
          </a:p>
          <a:p>
            <a:pPr lvl="1"/>
            <a:r>
              <a:rPr lang="en-US" dirty="0">
                <a:effectLst/>
              </a:rPr>
              <a:t>Systematic, phonics-based early reading program. Primary Phonics facilitates individualized instruction through flexible, skills-based workbooks and storybooks that correspond to students’ ability levels. Students are able to work at their own pace and progress from simple to complex phonic elements to become successful readers. Students apply phonic knowledge from the workbooks to read decodable storybooks and then demonstrate comprehension using the Comprehension Workbooks.</a:t>
            </a:r>
            <a:br>
              <a:rPr lang="en-US" dirty="0">
                <a:effectLst/>
              </a:rPr>
            </a:br>
            <a:endParaRPr lang="en-US" dirty="0">
              <a:effectLst/>
            </a:endParaRPr>
          </a:p>
          <a:p>
            <a:pPr lvl="0"/>
            <a:r>
              <a:rPr lang="en-US" b="1" dirty="0">
                <a:solidFill>
                  <a:schemeClr val="accent1"/>
                </a:solidFill>
                <a:effectLst/>
              </a:rPr>
              <a:t>Handwriting /Writing: </a:t>
            </a:r>
            <a:r>
              <a:rPr lang="en-US" dirty="0">
                <a:effectLst/>
              </a:rPr>
              <a:t>Spectrum K and HMH</a:t>
            </a:r>
            <a:endParaRPr lang="en-US" sz="1800" dirty="0">
              <a:effectLst/>
            </a:endParaRPr>
          </a:p>
          <a:p>
            <a:pPr lvl="1"/>
            <a:r>
              <a:rPr lang="en-US" dirty="0">
                <a:effectLst/>
              </a:rPr>
              <a:t>Consists of Writing upper and lower case manuscript letters to communicate ideas. Separating simple words into their syllables, writing frequently used words.  Using a combination of drawing, and writing to craft texts with different purposes</a:t>
            </a:r>
            <a:r>
              <a:rPr lang="en-US" b="1" dirty="0">
                <a:effectLst/>
              </a:rPr>
              <a:t>.</a:t>
            </a:r>
            <a:endParaRPr lang="en-US" dirty="0">
              <a:effectLst/>
            </a:endParaRPr>
          </a:p>
        </p:txBody>
      </p:sp>
    </p:spTree>
    <p:extLst>
      <p:ext uri="{BB962C8B-B14F-4D97-AF65-F5344CB8AC3E}">
        <p14:creationId xmlns:p14="http://schemas.microsoft.com/office/powerpoint/2010/main" val="1119005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311B8520-39D0-4E39-88E2-3CE8E9A6E44A}">
  <ds:schemaRefs>
    <ds:schemaRef ds:uri="71af3243-3dd4-4a8d-8c0d-dd76da1f02a5"/>
    <ds:schemaRef ds:uri="http://schemas.microsoft.com/office/2006/metadata/properties"/>
    <ds:schemaRef ds:uri="http://purl.org/dc/dcmitype/"/>
    <ds:schemaRef ds:uri="http://www.w3.org/XML/1998/namespace"/>
    <ds:schemaRef ds:uri="http://purl.org/dc/elements/1.1/"/>
    <ds:schemaRef ds:uri="16c05727-aa75-4e4a-9b5f-8a80a1165891"/>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650</TotalTime>
  <Words>2049</Words>
  <Application>Microsoft Office PowerPoint</Application>
  <PresentationFormat>Widescreen</PresentationFormat>
  <Paragraphs>298</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Mesh</vt:lpstr>
      <vt:lpstr>Eagles KINDERGARTEN Level Program – The alternate path to first grade</vt:lpstr>
      <vt:lpstr>Introduction</vt:lpstr>
      <vt:lpstr>agenda</vt:lpstr>
      <vt:lpstr>Why Enroll your child in the eagles program?</vt:lpstr>
      <vt:lpstr>Ann Zammit, Kindergarten program director/teacher</vt:lpstr>
      <vt:lpstr>Program goals</vt:lpstr>
      <vt:lpstr>Eligibility</vt:lpstr>
      <vt:lpstr>Curriculum Overview</vt:lpstr>
      <vt:lpstr>Curriculum Overview</vt:lpstr>
      <vt:lpstr>Curriculum Overview</vt:lpstr>
      <vt:lpstr>Curriculum Overview</vt:lpstr>
      <vt:lpstr>Curriculum Overview</vt:lpstr>
      <vt:lpstr>Curriculum Overview</vt:lpstr>
      <vt:lpstr>Conferences and assessments</vt:lpstr>
      <vt:lpstr>Conferences and assessments</vt:lpstr>
      <vt:lpstr>Conferences and assessments</vt:lpstr>
      <vt:lpstr>Conferences and assessments</vt:lpstr>
      <vt:lpstr>Daily Schedule</vt:lpstr>
      <vt:lpstr>Policies and Guidelines</vt:lpstr>
      <vt:lpstr>Attendance</vt:lpstr>
      <vt:lpstr>Homework </vt:lpstr>
      <vt:lpstr>Classroom Rules </vt:lpstr>
      <vt:lpstr>Classroom Behaviors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Extra The alternative path to 1st grade</dc:title>
  <dc:creator>Robert Zammit</dc:creator>
  <cp:lastModifiedBy>Steven Spangler</cp:lastModifiedBy>
  <cp:revision>31</cp:revision>
  <cp:lastPrinted>2022-02-24T18:51:37Z</cp:lastPrinted>
  <dcterms:created xsi:type="dcterms:W3CDTF">2020-07-25T22:00:46Z</dcterms:created>
  <dcterms:modified xsi:type="dcterms:W3CDTF">2022-03-15T20:58:09Z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