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3" r:id="rId26"/>
    <p:sldId id="284" r:id="rId27"/>
    <p:sldId id="301" r:id="rId28"/>
    <p:sldId id="303" r:id="rId29"/>
    <p:sldId id="304" r:id="rId30"/>
    <p:sldId id="305" r:id="rId31"/>
    <p:sldId id="306" r:id="rId32"/>
    <p:sldId id="285" r:id="rId33"/>
    <p:sldId id="286" r:id="rId34"/>
    <p:sldId id="288" r:id="rId35"/>
    <p:sldId id="289" r:id="rId36"/>
    <p:sldId id="291" r:id="rId37"/>
    <p:sldId id="292" r:id="rId38"/>
    <p:sldId id="293" r:id="rId39"/>
    <p:sldId id="294" r:id="rId40"/>
    <p:sldId id="297" r:id="rId41"/>
    <p:sldId id="298" r:id="rId42"/>
    <p:sldId id="300" r:id="rId43"/>
    <p:sldId id="307" r:id="rId44"/>
    <p:sldId id="308" r:id="rId45"/>
    <p:sldId id="310" r:id="rId46"/>
    <p:sldId id="312" r:id="rId47"/>
    <p:sldId id="320" r:id="rId48"/>
    <p:sldId id="321" r:id="rId49"/>
    <p:sldId id="313" r:id="rId50"/>
    <p:sldId id="314" r:id="rId51"/>
    <p:sldId id="315" r:id="rId52"/>
    <p:sldId id="316" r:id="rId53"/>
    <p:sldId id="317" r:id="rId54"/>
    <p:sldId id="318" r:id="rId55"/>
    <p:sldId id="31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0" d="100"/>
          <a:sy n="170" d="100"/>
        </p:scale>
        <p:origin x="-96" y="-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F3159-4081-4D89-AD33-E949FA1132FB}" type="datetimeFigureOut">
              <a:rPr lang="en-US" smtClean="0"/>
              <a:t>10/11/18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AC1A4-C5B6-4235-9490-928DF3B229B0}" type="slidenum">
              <a:rPr lang="en-US" smtClean="0"/>
              <a:t>‹#›</a:t>
            </a:fld>
            <a:endParaRPr lang="en-US" dirty="0"/>
          </a:p>
        </p:txBody>
      </p:sp>
    </p:spTree>
    <p:extLst>
      <p:ext uri="{BB962C8B-B14F-4D97-AF65-F5344CB8AC3E}">
        <p14:creationId xmlns:p14="http://schemas.microsoft.com/office/powerpoint/2010/main" val="72960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AC1A4-C5B6-4235-9490-928DF3B229B0}" type="slidenum">
              <a:rPr lang="en-US" smtClean="0"/>
              <a:t>3</a:t>
            </a:fld>
            <a:endParaRPr lang="en-US" dirty="0"/>
          </a:p>
        </p:txBody>
      </p:sp>
    </p:spTree>
    <p:extLst>
      <p:ext uri="{BB962C8B-B14F-4D97-AF65-F5344CB8AC3E}">
        <p14:creationId xmlns:p14="http://schemas.microsoft.com/office/powerpoint/2010/main" val="225228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AC1A4-C5B6-4235-9490-928DF3B229B0}" type="slidenum">
              <a:rPr lang="en-US" smtClean="0"/>
              <a:t>47</a:t>
            </a:fld>
            <a:endParaRPr lang="en-US" dirty="0"/>
          </a:p>
        </p:txBody>
      </p:sp>
    </p:spTree>
    <p:extLst>
      <p:ext uri="{BB962C8B-B14F-4D97-AF65-F5344CB8AC3E}">
        <p14:creationId xmlns:p14="http://schemas.microsoft.com/office/powerpoint/2010/main" val="46211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7233DD-B1B4-4EC1-975C-D4EA88C29BB5}" type="datetimeFigureOut">
              <a:rPr lang="en-US" smtClean="0"/>
              <a:t>10/11/18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2F7CF57-6DF8-4BDD-A8FB-814AA8E31A7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2F7CF57-6DF8-4BDD-A8FB-814AA8E31A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2F7CF57-6DF8-4BDD-A8FB-814AA8E31A7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2F7CF57-6DF8-4BDD-A8FB-814AA8E31A7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2F7CF57-6DF8-4BDD-A8FB-814AA8E31A7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2F7CF57-6DF8-4BDD-A8FB-814AA8E31A7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2F7CF57-6DF8-4BDD-A8FB-814AA8E31A7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2F7CF57-6DF8-4BDD-A8FB-814AA8E31A7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F7233DD-B1B4-4EC1-975C-D4EA88C29BB5}" type="datetimeFigureOut">
              <a:rPr lang="en-US" smtClean="0"/>
              <a:t>10/11/18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2F7CF57-6DF8-4BDD-A8FB-814AA8E31A7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F7233DD-B1B4-4EC1-975C-D4EA88C29BB5}" type="datetimeFigureOut">
              <a:rPr lang="en-US" smtClean="0"/>
              <a:t>10/11/18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2F7CF57-6DF8-4BDD-A8FB-814AA8E31A7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F7233DD-B1B4-4EC1-975C-D4EA88C29BB5}" type="datetimeFigureOut">
              <a:rPr lang="en-US" smtClean="0"/>
              <a:t>10/11/18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2F7CF57-6DF8-4BDD-A8FB-814AA8E31A7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F7233DD-B1B4-4EC1-975C-D4EA88C29BB5}" type="datetimeFigureOut">
              <a:rPr lang="en-US" smtClean="0"/>
              <a:t>10/11/18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2F7CF57-6DF8-4BDD-A8FB-814AA8E31A7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gif"/><Relationship Id="rId4" Type="http://schemas.openxmlformats.org/officeDocument/2006/relationships/image" Target="../media/image65.gif"/><Relationship Id="rId1" Type="http://schemas.openxmlformats.org/officeDocument/2006/relationships/slideLayout" Target="../slideLayouts/slideLayout2.xml"/><Relationship Id="rId2" Type="http://schemas.openxmlformats.org/officeDocument/2006/relationships/image" Target="../media/image6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SafeStaff</a:t>
            </a:r>
            <a:endParaRPr lang="en-US" dirty="0"/>
          </a:p>
        </p:txBody>
      </p:sp>
      <p:sp>
        <p:nvSpPr>
          <p:cNvPr id="3" name="Subtitle 2"/>
          <p:cNvSpPr>
            <a:spLocks noGrp="1"/>
          </p:cNvSpPr>
          <p:nvPr>
            <p:ph type="subTitle" idx="1"/>
          </p:nvPr>
        </p:nvSpPr>
        <p:spPr/>
        <p:txBody>
          <a:bodyPr/>
          <a:lstStyle/>
          <a:p>
            <a:pPr algn="ctr"/>
            <a:r>
              <a:rPr lang="en-US" dirty="0" smtClean="0"/>
              <a:t>Foodhandler Certificate Program</a:t>
            </a:r>
            <a:endParaRPr lang="en-US" dirty="0"/>
          </a:p>
        </p:txBody>
      </p:sp>
    </p:spTree>
    <p:extLst>
      <p:ext uri="{BB962C8B-B14F-4D97-AF65-F5344CB8AC3E}">
        <p14:creationId xmlns:p14="http://schemas.microsoft.com/office/powerpoint/2010/main" val="2573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A critical area in preventing food contamination is proper cleaning and sanitizing of equipment, utensils, dishware and silverware.  </a:t>
            </a:r>
          </a:p>
          <a:p>
            <a:r>
              <a:rPr lang="en-US" sz="2800" dirty="0" smtClean="0"/>
              <a:t>Even when food workers properly prepare food and have good hygiene, food can become contaminated if it comes in contact with unclean work surfaces or cookware</a:t>
            </a:r>
            <a:endParaRPr lang="en-US" sz="2800" dirty="0"/>
          </a:p>
        </p:txBody>
      </p:sp>
      <p:sp>
        <p:nvSpPr>
          <p:cNvPr id="2" name="Title 1"/>
          <p:cNvSpPr>
            <a:spLocks noGrp="1"/>
          </p:cNvSpPr>
          <p:nvPr>
            <p:ph type="title"/>
          </p:nvPr>
        </p:nvSpPr>
        <p:spPr/>
        <p:txBody>
          <a:bodyPr>
            <a:normAutofit/>
          </a:bodyPr>
          <a:lstStyle/>
          <a:p>
            <a:pPr algn="ctr"/>
            <a:r>
              <a:rPr lang="en-US" dirty="0" smtClean="0"/>
              <a:t>Cleaning and Sanitizing</a:t>
            </a:r>
            <a:endParaRPr lang="en-US" dirty="0"/>
          </a:p>
        </p:txBody>
      </p:sp>
      <p:pic>
        <p:nvPicPr>
          <p:cNvPr id="7170" name="Picture 2" descr="L:\Desktop\dishwas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953000"/>
            <a:ext cx="2879403" cy="16113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L:\Desktop\polis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4953000"/>
            <a:ext cx="2978405" cy="161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Employees must constantly be aware of  potential cross-contamination.</a:t>
            </a:r>
          </a:p>
          <a:p>
            <a:r>
              <a:rPr lang="en-US" sz="2800" dirty="0" smtClean="0"/>
              <a:t>It is best to prepare raw meats and seafood on a separate surface as far as physically possible away from fresh produce and ready-to-eat food prep areas.</a:t>
            </a:r>
          </a:p>
          <a:p>
            <a:r>
              <a:rPr lang="en-US" sz="2800" dirty="0" smtClean="0"/>
              <a:t>For best results, use color coded cutting boards</a:t>
            </a:r>
            <a:endParaRPr lang="en-US" sz="2800" dirty="0"/>
          </a:p>
        </p:txBody>
      </p:sp>
      <p:sp>
        <p:nvSpPr>
          <p:cNvPr id="2" name="Title 1"/>
          <p:cNvSpPr>
            <a:spLocks noGrp="1"/>
          </p:cNvSpPr>
          <p:nvPr>
            <p:ph type="title"/>
          </p:nvPr>
        </p:nvSpPr>
        <p:spPr/>
        <p:txBody>
          <a:bodyPr>
            <a:normAutofit/>
          </a:bodyPr>
          <a:lstStyle/>
          <a:p>
            <a:pPr algn="ctr"/>
            <a:r>
              <a:rPr lang="en-US" dirty="0" smtClean="0"/>
              <a:t>Cross Contamination</a:t>
            </a:r>
            <a:endParaRPr lang="en-US" dirty="0"/>
          </a:p>
        </p:txBody>
      </p:sp>
      <p:pic>
        <p:nvPicPr>
          <p:cNvPr id="8194" name="Picture 2" descr="L:\Desktop\utting bo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66994"/>
            <a:ext cx="39624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L:\Desktop\raw m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866995"/>
            <a:ext cx="2249424" cy="17624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Desktop\fresh produ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1" y="4952999"/>
            <a:ext cx="2456329"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z="4300" dirty="0" smtClean="0"/>
              <a:t>1-True</a:t>
            </a:r>
          </a:p>
          <a:p>
            <a:r>
              <a:rPr lang="en-US" sz="4300" dirty="0" smtClean="0"/>
              <a:t>2-True</a:t>
            </a:r>
          </a:p>
          <a:p>
            <a:r>
              <a:rPr lang="en-US" sz="4300" dirty="0" smtClean="0"/>
              <a:t>3-False</a:t>
            </a:r>
          </a:p>
          <a:p>
            <a:r>
              <a:rPr lang="en-US" sz="4300" dirty="0" smtClean="0"/>
              <a:t>4-True</a:t>
            </a:r>
          </a:p>
          <a:p>
            <a:r>
              <a:rPr lang="en-US" sz="4300" dirty="0" smtClean="0"/>
              <a:t>1-Four</a:t>
            </a:r>
          </a:p>
          <a:p>
            <a:r>
              <a:rPr lang="en-US" sz="4300" dirty="0" smtClean="0"/>
              <a:t>2-Discarded/Thrown Out</a:t>
            </a:r>
          </a:p>
          <a:p>
            <a:r>
              <a:rPr lang="en-US" sz="4300" dirty="0" smtClean="0"/>
              <a:t>3-Biological, Chemical, Physical</a:t>
            </a:r>
          </a:p>
          <a:p>
            <a:r>
              <a:rPr lang="en-US" sz="4300" dirty="0" smtClean="0"/>
              <a:t>4-Hygiene</a:t>
            </a:r>
          </a:p>
          <a:p>
            <a:r>
              <a:rPr lang="en-US" sz="4300" dirty="0" smtClean="0"/>
              <a:t>1-B, microorganisms</a:t>
            </a:r>
          </a:p>
          <a:p>
            <a:r>
              <a:rPr lang="en-US" sz="4300" dirty="0" smtClean="0"/>
              <a:t>2-A, Cross-contamination</a:t>
            </a:r>
          </a:p>
          <a:p>
            <a:r>
              <a:rPr lang="en-US" sz="4300" dirty="0" smtClean="0"/>
              <a:t>3-C, small; minimalize</a:t>
            </a:r>
          </a:p>
          <a:p>
            <a:r>
              <a:rPr lang="en-US" sz="4300" dirty="0" smtClean="0"/>
              <a:t>4-D, Proper Handwashing</a:t>
            </a:r>
          </a:p>
          <a:p>
            <a:endParaRPr lang="en-US" dirty="0"/>
          </a:p>
        </p:txBody>
      </p:sp>
      <p:sp>
        <p:nvSpPr>
          <p:cNvPr id="2" name="Title 1"/>
          <p:cNvSpPr>
            <a:spLocks noGrp="1"/>
          </p:cNvSpPr>
          <p:nvPr>
            <p:ph type="title"/>
          </p:nvPr>
        </p:nvSpPr>
        <p:spPr/>
        <p:txBody>
          <a:bodyPr/>
          <a:lstStyle/>
          <a:p>
            <a:pPr algn="ctr"/>
            <a:r>
              <a:rPr lang="en-US" dirty="0" smtClean="0"/>
              <a:t>Chapter 1 Quiz-</a:t>
            </a:r>
            <a:endParaRPr lang="en-US" dirty="0"/>
          </a:p>
        </p:txBody>
      </p:sp>
    </p:spTree>
    <p:extLst>
      <p:ext uri="{BB962C8B-B14F-4D97-AF65-F5344CB8AC3E}">
        <p14:creationId xmlns:p14="http://schemas.microsoft.com/office/powerpoint/2010/main" val="32173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25963"/>
          </a:xfrm>
        </p:spPr>
        <p:txBody>
          <a:bodyPr/>
          <a:lstStyle/>
          <a:p>
            <a:r>
              <a:rPr lang="en-US" dirty="0" smtClean="0"/>
              <a:t>Foodborne illness is described as “illness caused by infectious or toxic substances that enter the body through ingestion of food”.</a:t>
            </a:r>
          </a:p>
          <a:p>
            <a:r>
              <a:rPr lang="en-US" dirty="0" smtClean="0"/>
              <a:t>Every person is at risk for foodborne illness, and this risk can easily be reduced by becoming a knowledgeable and careful food service employee</a:t>
            </a:r>
          </a:p>
          <a:p>
            <a:pPr marL="0" indent="0">
              <a:buNone/>
            </a:pPr>
            <a:endParaRPr lang="en-US" dirty="0"/>
          </a:p>
        </p:txBody>
      </p:sp>
      <p:sp>
        <p:nvSpPr>
          <p:cNvPr id="2" name="Title 1"/>
          <p:cNvSpPr>
            <a:spLocks noGrp="1"/>
          </p:cNvSpPr>
          <p:nvPr>
            <p:ph type="title"/>
          </p:nvPr>
        </p:nvSpPr>
        <p:spPr/>
        <p:txBody>
          <a:bodyPr>
            <a:normAutofit/>
          </a:bodyPr>
          <a:lstStyle/>
          <a:p>
            <a:pPr algn="ctr"/>
            <a:r>
              <a:rPr lang="en-US" dirty="0" smtClean="0"/>
              <a:t>Chapter 2: Foodborne Illness</a:t>
            </a:r>
            <a:endParaRPr lang="en-US" dirty="0"/>
          </a:p>
        </p:txBody>
      </p:sp>
      <p:pic>
        <p:nvPicPr>
          <p:cNvPr id="2050" name="Picture 2" descr="L:\Desktop\bor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210" y="4419600"/>
            <a:ext cx="3789363" cy="183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887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There are 4 types of microorganisms that cause biological contamination:</a:t>
            </a:r>
          </a:p>
          <a:p>
            <a:pPr lvl="1"/>
            <a:r>
              <a:rPr lang="en-US" sz="2800" dirty="0" smtClean="0"/>
              <a:t>Bacteria</a:t>
            </a:r>
          </a:p>
          <a:p>
            <a:pPr lvl="1"/>
            <a:r>
              <a:rPr lang="en-US" sz="2800" dirty="0" smtClean="0"/>
              <a:t>Viruses</a:t>
            </a:r>
          </a:p>
          <a:p>
            <a:pPr lvl="1"/>
            <a:r>
              <a:rPr lang="en-US" sz="2800" dirty="0" smtClean="0"/>
              <a:t>Parasites</a:t>
            </a:r>
          </a:p>
          <a:p>
            <a:pPr lvl="1"/>
            <a:r>
              <a:rPr lang="en-US" sz="2800" dirty="0" smtClean="0"/>
              <a:t>Fungi</a:t>
            </a:r>
          </a:p>
        </p:txBody>
      </p:sp>
      <p:sp>
        <p:nvSpPr>
          <p:cNvPr id="2" name="Title 1"/>
          <p:cNvSpPr>
            <a:spLocks noGrp="1"/>
          </p:cNvSpPr>
          <p:nvPr>
            <p:ph type="title"/>
          </p:nvPr>
        </p:nvSpPr>
        <p:spPr/>
        <p:txBody>
          <a:bodyPr>
            <a:normAutofit/>
          </a:bodyPr>
          <a:lstStyle/>
          <a:p>
            <a:pPr algn="ctr"/>
            <a:r>
              <a:rPr lang="en-US" dirty="0" smtClean="0"/>
              <a:t>Types of Microorganisms</a:t>
            </a:r>
            <a:endParaRPr lang="en-US" dirty="0"/>
          </a:p>
        </p:txBody>
      </p:sp>
      <p:pic>
        <p:nvPicPr>
          <p:cNvPr id="1026" name="Picture 2" descr="L:\Desktop\patho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82350"/>
            <a:ext cx="3095625"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L:\Desktop\fung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588168"/>
            <a:ext cx="3095624"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L:\Desktop\ra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48000"/>
            <a:ext cx="2466975" cy="2771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9067800" cy="4525963"/>
          </a:xfrm>
        </p:spPr>
        <p:txBody>
          <a:bodyPr/>
          <a:lstStyle/>
          <a:p>
            <a:r>
              <a:rPr lang="en-US" dirty="0" smtClean="0"/>
              <a:t>Using the acronym “FAT TOM” it is easy </a:t>
            </a:r>
            <a:r>
              <a:rPr lang="en-US" dirty="0"/>
              <a:t>t</a:t>
            </a:r>
            <a:r>
              <a:rPr lang="en-US" dirty="0" smtClean="0"/>
              <a:t>o remember the conditions that provide a favorable environment for microorganisms to grow</a:t>
            </a:r>
          </a:p>
          <a:p>
            <a:pPr lvl="1"/>
            <a:r>
              <a:rPr lang="en-US" dirty="0" smtClean="0"/>
              <a:t>F-Food-Potentially hazardous/TCS Foods</a:t>
            </a:r>
          </a:p>
          <a:p>
            <a:pPr lvl="1"/>
            <a:r>
              <a:rPr lang="en-US" sz="2100" dirty="0" smtClean="0"/>
              <a:t>A-Acidity-Food with slight acidic or neutral pH allows growth</a:t>
            </a:r>
          </a:p>
          <a:p>
            <a:pPr lvl="1"/>
            <a:r>
              <a:rPr lang="en-US" dirty="0" smtClean="0"/>
              <a:t>T-Temperature-Danger Zone temp between 41</a:t>
            </a:r>
            <a:r>
              <a:rPr lang="en-US" dirty="0" smtClean="0">
                <a:sym typeface="Symbol"/>
              </a:rPr>
              <a:t></a:t>
            </a:r>
            <a:r>
              <a:rPr lang="en-US" dirty="0" smtClean="0"/>
              <a:t>-135</a:t>
            </a:r>
            <a:r>
              <a:rPr lang="en-US" dirty="0">
                <a:sym typeface="Symbol"/>
              </a:rPr>
              <a:t></a:t>
            </a:r>
            <a:endParaRPr lang="en-US" dirty="0" smtClean="0"/>
          </a:p>
          <a:p>
            <a:pPr lvl="1"/>
            <a:r>
              <a:rPr lang="en-US" dirty="0" smtClean="0"/>
              <a:t>T-Time-Foods in the Danger Zone for more than 4 hours</a:t>
            </a:r>
          </a:p>
          <a:p>
            <a:pPr lvl="1"/>
            <a:r>
              <a:rPr lang="en-US" dirty="0" smtClean="0"/>
              <a:t>O-Oxygen-Most microorganisms require oxygen</a:t>
            </a:r>
          </a:p>
          <a:p>
            <a:pPr lvl="1"/>
            <a:r>
              <a:rPr lang="en-US" dirty="0" smtClean="0"/>
              <a:t>M-Moisture-Moisture allows microorganisms to grow</a:t>
            </a:r>
            <a:endParaRPr lang="en-US" dirty="0"/>
          </a:p>
        </p:txBody>
      </p:sp>
      <p:sp>
        <p:nvSpPr>
          <p:cNvPr id="3" name="Title 2"/>
          <p:cNvSpPr>
            <a:spLocks noGrp="1"/>
          </p:cNvSpPr>
          <p:nvPr>
            <p:ph type="title"/>
          </p:nvPr>
        </p:nvSpPr>
        <p:spPr/>
        <p:txBody>
          <a:bodyPr/>
          <a:lstStyle/>
          <a:p>
            <a:r>
              <a:rPr lang="en-US" dirty="0" smtClean="0"/>
              <a:t>How do microorganisms grow?</a:t>
            </a:r>
            <a:endParaRPr lang="en-US" dirty="0"/>
          </a:p>
        </p:txBody>
      </p:sp>
      <p:pic>
        <p:nvPicPr>
          <p:cNvPr id="1026" name="Picture 2" descr="L:\Desktop\t 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976" y="5181600"/>
            <a:ext cx="2711824" cy="153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Desktop\TCF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110037" cy="37895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8"/>
            <a:ext cx="7848600" cy="4746597"/>
          </a:xfrm>
        </p:spPr>
        <p:txBody>
          <a:bodyPr>
            <a:normAutofit fontScale="77500" lnSpcReduction="20000"/>
          </a:bodyPr>
          <a:lstStyle/>
          <a:p>
            <a:r>
              <a:rPr lang="en-US" dirty="0" smtClean="0"/>
              <a:t>A potentially hazardous/TCS food is any food neutral or synthetic, that is capable of supporting rapid and progressive growth of harmful microorganisms.</a:t>
            </a:r>
          </a:p>
          <a:p>
            <a:r>
              <a:rPr lang="en-US" dirty="0" smtClean="0"/>
              <a:t>Examples include:</a:t>
            </a:r>
          </a:p>
          <a:p>
            <a:pPr lvl="1"/>
            <a:r>
              <a:rPr lang="en-US" sz="2500" dirty="0" smtClean="0"/>
              <a:t>Milk and Milk products</a:t>
            </a:r>
          </a:p>
          <a:p>
            <a:pPr lvl="1"/>
            <a:r>
              <a:rPr lang="en-US" sz="2500" dirty="0" smtClean="0"/>
              <a:t>Fish, shellfish, and crustaceans</a:t>
            </a:r>
          </a:p>
          <a:p>
            <a:pPr lvl="1"/>
            <a:r>
              <a:rPr lang="en-US" sz="2500" dirty="0" smtClean="0"/>
              <a:t>Shell eggs</a:t>
            </a:r>
          </a:p>
          <a:p>
            <a:pPr lvl="1"/>
            <a:r>
              <a:rPr lang="en-US" sz="2500" dirty="0" smtClean="0"/>
              <a:t>Sprouts and raw seeds</a:t>
            </a:r>
          </a:p>
          <a:p>
            <a:pPr lvl="1"/>
            <a:r>
              <a:rPr lang="en-US" sz="2500" dirty="0" smtClean="0"/>
              <a:t>Meat-beef, pork and lamb</a:t>
            </a:r>
          </a:p>
          <a:p>
            <a:pPr lvl="1"/>
            <a:r>
              <a:rPr lang="en-US" sz="2500" dirty="0" smtClean="0"/>
              <a:t>Soy-protein foods</a:t>
            </a:r>
          </a:p>
          <a:p>
            <a:pPr lvl="1"/>
            <a:r>
              <a:rPr lang="en-US" sz="2500" dirty="0" smtClean="0"/>
              <a:t>Poultry</a:t>
            </a:r>
          </a:p>
          <a:p>
            <a:pPr lvl="1"/>
            <a:r>
              <a:rPr lang="en-US" sz="2500" dirty="0" smtClean="0"/>
              <a:t>Cooked rice and beans</a:t>
            </a:r>
          </a:p>
          <a:p>
            <a:pPr lvl="1"/>
            <a:r>
              <a:rPr lang="en-US" sz="2500" dirty="0" smtClean="0"/>
              <a:t>Chopped Tomatoes</a:t>
            </a:r>
          </a:p>
          <a:p>
            <a:pPr lvl="1"/>
            <a:r>
              <a:rPr lang="en-US" sz="2500" dirty="0" smtClean="0"/>
              <a:t>Garlic in oil</a:t>
            </a:r>
          </a:p>
          <a:p>
            <a:pPr lvl="1"/>
            <a:r>
              <a:rPr lang="en-US" sz="2500" dirty="0" smtClean="0"/>
              <a:t>Sliced melon</a:t>
            </a:r>
            <a:endParaRPr lang="en-US" sz="2500" dirty="0"/>
          </a:p>
        </p:txBody>
      </p:sp>
      <p:sp>
        <p:nvSpPr>
          <p:cNvPr id="3" name="Title 2"/>
          <p:cNvSpPr>
            <a:spLocks noGrp="1"/>
          </p:cNvSpPr>
          <p:nvPr>
            <p:ph type="title"/>
          </p:nvPr>
        </p:nvSpPr>
        <p:spPr/>
        <p:txBody>
          <a:bodyPr>
            <a:normAutofit fontScale="90000"/>
          </a:bodyPr>
          <a:lstStyle/>
          <a:p>
            <a:pPr algn="ctr"/>
            <a:r>
              <a:rPr lang="en-US" dirty="0" smtClean="0"/>
              <a:t>Potentially Hazardous/TCs Foods</a:t>
            </a:r>
            <a:endParaRPr lang="en-US" dirty="0"/>
          </a:p>
        </p:txBody>
      </p:sp>
    </p:spTree>
    <p:extLst>
      <p:ext uri="{BB962C8B-B14F-4D97-AF65-F5344CB8AC3E}">
        <p14:creationId xmlns:p14="http://schemas.microsoft.com/office/powerpoint/2010/main" val="78426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sz="2500" dirty="0" smtClean="0"/>
              <a:t>These are the most common foodborne illnesses, and what TCS foods they stem from:</a:t>
            </a:r>
          </a:p>
          <a:p>
            <a:pPr lvl="1"/>
            <a:r>
              <a:rPr lang="en-US" dirty="0" smtClean="0"/>
              <a:t>Salmonellosis-Poultry, raw eggs, milk</a:t>
            </a:r>
          </a:p>
          <a:p>
            <a:pPr lvl="1"/>
            <a:r>
              <a:rPr lang="en-US" dirty="0" smtClean="0"/>
              <a:t>Campylobacterosis-Raw poultry</a:t>
            </a:r>
          </a:p>
          <a:p>
            <a:pPr lvl="1"/>
            <a:r>
              <a:rPr lang="en-US" dirty="0" smtClean="0"/>
              <a:t>Gastroenteritis-Seafood and shellfish, oysters</a:t>
            </a:r>
          </a:p>
          <a:p>
            <a:pPr lvl="1"/>
            <a:r>
              <a:rPr lang="en-US" dirty="0" smtClean="0"/>
              <a:t>Hemorrhagic colitis- Undercooked ground beef, produce, unpasteurized dairy products</a:t>
            </a:r>
          </a:p>
          <a:p>
            <a:pPr lvl="1"/>
            <a:r>
              <a:rPr lang="en-US" dirty="0" smtClean="0"/>
              <a:t>Botulism-Home canned goods, garlic and oil</a:t>
            </a:r>
          </a:p>
          <a:p>
            <a:pPr lvl="1"/>
            <a:r>
              <a:rPr lang="en-US" dirty="0" smtClean="0"/>
              <a:t>Listeriosis</a:t>
            </a:r>
            <a:r>
              <a:rPr lang="en-US" dirty="0"/>
              <a:t>-</a:t>
            </a:r>
            <a:r>
              <a:rPr lang="en-US" dirty="0" smtClean="0"/>
              <a:t>Unpasteurized milk, cheeses, deli meats</a:t>
            </a:r>
          </a:p>
          <a:p>
            <a:pPr lvl="1"/>
            <a:r>
              <a:rPr lang="en-US" dirty="0" smtClean="0"/>
              <a:t>Bacillus cereus Gastroenteritis-Rice, potato's, pasta</a:t>
            </a:r>
          </a:p>
          <a:p>
            <a:pPr lvl="1"/>
            <a:r>
              <a:rPr lang="en-US" dirty="0" smtClean="0"/>
              <a:t>Shigellosis-salads, raw vegetables, dirty water</a:t>
            </a:r>
          </a:p>
          <a:p>
            <a:pPr lvl="1"/>
            <a:r>
              <a:rPr lang="en-US" dirty="0" smtClean="0"/>
              <a:t>Hepatitis A-Shellfish, water, ice, lettuce, salads</a:t>
            </a:r>
          </a:p>
          <a:p>
            <a:pPr lvl="1"/>
            <a:r>
              <a:rPr lang="en-US" dirty="0" smtClean="0"/>
              <a:t>Norovirus-ready to eat foods, contaminated water</a:t>
            </a:r>
          </a:p>
          <a:p>
            <a:pPr lvl="1"/>
            <a:endParaRPr lang="en-US" dirty="0" smtClean="0"/>
          </a:p>
          <a:p>
            <a:pPr lvl="1"/>
            <a:endParaRPr lang="en-US" dirty="0"/>
          </a:p>
        </p:txBody>
      </p:sp>
      <p:sp>
        <p:nvSpPr>
          <p:cNvPr id="3" name="Title 2"/>
          <p:cNvSpPr>
            <a:spLocks noGrp="1"/>
          </p:cNvSpPr>
          <p:nvPr>
            <p:ph type="title"/>
          </p:nvPr>
        </p:nvSpPr>
        <p:spPr/>
        <p:txBody>
          <a:bodyPr/>
          <a:lstStyle/>
          <a:p>
            <a:pPr algn="ctr"/>
            <a:r>
              <a:rPr lang="en-US" dirty="0" smtClean="0"/>
              <a:t>Foodborne Illnesses</a:t>
            </a:r>
            <a:endParaRPr lang="en-US" dirty="0"/>
          </a:p>
        </p:txBody>
      </p:sp>
    </p:spTree>
    <p:extLst>
      <p:ext uri="{BB962C8B-B14F-4D97-AF65-F5344CB8AC3E}">
        <p14:creationId xmlns:p14="http://schemas.microsoft.com/office/powerpoint/2010/main" val="77859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lnSpcReduction="10000"/>
          </a:bodyPr>
          <a:lstStyle/>
          <a:p>
            <a:r>
              <a:rPr lang="en-US" dirty="0" smtClean="0"/>
              <a:t>It is extremely important that food service employees pay close attention to their health and report any illnesses or symptoms to management.</a:t>
            </a:r>
          </a:p>
          <a:p>
            <a:r>
              <a:rPr lang="en-US" dirty="0" smtClean="0"/>
              <a:t>Employees diagnosed with any of the following illnesses must be excluded from work:</a:t>
            </a:r>
          </a:p>
          <a:p>
            <a:pPr lvl="1"/>
            <a:r>
              <a:rPr lang="en-US" dirty="0" smtClean="0"/>
              <a:t>Hepatitis A</a:t>
            </a:r>
          </a:p>
          <a:p>
            <a:pPr lvl="1"/>
            <a:r>
              <a:rPr lang="en-US" dirty="0" smtClean="0"/>
              <a:t>Shigellosis</a:t>
            </a:r>
          </a:p>
          <a:p>
            <a:pPr lvl="1"/>
            <a:r>
              <a:rPr lang="en-US" dirty="0" smtClean="0"/>
              <a:t>Salmonellosis</a:t>
            </a:r>
          </a:p>
          <a:p>
            <a:pPr lvl="1"/>
            <a:r>
              <a:rPr lang="en-US" dirty="0" smtClean="0"/>
              <a:t>Hemorrhagic (E.coli)</a:t>
            </a:r>
          </a:p>
          <a:p>
            <a:pPr lvl="1"/>
            <a:r>
              <a:rPr lang="en-US" dirty="0" smtClean="0"/>
              <a:t>Norovirus</a:t>
            </a:r>
          </a:p>
        </p:txBody>
      </p:sp>
      <p:sp>
        <p:nvSpPr>
          <p:cNvPr id="3" name="Title 2"/>
          <p:cNvSpPr>
            <a:spLocks noGrp="1"/>
          </p:cNvSpPr>
          <p:nvPr>
            <p:ph type="title"/>
          </p:nvPr>
        </p:nvSpPr>
        <p:spPr/>
        <p:txBody>
          <a:bodyPr/>
          <a:lstStyle/>
          <a:p>
            <a:pPr algn="ctr"/>
            <a:r>
              <a:rPr lang="en-US" dirty="0" smtClean="0"/>
              <a:t>Exclusion from work</a:t>
            </a:r>
            <a:endParaRPr lang="en-US" dirty="0"/>
          </a:p>
        </p:txBody>
      </p:sp>
      <p:pic>
        <p:nvPicPr>
          <p:cNvPr id="1026" name="Picture 2" descr="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96553"/>
            <a:ext cx="3000375" cy="1994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dirty="0" smtClean="0"/>
              <a:t>Employees must be restricted from food handling duties if the following symptoms are present:</a:t>
            </a:r>
          </a:p>
          <a:p>
            <a:pPr lvl="1"/>
            <a:r>
              <a:rPr lang="en-US" dirty="0" smtClean="0"/>
              <a:t>Sore throat with fever</a:t>
            </a:r>
          </a:p>
          <a:p>
            <a:pPr lvl="1"/>
            <a:r>
              <a:rPr lang="en-US" dirty="0" smtClean="0"/>
              <a:t>Running nose</a:t>
            </a:r>
          </a:p>
          <a:p>
            <a:pPr lvl="1"/>
            <a:r>
              <a:rPr lang="en-US" dirty="0" smtClean="0"/>
              <a:t>Diarrhea</a:t>
            </a:r>
          </a:p>
          <a:p>
            <a:pPr lvl="1"/>
            <a:r>
              <a:rPr lang="en-US" dirty="0" smtClean="0"/>
              <a:t>Vomiting</a:t>
            </a:r>
          </a:p>
          <a:p>
            <a:pPr lvl="1"/>
            <a:r>
              <a:rPr lang="en-US" dirty="0" smtClean="0"/>
              <a:t>Jaundice(yellowing of the skin)</a:t>
            </a:r>
          </a:p>
          <a:p>
            <a:pPr lvl="1"/>
            <a:r>
              <a:rPr lang="en-US" dirty="0" smtClean="0"/>
              <a:t>Lesions containing pus, such as boils or infected wounds</a:t>
            </a:r>
          </a:p>
          <a:p>
            <a:r>
              <a:rPr lang="en-US" dirty="0" smtClean="0"/>
              <a:t>Any of the following symptoms must be reported to a manger</a:t>
            </a:r>
            <a:endParaRPr lang="en-US" dirty="0"/>
          </a:p>
        </p:txBody>
      </p:sp>
      <p:sp>
        <p:nvSpPr>
          <p:cNvPr id="3" name="Title 2"/>
          <p:cNvSpPr>
            <a:spLocks noGrp="1"/>
          </p:cNvSpPr>
          <p:nvPr>
            <p:ph type="title"/>
          </p:nvPr>
        </p:nvSpPr>
        <p:spPr/>
        <p:txBody>
          <a:bodyPr/>
          <a:lstStyle/>
          <a:p>
            <a:pPr algn="ctr"/>
            <a:r>
              <a:rPr lang="en-US" dirty="0" smtClean="0"/>
              <a:t>Restriction from work</a:t>
            </a:r>
            <a:endParaRPr lang="en-US" dirty="0"/>
          </a:p>
        </p:txBody>
      </p:sp>
    </p:spTree>
    <p:extLst>
      <p:ext uri="{BB962C8B-B14F-4D97-AF65-F5344CB8AC3E}">
        <p14:creationId xmlns:p14="http://schemas.microsoft.com/office/powerpoint/2010/main" val="50017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Through this foodhandler safety course, you will not only be provided with essential food safety information, but you will have a better understanding of the professional standards set by the food service industry.</a:t>
            </a:r>
          </a:p>
          <a:p>
            <a:r>
              <a:rPr lang="en-US" dirty="0" smtClean="0"/>
              <a:t>Your certification will be valid for 3 years.</a:t>
            </a:r>
          </a:p>
          <a:p>
            <a:r>
              <a:rPr lang="en-US" dirty="0" smtClean="0"/>
              <a:t>Training and certification for foodhandlers is required in the state of Florida.</a:t>
            </a:r>
            <a:endParaRPr lang="en-US" dirty="0"/>
          </a:p>
        </p:txBody>
      </p:sp>
      <p:sp>
        <p:nvSpPr>
          <p:cNvPr id="4" name="Title 3"/>
          <p:cNvSpPr>
            <a:spLocks noGrp="1"/>
          </p:cNvSpPr>
          <p:nvPr>
            <p:ph type="title"/>
          </p:nvPr>
        </p:nvSpPr>
        <p:spPr/>
        <p:txBody>
          <a:bodyPr/>
          <a:lstStyle/>
          <a:p>
            <a:pPr algn="ctr"/>
            <a:r>
              <a:rPr lang="en-US" dirty="0" smtClean="0"/>
              <a:t> What is SafeStaff?</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5207">
            <a:off x="140250" y="215011"/>
            <a:ext cx="2266177" cy="1219200"/>
          </a:xfrm>
          <a:prstGeom prst="rect">
            <a:avLst/>
          </a:prstGeom>
        </p:spPr>
      </p:pic>
    </p:spTree>
    <p:extLst>
      <p:ext uri="{BB962C8B-B14F-4D97-AF65-F5344CB8AC3E}">
        <p14:creationId xmlns:p14="http://schemas.microsoft.com/office/powerpoint/2010/main" val="7145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1-True</a:t>
            </a:r>
          </a:p>
          <a:p>
            <a:r>
              <a:rPr lang="en-US" dirty="0" smtClean="0"/>
              <a:t>2-True</a:t>
            </a:r>
          </a:p>
          <a:p>
            <a:r>
              <a:rPr lang="en-US" dirty="0" smtClean="0"/>
              <a:t>3-False</a:t>
            </a:r>
          </a:p>
          <a:p>
            <a:r>
              <a:rPr lang="en-US" dirty="0" smtClean="0"/>
              <a:t>4-True</a:t>
            </a:r>
          </a:p>
          <a:p>
            <a:r>
              <a:rPr lang="en-US" dirty="0" smtClean="0"/>
              <a:t>1-TCS</a:t>
            </a:r>
          </a:p>
          <a:p>
            <a:r>
              <a:rPr lang="en-US" dirty="0" smtClean="0"/>
              <a:t>2-Foodborne</a:t>
            </a:r>
          </a:p>
          <a:p>
            <a:r>
              <a:rPr lang="en-US" dirty="0" smtClean="0"/>
              <a:t>3-Manager</a:t>
            </a:r>
          </a:p>
          <a:p>
            <a:r>
              <a:rPr lang="en-US" dirty="0" smtClean="0"/>
              <a:t>4-Bacteria</a:t>
            </a:r>
          </a:p>
          <a:p>
            <a:r>
              <a:rPr lang="en-US" dirty="0" smtClean="0"/>
              <a:t>1-D</a:t>
            </a:r>
          </a:p>
          <a:p>
            <a:r>
              <a:rPr lang="en-US" dirty="0" smtClean="0"/>
              <a:t>2-D</a:t>
            </a:r>
          </a:p>
          <a:p>
            <a:r>
              <a:rPr lang="en-US" dirty="0" smtClean="0"/>
              <a:t>3-D</a:t>
            </a:r>
          </a:p>
          <a:p>
            <a:r>
              <a:rPr lang="en-US" dirty="0" smtClean="0"/>
              <a:t>4-B</a:t>
            </a:r>
          </a:p>
          <a:p>
            <a:endParaRPr lang="en-US" dirty="0"/>
          </a:p>
        </p:txBody>
      </p:sp>
      <p:sp>
        <p:nvSpPr>
          <p:cNvPr id="3" name="Title 2"/>
          <p:cNvSpPr>
            <a:spLocks noGrp="1"/>
          </p:cNvSpPr>
          <p:nvPr>
            <p:ph type="title"/>
          </p:nvPr>
        </p:nvSpPr>
        <p:spPr/>
        <p:txBody>
          <a:bodyPr/>
          <a:lstStyle/>
          <a:p>
            <a:pPr algn="ctr"/>
            <a:r>
              <a:rPr lang="en-US" dirty="0" smtClean="0"/>
              <a:t>Chapter 2 Quiz</a:t>
            </a:r>
            <a:endParaRPr lang="en-US" dirty="0"/>
          </a:p>
        </p:txBody>
      </p:sp>
    </p:spTree>
    <p:extLst>
      <p:ext uri="{BB962C8B-B14F-4D97-AF65-F5344CB8AC3E}">
        <p14:creationId xmlns:p14="http://schemas.microsoft.com/office/powerpoint/2010/main" val="6613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Working in the food service industry requires employees to maintain good personal hygiene.</a:t>
            </a:r>
          </a:p>
          <a:p>
            <a:endParaRPr lang="en-US" dirty="0"/>
          </a:p>
        </p:txBody>
      </p:sp>
      <p:sp>
        <p:nvSpPr>
          <p:cNvPr id="3" name="Title 2"/>
          <p:cNvSpPr>
            <a:spLocks noGrp="1"/>
          </p:cNvSpPr>
          <p:nvPr>
            <p:ph type="title"/>
          </p:nvPr>
        </p:nvSpPr>
        <p:spPr/>
        <p:txBody>
          <a:bodyPr>
            <a:normAutofit fontScale="90000"/>
          </a:bodyPr>
          <a:lstStyle/>
          <a:p>
            <a:pPr algn="ctr"/>
            <a:r>
              <a:rPr lang="en-US" dirty="0" smtClean="0"/>
              <a:t>Chapter 3:</a:t>
            </a:r>
            <a:br>
              <a:rPr lang="en-US" dirty="0" smtClean="0"/>
            </a:br>
            <a:r>
              <a:rPr lang="en-US" dirty="0" smtClean="0"/>
              <a:t>Importance of personal hygiene</a:t>
            </a:r>
            <a:endParaRPr lang="en-US" dirty="0"/>
          </a:p>
        </p:txBody>
      </p:sp>
      <p:pic>
        <p:nvPicPr>
          <p:cNvPr id="2050" name="Picture 2" descr="L:\Desktop\yge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81154"/>
            <a:ext cx="3274464" cy="2452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L:\Desktop\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282" y="2362200"/>
            <a:ext cx="2371725" cy="381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3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772400" cy="4525963"/>
          </a:xfrm>
        </p:spPr>
        <p:txBody>
          <a:bodyPr>
            <a:normAutofit fontScale="92500"/>
          </a:bodyPr>
          <a:lstStyle/>
          <a:p>
            <a:r>
              <a:rPr lang="en-US" dirty="0" smtClean="0"/>
              <a:t>Good personal grooming is essential to preventing foodborne illnesses and must be part of every food service employees regular routine</a:t>
            </a:r>
          </a:p>
          <a:p>
            <a:r>
              <a:rPr lang="en-US" dirty="0" smtClean="0"/>
              <a:t>Bathing daily and wearing clean clothes to work is mandatory. Other examples include:</a:t>
            </a:r>
          </a:p>
          <a:p>
            <a:pPr lvl="1"/>
            <a:r>
              <a:rPr lang="en-US" dirty="0" smtClean="0"/>
              <a:t>Aprons not being used to wipe hands</a:t>
            </a:r>
          </a:p>
          <a:p>
            <a:pPr lvl="1"/>
            <a:r>
              <a:rPr lang="en-US" dirty="0" smtClean="0"/>
              <a:t>Hair must be clean and effectively restrained</a:t>
            </a:r>
          </a:p>
          <a:p>
            <a:pPr lvl="1"/>
            <a:r>
              <a:rPr lang="en-US" dirty="0" smtClean="0"/>
              <a:t>No jewelry of any kind except a single plain band</a:t>
            </a:r>
          </a:p>
          <a:p>
            <a:pPr lvl="1"/>
            <a:r>
              <a:rPr lang="en-US" dirty="0" smtClean="0"/>
              <a:t>Fingernails must be neatly trimmed and clean. Artificial nails and nail polish are prohibited while preparing food   </a:t>
            </a:r>
          </a:p>
        </p:txBody>
      </p:sp>
      <p:sp>
        <p:nvSpPr>
          <p:cNvPr id="3" name="Title 2"/>
          <p:cNvSpPr>
            <a:spLocks noGrp="1"/>
          </p:cNvSpPr>
          <p:nvPr>
            <p:ph type="title"/>
          </p:nvPr>
        </p:nvSpPr>
        <p:spPr/>
        <p:txBody>
          <a:bodyPr>
            <a:normAutofit fontScale="90000"/>
          </a:bodyPr>
          <a:lstStyle/>
          <a:p>
            <a:pPr algn="ctr"/>
            <a:r>
              <a:rPr lang="en-US" dirty="0" smtClean="0"/>
              <a:t>Good basics for personal hygiene</a:t>
            </a:r>
            <a:endParaRPr lang="en-US" dirty="0"/>
          </a:p>
        </p:txBody>
      </p:sp>
      <p:pic>
        <p:nvPicPr>
          <p:cNvPr id="3074" name="Picture 2" descr="L:\Desktop\Chef 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645" y="3200400"/>
            <a:ext cx="1434353"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L:\Desktop\finger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620" y="5508625"/>
            <a:ext cx="2686050" cy="134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7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382000" cy="5943600"/>
          </a:xfrm>
        </p:spPr>
        <p:txBody>
          <a:bodyPr>
            <a:normAutofit/>
          </a:bodyPr>
          <a:lstStyle/>
          <a:p>
            <a:r>
              <a:rPr lang="en-US" sz="1800" dirty="0" smtClean="0"/>
              <a:t>Always wash hands or change gloves after:</a:t>
            </a:r>
          </a:p>
          <a:p>
            <a:pPr lvl="1"/>
            <a:r>
              <a:rPr lang="en-US" sz="1600" dirty="0" smtClean="0"/>
              <a:t>Toughing skin or bare body</a:t>
            </a:r>
          </a:p>
          <a:p>
            <a:pPr lvl="1"/>
            <a:r>
              <a:rPr lang="en-US" sz="1600" dirty="0" smtClean="0"/>
              <a:t>Using the bathroom</a:t>
            </a:r>
          </a:p>
          <a:p>
            <a:pPr lvl="1"/>
            <a:r>
              <a:rPr lang="en-US" sz="1600" dirty="0" smtClean="0"/>
              <a:t>Coughing, sneezing, using tissue</a:t>
            </a:r>
          </a:p>
          <a:p>
            <a:pPr lvl="1"/>
            <a:r>
              <a:rPr lang="en-US" sz="1600" dirty="0" smtClean="0"/>
              <a:t>Tobacco use, eating, or drinking</a:t>
            </a:r>
          </a:p>
          <a:p>
            <a:pPr lvl="1"/>
            <a:r>
              <a:rPr lang="en-US" sz="1600" dirty="0" smtClean="0"/>
              <a:t>Handling soiled equipment</a:t>
            </a:r>
          </a:p>
          <a:p>
            <a:pPr lvl="1"/>
            <a:r>
              <a:rPr lang="en-US" sz="1600" dirty="0" smtClean="0"/>
              <a:t>Preparing raw foods or meats</a:t>
            </a:r>
          </a:p>
          <a:p>
            <a:pPr lvl="1"/>
            <a:r>
              <a:rPr lang="en-US" sz="1600" dirty="0" smtClean="0"/>
              <a:t>Clearing a table or cleaning dishes</a:t>
            </a:r>
          </a:p>
          <a:p>
            <a:pPr lvl="1"/>
            <a:r>
              <a:rPr lang="en-US" sz="1600" dirty="0" smtClean="0"/>
              <a:t>Disposing of trash</a:t>
            </a:r>
          </a:p>
          <a:p>
            <a:pPr lvl="1"/>
            <a:r>
              <a:rPr lang="en-US" sz="1600" dirty="0" smtClean="0"/>
              <a:t>Use of any chemical</a:t>
            </a:r>
          </a:p>
          <a:p>
            <a:pPr lvl="1"/>
            <a:r>
              <a:rPr lang="en-US" sz="1600" dirty="0" smtClean="0"/>
              <a:t>Changing tasks during food prep</a:t>
            </a:r>
          </a:p>
          <a:p>
            <a:r>
              <a:rPr lang="en-US" sz="1800" dirty="0" smtClean="0"/>
              <a:t>Designated hand washing stations must be convenient, accessible, and properly stocked with soap, sanitizer, and paper towels</a:t>
            </a:r>
          </a:p>
          <a:p>
            <a:r>
              <a:rPr lang="en-US" sz="1800" dirty="0" smtClean="0"/>
              <a:t>At no time may hands be washed at a food prep or dishwashing sink</a:t>
            </a:r>
          </a:p>
          <a:p>
            <a:r>
              <a:rPr lang="en-US" sz="1800" dirty="0" smtClean="0"/>
              <a:t>Expensive food inspection violations can result if hand sinks are blocked, inaccessible, inoperable, or improperly supplied</a:t>
            </a:r>
          </a:p>
          <a:p>
            <a:pPr lvl="1"/>
            <a:endParaRPr lang="en-US" dirty="0"/>
          </a:p>
        </p:txBody>
      </p:sp>
      <p:sp>
        <p:nvSpPr>
          <p:cNvPr id="3" name="Title 2"/>
          <p:cNvSpPr>
            <a:spLocks noGrp="1"/>
          </p:cNvSpPr>
          <p:nvPr>
            <p:ph type="title"/>
          </p:nvPr>
        </p:nvSpPr>
        <p:spPr/>
        <p:txBody>
          <a:bodyPr/>
          <a:lstStyle/>
          <a:p>
            <a:pPr algn="ctr"/>
            <a:r>
              <a:rPr lang="en-US" dirty="0" smtClean="0"/>
              <a:t>Proper handwashing is a must</a:t>
            </a:r>
            <a:endParaRPr lang="en-US" dirty="0"/>
          </a:p>
        </p:txBody>
      </p:sp>
      <p:pic>
        <p:nvPicPr>
          <p:cNvPr id="4098" name="Picture 2" descr="L:\Desktop\hing sink on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590800" cy="24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85000" lnSpcReduction="10000"/>
          </a:bodyPr>
          <a:lstStyle/>
          <a:p>
            <a:r>
              <a:rPr lang="en-US" dirty="0" smtClean="0"/>
              <a:t>Wet hands and exposed portions of arms with running hot water of at LEAST 100</a:t>
            </a:r>
            <a:r>
              <a:rPr lang="en-US" dirty="0" smtClean="0">
                <a:sym typeface="Symbol"/>
              </a:rPr>
              <a:t> F</a:t>
            </a:r>
          </a:p>
          <a:p>
            <a:r>
              <a:rPr lang="en-US" dirty="0" smtClean="0">
                <a:sym typeface="Symbol"/>
              </a:rPr>
              <a:t>Apply an adequate amount of soap</a:t>
            </a:r>
          </a:p>
          <a:p>
            <a:r>
              <a:rPr lang="en-US" dirty="0" smtClean="0">
                <a:sym typeface="Symbol"/>
              </a:rPr>
              <a:t>Scrub vigorously for 10-15 seconds ensuring soap covers and cleans every part of hands and wrists</a:t>
            </a:r>
          </a:p>
          <a:p>
            <a:r>
              <a:rPr lang="en-US" dirty="0" smtClean="0">
                <a:sym typeface="Symbol"/>
              </a:rPr>
              <a:t>Clean between fingers and under nails</a:t>
            </a:r>
          </a:p>
          <a:p>
            <a:r>
              <a:rPr lang="en-US" dirty="0" smtClean="0">
                <a:sym typeface="Symbol"/>
              </a:rPr>
              <a:t>Rinse thoroughly  with warm water</a:t>
            </a:r>
          </a:p>
          <a:p>
            <a:r>
              <a:rPr lang="en-US" dirty="0" smtClean="0">
                <a:sym typeface="Symbol"/>
              </a:rPr>
              <a:t>Vigorously dry hands using paper towel or hand dryer</a:t>
            </a:r>
          </a:p>
          <a:p>
            <a:r>
              <a:rPr lang="en-US" dirty="0" smtClean="0">
                <a:sym typeface="Symbol"/>
              </a:rPr>
              <a:t>Use paper towel to turn off faucet</a:t>
            </a:r>
          </a:p>
          <a:p>
            <a:r>
              <a:rPr lang="en-US" dirty="0" smtClean="0">
                <a:sym typeface="Symbol"/>
              </a:rPr>
              <a:t>Sanitize using FDA approved sanitizer</a:t>
            </a:r>
          </a:p>
          <a:p>
            <a:r>
              <a:rPr lang="en-US" dirty="0" smtClean="0">
                <a:sym typeface="Symbol"/>
              </a:rPr>
              <a:t>Use paper towel to open any doors</a:t>
            </a:r>
          </a:p>
          <a:p>
            <a:r>
              <a:rPr lang="en-US" dirty="0" smtClean="0">
                <a:sym typeface="Symbol"/>
              </a:rPr>
              <a:t>Wash hands frequently throughout work shift every times tasks are changed</a:t>
            </a:r>
          </a:p>
          <a:p>
            <a:endParaRPr lang="en-US" dirty="0" smtClean="0">
              <a:sym typeface="Symbol"/>
            </a:endParaRPr>
          </a:p>
          <a:p>
            <a:endParaRPr lang="en-US" dirty="0" smtClean="0">
              <a:sym typeface="Symbol"/>
            </a:endParaRPr>
          </a:p>
          <a:p>
            <a:endParaRPr lang="en-US" dirty="0"/>
          </a:p>
        </p:txBody>
      </p:sp>
      <p:sp>
        <p:nvSpPr>
          <p:cNvPr id="3" name="Title 2"/>
          <p:cNvSpPr>
            <a:spLocks noGrp="1"/>
          </p:cNvSpPr>
          <p:nvPr>
            <p:ph type="title"/>
          </p:nvPr>
        </p:nvSpPr>
        <p:spPr/>
        <p:txBody>
          <a:bodyPr>
            <a:normAutofit/>
          </a:bodyPr>
          <a:lstStyle/>
          <a:p>
            <a:pPr algn="ctr"/>
            <a:r>
              <a:rPr lang="en-US" sz="3500" dirty="0" smtClean="0"/>
              <a:t>Techniques for proper handwashing</a:t>
            </a:r>
            <a:endParaRPr lang="en-US" sz="3500" dirty="0"/>
          </a:p>
        </p:txBody>
      </p:sp>
    </p:spTree>
    <p:extLst>
      <p:ext uri="{BB962C8B-B14F-4D97-AF65-F5344CB8AC3E}">
        <p14:creationId xmlns:p14="http://schemas.microsoft.com/office/powerpoint/2010/main" val="61203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09872"/>
          </a:xfrm>
        </p:spPr>
        <p:txBody>
          <a:bodyPr>
            <a:normAutofit fontScale="92500" lnSpcReduction="10000"/>
          </a:bodyPr>
          <a:lstStyle/>
          <a:p>
            <a:r>
              <a:rPr lang="en-US" dirty="0" smtClean="0"/>
              <a:t>To ensure employee health and safety, and to minimize foodborne illnesses, all cuts, burns, sores, infected wounds, or skin infections must be immediately reported to a manger</a:t>
            </a:r>
          </a:p>
          <a:p>
            <a:r>
              <a:rPr lang="en-US" dirty="0" smtClean="0"/>
              <a:t>Each of these should be covered by a DRY and CLEAN bandage, and protective moisture proof barrier</a:t>
            </a:r>
          </a:p>
          <a:p>
            <a:r>
              <a:rPr lang="en-US" dirty="0" smtClean="0"/>
              <a:t>Employees may also be reassigned to duties that do not involve food preparation to minimize risk.  </a:t>
            </a:r>
            <a:endParaRPr lang="en-US" dirty="0"/>
          </a:p>
          <a:p>
            <a:r>
              <a:rPr lang="en-US" dirty="0" smtClean="0"/>
              <a:t>Hands must be washed before and after attending to a wound.</a:t>
            </a:r>
            <a:endParaRPr lang="en-US" dirty="0"/>
          </a:p>
        </p:txBody>
      </p:sp>
      <p:sp>
        <p:nvSpPr>
          <p:cNvPr id="3" name="Title 2"/>
          <p:cNvSpPr>
            <a:spLocks noGrp="1"/>
          </p:cNvSpPr>
          <p:nvPr>
            <p:ph type="title"/>
          </p:nvPr>
        </p:nvSpPr>
        <p:spPr/>
        <p:txBody>
          <a:bodyPr>
            <a:normAutofit fontScale="90000"/>
          </a:bodyPr>
          <a:lstStyle/>
          <a:p>
            <a:pPr algn="ctr"/>
            <a:r>
              <a:rPr lang="en-US" dirty="0" smtClean="0"/>
              <a:t>Proper treatment of cuts, burns, sores, and infections</a:t>
            </a:r>
            <a:endParaRPr lang="en-US" dirty="0"/>
          </a:p>
        </p:txBody>
      </p:sp>
      <p:pic>
        <p:nvPicPr>
          <p:cNvPr id="8194" name="Picture 2" descr="L:\Desktop\fi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900" y="5105400"/>
            <a:ext cx="2273300" cy="1609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L:\Desktop\Hand 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265457"/>
            <a:ext cx="2301875" cy="1449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1-False</a:t>
            </a:r>
          </a:p>
          <a:p>
            <a:r>
              <a:rPr lang="en-US" dirty="0" smtClean="0"/>
              <a:t>2-False</a:t>
            </a:r>
          </a:p>
          <a:p>
            <a:r>
              <a:rPr lang="en-US" dirty="0" smtClean="0"/>
              <a:t>3-True</a:t>
            </a:r>
          </a:p>
          <a:p>
            <a:r>
              <a:rPr lang="en-US" dirty="0" smtClean="0"/>
              <a:t>4-True</a:t>
            </a:r>
          </a:p>
          <a:p>
            <a:r>
              <a:rPr lang="en-US" dirty="0" smtClean="0"/>
              <a:t>1-Bandage</a:t>
            </a:r>
          </a:p>
          <a:p>
            <a:r>
              <a:rPr lang="en-US" dirty="0" smtClean="0"/>
              <a:t>2-Stocked</a:t>
            </a:r>
          </a:p>
          <a:p>
            <a:r>
              <a:rPr lang="en-US" dirty="0" smtClean="0"/>
              <a:t>3-Wash </a:t>
            </a:r>
          </a:p>
          <a:p>
            <a:r>
              <a:rPr lang="en-US" dirty="0" smtClean="0"/>
              <a:t>4-Hands</a:t>
            </a:r>
          </a:p>
          <a:p>
            <a:r>
              <a:rPr lang="en-US" dirty="0" smtClean="0"/>
              <a:t>1-D</a:t>
            </a:r>
          </a:p>
          <a:p>
            <a:r>
              <a:rPr lang="en-US" dirty="0" smtClean="0"/>
              <a:t>2-D</a:t>
            </a:r>
          </a:p>
          <a:p>
            <a:r>
              <a:rPr lang="en-US" dirty="0" smtClean="0"/>
              <a:t>3-C</a:t>
            </a:r>
          </a:p>
          <a:p>
            <a:r>
              <a:rPr lang="en-US" dirty="0" smtClean="0"/>
              <a:t>4-D</a:t>
            </a:r>
          </a:p>
          <a:p>
            <a:endParaRPr lang="en-US" dirty="0"/>
          </a:p>
        </p:txBody>
      </p:sp>
      <p:sp>
        <p:nvSpPr>
          <p:cNvPr id="3" name="Title 2"/>
          <p:cNvSpPr>
            <a:spLocks noGrp="1"/>
          </p:cNvSpPr>
          <p:nvPr>
            <p:ph type="title"/>
          </p:nvPr>
        </p:nvSpPr>
        <p:spPr/>
        <p:txBody>
          <a:bodyPr/>
          <a:lstStyle/>
          <a:p>
            <a:pPr algn="ctr"/>
            <a:r>
              <a:rPr lang="en-US" dirty="0" smtClean="0"/>
              <a:t>Chapter 3 Quiz</a:t>
            </a:r>
            <a:endParaRPr lang="en-US" dirty="0"/>
          </a:p>
        </p:txBody>
      </p:sp>
    </p:spTree>
    <p:extLst>
      <p:ext uri="{BB962C8B-B14F-4D97-AF65-F5344CB8AC3E}">
        <p14:creationId xmlns:p14="http://schemas.microsoft.com/office/powerpoint/2010/main" val="30683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Receiving food deliveries is the first step in the chain of food safety critical control points</a:t>
            </a:r>
          </a:p>
          <a:p>
            <a:r>
              <a:rPr lang="en-US" dirty="0" smtClean="0"/>
              <a:t>To ensure the highest food safety and quality, all deliveries must be immediately and thoroughly inspected</a:t>
            </a:r>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Chapter 4: </a:t>
            </a:r>
            <a:br>
              <a:rPr lang="en-US" dirty="0" smtClean="0"/>
            </a:br>
            <a:r>
              <a:rPr lang="en-US" dirty="0" smtClean="0"/>
              <a:t>Safe food handling chain</a:t>
            </a:r>
            <a:endParaRPr lang="en-US" dirty="0"/>
          </a:p>
        </p:txBody>
      </p:sp>
      <p:pic>
        <p:nvPicPr>
          <p:cNvPr id="20483" name="Picture 3" descr="L:\Desktop\b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799"/>
            <a:ext cx="2986226" cy="22367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L:\Desktop\receiving_v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52800"/>
            <a:ext cx="1933575" cy="269001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L:\Desktop\food deli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38" y="3733799"/>
            <a:ext cx="3036373" cy="2149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When accepting deliveries, using your senses is as important as getting the job done quickly.  Smell, sight and touch are reliable resources to use when judging food items for acceptance</a:t>
            </a:r>
          </a:p>
          <a:p>
            <a:r>
              <a:rPr lang="en-US" dirty="0" smtClean="0"/>
              <a:t>You should reject foods when:</a:t>
            </a:r>
          </a:p>
          <a:p>
            <a:pPr lvl="1"/>
            <a:r>
              <a:rPr lang="en-US" dirty="0" smtClean="0"/>
              <a:t>Signs of pests are present</a:t>
            </a:r>
          </a:p>
          <a:p>
            <a:pPr lvl="1"/>
            <a:r>
              <a:rPr lang="en-US" dirty="0" smtClean="0"/>
              <a:t>Ice crystals are in packaging</a:t>
            </a:r>
          </a:p>
          <a:p>
            <a:pPr lvl="1"/>
            <a:r>
              <a:rPr lang="en-US" dirty="0" smtClean="0"/>
              <a:t>Containers are torn</a:t>
            </a:r>
          </a:p>
          <a:p>
            <a:pPr lvl="1"/>
            <a:r>
              <a:rPr lang="en-US" dirty="0" smtClean="0"/>
              <a:t>Goods are expired</a:t>
            </a:r>
          </a:p>
          <a:p>
            <a:pPr lvl="1"/>
            <a:r>
              <a:rPr lang="en-US" dirty="0" smtClean="0"/>
              <a:t>Dry good packages are wet</a:t>
            </a:r>
          </a:p>
          <a:p>
            <a:pPr marL="393192" lvl="1" indent="0">
              <a:buNone/>
            </a:pPr>
            <a:endParaRPr lang="en-US" dirty="0"/>
          </a:p>
        </p:txBody>
      </p:sp>
      <p:sp>
        <p:nvSpPr>
          <p:cNvPr id="3" name="Title 2"/>
          <p:cNvSpPr>
            <a:spLocks noGrp="1"/>
          </p:cNvSpPr>
          <p:nvPr>
            <p:ph type="title"/>
          </p:nvPr>
        </p:nvSpPr>
        <p:spPr/>
        <p:txBody>
          <a:bodyPr>
            <a:normAutofit fontScale="90000"/>
          </a:bodyPr>
          <a:lstStyle/>
          <a:p>
            <a:r>
              <a:rPr lang="en-US" dirty="0" smtClean="0"/>
              <a:t>Inspecting and accepting deliveries</a:t>
            </a:r>
            <a:endParaRPr lang="en-US" dirty="0"/>
          </a:p>
        </p:txBody>
      </p:sp>
    </p:spTree>
    <p:extLst>
      <p:ext uri="{BB962C8B-B14F-4D97-AF65-F5344CB8AC3E}">
        <p14:creationId xmlns:p14="http://schemas.microsoft.com/office/powerpoint/2010/main" val="256937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chart in book pg. 24</a:t>
            </a:r>
          </a:p>
          <a:p>
            <a:pPr marL="109728" indent="0">
              <a:buNone/>
            </a:pPr>
            <a:endParaRPr lang="en-US" dirty="0" smtClean="0"/>
          </a:p>
          <a:p>
            <a:r>
              <a:rPr lang="en-US" dirty="0" smtClean="0"/>
              <a:t>Almost no uncooked food should be accepted with a temperature that is in the danger zone, as there is no way of knowing how long the product has been at that temperature</a:t>
            </a:r>
            <a:endParaRPr lang="en-US" dirty="0"/>
          </a:p>
        </p:txBody>
      </p:sp>
      <p:sp>
        <p:nvSpPr>
          <p:cNvPr id="3" name="Title 2"/>
          <p:cNvSpPr>
            <a:spLocks noGrp="1"/>
          </p:cNvSpPr>
          <p:nvPr>
            <p:ph type="title"/>
          </p:nvPr>
        </p:nvSpPr>
        <p:spPr/>
        <p:txBody>
          <a:bodyPr/>
          <a:lstStyle/>
          <a:p>
            <a:pPr algn="ctr"/>
            <a:r>
              <a:rPr lang="en-US" dirty="0" smtClean="0"/>
              <a:t>Receiving Temperatures:</a:t>
            </a:r>
            <a:endParaRPr lang="en-US" dirty="0"/>
          </a:p>
        </p:txBody>
      </p:sp>
      <p:pic>
        <p:nvPicPr>
          <p:cNvPr id="21506" name="Picture 2" descr="L:\Desktop\sy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67200"/>
            <a:ext cx="2638425" cy="179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7" name="Picture 3" descr="L:\Desktop\ch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741" y="4267200"/>
            <a:ext cx="3324225" cy="179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3733800"/>
            <a:ext cx="3200400" cy="2333841"/>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dirty="0" smtClean="0"/>
              <a:t>Chapter 1: Food Contamination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73345">
            <a:off x="773824" y="1696500"/>
            <a:ext cx="3241424" cy="1981918"/>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3872">
            <a:off x="5017597" y="1846331"/>
            <a:ext cx="2588508" cy="1969680"/>
          </a:xfrm>
          <a:prstGeom prst="rect">
            <a:avLst/>
          </a:prstGeom>
          <a:ln>
            <a:noFill/>
          </a:ln>
          <a:effectLst>
            <a:softEdge rad="112500"/>
          </a:effectLst>
        </p:spPr>
      </p:pic>
    </p:spTree>
    <p:extLst>
      <p:ext uri="{BB962C8B-B14F-4D97-AF65-F5344CB8AC3E}">
        <p14:creationId xmlns:p14="http://schemas.microsoft.com/office/powerpoint/2010/main" val="18680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rmAutofit fontScale="92500" lnSpcReduction="20000"/>
          </a:bodyPr>
          <a:lstStyle/>
          <a:p>
            <a:r>
              <a:rPr lang="en-US" dirty="0" smtClean="0"/>
              <a:t>Protect-all food while it is being transported and/or stored</a:t>
            </a:r>
          </a:p>
          <a:p>
            <a:r>
              <a:rPr lang="en-US" dirty="0" smtClean="0"/>
              <a:t>FIFO-First </a:t>
            </a:r>
            <a:r>
              <a:rPr lang="en-US" dirty="0"/>
              <a:t>I</a:t>
            </a:r>
            <a:r>
              <a:rPr lang="en-US" dirty="0" smtClean="0"/>
              <a:t>n First Out products should be used in the order they are accepted</a:t>
            </a:r>
          </a:p>
          <a:p>
            <a:r>
              <a:rPr lang="en-US" dirty="0" smtClean="0"/>
              <a:t>Containers-clearly separated and labeled for protection</a:t>
            </a:r>
          </a:p>
          <a:p>
            <a:r>
              <a:rPr lang="en-US" dirty="0" smtClean="0"/>
              <a:t>Separate-Keeping specific raw food separate from ready to eat foods is crucial in preventing cross contamination</a:t>
            </a:r>
          </a:p>
          <a:p>
            <a:r>
              <a:rPr lang="en-US" dirty="0" smtClean="0"/>
              <a:t>Stocking-be careful not to overload areas for storage to ensure temperatures will be consistent.  All food products must be a minimum of 6 inches off the floor and with space off the wall and between food items  </a:t>
            </a:r>
          </a:p>
          <a:p>
            <a:endParaRPr lang="en-US" dirty="0" smtClean="0"/>
          </a:p>
        </p:txBody>
      </p:sp>
      <p:sp>
        <p:nvSpPr>
          <p:cNvPr id="3" name="Title 2"/>
          <p:cNvSpPr>
            <a:spLocks noGrp="1"/>
          </p:cNvSpPr>
          <p:nvPr>
            <p:ph type="title"/>
          </p:nvPr>
        </p:nvSpPr>
        <p:spPr/>
        <p:txBody>
          <a:bodyPr/>
          <a:lstStyle/>
          <a:p>
            <a:pPr algn="ctr"/>
            <a:r>
              <a:rPr lang="en-US" dirty="0" smtClean="0"/>
              <a:t>Safe Food storage</a:t>
            </a:r>
            <a:endParaRPr lang="en-US" dirty="0"/>
          </a:p>
        </p:txBody>
      </p:sp>
    </p:spTree>
    <p:extLst>
      <p:ext uri="{BB962C8B-B14F-4D97-AF65-F5344CB8AC3E}">
        <p14:creationId xmlns:p14="http://schemas.microsoft.com/office/powerpoint/2010/main" val="248449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1-False</a:t>
            </a:r>
          </a:p>
          <a:p>
            <a:r>
              <a:rPr lang="en-US" dirty="0" smtClean="0"/>
              <a:t>2-False</a:t>
            </a:r>
          </a:p>
          <a:p>
            <a:r>
              <a:rPr lang="en-US" dirty="0" smtClean="0"/>
              <a:t>3-False</a:t>
            </a:r>
          </a:p>
          <a:p>
            <a:r>
              <a:rPr lang="en-US" dirty="0" smtClean="0"/>
              <a:t>4-False</a:t>
            </a:r>
          </a:p>
          <a:p>
            <a:r>
              <a:rPr lang="en-US" dirty="0" smtClean="0"/>
              <a:t>1-Torn, broken or damaged</a:t>
            </a:r>
          </a:p>
          <a:p>
            <a:r>
              <a:rPr lang="en-US" dirty="0" smtClean="0"/>
              <a:t>2-First in, first out</a:t>
            </a:r>
          </a:p>
          <a:p>
            <a:r>
              <a:rPr lang="en-US" dirty="0" smtClean="0"/>
              <a:t>3-above</a:t>
            </a:r>
          </a:p>
          <a:p>
            <a:r>
              <a:rPr lang="en-US" dirty="0" smtClean="0"/>
              <a:t>4-frozen</a:t>
            </a:r>
          </a:p>
          <a:p>
            <a:r>
              <a:rPr lang="en-US" dirty="0" smtClean="0"/>
              <a:t>1-C</a:t>
            </a:r>
          </a:p>
          <a:p>
            <a:r>
              <a:rPr lang="en-US" dirty="0" smtClean="0"/>
              <a:t>2-D</a:t>
            </a:r>
          </a:p>
          <a:p>
            <a:r>
              <a:rPr lang="en-US" dirty="0" smtClean="0"/>
              <a:t>3-C</a:t>
            </a:r>
          </a:p>
          <a:p>
            <a:r>
              <a:rPr lang="en-US" dirty="0" smtClean="0"/>
              <a:t>4-B</a:t>
            </a:r>
            <a:endParaRPr lang="en-US" dirty="0"/>
          </a:p>
        </p:txBody>
      </p:sp>
      <p:sp>
        <p:nvSpPr>
          <p:cNvPr id="3" name="Title 2"/>
          <p:cNvSpPr>
            <a:spLocks noGrp="1"/>
          </p:cNvSpPr>
          <p:nvPr>
            <p:ph type="title"/>
          </p:nvPr>
        </p:nvSpPr>
        <p:spPr/>
        <p:txBody>
          <a:bodyPr/>
          <a:lstStyle/>
          <a:p>
            <a:pPr algn="ctr"/>
            <a:r>
              <a:rPr lang="en-US" dirty="0" smtClean="0"/>
              <a:t>Chapter 4 Quiz</a:t>
            </a:r>
            <a:endParaRPr lang="en-US" dirty="0"/>
          </a:p>
        </p:txBody>
      </p:sp>
    </p:spTree>
    <p:extLst>
      <p:ext uri="{BB962C8B-B14F-4D97-AF65-F5344CB8AC3E}">
        <p14:creationId xmlns:p14="http://schemas.microsoft.com/office/powerpoint/2010/main" val="216849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267200"/>
          </a:xfrm>
        </p:spPr>
        <p:txBody>
          <a:bodyPr/>
          <a:lstStyle/>
          <a:p>
            <a:r>
              <a:rPr lang="en-US" dirty="0" smtClean="0"/>
              <a:t>Learning safe methods to prepare, cook, store, and serve food requires that employees take food safety seriously.</a:t>
            </a:r>
          </a:p>
          <a:p>
            <a:r>
              <a:rPr lang="en-US" dirty="0" smtClean="0"/>
              <a:t>Knowing, using, and closely monitoring proper time and temperature controls ensures safe thawing, cooking, cooling, and holding food.</a:t>
            </a:r>
            <a:endParaRPr lang="en-US" dirty="0"/>
          </a:p>
        </p:txBody>
      </p:sp>
      <p:sp>
        <p:nvSpPr>
          <p:cNvPr id="3" name="Title 2"/>
          <p:cNvSpPr>
            <a:spLocks noGrp="1"/>
          </p:cNvSpPr>
          <p:nvPr>
            <p:ph type="title"/>
          </p:nvPr>
        </p:nvSpPr>
        <p:spPr/>
        <p:txBody>
          <a:bodyPr>
            <a:noAutofit/>
          </a:bodyPr>
          <a:lstStyle/>
          <a:p>
            <a:pPr algn="ctr"/>
            <a:r>
              <a:rPr lang="en-US" sz="3200" dirty="0" smtClean="0"/>
              <a:t>Chapter 5:</a:t>
            </a:r>
            <a:br>
              <a:rPr lang="en-US" sz="3200" dirty="0" smtClean="0"/>
            </a:br>
            <a:r>
              <a:rPr lang="en-US" sz="3200" dirty="0" smtClean="0"/>
              <a:t>Controlling the Temperature Danger Zone</a:t>
            </a:r>
            <a:endParaRPr lang="en-US" sz="3200" dirty="0"/>
          </a:p>
        </p:txBody>
      </p:sp>
      <p:pic>
        <p:nvPicPr>
          <p:cNvPr id="9218" name="Picture 2" descr="L:\Desktop\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0"/>
            <a:ext cx="2895600"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L:\Desktop\food th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29241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8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lstStyle/>
          <a:p>
            <a:r>
              <a:rPr lang="en-US" dirty="0" smtClean="0"/>
              <a:t>The typical range of a common food thermometer is between 0</a:t>
            </a:r>
            <a:r>
              <a:rPr lang="en-US" dirty="0" smtClean="0">
                <a:sym typeface="Symbol"/>
              </a:rPr>
              <a:t></a:t>
            </a:r>
            <a:r>
              <a:rPr lang="en-US" dirty="0" smtClean="0"/>
              <a:t> and 220</a:t>
            </a:r>
            <a:r>
              <a:rPr lang="en-US" dirty="0" smtClean="0">
                <a:sym typeface="Symbol"/>
              </a:rPr>
              <a:t></a:t>
            </a:r>
          </a:p>
          <a:p>
            <a:r>
              <a:rPr lang="en-US" dirty="0" smtClean="0">
                <a:sym typeface="Symbol"/>
              </a:rPr>
              <a:t>The proper use of a food thermometer includes knowing techniques to:</a:t>
            </a:r>
          </a:p>
          <a:p>
            <a:pPr lvl="1"/>
            <a:r>
              <a:rPr lang="en-US" dirty="0">
                <a:sym typeface="Symbol"/>
              </a:rPr>
              <a:t>C</a:t>
            </a:r>
            <a:r>
              <a:rPr lang="en-US" dirty="0" smtClean="0">
                <a:sym typeface="Symbol"/>
              </a:rPr>
              <a:t>alibrate the thermometer</a:t>
            </a:r>
          </a:p>
          <a:p>
            <a:pPr lvl="1"/>
            <a:r>
              <a:rPr lang="en-US" dirty="0" smtClean="0">
                <a:sym typeface="Symbol"/>
              </a:rPr>
              <a:t>Accurately measure the internal temperature of food</a:t>
            </a:r>
          </a:p>
          <a:p>
            <a:pPr lvl="1"/>
            <a:r>
              <a:rPr lang="en-US" dirty="0" smtClean="0">
                <a:sym typeface="Symbol"/>
              </a:rPr>
              <a:t>Correctly sanitize the thermometer</a:t>
            </a:r>
          </a:p>
          <a:p>
            <a:pPr lvl="1"/>
            <a:r>
              <a:rPr lang="en-US" dirty="0" smtClean="0">
                <a:sym typeface="Symbol"/>
              </a:rPr>
              <a:t>Keep accurate records of food temperature </a:t>
            </a:r>
            <a:endParaRPr lang="en-US" dirty="0"/>
          </a:p>
        </p:txBody>
      </p:sp>
      <p:sp>
        <p:nvSpPr>
          <p:cNvPr id="3" name="Title 2"/>
          <p:cNvSpPr>
            <a:spLocks noGrp="1"/>
          </p:cNvSpPr>
          <p:nvPr>
            <p:ph type="title"/>
          </p:nvPr>
        </p:nvSpPr>
        <p:spPr/>
        <p:txBody>
          <a:bodyPr>
            <a:normAutofit/>
          </a:bodyPr>
          <a:lstStyle/>
          <a:p>
            <a:pPr algn="ctr"/>
            <a:r>
              <a:rPr lang="en-US" dirty="0" smtClean="0"/>
              <a:t>Using food thermometers</a:t>
            </a:r>
            <a:endParaRPr lang="en-US" dirty="0"/>
          </a:p>
        </p:txBody>
      </p:sp>
      <p:pic>
        <p:nvPicPr>
          <p:cNvPr id="10242" name="Picture 2" descr="L:\Desktop\therm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78187"/>
            <a:ext cx="2857500" cy="1765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L:\Desktop\clean th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00600"/>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3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Completely insert the thermometer stem into the center of the thickest part of the food item, and away from bones or gristle</a:t>
            </a:r>
          </a:p>
          <a:p>
            <a:r>
              <a:rPr lang="en-US" dirty="0" smtClean="0"/>
              <a:t>Soups, sauces, and other liquids should fist be thoroughly stirred to ensure even temp</a:t>
            </a:r>
          </a:p>
          <a:p>
            <a:r>
              <a:rPr lang="en-US" dirty="0" smtClean="0"/>
              <a:t>Allow thermometer to reach maximum or minimum temperature and read the measurement</a:t>
            </a:r>
            <a:endParaRPr lang="en-US" dirty="0"/>
          </a:p>
        </p:txBody>
      </p:sp>
      <p:sp>
        <p:nvSpPr>
          <p:cNvPr id="3" name="Title 2"/>
          <p:cNvSpPr>
            <a:spLocks noGrp="1"/>
          </p:cNvSpPr>
          <p:nvPr>
            <p:ph type="title"/>
          </p:nvPr>
        </p:nvSpPr>
        <p:spPr/>
        <p:txBody>
          <a:bodyPr/>
          <a:lstStyle/>
          <a:p>
            <a:pPr algn="ctr"/>
            <a:r>
              <a:rPr lang="en-US" dirty="0" smtClean="0"/>
              <a:t>Measuring</a:t>
            </a:r>
            <a:endParaRPr lang="en-US" dirty="0"/>
          </a:p>
        </p:txBody>
      </p:sp>
      <p:pic>
        <p:nvPicPr>
          <p:cNvPr id="12290" name="Picture 2" descr="L:\Desktop\09-instant-read-thermometer-comparison-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952" y="4424082"/>
            <a:ext cx="4354513" cy="2126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Wash, rinse, and sanitize the thermometer after each use. </a:t>
            </a:r>
          </a:p>
          <a:p>
            <a:r>
              <a:rPr lang="en-US" dirty="0" smtClean="0"/>
              <a:t>Sanitize the thermometer by immersing it in a common bleach sanitizing solution, ammonia solution, or swab with a alcohol wipe </a:t>
            </a:r>
            <a:endParaRPr lang="en-US" dirty="0"/>
          </a:p>
        </p:txBody>
      </p:sp>
      <p:sp>
        <p:nvSpPr>
          <p:cNvPr id="3" name="Title 2"/>
          <p:cNvSpPr>
            <a:spLocks noGrp="1"/>
          </p:cNvSpPr>
          <p:nvPr>
            <p:ph type="title"/>
          </p:nvPr>
        </p:nvSpPr>
        <p:spPr/>
        <p:txBody>
          <a:bodyPr/>
          <a:lstStyle/>
          <a:p>
            <a:pPr algn="ctr"/>
            <a:r>
              <a:rPr lang="en-US" dirty="0" smtClean="0"/>
              <a:t>Sanitizing</a:t>
            </a:r>
            <a:endParaRPr lang="en-US" dirty="0"/>
          </a:p>
        </p:txBody>
      </p:sp>
      <p:pic>
        <p:nvPicPr>
          <p:cNvPr id="13314" name="Picture 2" descr="L:\Desktop\71pVKBx-v-L._SL1393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810000"/>
            <a:ext cx="3962400" cy="2756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5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four acceptable ways of thawing food:</a:t>
            </a:r>
          </a:p>
          <a:p>
            <a:pPr lvl="1"/>
            <a:r>
              <a:rPr lang="en-US" dirty="0" smtClean="0"/>
              <a:t>Refrigeration</a:t>
            </a:r>
          </a:p>
          <a:p>
            <a:pPr lvl="1"/>
            <a:r>
              <a:rPr lang="en-US" dirty="0" smtClean="0"/>
              <a:t>Cold water</a:t>
            </a:r>
          </a:p>
          <a:p>
            <a:pPr lvl="1"/>
            <a:r>
              <a:rPr lang="en-US" dirty="0" smtClean="0"/>
              <a:t>Microwaving</a:t>
            </a:r>
          </a:p>
          <a:p>
            <a:pPr lvl="1"/>
            <a:r>
              <a:rPr lang="en-US" dirty="0" smtClean="0"/>
              <a:t>Cooking</a:t>
            </a:r>
          </a:p>
          <a:p>
            <a:r>
              <a:rPr lang="en-US" dirty="0" smtClean="0"/>
              <a:t>Thawing is a critical step in food preparation and when done improperly, increases foodborne illness risk</a:t>
            </a:r>
          </a:p>
          <a:p>
            <a:endParaRPr lang="en-US" dirty="0"/>
          </a:p>
        </p:txBody>
      </p:sp>
      <p:sp>
        <p:nvSpPr>
          <p:cNvPr id="3" name="Title 2"/>
          <p:cNvSpPr>
            <a:spLocks noGrp="1"/>
          </p:cNvSpPr>
          <p:nvPr>
            <p:ph type="title"/>
          </p:nvPr>
        </p:nvSpPr>
        <p:spPr/>
        <p:txBody>
          <a:bodyPr/>
          <a:lstStyle/>
          <a:p>
            <a:pPr algn="ctr"/>
            <a:r>
              <a:rPr lang="en-US" dirty="0" smtClean="0"/>
              <a:t>Thawing food</a:t>
            </a:r>
            <a:endParaRPr lang="en-US" dirty="0"/>
          </a:p>
        </p:txBody>
      </p:sp>
      <p:pic>
        <p:nvPicPr>
          <p:cNvPr id="2050" name="Picture 2" descr="L:\Desktop\defr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68513"/>
            <a:ext cx="3154363"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Refrigeration</a:t>
            </a:r>
          </a:p>
          <a:p>
            <a:pPr lvl="1"/>
            <a:r>
              <a:rPr lang="en-US" dirty="0" smtClean="0"/>
              <a:t>The safest method for thawing.  Placing food in a temperature that is below 41 </a:t>
            </a:r>
            <a:r>
              <a:rPr lang="en-US" dirty="0" smtClean="0">
                <a:sym typeface="Symbol"/>
              </a:rPr>
              <a:t> or lower.  Food must be placed in a container sufficient enough to capture any liquid the food may purge</a:t>
            </a:r>
          </a:p>
          <a:p>
            <a:r>
              <a:rPr lang="en-US" dirty="0" smtClean="0"/>
              <a:t>Cold Water</a:t>
            </a:r>
          </a:p>
          <a:p>
            <a:pPr lvl="1"/>
            <a:r>
              <a:rPr lang="en-US" dirty="0" smtClean="0"/>
              <a:t>Placing food under constantly running potable water of 70</a:t>
            </a:r>
            <a:r>
              <a:rPr lang="en-US" dirty="0" smtClean="0">
                <a:sym typeface="Symbol"/>
              </a:rPr>
              <a:t> or lower until thawed.  Prep sink must be sanitized properly after use</a:t>
            </a:r>
          </a:p>
          <a:p>
            <a:r>
              <a:rPr lang="en-US" dirty="0" smtClean="0">
                <a:sym typeface="Symbol"/>
              </a:rPr>
              <a:t>Microwave</a:t>
            </a:r>
          </a:p>
          <a:p>
            <a:pPr lvl="1"/>
            <a:r>
              <a:rPr lang="en-US" dirty="0" smtClean="0">
                <a:sym typeface="Symbol"/>
              </a:rPr>
              <a:t>Place frozen food in a microwave, and cook on thawing setting.  This method may only be used if food is to be cooked immediately after thawing</a:t>
            </a:r>
          </a:p>
          <a:p>
            <a:r>
              <a:rPr lang="en-US" dirty="0" smtClean="0">
                <a:sym typeface="Symbol"/>
              </a:rPr>
              <a:t>Cooking</a:t>
            </a:r>
          </a:p>
          <a:p>
            <a:pPr lvl="1"/>
            <a:r>
              <a:rPr lang="en-US" dirty="0" smtClean="0">
                <a:sym typeface="Symbol"/>
              </a:rPr>
              <a:t>Using a frozen food item in regular food item in the regular cooking procedure until completely cooked for service.</a:t>
            </a:r>
            <a:endParaRPr lang="en-US" dirty="0"/>
          </a:p>
        </p:txBody>
      </p:sp>
      <p:sp>
        <p:nvSpPr>
          <p:cNvPr id="3" name="Title 2"/>
          <p:cNvSpPr>
            <a:spLocks noGrp="1"/>
          </p:cNvSpPr>
          <p:nvPr>
            <p:ph type="title"/>
          </p:nvPr>
        </p:nvSpPr>
        <p:spPr/>
        <p:txBody>
          <a:bodyPr/>
          <a:lstStyle/>
          <a:p>
            <a:pPr algn="ctr"/>
            <a:r>
              <a:rPr lang="en-US" dirty="0" smtClean="0"/>
              <a:t>Acceptable thawing</a:t>
            </a:r>
            <a:endParaRPr lang="en-US" dirty="0"/>
          </a:p>
        </p:txBody>
      </p:sp>
    </p:spTree>
    <p:extLst>
      <p:ext uri="{BB962C8B-B14F-4D97-AF65-F5344CB8AC3E}">
        <p14:creationId xmlns:p14="http://schemas.microsoft.com/office/powerpoint/2010/main" val="11849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Cooking food to its proper internal cooking temperature will destroy most harmful microorganisms</a:t>
            </a:r>
          </a:p>
          <a:p>
            <a:r>
              <a:rPr lang="en-US" dirty="0" smtClean="0"/>
              <a:t>The required temperature differs according to the type of food</a:t>
            </a:r>
          </a:p>
          <a:p>
            <a:r>
              <a:rPr lang="en-US" dirty="0"/>
              <a:t>E</a:t>
            </a:r>
            <a:r>
              <a:rPr lang="en-US" dirty="0" smtClean="0"/>
              <a:t>ach item must be cooked until reaching the required internal temperature for 15 seconds in the thickest part of the item</a:t>
            </a:r>
          </a:p>
          <a:p>
            <a:r>
              <a:rPr lang="en-US" dirty="0" smtClean="0"/>
              <a:t>See chart on Pg. 29 for all major food types</a:t>
            </a:r>
            <a:endParaRPr lang="en-US" dirty="0"/>
          </a:p>
        </p:txBody>
      </p:sp>
      <p:sp>
        <p:nvSpPr>
          <p:cNvPr id="3" name="Title 2"/>
          <p:cNvSpPr>
            <a:spLocks noGrp="1"/>
          </p:cNvSpPr>
          <p:nvPr>
            <p:ph type="title"/>
          </p:nvPr>
        </p:nvSpPr>
        <p:spPr/>
        <p:txBody>
          <a:bodyPr>
            <a:normAutofit fontScale="90000"/>
          </a:bodyPr>
          <a:lstStyle/>
          <a:p>
            <a:pPr algn="ctr"/>
            <a:r>
              <a:rPr lang="en-US" dirty="0" smtClean="0"/>
              <a:t>Safe minimum </a:t>
            </a:r>
            <a:r>
              <a:rPr lang="en-US" dirty="0"/>
              <a:t>i</a:t>
            </a:r>
            <a:r>
              <a:rPr lang="en-US" dirty="0" smtClean="0"/>
              <a:t>nternal cooking temperatures</a:t>
            </a:r>
            <a:endParaRPr lang="en-US" dirty="0"/>
          </a:p>
        </p:txBody>
      </p:sp>
    </p:spTree>
    <p:extLst>
      <p:ext uri="{BB962C8B-B14F-4D97-AF65-F5344CB8AC3E}">
        <p14:creationId xmlns:p14="http://schemas.microsoft.com/office/powerpoint/2010/main" val="36482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t>
            </a:r>
            <a:r>
              <a:rPr lang="en-US" dirty="0" smtClean="0"/>
              <a:t>or maximum safety and minimum foodborne illness risk, food must be held at temperatures out of the danger zone</a:t>
            </a:r>
          </a:p>
          <a:p>
            <a:r>
              <a:rPr lang="en-US" b="1" dirty="0" smtClean="0"/>
              <a:t>Hot Foods must be kept above 135</a:t>
            </a:r>
            <a:r>
              <a:rPr lang="en-US" b="1" dirty="0" smtClean="0">
                <a:sym typeface="Symbol"/>
              </a:rPr>
              <a:t></a:t>
            </a:r>
            <a:endParaRPr lang="en-US" b="1" dirty="0" smtClean="0"/>
          </a:p>
          <a:p>
            <a:r>
              <a:rPr lang="en-US" b="1" dirty="0" smtClean="0"/>
              <a:t>Cold Food must be kept under 41</a:t>
            </a:r>
            <a:r>
              <a:rPr lang="en-US" b="1" dirty="0" smtClean="0">
                <a:sym typeface="Symbol"/>
              </a:rPr>
              <a:t></a:t>
            </a:r>
          </a:p>
          <a:p>
            <a:r>
              <a:rPr lang="en-US" dirty="0" smtClean="0">
                <a:sym typeface="Symbol"/>
              </a:rPr>
              <a:t>Food may not be in the danger zone for more than 4 hours.</a:t>
            </a:r>
            <a:endParaRPr lang="en-US" dirty="0"/>
          </a:p>
        </p:txBody>
      </p:sp>
      <p:sp>
        <p:nvSpPr>
          <p:cNvPr id="3" name="Title 2"/>
          <p:cNvSpPr>
            <a:spLocks noGrp="1"/>
          </p:cNvSpPr>
          <p:nvPr>
            <p:ph type="title"/>
          </p:nvPr>
        </p:nvSpPr>
        <p:spPr/>
        <p:txBody>
          <a:bodyPr>
            <a:normAutofit fontScale="90000"/>
          </a:bodyPr>
          <a:lstStyle/>
          <a:p>
            <a:pPr algn="ctr"/>
            <a:r>
              <a:rPr lang="en-US" dirty="0" smtClean="0"/>
              <a:t>Correct food temperatures for hot and cold holding</a:t>
            </a:r>
            <a:endParaRPr lang="en-US" dirty="0"/>
          </a:p>
        </p:txBody>
      </p:sp>
      <p:pic>
        <p:nvPicPr>
          <p:cNvPr id="15362" name="Picture 2" descr="L:\Desktop\buff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191000"/>
            <a:ext cx="4284663" cy="1752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3164092"/>
              </p:ext>
            </p:extLst>
          </p:nvPr>
        </p:nvGraphicFramePr>
        <p:xfrm>
          <a:off x="457200" y="1481138"/>
          <a:ext cx="8229597" cy="4114800"/>
        </p:xfrm>
        <a:graphic>
          <a:graphicData uri="http://schemas.openxmlformats.org/drawingml/2006/table">
            <a:tbl>
              <a:tblPr firstRow="1" bandRow="1">
                <a:tableStyleId>{2D5ABB26-0587-4C30-8999-92F81FD0307C}</a:tableStyleId>
              </a:tblPr>
              <a:tblGrid>
                <a:gridCol w="2743199"/>
                <a:gridCol w="2743199"/>
                <a:gridCol w="2743199"/>
              </a:tblGrid>
              <a:tr h="2057400">
                <a:tc>
                  <a:txBody>
                    <a:bodyPr/>
                    <a:lstStyle/>
                    <a:p>
                      <a:pPr algn="ctr"/>
                      <a:r>
                        <a:rPr lang="en-US" b="1" dirty="0" smtClean="0"/>
                        <a:t>Biological:</a:t>
                      </a:r>
                    </a:p>
                    <a:p>
                      <a:r>
                        <a:rPr lang="en-US" dirty="0" smtClean="0"/>
                        <a:t>Microorganisms</a:t>
                      </a:r>
                      <a:r>
                        <a:rPr lang="en-US" baseline="0" dirty="0" smtClean="0"/>
                        <a:t> such as viruses, bacteria, parasites, and toxins</a:t>
                      </a:r>
                      <a:endParaRPr lang="en-US" dirty="0"/>
                    </a:p>
                  </a:txBody>
                  <a:tcPr marL="91439" marR="91439"/>
                </a:tc>
                <a:tc>
                  <a:txBody>
                    <a:bodyPr/>
                    <a:lstStyle/>
                    <a:p>
                      <a:pPr algn="ctr"/>
                      <a:r>
                        <a:rPr lang="en-US" b="1" dirty="0" smtClean="0"/>
                        <a:t>Chemical:</a:t>
                      </a:r>
                    </a:p>
                    <a:p>
                      <a:r>
                        <a:rPr lang="en-US" dirty="0" smtClean="0"/>
                        <a:t>Cleaning products, toxic metal residue, and</a:t>
                      </a:r>
                      <a:r>
                        <a:rPr lang="en-US" baseline="0" dirty="0" smtClean="0"/>
                        <a:t> pesticides</a:t>
                      </a:r>
                    </a:p>
                    <a:p>
                      <a:endParaRPr lang="en-US" dirty="0"/>
                    </a:p>
                  </a:txBody>
                  <a:tcPr marL="91439" marR="91439"/>
                </a:tc>
                <a:tc>
                  <a:txBody>
                    <a:bodyPr/>
                    <a:lstStyle/>
                    <a:p>
                      <a:pPr algn="ctr"/>
                      <a:r>
                        <a:rPr lang="en-US" b="1" dirty="0" smtClean="0"/>
                        <a:t>Physical:</a:t>
                      </a:r>
                    </a:p>
                    <a:p>
                      <a:r>
                        <a:rPr lang="en-US" dirty="0" smtClean="0"/>
                        <a:t>Hair,</a:t>
                      </a:r>
                      <a:r>
                        <a:rPr lang="en-US" baseline="0" dirty="0" smtClean="0"/>
                        <a:t> band aids, dirt, metal items, artificial fingernails, pest droppings</a:t>
                      </a:r>
                      <a:endParaRPr lang="en-US" dirty="0"/>
                    </a:p>
                  </a:txBody>
                  <a:tcPr marL="91439" marR="91439"/>
                </a:tc>
              </a:tr>
              <a:tr h="2057400">
                <a:tc>
                  <a:txBody>
                    <a:bodyPr/>
                    <a:lstStyle/>
                    <a:p>
                      <a:endParaRPr lang="en-US" dirty="0"/>
                    </a:p>
                  </a:txBody>
                  <a:tcPr marL="91439" marR="91439"/>
                </a:tc>
                <a:tc>
                  <a:txBody>
                    <a:bodyPr/>
                    <a:lstStyle/>
                    <a:p>
                      <a:endParaRPr lang="en-US" dirty="0"/>
                    </a:p>
                  </a:txBody>
                  <a:tcPr marL="91439" marR="91439"/>
                </a:tc>
                <a:tc>
                  <a:txBody>
                    <a:bodyPr/>
                    <a:lstStyle/>
                    <a:p>
                      <a:endParaRPr lang="en-US" dirty="0"/>
                    </a:p>
                  </a:txBody>
                  <a:tcPr marL="91439" marR="91439"/>
                </a:tc>
              </a:tr>
            </a:tbl>
          </a:graphicData>
        </a:graphic>
      </p:graphicFrame>
      <p:sp>
        <p:nvSpPr>
          <p:cNvPr id="2" name="Title 1"/>
          <p:cNvSpPr>
            <a:spLocks noGrp="1"/>
          </p:cNvSpPr>
          <p:nvPr>
            <p:ph type="title"/>
          </p:nvPr>
        </p:nvSpPr>
        <p:spPr/>
        <p:txBody>
          <a:bodyPr>
            <a:normAutofit/>
          </a:bodyPr>
          <a:lstStyle/>
          <a:p>
            <a:r>
              <a:rPr lang="en-US" dirty="0"/>
              <a:t>3</a:t>
            </a:r>
            <a:r>
              <a:rPr lang="en-US" dirty="0" smtClean="0"/>
              <a:t> types of food contamination:</a:t>
            </a:r>
            <a:endParaRPr lang="en-US" dirty="0"/>
          </a:p>
        </p:txBody>
      </p:sp>
      <p:pic>
        <p:nvPicPr>
          <p:cNvPr id="1026" name="Picture 2" descr="L:\Desktop\virus.food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35851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Desktop\chemic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769" y="3115049"/>
            <a:ext cx="2809875" cy="2295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Desktop\hair in foo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2553" y="3200400"/>
            <a:ext cx="255407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Two-stage cooling is the process of cooling food to safe storage temperatures</a:t>
            </a:r>
          </a:p>
          <a:p>
            <a:r>
              <a:rPr lang="en-US" dirty="0" smtClean="0"/>
              <a:t>Stage 1 requires hot food items be               cooled from 135</a:t>
            </a:r>
            <a:r>
              <a:rPr lang="en-US" dirty="0" smtClean="0">
                <a:sym typeface="Symbol"/>
              </a:rPr>
              <a:t></a:t>
            </a:r>
            <a:r>
              <a:rPr lang="en-US" dirty="0" smtClean="0"/>
              <a:t> to 70</a:t>
            </a:r>
            <a:r>
              <a:rPr lang="en-US" dirty="0" smtClean="0">
                <a:sym typeface="Symbol"/>
              </a:rPr>
              <a:t> within 2 hours</a:t>
            </a:r>
          </a:p>
          <a:p>
            <a:r>
              <a:rPr lang="en-US" dirty="0" smtClean="0">
                <a:sym typeface="Symbol"/>
              </a:rPr>
              <a:t>Stage 2 requires the food items be               cooled from </a:t>
            </a:r>
            <a:r>
              <a:rPr lang="en-US" dirty="0"/>
              <a:t>70</a:t>
            </a:r>
            <a:r>
              <a:rPr lang="en-US" dirty="0">
                <a:sym typeface="Symbol"/>
              </a:rPr>
              <a:t> </a:t>
            </a:r>
            <a:r>
              <a:rPr lang="en-US" dirty="0" smtClean="0">
                <a:sym typeface="Symbol"/>
              </a:rPr>
              <a:t>to 42 within 2 hours</a:t>
            </a:r>
          </a:p>
          <a:p>
            <a:r>
              <a:rPr lang="en-US" dirty="0" smtClean="0">
                <a:sym typeface="Symbol"/>
              </a:rPr>
              <a:t>If the food is not cooled properly within each stage, it must be reheated to its 165 for 15 seconds within 2 hours, or be thrown away</a:t>
            </a:r>
          </a:p>
          <a:p>
            <a:pPr lvl="1"/>
            <a:r>
              <a:rPr lang="en-US" dirty="0" smtClean="0">
                <a:sym typeface="Symbol"/>
              </a:rPr>
              <a:t>The worst part of the danger zone lies between 125 and 70, which allows the fastest microorganism growth</a:t>
            </a:r>
            <a:endParaRPr lang="en-US" dirty="0" smtClean="0"/>
          </a:p>
          <a:p>
            <a:pPr lvl="1"/>
            <a:endParaRPr lang="en-US" dirty="0"/>
          </a:p>
        </p:txBody>
      </p:sp>
      <p:sp>
        <p:nvSpPr>
          <p:cNvPr id="3" name="Title 2"/>
          <p:cNvSpPr>
            <a:spLocks noGrp="1"/>
          </p:cNvSpPr>
          <p:nvPr>
            <p:ph type="title"/>
          </p:nvPr>
        </p:nvSpPr>
        <p:spPr/>
        <p:txBody>
          <a:bodyPr/>
          <a:lstStyle/>
          <a:p>
            <a:pPr algn="ctr"/>
            <a:r>
              <a:rPr lang="en-US" dirty="0" smtClean="0"/>
              <a:t>Cooling requirements</a:t>
            </a:r>
            <a:endParaRPr lang="en-US" dirty="0"/>
          </a:p>
        </p:txBody>
      </p:sp>
      <p:pic>
        <p:nvPicPr>
          <p:cNvPr id="17410" name="Picture 2" descr="L:\Desktop\cooling 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812" y="1828800"/>
            <a:ext cx="2133600" cy="2216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There are several techniques for cooling food properly, but there are 4 that are most efficient</a:t>
            </a:r>
          </a:p>
          <a:p>
            <a:r>
              <a:rPr lang="en-US" dirty="0" smtClean="0"/>
              <a:t>Ice bath</a:t>
            </a:r>
          </a:p>
          <a:p>
            <a:pPr lvl="1"/>
            <a:r>
              <a:rPr lang="en-US" dirty="0" smtClean="0"/>
              <a:t>Placing hot food in a container that can be surrounded by a mixture of ice and water</a:t>
            </a:r>
          </a:p>
          <a:p>
            <a:r>
              <a:rPr lang="en-US" dirty="0" smtClean="0"/>
              <a:t>Small batch cooling</a:t>
            </a:r>
          </a:p>
          <a:p>
            <a:pPr lvl="1"/>
            <a:r>
              <a:rPr lang="en-US" dirty="0" smtClean="0"/>
              <a:t>Dividing food into shallow metal pans and placing in the refrigerator for cooling</a:t>
            </a:r>
          </a:p>
          <a:p>
            <a:r>
              <a:rPr lang="en-US" dirty="0" smtClean="0"/>
              <a:t>Chill sticks or ice paddles</a:t>
            </a:r>
          </a:p>
          <a:p>
            <a:pPr lvl="1"/>
            <a:r>
              <a:rPr lang="en-US" dirty="0" smtClean="0"/>
              <a:t>Hollow container made of plastic are filled with ice and frozen.  They can be inserted into bulk foods such as soups to lower the temperature rapidly</a:t>
            </a:r>
          </a:p>
          <a:p>
            <a:r>
              <a:rPr lang="en-US" dirty="0" smtClean="0"/>
              <a:t>A blast chiller</a:t>
            </a:r>
          </a:p>
          <a:p>
            <a:pPr lvl="1"/>
            <a:r>
              <a:rPr lang="en-US" dirty="0" smtClean="0"/>
              <a:t>Fastest and safest method for cooling food.  </a:t>
            </a:r>
          </a:p>
          <a:p>
            <a:pPr marL="393192" lvl="1" indent="0">
              <a:buNone/>
            </a:pPr>
            <a:endParaRPr lang="en-US" dirty="0" smtClean="0"/>
          </a:p>
        </p:txBody>
      </p:sp>
      <p:sp>
        <p:nvSpPr>
          <p:cNvPr id="3" name="Title 2"/>
          <p:cNvSpPr>
            <a:spLocks noGrp="1"/>
          </p:cNvSpPr>
          <p:nvPr>
            <p:ph type="title"/>
          </p:nvPr>
        </p:nvSpPr>
        <p:spPr/>
        <p:txBody>
          <a:bodyPr/>
          <a:lstStyle/>
          <a:p>
            <a:pPr algn="ctr"/>
            <a:r>
              <a:rPr lang="en-US" dirty="0" smtClean="0"/>
              <a:t>Safe cooling techniques</a:t>
            </a:r>
            <a:endParaRPr lang="en-US" dirty="0"/>
          </a:p>
        </p:txBody>
      </p:sp>
      <p:pic>
        <p:nvPicPr>
          <p:cNvPr id="18434" name="Picture 2" descr="L:\Desktop\bl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013" y="4876800"/>
            <a:ext cx="196215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1-True</a:t>
            </a:r>
          </a:p>
          <a:p>
            <a:r>
              <a:rPr lang="en-US" dirty="0" smtClean="0"/>
              <a:t>2-True</a:t>
            </a:r>
          </a:p>
          <a:p>
            <a:r>
              <a:rPr lang="en-US" dirty="0" smtClean="0"/>
              <a:t>3-True</a:t>
            </a:r>
          </a:p>
          <a:p>
            <a:r>
              <a:rPr lang="en-US" dirty="0" smtClean="0"/>
              <a:t>4-True</a:t>
            </a:r>
          </a:p>
          <a:p>
            <a:r>
              <a:rPr lang="en-US" dirty="0" smtClean="0"/>
              <a:t>1-Thermometer</a:t>
            </a:r>
          </a:p>
          <a:p>
            <a:r>
              <a:rPr lang="en-US" dirty="0" smtClean="0"/>
              <a:t>2-Blast</a:t>
            </a:r>
          </a:p>
          <a:p>
            <a:r>
              <a:rPr lang="en-US" dirty="0" smtClean="0"/>
              <a:t>3-Never</a:t>
            </a:r>
          </a:p>
          <a:p>
            <a:r>
              <a:rPr lang="en-US" dirty="0" smtClean="0"/>
              <a:t>4-Temperature</a:t>
            </a:r>
          </a:p>
          <a:p>
            <a:r>
              <a:rPr lang="en-US" dirty="0" smtClean="0"/>
              <a:t>1-D</a:t>
            </a:r>
          </a:p>
          <a:p>
            <a:r>
              <a:rPr lang="en-US" dirty="0" smtClean="0"/>
              <a:t>2-C</a:t>
            </a:r>
          </a:p>
          <a:p>
            <a:r>
              <a:rPr lang="en-US" dirty="0" smtClean="0"/>
              <a:t>3-A</a:t>
            </a:r>
          </a:p>
          <a:p>
            <a:r>
              <a:rPr lang="en-US" dirty="0" smtClean="0"/>
              <a:t>4-C</a:t>
            </a:r>
            <a:endParaRPr lang="en-US" dirty="0"/>
          </a:p>
        </p:txBody>
      </p:sp>
      <p:sp>
        <p:nvSpPr>
          <p:cNvPr id="3" name="Title 2"/>
          <p:cNvSpPr>
            <a:spLocks noGrp="1"/>
          </p:cNvSpPr>
          <p:nvPr>
            <p:ph type="title"/>
          </p:nvPr>
        </p:nvSpPr>
        <p:spPr/>
        <p:txBody>
          <a:bodyPr/>
          <a:lstStyle/>
          <a:p>
            <a:pPr algn="ctr"/>
            <a:r>
              <a:rPr lang="en-US" dirty="0" smtClean="0"/>
              <a:t>Chapter 5 Quiz</a:t>
            </a:r>
            <a:endParaRPr lang="en-US" dirty="0"/>
          </a:p>
        </p:txBody>
      </p:sp>
    </p:spTree>
    <p:extLst>
      <p:ext uri="{BB962C8B-B14F-4D97-AF65-F5344CB8AC3E}">
        <p14:creationId xmlns:p14="http://schemas.microsoft.com/office/powerpoint/2010/main" val="25850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781800" cy="4995672"/>
          </a:xfrm>
        </p:spPr>
        <p:txBody>
          <a:bodyPr>
            <a:normAutofit fontScale="92500" lnSpcReduction="10000"/>
          </a:bodyPr>
          <a:lstStyle/>
          <a:p>
            <a:r>
              <a:rPr lang="en-US" dirty="0" smtClean="0"/>
              <a:t>Cleaning and sanitizing are also steps that are critical control points for food service establishments</a:t>
            </a:r>
          </a:p>
          <a:p>
            <a:r>
              <a:rPr lang="en-US" dirty="0" smtClean="0"/>
              <a:t>Cleaning and sanitizing have different roles and knowing the difference will result in quality and safe food for customers</a:t>
            </a:r>
          </a:p>
          <a:p>
            <a:pPr lvl="1"/>
            <a:r>
              <a:rPr lang="en-US" dirty="0" smtClean="0"/>
              <a:t>Cleaning-removes food residues, dirt, and grease.  Cleaning is the important fist step in ensuring utensils, plates, and food services are safe</a:t>
            </a:r>
          </a:p>
          <a:p>
            <a:pPr lvl="1"/>
            <a:r>
              <a:rPr lang="en-US" dirty="0" smtClean="0"/>
              <a:t>Sanitizing-reduces harmful microorganisms to safe levels. This is done through the use of a chemical sanitizing solution</a:t>
            </a:r>
            <a:endParaRPr lang="en-US" dirty="0"/>
          </a:p>
        </p:txBody>
      </p:sp>
      <p:sp>
        <p:nvSpPr>
          <p:cNvPr id="3" name="Title 2"/>
          <p:cNvSpPr>
            <a:spLocks noGrp="1"/>
          </p:cNvSpPr>
          <p:nvPr>
            <p:ph type="title"/>
          </p:nvPr>
        </p:nvSpPr>
        <p:spPr/>
        <p:txBody>
          <a:bodyPr>
            <a:normAutofit fontScale="90000"/>
          </a:bodyPr>
          <a:lstStyle/>
          <a:p>
            <a:pPr algn="ctr"/>
            <a:r>
              <a:rPr lang="en-US" dirty="0" smtClean="0"/>
              <a:t>Chapter 6:</a:t>
            </a:r>
            <a:br>
              <a:rPr lang="en-US" dirty="0" smtClean="0"/>
            </a:br>
            <a:r>
              <a:rPr lang="en-US" dirty="0" smtClean="0"/>
              <a:t>Cleaning and Sanitizing</a:t>
            </a:r>
            <a:endParaRPr lang="en-US" dirty="0"/>
          </a:p>
        </p:txBody>
      </p:sp>
      <p:pic>
        <p:nvPicPr>
          <p:cNvPr id="22530" name="Picture 2" descr="L:\Desktop\cleani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28800"/>
            <a:ext cx="1905000" cy="3954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09872"/>
          </a:xfrm>
        </p:spPr>
        <p:txBody>
          <a:bodyPr>
            <a:normAutofit/>
          </a:bodyPr>
          <a:lstStyle/>
          <a:p>
            <a:r>
              <a:rPr lang="en-US" dirty="0" smtClean="0"/>
              <a:t>Manual/3 compartment sinks: cleaning and sanitizing can be done without a machine.  </a:t>
            </a:r>
          </a:p>
          <a:p>
            <a:r>
              <a:rPr lang="en-US" dirty="0" smtClean="0"/>
              <a:t>The order for a 3 compartment sink is: Wash, rinse, sanitize, air dry</a:t>
            </a:r>
          </a:p>
        </p:txBody>
      </p:sp>
      <p:sp>
        <p:nvSpPr>
          <p:cNvPr id="3" name="Title 2"/>
          <p:cNvSpPr>
            <a:spLocks noGrp="1"/>
          </p:cNvSpPr>
          <p:nvPr>
            <p:ph type="title"/>
          </p:nvPr>
        </p:nvSpPr>
        <p:spPr/>
        <p:txBody>
          <a:bodyPr>
            <a:normAutofit fontScale="90000"/>
          </a:bodyPr>
          <a:lstStyle/>
          <a:p>
            <a:r>
              <a:rPr lang="en-US" dirty="0" smtClean="0"/>
              <a:t>Cleaning and sanitizing techniques</a:t>
            </a:r>
            <a:endParaRPr lang="en-US" dirty="0"/>
          </a:p>
        </p:txBody>
      </p:sp>
      <p:pic>
        <p:nvPicPr>
          <p:cNvPr id="23554" name="Picture 2" descr="L:\Desktop\si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24775"/>
            <a:ext cx="3506788"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L:\Desktop\13479840_1_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52800"/>
            <a:ext cx="3736975" cy="2802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3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05072"/>
          </a:xfrm>
        </p:spPr>
        <p:txBody>
          <a:bodyPr>
            <a:normAutofit fontScale="92500" lnSpcReduction="20000"/>
          </a:bodyPr>
          <a:lstStyle/>
          <a:p>
            <a:r>
              <a:rPr lang="en-US" dirty="0" smtClean="0"/>
              <a:t>Hot water sanitizing requires items be completely immersed in water of at least </a:t>
            </a:r>
            <a:r>
              <a:rPr lang="en-US" sz="3500" b="1" dirty="0" smtClean="0"/>
              <a:t>171</a:t>
            </a:r>
            <a:r>
              <a:rPr lang="en-US" sz="3500" b="1" dirty="0" smtClean="0">
                <a:sym typeface="Symbol"/>
              </a:rPr>
              <a:t>F</a:t>
            </a:r>
            <a:r>
              <a:rPr lang="en-US" dirty="0" smtClean="0">
                <a:sym typeface="Symbol"/>
              </a:rPr>
              <a:t> for at least 30 seconds.  Water temperature must be continuously checked, items must be allowed to air dry</a:t>
            </a:r>
          </a:p>
          <a:p>
            <a:r>
              <a:rPr lang="en-US" dirty="0" smtClean="0">
                <a:sym typeface="Symbol"/>
              </a:rPr>
              <a:t>Chemical sanitizing involves using solutions made with chlorine, iodine, or quaternary ammonium are approved for use in sanitizing, when used in the correct, prescribed concentration.  Always use test kits to ensure correct concentration of chemicals, allow items to air dry.</a:t>
            </a:r>
          </a:p>
          <a:p>
            <a:endParaRPr lang="en-US" dirty="0"/>
          </a:p>
        </p:txBody>
      </p:sp>
      <p:sp>
        <p:nvSpPr>
          <p:cNvPr id="3" name="Title 2"/>
          <p:cNvSpPr>
            <a:spLocks noGrp="1"/>
          </p:cNvSpPr>
          <p:nvPr>
            <p:ph type="title"/>
          </p:nvPr>
        </p:nvSpPr>
        <p:spPr/>
        <p:txBody>
          <a:bodyPr>
            <a:normAutofit fontScale="90000"/>
          </a:bodyPr>
          <a:lstStyle/>
          <a:p>
            <a:pPr algn="ctr"/>
            <a:r>
              <a:rPr lang="en-US" dirty="0" smtClean="0"/>
              <a:t>Hot water vs. Chemical sanitizing</a:t>
            </a:r>
            <a:endParaRPr lang="en-US" dirty="0"/>
          </a:p>
        </p:txBody>
      </p:sp>
      <p:pic>
        <p:nvPicPr>
          <p:cNvPr id="24578" name="Picture 2" descr="L:\Desktop\restaurant-dishwashe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76800"/>
            <a:ext cx="3751729"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1-False</a:t>
            </a:r>
          </a:p>
          <a:p>
            <a:r>
              <a:rPr lang="en-US" dirty="0" smtClean="0"/>
              <a:t>2-True</a:t>
            </a:r>
          </a:p>
          <a:p>
            <a:r>
              <a:rPr lang="en-US" dirty="0" smtClean="0"/>
              <a:t>3-False</a:t>
            </a:r>
          </a:p>
          <a:p>
            <a:r>
              <a:rPr lang="en-US" dirty="0" smtClean="0"/>
              <a:t>4-True</a:t>
            </a:r>
          </a:p>
          <a:p>
            <a:r>
              <a:rPr lang="en-US" dirty="0" smtClean="0"/>
              <a:t>1-Cleaning</a:t>
            </a:r>
          </a:p>
          <a:p>
            <a:r>
              <a:rPr lang="en-US" dirty="0" smtClean="0"/>
              <a:t>2-Sanitizing</a:t>
            </a:r>
          </a:p>
          <a:p>
            <a:r>
              <a:rPr lang="en-US" dirty="0" smtClean="0"/>
              <a:t>3-Heat, Chemical</a:t>
            </a:r>
          </a:p>
          <a:p>
            <a:r>
              <a:rPr lang="en-US" dirty="0" smtClean="0"/>
              <a:t>4-Cross-contamination</a:t>
            </a:r>
          </a:p>
          <a:p>
            <a:r>
              <a:rPr lang="en-US" dirty="0" smtClean="0"/>
              <a:t>1-D</a:t>
            </a:r>
          </a:p>
          <a:p>
            <a:r>
              <a:rPr lang="en-US" dirty="0" smtClean="0"/>
              <a:t>2-C</a:t>
            </a:r>
          </a:p>
          <a:p>
            <a:r>
              <a:rPr lang="en-US" dirty="0" smtClean="0"/>
              <a:t>3-B</a:t>
            </a:r>
          </a:p>
          <a:p>
            <a:r>
              <a:rPr lang="en-US" dirty="0" smtClean="0"/>
              <a:t>4-A</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Chapter 6 Quiz</a:t>
            </a:r>
            <a:endParaRPr lang="en-US" dirty="0"/>
          </a:p>
        </p:txBody>
      </p:sp>
    </p:spTree>
    <p:extLst>
      <p:ext uri="{BB962C8B-B14F-4D97-AF65-F5344CB8AC3E}">
        <p14:creationId xmlns:p14="http://schemas.microsoft.com/office/powerpoint/2010/main" val="42305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Desktop\health insp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802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 y="0"/>
            <a:ext cx="9058276"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996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Pests and insects spread microorganisms and can easily contaminate food.  Pest control is a top priority in food service establishments.</a:t>
            </a:r>
          </a:p>
          <a:p>
            <a:r>
              <a:rPr lang="en-US" dirty="0" smtClean="0"/>
              <a:t>Common insects and pests, aka vermin that are attracted to foo include:</a:t>
            </a:r>
          </a:p>
          <a:p>
            <a:pPr lvl="1"/>
            <a:r>
              <a:rPr lang="en-US" dirty="0" smtClean="0"/>
              <a:t>Rodents-rats, mice, squirrels</a:t>
            </a:r>
          </a:p>
          <a:p>
            <a:pPr lvl="1"/>
            <a:r>
              <a:rPr lang="en-US" dirty="0" smtClean="0"/>
              <a:t>Insects-flies, wasps, cockroaches, weevils, ants</a:t>
            </a:r>
          </a:p>
          <a:p>
            <a:pPr lvl="1"/>
            <a:r>
              <a:rPr lang="en-US" dirty="0" smtClean="0"/>
              <a:t>Birds-Pigeons, sparrows, nesting birds</a:t>
            </a:r>
            <a:endParaRPr lang="en-US" dirty="0"/>
          </a:p>
        </p:txBody>
      </p:sp>
      <p:sp>
        <p:nvSpPr>
          <p:cNvPr id="3" name="Title 2"/>
          <p:cNvSpPr>
            <a:spLocks noGrp="1"/>
          </p:cNvSpPr>
          <p:nvPr>
            <p:ph type="title"/>
          </p:nvPr>
        </p:nvSpPr>
        <p:spPr/>
        <p:txBody>
          <a:bodyPr>
            <a:normAutofit fontScale="90000"/>
          </a:bodyPr>
          <a:lstStyle/>
          <a:p>
            <a:pPr algn="ctr"/>
            <a:r>
              <a:rPr lang="en-US" dirty="0" smtClean="0"/>
              <a:t>Chapter 7:</a:t>
            </a:r>
            <a:br>
              <a:rPr lang="en-US" dirty="0" smtClean="0"/>
            </a:br>
            <a:r>
              <a:rPr lang="en-US" dirty="0" smtClean="0"/>
              <a:t>Controlling Pests</a:t>
            </a:r>
            <a:endParaRPr lang="en-US" dirty="0"/>
          </a:p>
        </p:txBody>
      </p:sp>
      <p:pic>
        <p:nvPicPr>
          <p:cNvPr id="26626" name="Picture 2" descr="L:\Desktop\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724400"/>
            <a:ext cx="2790825" cy="1638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27" name="Picture 3" descr="L:\Desktop\ver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400" y="4697506"/>
            <a:ext cx="3502399"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7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Poor personal hygiene</a:t>
            </a:r>
          </a:p>
          <a:p>
            <a:r>
              <a:rPr lang="en-US" dirty="0" smtClean="0"/>
              <a:t>Time and Temperature control </a:t>
            </a:r>
            <a:r>
              <a:rPr lang="en-US" dirty="0"/>
              <a:t>f</a:t>
            </a:r>
            <a:r>
              <a:rPr lang="en-US" dirty="0" smtClean="0"/>
              <a:t>actors</a:t>
            </a:r>
          </a:p>
          <a:p>
            <a:r>
              <a:rPr lang="en-US" dirty="0" smtClean="0"/>
              <a:t>Improper cleaning and sanitizing</a:t>
            </a:r>
          </a:p>
          <a:p>
            <a:endParaRPr lang="en-US" dirty="0"/>
          </a:p>
        </p:txBody>
      </p:sp>
      <p:sp>
        <p:nvSpPr>
          <p:cNvPr id="2" name="Title 1"/>
          <p:cNvSpPr>
            <a:spLocks noGrp="1"/>
          </p:cNvSpPr>
          <p:nvPr>
            <p:ph type="title"/>
          </p:nvPr>
        </p:nvSpPr>
        <p:spPr/>
        <p:txBody>
          <a:bodyPr>
            <a:normAutofit fontScale="90000"/>
          </a:bodyPr>
          <a:lstStyle/>
          <a:p>
            <a:r>
              <a:rPr lang="en-US" dirty="0" smtClean="0"/>
              <a:t>What causes food contamination?</a:t>
            </a:r>
            <a:endParaRPr lang="en-US" dirty="0"/>
          </a:p>
        </p:txBody>
      </p:sp>
      <p:pic>
        <p:nvPicPr>
          <p:cNvPr id="2050" name="Picture 2" descr="L:\Desktop\washing 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3122733" cy="2078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L:\Desktop\clock th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962400"/>
            <a:ext cx="2152650" cy="212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L:\Desktop\stove cle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638" y="3702050"/>
            <a:ext cx="2705100" cy="2241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928872"/>
          </a:xfrm>
        </p:spPr>
        <p:txBody>
          <a:bodyPr>
            <a:normAutofit lnSpcReduction="10000"/>
          </a:bodyPr>
          <a:lstStyle/>
          <a:p>
            <a:r>
              <a:rPr lang="en-US" dirty="0" smtClean="0"/>
              <a:t>When inspecting the premises of a food establishment, look for these signs:</a:t>
            </a:r>
          </a:p>
          <a:p>
            <a:pPr lvl="1"/>
            <a:r>
              <a:rPr lang="en-US" dirty="0" smtClean="0"/>
              <a:t>Live or dead rodents, including insects, eggs, or larvae</a:t>
            </a:r>
          </a:p>
          <a:p>
            <a:pPr lvl="1"/>
            <a:r>
              <a:rPr lang="en-US" dirty="0" smtClean="0"/>
              <a:t>Rodent or insect droppings</a:t>
            </a:r>
          </a:p>
          <a:p>
            <a:pPr lvl="1"/>
            <a:r>
              <a:rPr lang="en-US" dirty="0" smtClean="0"/>
              <a:t>Damage to food packaging, wood, plaster, boxes</a:t>
            </a:r>
          </a:p>
          <a:p>
            <a:pPr lvl="1"/>
            <a:r>
              <a:rPr lang="en-US" dirty="0" smtClean="0"/>
              <a:t>Food spills in dry storage</a:t>
            </a:r>
          </a:p>
          <a:p>
            <a:pPr lvl="1"/>
            <a:r>
              <a:rPr lang="en-US" dirty="0" smtClean="0"/>
              <a:t>Unusual odors, associated with mice or cockroaches</a:t>
            </a:r>
          </a:p>
          <a:p>
            <a:pPr lvl="1"/>
            <a:r>
              <a:rPr lang="en-US" dirty="0" smtClean="0"/>
              <a:t>Tracks or trail marks in dust or powder</a:t>
            </a:r>
          </a:p>
          <a:p>
            <a:pPr lvl="1"/>
            <a:r>
              <a:rPr lang="en-US" dirty="0" smtClean="0"/>
              <a:t>Black greasy smears on walls, pipes, or counters</a:t>
            </a:r>
          </a:p>
        </p:txBody>
      </p:sp>
      <p:sp>
        <p:nvSpPr>
          <p:cNvPr id="3" name="Title 2"/>
          <p:cNvSpPr>
            <a:spLocks noGrp="1"/>
          </p:cNvSpPr>
          <p:nvPr>
            <p:ph type="title"/>
          </p:nvPr>
        </p:nvSpPr>
        <p:spPr/>
        <p:txBody>
          <a:bodyPr>
            <a:normAutofit/>
          </a:bodyPr>
          <a:lstStyle/>
          <a:p>
            <a:pPr algn="ctr"/>
            <a:r>
              <a:rPr lang="en-US" dirty="0" smtClean="0"/>
              <a:t>Inspecting for pests</a:t>
            </a:r>
            <a:endParaRPr lang="en-US" dirty="0"/>
          </a:p>
        </p:txBody>
      </p:sp>
      <p:pic>
        <p:nvPicPr>
          <p:cNvPr id="27650" name="Picture 2" descr="L:\Desktop\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29200"/>
            <a:ext cx="2119394" cy="158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1" name="Picture 3" descr="L:\Desktop\4194030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953000"/>
            <a:ext cx="3799463" cy="1663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fontScale="85000" lnSpcReduction="20000"/>
          </a:bodyPr>
          <a:lstStyle/>
          <a:p>
            <a:r>
              <a:rPr lang="en-US" dirty="0" smtClean="0"/>
              <a:t>Pest control can be done easily with careful attention and common sense sanitation</a:t>
            </a:r>
            <a:endParaRPr lang="en-US" dirty="0"/>
          </a:p>
          <a:p>
            <a:r>
              <a:rPr lang="en-US" dirty="0" smtClean="0"/>
              <a:t>Follow these steps to ensure pests do not become an issue at your establishment</a:t>
            </a:r>
          </a:p>
          <a:p>
            <a:pPr lvl="1"/>
            <a:r>
              <a:rPr lang="en-US" dirty="0" smtClean="0"/>
              <a:t>Inspect all deliveries for signs of pests</a:t>
            </a:r>
          </a:p>
          <a:p>
            <a:pPr lvl="1"/>
            <a:r>
              <a:rPr lang="en-US" dirty="0" smtClean="0"/>
              <a:t>Refuse deliveries with signs</a:t>
            </a:r>
          </a:p>
          <a:p>
            <a:pPr lvl="1"/>
            <a:r>
              <a:rPr lang="en-US" dirty="0" smtClean="0"/>
              <a:t>Dispose of trash properly and quickly</a:t>
            </a:r>
          </a:p>
          <a:p>
            <a:pPr lvl="1"/>
            <a:r>
              <a:rPr lang="en-US" dirty="0" smtClean="0"/>
              <a:t>Keep trash an </a:t>
            </a:r>
            <a:r>
              <a:rPr lang="en-US" dirty="0"/>
              <a:t>d</a:t>
            </a:r>
            <a:r>
              <a:rPr lang="en-US" dirty="0" smtClean="0"/>
              <a:t>umpster areas clean and free of debris</a:t>
            </a:r>
          </a:p>
          <a:p>
            <a:pPr lvl="1"/>
            <a:r>
              <a:rPr lang="en-US" dirty="0" smtClean="0"/>
              <a:t>Ensure all trash goes into dumpster with lid</a:t>
            </a:r>
          </a:p>
          <a:p>
            <a:pPr lvl="1"/>
            <a:r>
              <a:rPr lang="en-US" dirty="0" smtClean="0"/>
              <a:t>Never prop exterior doors open</a:t>
            </a:r>
          </a:p>
          <a:p>
            <a:pPr lvl="1"/>
            <a:r>
              <a:rPr lang="en-US" dirty="0" smtClean="0"/>
              <a:t>Cover all holes that can invite pests in</a:t>
            </a:r>
          </a:p>
          <a:p>
            <a:pPr lvl="1"/>
            <a:r>
              <a:rPr lang="en-US" dirty="0" smtClean="0"/>
              <a:t>Seal wall and floor cracks</a:t>
            </a:r>
          </a:p>
          <a:p>
            <a:pPr lvl="1"/>
            <a:r>
              <a:rPr lang="en-US" dirty="0" smtClean="0"/>
              <a:t>Use professional pest control service</a:t>
            </a:r>
          </a:p>
          <a:p>
            <a:pPr lvl="1"/>
            <a:r>
              <a:rPr lang="en-US" dirty="0" smtClean="0"/>
              <a:t>Keep restrooms clean</a:t>
            </a:r>
          </a:p>
          <a:p>
            <a:pPr lvl="1"/>
            <a:r>
              <a:rPr lang="en-US" dirty="0" smtClean="0"/>
              <a:t>Sanitize and clean frequently throughout the shift</a:t>
            </a:r>
          </a:p>
        </p:txBody>
      </p:sp>
      <p:sp>
        <p:nvSpPr>
          <p:cNvPr id="3" name="Title 2"/>
          <p:cNvSpPr>
            <a:spLocks noGrp="1"/>
          </p:cNvSpPr>
          <p:nvPr>
            <p:ph type="title"/>
          </p:nvPr>
        </p:nvSpPr>
        <p:spPr/>
        <p:txBody>
          <a:bodyPr/>
          <a:lstStyle/>
          <a:p>
            <a:pPr algn="ctr"/>
            <a:r>
              <a:rPr lang="en-US" dirty="0" smtClean="0"/>
              <a:t>Preventing pests</a:t>
            </a:r>
            <a:endParaRPr lang="en-US" dirty="0"/>
          </a:p>
        </p:txBody>
      </p:sp>
      <p:pic>
        <p:nvPicPr>
          <p:cNvPr id="28674" name="Picture 2" descr="L:\Desktop\no p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2695575" cy="1619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7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1-True</a:t>
            </a:r>
          </a:p>
          <a:p>
            <a:r>
              <a:rPr lang="en-US" dirty="0" smtClean="0"/>
              <a:t>2-False</a:t>
            </a:r>
          </a:p>
          <a:p>
            <a:r>
              <a:rPr lang="en-US" dirty="0" smtClean="0"/>
              <a:t>3-True</a:t>
            </a:r>
          </a:p>
          <a:p>
            <a:r>
              <a:rPr lang="en-US" dirty="0" smtClean="0"/>
              <a:t>4-True</a:t>
            </a:r>
          </a:p>
          <a:p>
            <a:r>
              <a:rPr lang="en-US" dirty="0" smtClean="0"/>
              <a:t>1-Inspections</a:t>
            </a:r>
          </a:p>
          <a:p>
            <a:r>
              <a:rPr lang="en-US" dirty="0" smtClean="0"/>
              <a:t>2-Signs</a:t>
            </a:r>
          </a:p>
          <a:p>
            <a:r>
              <a:rPr lang="en-US" dirty="0" smtClean="0"/>
              <a:t>3-Pest</a:t>
            </a:r>
          </a:p>
          <a:p>
            <a:r>
              <a:rPr lang="en-US" dirty="0" smtClean="0"/>
              <a:t>4-Garbage</a:t>
            </a:r>
          </a:p>
          <a:p>
            <a:r>
              <a:rPr lang="en-US" dirty="0" smtClean="0"/>
              <a:t>1-C</a:t>
            </a:r>
          </a:p>
          <a:p>
            <a:r>
              <a:rPr lang="en-US" dirty="0" smtClean="0"/>
              <a:t>2-B</a:t>
            </a:r>
          </a:p>
          <a:p>
            <a:r>
              <a:rPr lang="en-US" dirty="0" smtClean="0"/>
              <a:t>3-C</a:t>
            </a:r>
          </a:p>
          <a:p>
            <a:r>
              <a:rPr lang="en-US" dirty="0" smtClean="0"/>
              <a:t>4-A</a:t>
            </a:r>
          </a:p>
          <a:p>
            <a:endParaRPr lang="en-US" dirty="0"/>
          </a:p>
        </p:txBody>
      </p:sp>
      <p:sp>
        <p:nvSpPr>
          <p:cNvPr id="3" name="Title 2"/>
          <p:cNvSpPr>
            <a:spLocks noGrp="1"/>
          </p:cNvSpPr>
          <p:nvPr>
            <p:ph type="title"/>
          </p:nvPr>
        </p:nvSpPr>
        <p:spPr/>
        <p:txBody>
          <a:bodyPr/>
          <a:lstStyle/>
          <a:p>
            <a:pPr algn="ctr"/>
            <a:r>
              <a:rPr lang="en-US" dirty="0" smtClean="0"/>
              <a:t>Chapter 7 Quiz</a:t>
            </a:r>
            <a:endParaRPr lang="en-US" dirty="0"/>
          </a:p>
        </p:txBody>
      </p:sp>
    </p:spTree>
    <p:extLst>
      <p:ext uri="{BB962C8B-B14F-4D97-AF65-F5344CB8AC3E}">
        <p14:creationId xmlns:p14="http://schemas.microsoft.com/office/powerpoint/2010/main" val="8171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have 10 mins to complete the self test.  Please close your book when you are done.</a:t>
            </a:r>
            <a:endParaRPr lang="en-US" dirty="0"/>
          </a:p>
        </p:txBody>
      </p:sp>
      <p:sp>
        <p:nvSpPr>
          <p:cNvPr id="3" name="Title 2"/>
          <p:cNvSpPr>
            <a:spLocks noGrp="1"/>
          </p:cNvSpPr>
          <p:nvPr>
            <p:ph type="title"/>
          </p:nvPr>
        </p:nvSpPr>
        <p:spPr/>
        <p:txBody>
          <a:bodyPr/>
          <a:lstStyle/>
          <a:p>
            <a:pPr algn="ctr"/>
            <a:r>
              <a:rPr lang="en-US" dirty="0" smtClean="0"/>
              <a:t>Self Test:</a:t>
            </a:r>
            <a:endParaRPr lang="en-US" dirty="0"/>
          </a:p>
        </p:txBody>
      </p:sp>
      <p:pic>
        <p:nvPicPr>
          <p:cNvPr id="29699" name="Picture 3" descr="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14600"/>
            <a:ext cx="3892550" cy="3243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7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757672"/>
          </a:xfrm>
        </p:spPr>
        <p:txBody>
          <a:bodyPr>
            <a:normAutofit fontScale="92500" lnSpcReduction="20000"/>
          </a:bodyPr>
          <a:lstStyle/>
          <a:p>
            <a:pPr algn="ctr"/>
            <a:r>
              <a:rPr lang="en-US" dirty="0" smtClean="0"/>
              <a:t>1-A</a:t>
            </a:r>
          </a:p>
          <a:p>
            <a:pPr algn="ctr"/>
            <a:r>
              <a:rPr lang="en-US" dirty="0" smtClean="0"/>
              <a:t>2-D</a:t>
            </a:r>
          </a:p>
          <a:p>
            <a:pPr algn="ctr"/>
            <a:r>
              <a:rPr lang="en-US" dirty="0" smtClean="0"/>
              <a:t>3-C</a:t>
            </a:r>
          </a:p>
          <a:p>
            <a:pPr algn="ctr"/>
            <a:r>
              <a:rPr lang="en-US" dirty="0" smtClean="0"/>
              <a:t>4-B</a:t>
            </a:r>
          </a:p>
          <a:p>
            <a:pPr algn="ctr"/>
            <a:r>
              <a:rPr lang="en-US" dirty="0" smtClean="0"/>
              <a:t>5-D</a:t>
            </a:r>
          </a:p>
          <a:p>
            <a:pPr algn="ctr"/>
            <a:r>
              <a:rPr lang="en-US" dirty="0" smtClean="0"/>
              <a:t>6-C</a:t>
            </a:r>
          </a:p>
          <a:p>
            <a:pPr algn="ctr"/>
            <a:r>
              <a:rPr lang="en-US" dirty="0" smtClean="0"/>
              <a:t>7-B</a:t>
            </a:r>
          </a:p>
          <a:p>
            <a:pPr algn="ctr"/>
            <a:r>
              <a:rPr lang="en-US" dirty="0" smtClean="0"/>
              <a:t>8-D</a:t>
            </a:r>
          </a:p>
          <a:p>
            <a:pPr algn="ctr"/>
            <a:r>
              <a:rPr lang="en-US" dirty="0" smtClean="0"/>
              <a:t>9-C</a:t>
            </a:r>
          </a:p>
          <a:p>
            <a:pPr algn="ctr"/>
            <a:r>
              <a:rPr lang="en-US" dirty="0" smtClean="0"/>
              <a:t>10-B</a:t>
            </a:r>
          </a:p>
          <a:p>
            <a:pPr algn="ctr"/>
            <a:r>
              <a:rPr lang="en-US" dirty="0" smtClean="0"/>
              <a:t>11-B</a:t>
            </a:r>
          </a:p>
          <a:p>
            <a:pPr algn="ctr"/>
            <a:r>
              <a:rPr lang="en-US" dirty="0" smtClean="0"/>
              <a:t>12-B</a:t>
            </a:r>
          </a:p>
          <a:p>
            <a:pPr algn="ctr"/>
            <a:r>
              <a:rPr lang="en-US" dirty="0" smtClean="0"/>
              <a:t>13-B</a:t>
            </a:r>
          </a:p>
          <a:p>
            <a:pPr algn="ctr"/>
            <a:r>
              <a:rPr lang="en-US" dirty="0" smtClean="0"/>
              <a:t>14-D</a:t>
            </a:r>
          </a:p>
          <a:p>
            <a:pPr algn="ctr"/>
            <a:r>
              <a:rPr lang="en-US" dirty="0" smtClean="0"/>
              <a:t>15-B</a:t>
            </a:r>
          </a:p>
        </p:txBody>
      </p:sp>
      <p:sp>
        <p:nvSpPr>
          <p:cNvPr id="3" name="Title 2"/>
          <p:cNvSpPr>
            <a:spLocks noGrp="1"/>
          </p:cNvSpPr>
          <p:nvPr>
            <p:ph type="title"/>
          </p:nvPr>
        </p:nvSpPr>
        <p:spPr/>
        <p:txBody>
          <a:bodyPr/>
          <a:lstStyle/>
          <a:p>
            <a:pPr algn="ctr"/>
            <a:r>
              <a:rPr lang="en-US" dirty="0" smtClean="0"/>
              <a:t>Self Test Review</a:t>
            </a:r>
            <a:endParaRPr lang="en-US" dirty="0"/>
          </a:p>
        </p:txBody>
      </p:sp>
    </p:spTree>
    <p:extLst>
      <p:ext uri="{BB962C8B-B14F-4D97-AF65-F5344CB8AC3E}">
        <p14:creationId xmlns:p14="http://schemas.microsoft.com/office/powerpoint/2010/main" val="15957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fade">
                                      <p:cBhvr>
                                        <p:cTn id="7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You are now a certified Foodhandler!!!</a:t>
            </a:r>
            <a:endParaRPr lang="en-US" dirty="0"/>
          </a:p>
        </p:txBody>
      </p:sp>
      <p:sp>
        <p:nvSpPr>
          <p:cNvPr id="3" name="Title 2"/>
          <p:cNvSpPr>
            <a:spLocks noGrp="1"/>
          </p:cNvSpPr>
          <p:nvPr>
            <p:ph type="title"/>
          </p:nvPr>
        </p:nvSpPr>
        <p:spPr/>
        <p:txBody>
          <a:bodyPr/>
          <a:lstStyle/>
          <a:p>
            <a:pPr algn="ctr"/>
            <a:r>
              <a:rPr lang="en-US" dirty="0" smtClean="0"/>
              <a:t>Congratulations!!! </a:t>
            </a:r>
            <a:endParaRPr lang="en-US" dirty="0"/>
          </a:p>
        </p:txBody>
      </p:sp>
      <p:pic>
        <p:nvPicPr>
          <p:cNvPr id="30723" name="Picture 3" descr="L:\Desktop\GIF-celebrate-celebration-Champagne-new-year-party-party-hard-spray-the-office-wild-GI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562131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L:\Desktop\5OWd_f-maxage-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387" y="2286000"/>
            <a:ext cx="23336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L:\Desktop\b5384d9a09d123b2e3f372d05aafba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61471" y="5091332"/>
            <a:ext cx="351394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8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Research as shown that it is the leading cause of spread of foodborne illnesses </a:t>
            </a:r>
          </a:p>
          <a:p>
            <a:r>
              <a:rPr lang="en-US" dirty="0" smtClean="0"/>
              <a:t>Frequent and proper handwashing is important in preventing contamination when serving and preparing food.</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Poor personal hygiene </a:t>
            </a:r>
            <a:endParaRPr lang="en-US" dirty="0"/>
          </a:p>
        </p:txBody>
      </p:sp>
      <p:pic>
        <p:nvPicPr>
          <p:cNvPr id="3074" name="Picture 2" descr="L:\Desktop\How-To-Wash-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286250"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Having clean work clothes</a:t>
            </a:r>
          </a:p>
          <a:p>
            <a:r>
              <a:rPr lang="en-US" dirty="0" smtClean="0"/>
              <a:t>Avoid touching hair, skin, nose or mouth</a:t>
            </a:r>
          </a:p>
          <a:p>
            <a:r>
              <a:rPr lang="en-US" dirty="0" smtClean="0"/>
              <a:t>Maintaining health</a:t>
            </a:r>
          </a:p>
          <a:p>
            <a:r>
              <a:rPr lang="en-US" dirty="0" smtClean="0"/>
              <a:t>Reporting illness</a:t>
            </a:r>
          </a:p>
          <a:p>
            <a:r>
              <a:rPr lang="en-US" dirty="0" smtClean="0"/>
              <a:t>Not working while ill</a:t>
            </a:r>
          </a:p>
          <a:p>
            <a:r>
              <a:rPr lang="en-US" dirty="0" smtClean="0"/>
              <a:t>Leaving jewelry at home</a:t>
            </a:r>
          </a:p>
          <a:p>
            <a:r>
              <a:rPr lang="en-US" dirty="0" smtClean="0"/>
              <a:t>Covering exposed cuts, burns, and sores</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normAutofit fontScale="90000"/>
          </a:bodyPr>
          <a:lstStyle/>
          <a:p>
            <a:pPr algn="ctr"/>
            <a:r>
              <a:rPr lang="en-US" dirty="0" smtClean="0"/>
              <a:t>Examples of practicing good hygiene:</a:t>
            </a:r>
            <a:endParaRPr lang="en-US" dirty="0"/>
          </a:p>
        </p:txBody>
      </p:sp>
      <p:pic>
        <p:nvPicPr>
          <p:cNvPr id="4098" name="Picture 2" descr="L:\Desktop\band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445544"/>
            <a:ext cx="2348063" cy="1662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8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Desktop\Danger_Zone_Update_Stand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14800"/>
            <a:ext cx="2004198" cy="27446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481329"/>
            <a:ext cx="8229600" cy="3395471"/>
          </a:xfrm>
        </p:spPr>
        <p:txBody>
          <a:bodyPr>
            <a:normAutofit lnSpcReduction="10000"/>
          </a:bodyPr>
          <a:lstStyle/>
          <a:p>
            <a:r>
              <a:rPr lang="en-US" dirty="0" smtClean="0"/>
              <a:t>The “Danger Zone”</a:t>
            </a:r>
          </a:p>
          <a:p>
            <a:pPr lvl="1"/>
            <a:r>
              <a:rPr lang="en-US" dirty="0" smtClean="0"/>
              <a:t>Between 41-135 degrees Fahrenheit</a:t>
            </a:r>
          </a:p>
          <a:p>
            <a:pPr lvl="1"/>
            <a:r>
              <a:rPr lang="en-US" dirty="0" smtClean="0"/>
              <a:t>In this temperature range, harmful microorganisms grow most rapidly</a:t>
            </a:r>
          </a:p>
          <a:p>
            <a:pPr lvl="1"/>
            <a:r>
              <a:rPr lang="en-US" dirty="0" smtClean="0"/>
              <a:t>Potentially hazardous foods are know as Temperature Control for Safety or TCS Foods</a:t>
            </a:r>
          </a:p>
          <a:p>
            <a:pPr lvl="1"/>
            <a:r>
              <a:rPr lang="en-US" dirty="0" smtClean="0"/>
              <a:t>TCS foods may not remain in this Danger Zone for more than 4 hours.  Anything left in in this zone for more than 4 hours must be thrown out</a:t>
            </a:r>
            <a:endParaRPr lang="en-US" dirty="0"/>
          </a:p>
        </p:txBody>
      </p:sp>
      <p:sp>
        <p:nvSpPr>
          <p:cNvPr id="2" name="Title 1"/>
          <p:cNvSpPr>
            <a:spLocks noGrp="1"/>
          </p:cNvSpPr>
          <p:nvPr>
            <p:ph type="title"/>
          </p:nvPr>
        </p:nvSpPr>
        <p:spPr/>
        <p:txBody>
          <a:bodyPr>
            <a:normAutofit/>
          </a:bodyPr>
          <a:lstStyle/>
          <a:p>
            <a:r>
              <a:rPr lang="en-US" dirty="0" smtClean="0"/>
              <a:t>Time and Temperature Control</a:t>
            </a:r>
            <a:endParaRPr lang="en-US" dirty="0"/>
          </a:p>
        </p:txBody>
      </p:sp>
      <p:pic>
        <p:nvPicPr>
          <p:cNvPr id="5123" name="Picture 3" descr="L:\Desktop\14389714108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194" y="990600"/>
            <a:ext cx="2603500" cy="90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food to remain safe, it must remain at the following temperatures:</a:t>
            </a:r>
          </a:p>
          <a:p>
            <a:pPr lvl="1"/>
            <a:r>
              <a:rPr lang="en-US" dirty="0" smtClean="0"/>
              <a:t>Frozen- 0</a:t>
            </a:r>
            <a:r>
              <a:rPr lang="en-US" dirty="0" smtClean="0">
                <a:sym typeface="Symbol"/>
              </a:rPr>
              <a:t> F</a:t>
            </a:r>
            <a:r>
              <a:rPr lang="en-US" dirty="0" smtClean="0"/>
              <a:t> or lower</a:t>
            </a:r>
          </a:p>
          <a:p>
            <a:pPr lvl="1"/>
            <a:r>
              <a:rPr lang="en-US" dirty="0" smtClean="0"/>
              <a:t>Cold- 41</a:t>
            </a:r>
            <a:r>
              <a:rPr lang="en-US" dirty="0" smtClean="0">
                <a:sym typeface="Symbol"/>
              </a:rPr>
              <a:t> F or lower</a:t>
            </a:r>
          </a:p>
          <a:p>
            <a:pPr lvl="1"/>
            <a:r>
              <a:rPr lang="en-US" dirty="0" smtClean="0">
                <a:sym typeface="Symbol"/>
              </a:rPr>
              <a:t>Hot- 135 F or higher</a:t>
            </a:r>
          </a:p>
          <a:p>
            <a:r>
              <a:rPr lang="en-US" dirty="0" smtClean="0">
                <a:sym typeface="Symbol"/>
              </a:rPr>
              <a:t>When preparing food, work quickly and in small batches to minimize exposure to the danger zone.</a:t>
            </a:r>
            <a:endParaRPr lang="en-US" dirty="0">
              <a:sym typeface="Symbol"/>
            </a:endParaRPr>
          </a:p>
          <a:p>
            <a:pPr lvl="1"/>
            <a:endParaRPr lang="en-US" dirty="0"/>
          </a:p>
        </p:txBody>
      </p:sp>
      <p:sp>
        <p:nvSpPr>
          <p:cNvPr id="2" name="Title 1"/>
          <p:cNvSpPr>
            <a:spLocks noGrp="1"/>
          </p:cNvSpPr>
          <p:nvPr>
            <p:ph type="title"/>
          </p:nvPr>
        </p:nvSpPr>
        <p:spPr/>
        <p:txBody>
          <a:bodyPr/>
          <a:lstStyle/>
          <a:p>
            <a:pPr algn="ctr"/>
            <a:r>
              <a:rPr lang="en-US" dirty="0" smtClean="0"/>
              <a:t>Safe Temperatures</a:t>
            </a:r>
            <a:endParaRPr lang="en-US" dirty="0"/>
          </a:p>
        </p:txBody>
      </p:sp>
      <p:pic>
        <p:nvPicPr>
          <p:cNvPr id="6147" name="Picture 3" descr="L:\Desktop\food th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76" y="1905000"/>
            <a:ext cx="2724150" cy="155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2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844</TotalTime>
  <Words>3009</Words>
  <Application>Microsoft Macintosh PowerPoint</Application>
  <PresentationFormat>On-screen Show (4:3)</PresentationFormat>
  <Paragraphs>382</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SafeStaff</vt:lpstr>
      <vt:lpstr> What is SafeStaff?</vt:lpstr>
      <vt:lpstr>Chapter 1: Food Contamination </vt:lpstr>
      <vt:lpstr>3 types of food contamination:</vt:lpstr>
      <vt:lpstr>What causes food contamination?</vt:lpstr>
      <vt:lpstr>Poor personal hygiene </vt:lpstr>
      <vt:lpstr>Examples of practicing good hygiene:</vt:lpstr>
      <vt:lpstr>Time and Temperature Control</vt:lpstr>
      <vt:lpstr>Safe Temperatures</vt:lpstr>
      <vt:lpstr>Cleaning and Sanitizing</vt:lpstr>
      <vt:lpstr>Cross Contamination</vt:lpstr>
      <vt:lpstr>Chapter 1 Quiz-</vt:lpstr>
      <vt:lpstr>Chapter 2: Foodborne Illness</vt:lpstr>
      <vt:lpstr>Types of Microorganisms</vt:lpstr>
      <vt:lpstr>How do microorganisms grow?</vt:lpstr>
      <vt:lpstr>Potentially Hazardous/TCs Foods</vt:lpstr>
      <vt:lpstr>Foodborne Illnesses</vt:lpstr>
      <vt:lpstr>Exclusion from work</vt:lpstr>
      <vt:lpstr>Restriction from work</vt:lpstr>
      <vt:lpstr>Chapter 2 Quiz</vt:lpstr>
      <vt:lpstr>Chapter 3: Importance of personal hygiene</vt:lpstr>
      <vt:lpstr>Good basics for personal hygiene</vt:lpstr>
      <vt:lpstr>Proper handwashing is a must</vt:lpstr>
      <vt:lpstr>Techniques for proper handwashing</vt:lpstr>
      <vt:lpstr>Proper treatment of cuts, burns, sores, and infections</vt:lpstr>
      <vt:lpstr>Chapter 3 Quiz</vt:lpstr>
      <vt:lpstr>Chapter 4:  Safe food handling chain</vt:lpstr>
      <vt:lpstr>Inspecting and accepting deliveries</vt:lpstr>
      <vt:lpstr>Receiving Temperatures:</vt:lpstr>
      <vt:lpstr>Safe Food storage</vt:lpstr>
      <vt:lpstr>Chapter 4 Quiz</vt:lpstr>
      <vt:lpstr>Chapter 5: Controlling the Temperature Danger Zone</vt:lpstr>
      <vt:lpstr>Using food thermometers</vt:lpstr>
      <vt:lpstr>Measuring</vt:lpstr>
      <vt:lpstr>Sanitizing</vt:lpstr>
      <vt:lpstr>Thawing food</vt:lpstr>
      <vt:lpstr>Acceptable thawing</vt:lpstr>
      <vt:lpstr>Safe minimum internal cooking temperatures</vt:lpstr>
      <vt:lpstr>Correct food temperatures for hot and cold holding</vt:lpstr>
      <vt:lpstr>Cooling requirements</vt:lpstr>
      <vt:lpstr>Safe cooling techniques</vt:lpstr>
      <vt:lpstr>Chapter 5 Quiz</vt:lpstr>
      <vt:lpstr>Chapter 6: Cleaning and Sanitizing</vt:lpstr>
      <vt:lpstr>Cleaning and sanitizing techniques</vt:lpstr>
      <vt:lpstr>Hot water vs. Chemical sanitizing</vt:lpstr>
      <vt:lpstr>Chapter 6 Quiz</vt:lpstr>
      <vt:lpstr>PowerPoint Presentation</vt:lpstr>
      <vt:lpstr>PowerPoint Presentation</vt:lpstr>
      <vt:lpstr>Chapter 7: Controlling Pests</vt:lpstr>
      <vt:lpstr>Inspecting for pests</vt:lpstr>
      <vt:lpstr>Preventing pests</vt:lpstr>
      <vt:lpstr>Chapter 7 Quiz</vt:lpstr>
      <vt:lpstr>Self Test:</vt:lpstr>
      <vt:lpstr>Self Test Review</vt:lpstr>
      <vt:lpstr>Congratulations!!!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SafeStaff</dc:title>
  <dc:creator>Cody Larson</dc:creator>
  <cp:lastModifiedBy>Daniel Low</cp:lastModifiedBy>
  <cp:revision>86</cp:revision>
  <dcterms:created xsi:type="dcterms:W3CDTF">2017-04-30T20:46:55Z</dcterms:created>
  <dcterms:modified xsi:type="dcterms:W3CDTF">2018-10-12T03:05:55Z</dcterms:modified>
</cp:coreProperties>
</file>