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15"/>
  </p:notesMasterIdLst>
  <p:handoutMasterIdLst>
    <p:handoutMasterId r:id="rId16"/>
  </p:handoutMasterIdLst>
  <p:sldIdLst>
    <p:sldId id="332" r:id="rId5"/>
    <p:sldId id="334" r:id="rId6"/>
    <p:sldId id="336" r:id="rId7"/>
    <p:sldId id="338" r:id="rId8"/>
    <p:sldId id="343" r:id="rId9"/>
    <p:sldId id="341" r:id="rId10"/>
    <p:sldId id="344" r:id="rId11"/>
    <p:sldId id="345" r:id="rId12"/>
    <p:sldId id="346" r:id="rId13"/>
    <p:sldId id="34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58" d="100"/>
          <a:sy n="58" d="100"/>
        </p:scale>
        <p:origin x="920" y="268"/>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10/27/2025</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10/27/2025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9C761-1D85-65DC-10BF-E07E8A8372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834B9B-B1D4-6299-2BB1-25FEDEFFD4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5C9A46-8CE6-511B-D0D1-35F706FD772F}"/>
              </a:ext>
            </a:extLst>
          </p:cNvPr>
          <p:cNvSpPr>
            <a:spLocks noGrp="1"/>
          </p:cNvSpPr>
          <p:nvPr>
            <p:ph type="body" idx="1"/>
          </p:nvPr>
        </p:nvSpPr>
        <p:spPr/>
        <p:txBody>
          <a:bodyPr/>
          <a:lstStyle/>
          <a:p>
            <a:r>
              <a:rPr lang="en-US" dirty="0"/>
              <a:t>Table Topics Speaker … unless a member is already working in Level 1.</a:t>
            </a:r>
          </a:p>
        </p:txBody>
      </p:sp>
      <p:sp>
        <p:nvSpPr>
          <p:cNvPr id="4" name="Slide Number Placeholder 3">
            <a:extLst>
              <a:ext uri="{FF2B5EF4-FFF2-40B4-BE49-F238E27FC236}">
                <a16:creationId xmlns:a16="http://schemas.microsoft.com/office/drawing/2014/main" id="{2BCFE26B-D14C-2270-C8C3-0516FA869DA6}"/>
              </a:ext>
            </a:extLst>
          </p:cNvPr>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140753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of October 22, 2025.</a:t>
            </a:r>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2898121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Pathways Updates at the bottom of the Education/Pathways page.</a:t>
            </a:r>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1550389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True – meeting roles, with the exception of Table Topics Speaker, Introductory Mentor, and Specialized Role, can be entered into the member’s Pathways profile and should be tracked at the club level.</a:t>
            </a:r>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1867358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50C0F-068E-5130-92BE-4B792D6C6A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A7F51E-1D21-82EF-C978-792DE533F5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CEEEE6-AB76-4BC1-C414-B2382E76361F}"/>
              </a:ext>
            </a:extLst>
          </p:cNvPr>
          <p:cNvSpPr>
            <a:spLocks noGrp="1"/>
          </p:cNvSpPr>
          <p:nvPr>
            <p:ph type="body" idx="1"/>
          </p:nvPr>
        </p:nvSpPr>
        <p:spPr/>
        <p:txBody>
          <a:bodyPr/>
          <a:lstStyle/>
          <a:p>
            <a:r>
              <a:rPr lang="en-US" dirty="0"/>
              <a:t>Both – the Board of Directors suggests completing the Pathways enhancement meeting roles in Level order BUT, since this will be tracked at the club level, the club may use discretion in the completion order.  HOWEVER, a meeting role completed in Level 1 cannot also be shown as completed for any other Level.</a:t>
            </a:r>
          </a:p>
        </p:txBody>
      </p:sp>
      <p:sp>
        <p:nvSpPr>
          <p:cNvPr id="4" name="Slide Number Placeholder 3">
            <a:extLst>
              <a:ext uri="{FF2B5EF4-FFF2-40B4-BE49-F238E27FC236}">
                <a16:creationId xmlns:a16="http://schemas.microsoft.com/office/drawing/2014/main" id="{4E36F594-1CC0-D680-2C66-F6DDBB47BC28}"/>
              </a:ext>
            </a:extLst>
          </p:cNvPr>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4054046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2025 Pathways Updates will be found </a:t>
            </a:r>
            <a:r>
              <a:rPr lang="en-US" b="1" dirty="0"/>
              <a:t>PRIOR</a:t>
            </a:r>
            <a:r>
              <a:rPr lang="en-US" dirty="0"/>
              <a:t> to Level 1 requirements in all Levels and will be tracked in the Checklist and Completion page.  No date is associated with the meeting role or Legacy education presentation completion.</a:t>
            </a:r>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3377670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DF1C6-BC3C-1C24-69EE-EC74D10314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88D9B6-91C1-D238-A9A1-8F9C4EBAC8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1244A5-711F-3225-B025-36DC1A954FB8}"/>
              </a:ext>
            </a:extLst>
          </p:cNvPr>
          <p:cNvSpPr>
            <a:spLocks noGrp="1"/>
          </p:cNvSpPr>
          <p:nvPr>
            <p:ph type="body" idx="1"/>
          </p:nvPr>
        </p:nvSpPr>
        <p:spPr/>
        <p:txBody>
          <a:bodyPr/>
          <a:lstStyle/>
          <a:p>
            <a:r>
              <a:rPr lang="en-US" dirty="0"/>
              <a:t>False</a:t>
            </a:r>
          </a:p>
        </p:txBody>
      </p:sp>
      <p:sp>
        <p:nvSpPr>
          <p:cNvPr id="4" name="Slide Number Placeholder 3">
            <a:extLst>
              <a:ext uri="{FF2B5EF4-FFF2-40B4-BE49-F238E27FC236}">
                <a16:creationId xmlns:a16="http://schemas.microsoft.com/office/drawing/2014/main" id="{68107ED2-058E-62CD-34B9-E68FB60FDA11}"/>
              </a:ext>
            </a:extLst>
          </p:cNvPr>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4181386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867BA-7390-ABA7-22DC-CAD45769B6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6DEC70-2CFF-5693-66EB-1B9AFE7E58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B44B0C-2E70-4198-53F2-8E58B27BD3C0}"/>
              </a:ext>
            </a:extLst>
          </p:cNvPr>
          <p:cNvSpPr>
            <a:spLocks noGrp="1"/>
          </p:cNvSpPr>
          <p:nvPr>
            <p:ph type="body" idx="1"/>
          </p:nvPr>
        </p:nvSpPr>
        <p:spPr/>
        <p:txBody>
          <a:bodyPr/>
          <a:lstStyle/>
          <a:p>
            <a:r>
              <a:rPr lang="en-US" dirty="0"/>
              <a:t>False - In the Club Officer Pathways Enhancements guide it states CAN.  Since the Legacy (retired) Paths are run on a different operating system, they will not be updated with the 2025 Pathways Enhancements. </a:t>
            </a:r>
          </a:p>
        </p:txBody>
      </p:sp>
      <p:sp>
        <p:nvSpPr>
          <p:cNvPr id="4" name="Slide Number Placeholder 3">
            <a:extLst>
              <a:ext uri="{FF2B5EF4-FFF2-40B4-BE49-F238E27FC236}">
                <a16:creationId xmlns:a16="http://schemas.microsoft.com/office/drawing/2014/main" id="{64B3ED44-2743-6662-F993-07586A9F2FB7}"/>
              </a:ext>
            </a:extLst>
          </p:cNvPr>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4113158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D73B7-08F1-72CC-8E2D-D6BB67DE00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264206-270F-55F8-CE4A-04D7005470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0E8AFB-EF40-B72F-11AB-0AA453D3C1D6}"/>
              </a:ext>
            </a:extLst>
          </p:cNvPr>
          <p:cNvSpPr>
            <a:spLocks noGrp="1"/>
          </p:cNvSpPr>
          <p:nvPr>
            <p:ph type="body" idx="1"/>
          </p:nvPr>
        </p:nvSpPr>
        <p:spPr/>
        <p:txBody>
          <a:bodyPr/>
          <a:lstStyle/>
          <a:p>
            <a:r>
              <a:rPr lang="en-US" dirty="0"/>
              <a:t>False – only Levels 3 - 5</a:t>
            </a:r>
          </a:p>
        </p:txBody>
      </p:sp>
      <p:sp>
        <p:nvSpPr>
          <p:cNvPr id="4" name="Slide Number Placeholder 3">
            <a:extLst>
              <a:ext uri="{FF2B5EF4-FFF2-40B4-BE49-F238E27FC236}">
                <a16:creationId xmlns:a16="http://schemas.microsoft.com/office/drawing/2014/main" id="{459CDDE5-607E-D271-4786-AD8BCE027A6A}"/>
              </a:ext>
            </a:extLst>
          </p:cNvPr>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2269868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ection Title">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C0AFB647-646C-4130-9EF5-C19C686B184A}"/>
              </a:ext>
              <a:ext uri="{C183D7F6-B498-43B3-948B-1728B52AA6E4}">
                <adec:decorative xmlns:adec="http://schemas.microsoft.com/office/drawing/2017/decorative" val="1"/>
              </a:ext>
            </a:extLst>
          </p:cNvPr>
          <p:cNvCxnSpPr>
            <a:cxnSpLocks/>
          </p:cNvCxnSpPr>
          <p:nvPr userDrawn="1"/>
        </p:nvCxnSpPr>
        <p:spPr>
          <a:xfrm>
            <a:off x="5715000" y="738013"/>
            <a:ext cx="56769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92D6AD5-5357-463C-B785-6A488FFC8D76}"/>
              </a:ext>
            </a:extLst>
          </p:cNvPr>
          <p:cNvSpPr>
            <a:spLocks noGrp="1"/>
          </p:cNvSpPr>
          <p:nvPr>
            <p:ph type="title" hasCustomPrompt="1"/>
          </p:nvPr>
        </p:nvSpPr>
        <p:spPr>
          <a:xfrm>
            <a:off x="5637007" y="817581"/>
            <a:ext cx="5935869" cy="5238159"/>
          </a:xfrm>
        </p:spPr>
        <p:txBody>
          <a:bodyPr anchor="ctr" anchorCtr="0">
            <a:noAutofit/>
          </a:bodyPr>
          <a:lstStyle>
            <a:lvl1pPr>
              <a:defRPr sz="3200"/>
            </a:lvl1pPr>
          </a:lstStyle>
          <a:p>
            <a:r>
              <a:rPr lang="en-US" dirty="0"/>
              <a:t>Click to add title</a:t>
            </a:r>
          </a:p>
        </p:txBody>
      </p:sp>
      <p:sp>
        <p:nvSpPr>
          <p:cNvPr id="18" name="Picture Placeholder 16">
            <a:extLst>
              <a:ext uri="{FF2B5EF4-FFF2-40B4-BE49-F238E27FC236}">
                <a16:creationId xmlns:a16="http://schemas.microsoft.com/office/drawing/2014/main" id="{EAD023B5-9ABC-4D4A-A1AD-D4D83D662192}"/>
              </a:ext>
            </a:extLst>
          </p:cNvPr>
          <p:cNvSpPr>
            <a:spLocks noGrp="1"/>
          </p:cNvSpPr>
          <p:nvPr>
            <p:ph type="pic" sz="quarter" idx="13"/>
          </p:nvPr>
        </p:nvSpPr>
        <p:spPr>
          <a:xfrm>
            <a:off x="-1" y="1"/>
            <a:ext cx="4876799" cy="6858000"/>
          </a:xfrm>
          <a:prstGeom prst="rect">
            <a:avLst/>
          </a:prstGeom>
        </p:spPr>
        <p:txBody>
          <a:bodyPr>
            <a:normAutofit/>
          </a:bodyPr>
          <a:lstStyle>
            <a:lvl1pPr marL="0" indent="0" algn="ctr">
              <a:buNone/>
              <a:defRPr sz="1800"/>
            </a:lvl1pPr>
          </a:lstStyle>
          <a:p>
            <a:r>
              <a:rPr lang="en-US"/>
              <a:t>Click icon to add picture</a:t>
            </a:r>
            <a:endParaRPr lang="en-US" dirty="0"/>
          </a:p>
        </p:txBody>
      </p:sp>
      <p:cxnSp>
        <p:nvCxnSpPr>
          <p:cNvPr id="12" name="Straight Connector 11">
            <a:extLst>
              <a:ext uri="{FF2B5EF4-FFF2-40B4-BE49-F238E27FC236}">
                <a16:creationId xmlns:a16="http://schemas.microsoft.com/office/drawing/2014/main" id="{5C0A0972-FD9A-4E9D-A0A3-BD0AF8C7B74C}"/>
              </a:ext>
              <a:ext uri="{C183D7F6-B498-43B3-948B-1728B52AA6E4}">
                <adec:decorative xmlns:adec="http://schemas.microsoft.com/office/drawing/2017/decorative" val="1"/>
              </a:ext>
            </a:extLst>
          </p:cNvPr>
          <p:cNvCxnSpPr>
            <a:cxnSpLocks/>
          </p:cNvCxnSpPr>
          <p:nvPr userDrawn="1"/>
        </p:nvCxnSpPr>
        <p:spPr>
          <a:xfrm>
            <a:off x="5715000" y="6134100"/>
            <a:ext cx="5676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96080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ection Break 1">
    <p:spTree>
      <p:nvGrpSpPr>
        <p:cNvPr id="1" name=""/>
        <p:cNvGrpSpPr/>
        <p:nvPr/>
      </p:nvGrpSpPr>
      <p:grpSpPr>
        <a:xfrm>
          <a:off x="0" y="0"/>
          <a:ext cx="0" cy="0"/>
          <a:chOff x="0" y="0"/>
          <a:chExt cx="0" cy="0"/>
        </a:xfrm>
      </p:grpSpPr>
      <p:sp>
        <p:nvSpPr>
          <p:cNvPr id="20" name="Title 10">
            <a:extLst>
              <a:ext uri="{FF2B5EF4-FFF2-40B4-BE49-F238E27FC236}">
                <a16:creationId xmlns:a16="http://schemas.microsoft.com/office/drawing/2014/main" id="{6DC3399C-8B0E-4D7D-A955-FB1F37CF3672}"/>
              </a:ext>
            </a:extLst>
          </p:cNvPr>
          <p:cNvSpPr>
            <a:spLocks noGrp="1"/>
          </p:cNvSpPr>
          <p:nvPr>
            <p:ph type="ctrTitle" hasCustomPrompt="1"/>
          </p:nvPr>
        </p:nvSpPr>
        <p:spPr>
          <a:xfrm>
            <a:off x="710520" y="776873"/>
            <a:ext cx="5854182" cy="3070508"/>
          </a:xfrm>
          <a:prstGeom prst="rect">
            <a:avLst/>
          </a:prstGeom>
        </p:spPr>
        <p:txBody>
          <a:bodyPr anchor="b">
            <a:normAutofit/>
          </a:bodyPr>
          <a:lstStyle>
            <a:lvl1pPr>
              <a:defRPr sz="3200"/>
            </a:lvl1pPr>
          </a:lstStyle>
          <a:p>
            <a:r>
              <a:rPr lang="en-US" dirty="0"/>
              <a:t>Click to add title</a:t>
            </a:r>
          </a:p>
        </p:txBody>
      </p:sp>
      <p:sp>
        <p:nvSpPr>
          <p:cNvPr id="21" name="Subtitle 11">
            <a:extLst>
              <a:ext uri="{FF2B5EF4-FFF2-40B4-BE49-F238E27FC236}">
                <a16:creationId xmlns:a16="http://schemas.microsoft.com/office/drawing/2014/main" id="{13C3C1EB-2C5B-4710-893A-9DD6284D5CB0}"/>
              </a:ext>
            </a:extLst>
          </p:cNvPr>
          <p:cNvSpPr>
            <a:spLocks noGrp="1"/>
          </p:cNvSpPr>
          <p:nvPr>
            <p:ph type="subTitle" idx="1" hasCustomPrompt="1"/>
          </p:nvPr>
        </p:nvSpPr>
        <p:spPr>
          <a:xfrm>
            <a:off x="721202" y="4088927"/>
            <a:ext cx="5842218" cy="1880552"/>
          </a:xfrm>
          <a:prstGeom prst="rect">
            <a:avLst/>
          </a:prstGeom>
        </p:spPr>
        <p:txBody>
          <a:bodyPr>
            <a:normAutofit/>
          </a:bodyPr>
          <a:lstStyle>
            <a:lvl1pPr marL="0" indent="0">
              <a:buNone/>
              <a:defRPr sz="2000"/>
            </a:lvl1pPr>
          </a:lstStyle>
          <a:p>
            <a:r>
              <a:rPr lang="en-US" dirty="0"/>
              <a:t>Click to add subtitle</a:t>
            </a:r>
          </a:p>
        </p:txBody>
      </p:sp>
      <p:sp>
        <p:nvSpPr>
          <p:cNvPr id="30" name="Picture Placeholder 28">
            <a:extLst>
              <a:ext uri="{FF2B5EF4-FFF2-40B4-BE49-F238E27FC236}">
                <a16:creationId xmlns:a16="http://schemas.microsoft.com/office/drawing/2014/main" id="{E335E712-C7FD-4BAC-B89C-58AF6594A4E7}"/>
              </a:ext>
            </a:extLst>
          </p:cNvPr>
          <p:cNvSpPr>
            <a:spLocks noGrp="1"/>
          </p:cNvSpPr>
          <p:nvPr>
            <p:ph type="pic" sz="quarter" idx="13"/>
          </p:nvPr>
        </p:nvSpPr>
        <p:spPr>
          <a:xfrm>
            <a:off x="7315200" y="0"/>
            <a:ext cx="4876800" cy="6858000"/>
          </a:xfrm>
          <a:prstGeom prst="rect">
            <a:avLst/>
          </a:prstGeom>
        </p:spPr>
        <p:txBody>
          <a:bodyPr>
            <a:normAutofit/>
          </a:bodyPr>
          <a:lstStyle>
            <a:lvl1pPr marL="0" indent="0" algn="ctr">
              <a:buNone/>
              <a:defRPr sz="1800"/>
            </a:lvl1pPr>
          </a:lstStyle>
          <a:p>
            <a:r>
              <a:rPr lang="en-US"/>
              <a:t>Click icon to add picture</a:t>
            </a:r>
            <a:endParaRPr lang="en-US" dirty="0"/>
          </a:p>
        </p:txBody>
      </p:sp>
      <p:cxnSp>
        <p:nvCxnSpPr>
          <p:cNvPr id="3" name="Straight Connector 2">
            <a:extLst>
              <a:ext uri="{FF2B5EF4-FFF2-40B4-BE49-F238E27FC236}">
                <a16:creationId xmlns:a16="http://schemas.microsoft.com/office/drawing/2014/main" id="{A541CC69-A0B0-C1BE-2165-D8AD1B7D2DDA}"/>
              </a:ext>
              <a:ext uri="{C183D7F6-B498-43B3-948B-1728B52AA6E4}">
                <adec:decorative xmlns:adec="http://schemas.microsoft.com/office/drawing/2017/decorative" val="1"/>
              </a:ext>
            </a:extLst>
          </p:cNvPr>
          <p:cNvCxnSpPr>
            <a:cxnSpLocks/>
          </p:cNvCxnSpPr>
          <p:nvPr userDrawn="1"/>
        </p:nvCxnSpPr>
        <p:spPr>
          <a:xfrm>
            <a:off x="724574" y="723899"/>
            <a:ext cx="57867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0D54A957-6A3F-2C34-A453-905FBAE77CCD}"/>
              </a:ext>
              <a:ext uri="{C183D7F6-B498-43B3-948B-1728B52AA6E4}">
                <adec:decorative xmlns:adec="http://schemas.microsoft.com/office/drawing/2017/decorative" val="1"/>
              </a:ext>
            </a:extLst>
          </p:cNvPr>
          <p:cNvCxnSpPr>
            <a:cxnSpLocks/>
          </p:cNvCxnSpPr>
          <p:nvPr userDrawn="1"/>
        </p:nvCxnSpPr>
        <p:spPr>
          <a:xfrm>
            <a:off x="724574"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9181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ection Title 2">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763439" y="684311"/>
            <a:ext cx="4058728" cy="2749009"/>
          </a:xfrm>
        </p:spPr>
        <p:txBody>
          <a:bodyPr anchor="b">
            <a:normAutofit/>
          </a:bodyPr>
          <a:lstStyle>
            <a:lvl1pPr algn="l">
              <a:defRPr sz="3200"/>
            </a:lvl1pPr>
          </a:lstStyle>
          <a:p>
            <a:r>
              <a:rPr lang="en-US" dirty="0"/>
              <a:t>Click to add title</a:t>
            </a:r>
          </a:p>
        </p:txBody>
      </p:sp>
      <p:sp>
        <p:nvSpPr>
          <p:cNvPr id="13" name="Content Placeholder 12">
            <a:extLst>
              <a:ext uri="{FF2B5EF4-FFF2-40B4-BE49-F238E27FC236}">
                <a16:creationId xmlns:a16="http://schemas.microsoft.com/office/drawing/2014/main" id="{5EB8AC8C-DEDA-D180-1CD8-B67B47276E34}"/>
              </a:ext>
            </a:extLst>
          </p:cNvPr>
          <p:cNvSpPr>
            <a:spLocks noGrp="1"/>
          </p:cNvSpPr>
          <p:nvPr>
            <p:ph sz="quarter" idx="11" hasCustomPrompt="1"/>
          </p:nvPr>
        </p:nvSpPr>
        <p:spPr>
          <a:xfrm>
            <a:off x="757600" y="3662835"/>
            <a:ext cx="4064567" cy="2468396"/>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707756" y="4"/>
            <a:ext cx="5786438" cy="6134100"/>
          </a:xfrm>
        </p:spPr>
        <p:txBody>
          <a:bodyPr/>
          <a:lstStyle>
            <a:lvl1pPr marL="0" indent="0" algn="ctr">
              <a:buNone/>
              <a:defRPr/>
            </a:lvl1pPr>
          </a:lstStyle>
          <a:p>
            <a:r>
              <a:rPr lang="en-US" dirty="0"/>
              <a:t>Click icon to insert picture</a:t>
            </a:r>
          </a:p>
        </p:txBody>
      </p:sp>
      <p:cxnSp>
        <p:nvCxnSpPr>
          <p:cNvPr id="5" name="Straight Connector 4">
            <a:extLst>
              <a:ext uri="{FF2B5EF4-FFF2-40B4-BE49-F238E27FC236}">
                <a16:creationId xmlns:a16="http://schemas.microsoft.com/office/drawing/2014/main" id="{9D527B4D-405A-DCD2-6970-1162843E00DD}"/>
              </a:ext>
              <a:ext uri="{C183D7F6-B498-43B3-948B-1728B52AA6E4}">
                <adec:decorative xmlns:adec="http://schemas.microsoft.com/office/drawing/2017/decorative" val="1"/>
              </a:ext>
            </a:extLst>
          </p:cNvPr>
          <p:cNvCxnSpPr>
            <a:cxnSpLocks/>
          </p:cNvCxnSpPr>
          <p:nvPr userDrawn="1"/>
        </p:nvCxnSpPr>
        <p:spPr>
          <a:xfrm>
            <a:off x="814484" y="721031"/>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2" name="Straight Connector 1">
            <a:extLst>
              <a:ext uri="{FF2B5EF4-FFF2-40B4-BE49-F238E27FC236}">
                <a16:creationId xmlns:a16="http://schemas.microsoft.com/office/drawing/2014/main" id="{B3B79298-0F84-5214-4916-E9C0B4B46AB4}"/>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7475038"/>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ection Break 2">
    <p:spTree>
      <p:nvGrpSpPr>
        <p:cNvPr id="1" name=""/>
        <p:cNvGrpSpPr/>
        <p:nvPr/>
      </p:nvGrpSpPr>
      <p:grpSpPr>
        <a:xfrm>
          <a:off x="0" y="0"/>
          <a:ext cx="0" cy="0"/>
          <a:chOff x="0" y="0"/>
          <a:chExt cx="0" cy="0"/>
        </a:xfrm>
      </p:grpSpPr>
      <p:sp>
        <p:nvSpPr>
          <p:cNvPr id="20" name="Title 10">
            <a:extLst>
              <a:ext uri="{FF2B5EF4-FFF2-40B4-BE49-F238E27FC236}">
                <a16:creationId xmlns:a16="http://schemas.microsoft.com/office/drawing/2014/main" id="{6DC3399C-8B0E-4D7D-A955-FB1F37CF3672}"/>
              </a:ext>
            </a:extLst>
          </p:cNvPr>
          <p:cNvSpPr>
            <a:spLocks noGrp="1"/>
          </p:cNvSpPr>
          <p:nvPr>
            <p:ph type="ctrTitle" hasCustomPrompt="1"/>
          </p:nvPr>
        </p:nvSpPr>
        <p:spPr>
          <a:xfrm>
            <a:off x="719146" y="983901"/>
            <a:ext cx="5724786" cy="1198580"/>
          </a:xfrm>
          <a:prstGeom prst="rect">
            <a:avLst/>
          </a:prstGeom>
        </p:spPr>
        <p:txBody>
          <a:bodyPr anchor="t">
            <a:normAutofit/>
          </a:bodyPr>
          <a:lstStyle>
            <a:lvl1pPr>
              <a:defRPr sz="3200"/>
            </a:lvl1pPr>
          </a:lstStyle>
          <a:p>
            <a:r>
              <a:rPr lang="en-US" dirty="0"/>
              <a:t>Click to add title</a:t>
            </a:r>
          </a:p>
        </p:txBody>
      </p:sp>
      <p:sp>
        <p:nvSpPr>
          <p:cNvPr id="7" name="Content Placeholder 6">
            <a:extLst>
              <a:ext uri="{FF2B5EF4-FFF2-40B4-BE49-F238E27FC236}">
                <a16:creationId xmlns:a16="http://schemas.microsoft.com/office/drawing/2014/main" id="{63C6D5E5-DE84-EC37-75DB-50DB75B5CD48}"/>
              </a:ext>
            </a:extLst>
          </p:cNvPr>
          <p:cNvSpPr>
            <a:spLocks noGrp="1"/>
          </p:cNvSpPr>
          <p:nvPr>
            <p:ph sz="quarter" idx="14" hasCustomPrompt="1"/>
          </p:nvPr>
        </p:nvSpPr>
        <p:spPr>
          <a:xfrm>
            <a:off x="710520" y="2244725"/>
            <a:ext cx="5724786" cy="3795683"/>
          </a:xfrm>
        </p:spPr>
        <p:txBody>
          <a:bodyPr/>
          <a:lstStyle>
            <a:lvl1pPr>
              <a:spcBef>
                <a:spcPts val="0"/>
              </a:spcBef>
              <a:spcAft>
                <a:spcPts val="1200"/>
              </a:spcAft>
              <a:defRPr/>
            </a:lvl1pPr>
            <a:lvl2pPr>
              <a:spcBef>
                <a:spcPts val="0"/>
              </a:spcBef>
              <a:spcAft>
                <a:spcPts val="1200"/>
              </a:spcAft>
              <a:defRPr/>
            </a:lvl2pPr>
            <a:lvl3pPr>
              <a:spcBef>
                <a:spcPts val="0"/>
              </a:spcBef>
              <a:spcAft>
                <a:spcPts val="1200"/>
              </a:spcAft>
              <a:defRPr/>
            </a:lvl3pPr>
            <a:lvl4pPr>
              <a:spcBef>
                <a:spcPts val="0"/>
              </a:spcBef>
              <a:spcAft>
                <a:spcPts val="1200"/>
              </a:spcAft>
              <a:defRPr/>
            </a:lvl4pPr>
            <a:lvl5pPr>
              <a:spcBef>
                <a:spcPts val="0"/>
              </a:spcBef>
              <a:spcAft>
                <a:spcPts val="1200"/>
              </a:spcAft>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 name="Picture Placeholder 28">
            <a:extLst>
              <a:ext uri="{FF2B5EF4-FFF2-40B4-BE49-F238E27FC236}">
                <a16:creationId xmlns:a16="http://schemas.microsoft.com/office/drawing/2014/main" id="{E335E712-C7FD-4BAC-B89C-58AF6594A4E7}"/>
              </a:ext>
            </a:extLst>
          </p:cNvPr>
          <p:cNvSpPr>
            <a:spLocks noGrp="1"/>
          </p:cNvSpPr>
          <p:nvPr>
            <p:ph type="pic" sz="quarter" idx="13"/>
          </p:nvPr>
        </p:nvSpPr>
        <p:spPr>
          <a:xfrm>
            <a:off x="7315200" y="723899"/>
            <a:ext cx="4876800" cy="5316510"/>
          </a:xfrm>
          <a:prstGeom prst="rect">
            <a:avLst/>
          </a:prstGeom>
        </p:spPr>
        <p:txBody>
          <a:bodyPr>
            <a:normAutofit/>
          </a:bodyPr>
          <a:lstStyle>
            <a:lvl1pPr marL="0" indent="0" algn="ctr">
              <a:buNone/>
              <a:defRPr sz="1800"/>
            </a:lvl1pPr>
          </a:lstStyle>
          <a:p>
            <a:r>
              <a:rPr lang="en-US"/>
              <a:t>Click icon to add picture</a:t>
            </a:r>
            <a:endParaRPr lang="en-US" dirty="0"/>
          </a:p>
        </p:txBody>
      </p:sp>
      <p:cxnSp>
        <p:nvCxnSpPr>
          <p:cNvPr id="3" name="Straight Connector 2">
            <a:extLst>
              <a:ext uri="{FF2B5EF4-FFF2-40B4-BE49-F238E27FC236}">
                <a16:creationId xmlns:a16="http://schemas.microsoft.com/office/drawing/2014/main" id="{A541CC69-A0B0-C1BE-2165-D8AD1B7D2DDA}"/>
              </a:ext>
              <a:ext uri="{C183D7F6-B498-43B3-948B-1728B52AA6E4}">
                <adec:decorative xmlns:adec="http://schemas.microsoft.com/office/drawing/2017/decorative" val="1"/>
              </a:ext>
            </a:extLst>
          </p:cNvPr>
          <p:cNvCxnSpPr>
            <a:cxnSpLocks/>
          </p:cNvCxnSpPr>
          <p:nvPr userDrawn="1"/>
        </p:nvCxnSpPr>
        <p:spPr>
          <a:xfrm>
            <a:off x="724574" y="723899"/>
            <a:ext cx="57867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5">
            <a:extLst>
              <a:ext uri="{FF2B5EF4-FFF2-40B4-BE49-F238E27FC236}">
                <a16:creationId xmlns:a16="http://schemas.microsoft.com/office/drawing/2014/main" id="{9147C2FA-8BD9-36BF-787A-3B3C4847BF5F}"/>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400">
                <a:solidFill>
                  <a:schemeClr val="tx1"/>
                </a:solidFill>
              </a:defRPr>
            </a:lvl1p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705375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20" r:id="rId13"/>
    <p:sldLayoutId id="2147483721" r:id="rId14"/>
    <p:sldLayoutId id="2147483723" r:id="rId15"/>
    <p:sldLayoutId id="2147483726" r:id="rId16"/>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pPr algn="ctr"/>
            <a:br>
              <a:rPr lang="en-US" b="1" dirty="0">
                <a:latin typeface="Aharoni" panose="020F0502020204030204" pitchFamily="2" charset="-79"/>
                <a:cs typeface="Aharoni" panose="020F0502020204030204" pitchFamily="2" charset="-79"/>
              </a:rPr>
            </a:br>
            <a:br>
              <a:rPr lang="en-US" b="1" dirty="0">
                <a:latin typeface="Aharoni" panose="020F0502020204030204" pitchFamily="2" charset="-79"/>
                <a:cs typeface="Aharoni" panose="020F0502020204030204" pitchFamily="2" charset="-79"/>
              </a:rPr>
            </a:br>
            <a:r>
              <a:rPr lang="en-US" b="1" dirty="0">
                <a:latin typeface="Aharoni" panose="020F0502020204030204" pitchFamily="2" charset="-79"/>
                <a:cs typeface="Aharoni" panose="020F0502020204030204" pitchFamily="2" charset="-79"/>
              </a:rPr>
              <a:t>Pathways</a:t>
            </a:r>
            <a:br>
              <a:rPr lang="en-US" b="1" dirty="0">
                <a:latin typeface="Aharoni" panose="020F0502020204030204" pitchFamily="2" charset="-79"/>
                <a:cs typeface="Aharoni" panose="020F0502020204030204" pitchFamily="2" charset="-79"/>
              </a:rPr>
            </a:br>
            <a:br>
              <a:rPr lang="en-US" b="1" dirty="0">
                <a:latin typeface="Aharoni" panose="020F0502020204030204" pitchFamily="2" charset="-79"/>
                <a:cs typeface="Aharoni" panose="020F0502020204030204" pitchFamily="2" charset="-79"/>
              </a:rPr>
            </a:br>
            <a:r>
              <a:rPr lang="en-US" b="1" dirty="0">
                <a:latin typeface="Aharoni" panose="020F0502020204030204" pitchFamily="2" charset="-79"/>
                <a:cs typeface="Aharoni" panose="020F0502020204030204" pitchFamily="2" charset="-79"/>
              </a:rPr>
              <a:t>Enhancements</a:t>
            </a:r>
            <a:br>
              <a:rPr lang="en-US" b="1" dirty="0">
                <a:latin typeface="Aharoni" panose="020F0502020204030204" pitchFamily="2" charset="-79"/>
                <a:cs typeface="Aharoni" panose="020F0502020204030204" pitchFamily="2" charset="-79"/>
              </a:rPr>
            </a:br>
            <a:br>
              <a:rPr lang="en-US" b="1" dirty="0">
                <a:latin typeface="Aharoni" panose="020F0502020204030204" pitchFamily="2" charset="-79"/>
                <a:cs typeface="Aharoni" panose="020F0502020204030204" pitchFamily="2" charset="-79"/>
              </a:rPr>
            </a:br>
            <a:r>
              <a:rPr lang="en-US" b="1" dirty="0">
                <a:latin typeface="Aharoni" panose="020F0502020204030204" pitchFamily="2" charset="-79"/>
                <a:cs typeface="Aharoni" panose="020F0502020204030204" pitchFamily="2" charset="-79"/>
              </a:rPr>
              <a:t>Quiz</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CB89B-92B9-6CE4-8584-916A376B7C5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7761CC9-ACC7-BA00-737F-36C81E5C5FCC}"/>
              </a:ext>
            </a:extLst>
          </p:cNvPr>
          <p:cNvSpPr>
            <a:spLocks noGrp="1"/>
          </p:cNvSpPr>
          <p:nvPr>
            <p:ph type="title"/>
          </p:nvPr>
        </p:nvSpPr>
        <p:spPr>
          <a:xfrm>
            <a:off x="763439" y="684311"/>
            <a:ext cx="4058728" cy="3733453"/>
          </a:xfrm>
        </p:spPr>
        <p:txBody>
          <a:bodyPr/>
          <a:lstStyle/>
          <a:p>
            <a:r>
              <a:rPr lang="en-US" b="1" dirty="0"/>
              <a:t>What is the level 1 meeting role that is required to be completed prior to the Ice breaker?</a:t>
            </a:r>
          </a:p>
        </p:txBody>
      </p:sp>
      <p:pic>
        <p:nvPicPr>
          <p:cNvPr id="14" name="Picture Placeholder 33" descr="A river with boats in it surrounded by trees">
            <a:extLst>
              <a:ext uri="{FF2B5EF4-FFF2-40B4-BE49-F238E27FC236}">
                <a16:creationId xmlns:a16="http://schemas.microsoft.com/office/drawing/2014/main" id="{D275E406-85A8-9D46-F176-62798FBCA721}"/>
              </a:ext>
            </a:extLst>
          </p:cNvPr>
          <p:cNvPicPr>
            <a:picLocks noGrp="1" noChangeAspect="1"/>
          </p:cNvPicPr>
          <p:nvPr>
            <p:ph type="pic" sz="quarter" idx="10"/>
          </p:nvPr>
        </p:nvPicPr>
        <p:blipFill>
          <a:blip r:embed="rId3"/>
          <a:srcRect l="18580" r="18580"/>
          <a:stretch/>
        </p:blipFill>
        <p:spPr/>
      </p:pic>
    </p:spTree>
    <p:extLst>
      <p:ext uri="{BB962C8B-B14F-4D97-AF65-F5344CB8AC3E}">
        <p14:creationId xmlns:p14="http://schemas.microsoft.com/office/powerpoint/2010/main" val="1697436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0417AF4-08C0-FC51-8823-C041945D63A4}"/>
              </a:ext>
            </a:extLst>
          </p:cNvPr>
          <p:cNvSpPr>
            <a:spLocks noGrp="1"/>
          </p:cNvSpPr>
          <p:nvPr>
            <p:ph type="title"/>
          </p:nvPr>
        </p:nvSpPr>
        <p:spPr/>
        <p:txBody>
          <a:bodyPr/>
          <a:lstStyle/>
          <a:p>
            <a:r>
              <a:rPr lang="en-US" b="1" dirty="0">
                <a:latin typeface="ADLaM Display" panose="020F0502020204030204" pitchFamily="2" charset="0"/>
                <a:ea typeface="ADLaM Display" panose="020F0502020204030204" pitchFamily="2" charset="0"/>
                <a:cs typeface="ADLaM Display" panose="020F0502020204030204" pitchFamily="2" charset="0"/>
              </a:rPr>
              <a:t>What is the implementation date for pathways enhancements?</a:t>
            </a:r>
          </a:p>
        </p:txBody>
      </p:sp>
      <p:pic>
        <p:nvPicPr>
          <p:cNvPr id="5" name="Picture Placeholder 16" descr="Logs Stacked ">
            <a:extLst>
              <a:ext uri="{FF2B5EF4-FFF2-40B4-BE49-F238E27FC236}">
                <a16:creationId xmlns:a16="http://schemas.microsoft.com/office/drawing/2014/main" id="{91CDF817-5DD8-B6A6-422E-3161F6D60CCA}"/>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258" r="258"/>
          <a:stretch/>
        </p:blipFill>
        <p:spPr/>
      </p:pic>
    </p:spTree>
    <p:extLst>
      <p:ext uri="{BB962C8B-B14F-4D97-AF65-F5344CB8AC3E}">
        <p14:creationId xmlns:p14="http://schemas.microsoft.com/office/powerpoint/2010/main" val="3250560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2BF5439E-A994-3EE5-80B8-64D8C5A922E8}"/>
              </a:ext>
            </a:extLst>
          </p:cNvPr>
          <p:cNvSpPr>
            <a:spLocks noGrp="1"/>
          </p:cNvSpPr>
          <p:nvPr>
            <p:ph type="ctrTitle"/>
          </p:nvPr>
        </p:nvSpPr>
        <p:spPr/>
        <p:txBody>
          <a:bodyPr/>
          <a:lstStyle/>
          <a:p>
            <a:r>
              <a:rPr lang="en-US" b="1" dirty="0"/>
              <a:t>Where can more data on the 2025 pathways enhancements be found?</a:t>
            </a:r>
          </a:p>
        </p:txBody>
      </p:sp>
      <p:pic>
        <p:nvPicPr>
          <p:cNvPr id="8" name="Picture Placeholder 12" descr="A dog sitting in the sun rays coming through the trees in a forest ">
            <a:extLst>
              <a:ext uri="{FF2B5EF4-FFF2-40B4-BE49-F238E27FC236}">
                <a16:creationId xmlns:a16="http://schemas.microsoft.com/office/drawing/2014/main" id="{D97472DC-8A80-1368-489B-875AC64FA5D8}"/>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6989" r="6989"/>
          <a:stretch/>
        </p:blipFill>
        <p:spPr/>
      </p:pic>
    </p:spTree>
    <p:extLst>
      <p:ext uri="{BB962C8B-B14F-4D97-AF65-F5344CB8AC3E}">
        <p14:creationId xmlns:p14="http://schemas.microsoft.com/office/powerpoint/2010/main" val="1889560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E82A33-7ED3-A4A3-7E06-B568D6D134CD}"/>
              </a:ext>
            </a:extLst>
          </p:cNvPr>
          <p:cNvSpPr>
            <a:spLocks noGrp="1"/>
          </p:cNvSpPr>
          <p:nvPr>
            <p:ph type="title"/>
          </p:nvPr>
        </p:nvSpPr>
        <p:spPr>
          <a:xfrm>
            <a:off x="763439" y="684310"/>
            <a:ext cx="4058728" cy="3623285"/>
          </a:xfrm>
        </p:spPr>
        <p:txBody>
          <a:bodyPr>
            <a:normAutofit/>
          </a:bodyPr>
          <a:lstStyle/>
          <a:p>
            <a:br>
              <a:rPr lang="en-US" b="1" dirty="0"/>
            </a:br>
            <a:r>
              <a:rPr lang="en-US" b="1" dirty="0"/>
              <a:t>True or false:  some of the enhancements will </a:t>
            </a:r>
            <a:r>
              <a:rPr lang="en-US" b="1" dirty="0">
                <a:solidFill>
                  <a:srgbClr val="FF0000"/>
                </a:solidFill>
              </a:rPr>
              <a:t>not</a:t>
            </a:r>
            <a:r>
              <a:rPr lang="en-US" b="1" dirty="0"/>
              <a:t> be tracked in base camp?</a:t>
            </a:r>
          </a:p>
        </p:txBody>
      </p:sp>
      <p:pic>
        <p:nvPicPr>
          <p:cNvPr id="14" name="Picture Placeholder 33" descr="A river with boats in it surrounded by trees">
            <a:extLst>
              <a:ext uri="{FF2B5EF4-FFF2-40B4-BE49-F238E27FC236}">
                <a16:creationId xmlns:a16="http://schemas.microsoft.com/office/drawing/2014/main" id="{C87A0E87-E987-D779-B17A-3A89F2E6F373}"/>
              </a:ext>
            </a:extLst>
          </p:cNvPr>
          <p:cNvPicPr>
            <a:picLocks noGrp="1" noChangeAspect="1"/>
          </p:cNvPicPr>
          <p:nvPr>
            <p:ph type="pic" sz="quarter" idx="10"/>
          </p:nvPr>
        </p:nvPicPr>
        <p:blipFill>
          <a:blip r:embed="rId3"/>
          <a:srcRect l="18580" r="18580"/>
          <a:stretch/>
        </p:blipFill>
        <p:spPr/>
      </p:pic>
    </p:spTree>
    <p:extLst>
      <p:ext uri="{BB962C8B-B14F-4D97-AF65-F5344CB8AC3E}">
        <p14:creationId xmlns:p14="http://schemas.microsoft.com/office/powerpoint/2010/main" val="209861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CC1F4-7770-BDCA-B7FA-66BF6C29F520}"/>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0D0A58FA-D2BE-004E-7086-709F6D0A7989}"/>
              </a:ext>
            </a:extLst>
          </p:cNvPr>
          <p:cNvSpPr>
            <a:spLocks noGrp="1"/>
          </p:cNvSpPr>
          <p:nvPr>
            <p:ph type="title"/>
          </p:nvPr>
        </p:nvSpPr>
        <p:spPr/>
        <p:txBody>
          <a:bodyPr/>
          <a:lstStyle/>
          <a:p>
            <a:r>
              <a:rPr lang="en-US" b="1" dirty="0"/>
              <a:t>True or false:  meeting roles must be completed in level order?</a:t>
            </a:r>
          </a:p>
        </p:txBody>
      </p:sp>
      <p:pic>
        <p:nvPicPr>
          <p:cNvPr id="5" name="Picture Placeholder 16" descr="Logs Stacked ">
            <a:extLst>
              <a:ext uri="{FF2B5EF4-FFF2-40B4-BE49-F238E27FC236}">
                <a16:creationId xmlns:a16="http://schemas.microsoft.com/office/drawing/2014/main" id="{D1433F8D-A566-CEF0-C6CF-39944077EE0A}"/>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258" r="258"/>
          <a:stretch/>
        </p:blipFill>
        <p:spPr/>
      </p:pic>
    </p:spTree>
    <p:extLst>
      <p:ext uri="{BB962C8B-B14F-4D97-AF65-F5344CB8AC3E}">
        <p14:creationId xmlns:p14="http://schemas.microsoft.com/office/powerpoint/2010/main" val="253166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A4025A9-7726-7F83-4A59-6CF84E4B9001}"/>
              </a:ext>
            </a:extLst>
          </p:cNvPr>
          <p:cNvSpPr>
            <a:spLocks noGrp="1"/>
          </p:cNvSpPr>
          <p:nvPr>
            <p:ph type="ctrTitle"/>
          </p:nvPr>
        </p:nvSpPr>
        <p:spPr>
          <a:xfrm>
            <a:off x="719146" y="983900"/>
            <a:ext cx="5724786" cy="3433864"/>
          </a:xfrm>
        </p:spPr>
        <p:txBody>
          <a:bodyPr>
            <a:normAutofit/>
          </a:bodyPr>
          <a:lstStyle/>
          <a:p>
            <a:br>
              <a:rPr lang="en-US" b="1" dirty="0"/>
            </a:br>
            <a:br>
              <a:rPr lang="en-US" b="1" dirty="0"/>
            </a:br>
            <a:br>
              <a:rPr lang="en-US" b="1" dirty="0"/>
            </a:br>
            <a:r>
              <a:rPr lang="en-US" b="1" dirty="0"/>
              <a:t>Where will the pathways enhancements appear in your transcript?</a:t>
            </a:r>
          </a:p>
        </p:txBody>
      </p:sp>
      <p:pic>
        <p:nvPicPr>
          <p:cNvPr id="8" name="Picture Placeholder 12" descr="A dog sitting in the sun rays coming through the trees in a forest ">
            <a:extLst>
              <a:ext uri="{FF2B5EF4-FFF2-40B4-BE49-F238E27FC236}">
                <a16:creationId xmlns:a16="http://schemas.microsoft.com/office/drawing/2014/main" id="{4AA23396-D2B1-1CF5-8AD7-3F6BEDAE92D1}"/>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t="4940" b="4940"/>
          <a:stretch/>
        </p:blipFill>
        <p:spPr/>
      </p:pic>
      <p:sp>
        <p:nvSpPr>
          <p:cNvPr id="27" name="Slide Number Placeholder 26">
            <a:extLst>
              <a:ext uri="{FF2B5EF4-FFF2-40B4-BE49-F238E27FC236}">
                <a16:creationId xmlns:a16="http://schemas.microsoft.com/office/drawing/2014/main" id="{3A137E53-FBD3-20BC-7B61-06C47E63438B}"/>
              </a:ext>
            </a:extLst>
          </p:cNvPr>
          <p:cNvSpPr>
            <a:spLocks noGrp="1"/>
          </p:cNvSpPr>
          <p:nvPr>
            <p:ph type="sldNum" sz="quarter" idx="4"/>
          </p:nvPr>
        </p:nvSpPr>
        <p:spPr/>
        <p:txBody>
          <a:bodyPr/>
          <a:lstStyle/>
          <a:p>
            <a:fld id="{C3DB2ADC-AF19-4574-8C10-79B5B04FCA27}" type="slidenum">
              <a:rPr lang="en-US" smtClean="0"/>
              <a:pPr/>
              <a:t>6</a:t>
            </a:fld>
            <a:endParaRPr lang="en-US" dirty="0"/>
          </a:p>
        </p:txBody>
      </p:sp>
    </p:spTree>
    <p:extLst>
      <p:ext uri="{BB962C8B-B14F-4D97-AF65-F5344CB8AC3E}">
        <p14:creationId xmlns:p14="http://schemas.microsoft.com/office/powerpoint/2010/main" val="3153150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BA150-C617-3F35-D2BC-19EA550E308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16F40B0-37DE-F3DE-1758-7E1120786B6B}"/>
              </a:ext>
            </a:extLst>
          </p:cNvPr>
          <p:cNvSpPr>
            <a:spLocks noGrp="1"/>
          </p:cNvSpPr>
          <p:nvPr>
            <p:ph type="title"/>
          </p:nvPr>
        </p:nvSpPr>
        <p:spPr>
          <a:xfrm>
            <a:off x="763439" y="684310"/>
            <a:ext cx="4058728" cy="4493617"/>
          </a:xfrm>
        </p:spPr>
        <p:txBody>
          <a:bodyPr>
            <a:normAutofit fontScale="90000"/>
          </a:bodyPr>
          <a:lstStyle/>
          <a:p>
            <a:br>
              <a:rPr lang="en-US" b="1" dirty="0"/>
            </a:br>
            <a:br>
              <a:rPr lang="en-US" b="1" dirty="0"/>
            </a:br>
            <a:br>
              <a:rPr lang="en-US" b="1" dirty="0"/>
            </a:br>
            <a:br>
              <a:rPr lang="en-US" b="1" dirty="0"/>
            </a:br>
            <a:r>
              <a:rPr lang="en-US" b="1" dirty="0"/>
              <a:t>True or False:  you </a:t>
            </a:r>
            <a:r>
              <a:rPr lang="en-US" sz="3600" b="1" dirty="0"/>
              <a:t>Will have to complete the pathways </a:t>
            </a:r>
            <a:r>
              <a:rPr lang="en-US" sz="3600" b="1" dirty="0" err="1"/>
              <a:t>enhancment</a:t>
            </a:r>
            <a:r>
              <a:rPr lang="en-US" sz="3600" b="1" dirty="0"/>
              <a:t> updates if a level has been completed?</a:t>
            </a:r>
          </a:p>
        </p:txBody>
      </p:sp>
      <p:pic>
        <p:nvPicPr>
          <p:cNvPr id="14" name="Picture Placeholder 33" descr="A river with boats in it surrounded by trees">
            <a:extLst>
              <a:ext uri="{FF2B5EF4-FFF2-40B4-BE49-F238E27FC236}">
                <a16:creationId xmlns:a16="http://schemas.microsoft.com/office/drawing/2014/main" id="{A78BBB5C-3557-81E4-F36A-AF99A6A9A1D5}"/>
              </a:ext>
            </a:extLst>
          </p:cNvPr>
          <p:cNvPicPr>
            <a:picLocks noGrp="1" noChangeAspect="1"/>
          </p:cNvPicPr>
          <p:nvPr>
            <p:ph type="pic" sz="quarter" idx="10"/>
          </p:nvPr>
        </p:nvPicPr>
        <p:blipFill>
          <a:blip r:embed="rId3"/>
          <a:srcRect l="18580" r="18580"/>
          <a:stretch/>
        </p:blipFill>
        <p:spPr/>
      </p:pic>
    </p:spTree>
    <p:extLst>
      <p:ext uri="{BB962C8B-B14F-4D97-AF65-F5344CB8AC3E}">
        <p14:creationId xmlns:p14="http://schemas.microsoft.com/office/powerpoint/2010/main" val="4127204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BDC92-237C-7217-66AC-C78ABB7CF460}"/>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560DB3E3-C66F-B271-04F7-32977DE38A1A}"/>
              </a:ext>
            </a:extLst>
          </p:cNvPr>
          <p:cNvSpPr>
            <a:spLocks noGrp="1"/>
          </p:cNvSpPr>
          <p:nvPr>
            <p:ph type="title"/>
          </p:nvPr>
        </p:nvSpPr>
        <p:spPr/>
        <p:txBody>
          <a:bodyPr/>
          <a:lstStyle/>
          <a:p>
            <a:r>
              <a:rPr lang="en-US" b="1" dirty="0"/>
              <a:t>True or False:  members working on a LEGACY (retired) Path will be required to complete the 2025 Pathways enhancements?</a:t>
            </a:r>
          </a:p>
        </p:txBody>
      </p:sp>
      <p:pic>
        <p:nvPicPr>
          <p:cNvPr id="5" name="Picture Placeholder 16" descr="Logs Stacked ">
            <a:extLst>
              <a:ext uri="{FF2B5EF4-FFF2-40B4-BE49-F238E27FC236}">
                <a16:creationId xmlns:a16="http://schemas.microsoft.com/office/drawing/2014/main" id="{D0D0FCF2-BE6A-9C45-67FB-140C1E76334D}"/>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258" r="258"/>
          <a:stretch/>
        </p:blipFill>
        <p:spPr/>
      </p:pic>
    </p:spTree>
    <p:extLst>
      <p:ext uri="{BB962C8B-B14F-4D97-AF65-F5344CB8AC3E}">
        <p14:creationId xmlns:p14="http://schemas.microsoft.com/office/powerpoint/2010/main" val="827655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B8E69-4433-04E3-53C9-50991B8235B2}"/>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8706BD57-F5B6-BC14-4EA5-F2FE70C069CD}"/>
              </a:ext>
            </a:extLst>
          </p:cNvPr>
          <p:cNvSpPr>
            <a:spLocks noGrp="1"/>
          </p:cNvSpPr>
          <p:nvPr>
            <p:ph type="ctrTitle"/>
          </p:nvPr>
        </p:nvSpPr>
        <p:spPr>
          <a:xfrm>
            <a:off x="710520" y="776873"/>
            <a:ext cx="5854182" cy="3574790"/>
          </a:xfrm>
        </p:spPr>
        <p:txBody>
          <a:bodyPr/>
          <a:lstStyle/>
          <a:p>
            <a:r>
              <a:rPr lang="en-US" b="1" dirty="0"/>
              <a:t>True or false:  Education series presentations are required for all levels of a path.</a:t>
            </a:r>
          </a:p>
        </p:txBody>
      </p:sp>
      <p:pic>
        <p:nvPicPr>
          <p:cNvPr id="8" name="Picture Placeholder 12" descr="A dog sitting in the sun rays coming through the trees in a forest ">
            <a:extLst>
              <a:ext uri="{FF2B5EF4-FFF2-40B4-BE49-F238E27FC236}">
                <a16:creationId xmlns:a16="http://schemas.microsoft.com/office/drawing/2014/main" id="{38B46BCD-B410-04E8-ABF5-13AC4BDA30F2}"/>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6989" r="6989"/>
          <a:stretch/>
        </p:blipFill>
        <p:spPr/>
      </p:pic>
    </p:spTree>
    <p:extLst>
      <p:ext uri="{BB962C8B-B14F-4D97-AF65-F5344CB8AC3E}">
        <p14:creationId xmlns:p14="http://schemas.microsoft.com/office/powerpoint/2010/main" val="655616347"/>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3.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{E71F9F96-E2E0-43CB-8EE2-E4B793D7DC83}TFdebd256e-aaab-47ef-8933-ab65ac9ce059c506dcd1_win32-57e7001d6a70</Template>
  <TotalTime>234</TotalTime>
  <Words>380</Words>
  <Application>Microsoft Office PowerPoint</Application>
  <PresentationFormat>Widescreen</PresentationFormat>
  <Paragraphs>30</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ADLaM Display</vt:lpstr>
      <vt:lpstr>Aharoni</vt:lpstr>
      <vt:lpstr>Arial</vt:lpstr>
      <vt:lpstr>Calibri</vt:lpstr>
      <vt:lpstr>Calisto MT</vt:lpstr>
      <vt:lpstr>Univers Condensed</vt:lpstr>
      <vt:lpstr>ChronicleVTI</vt:lpstr>
      <vt:lpstr>  Pathways  Enhancements  Quiz</vt:lpstr>
      <vt:lpstr>What is the implementation date for pathways enhancements?</vt:lpstr>
      <vt:lpstr>Where can more data on the 2025 pathways enhancements be found?</vt:lpstr>
      <vt:lpstr> True or false:  some of the enhancements will not be tracked in base camp?</vt:lpstr>
      <vt:lpstr>True or false:  meeting roles must be completed in level order?</vt:lpstr>
      <vt:lpstr>   Where will the pathways enhancements appear in your transcript?</vt:lpstr>
      <vt:lpstr>    True or False:  you Will have to complete the pathways enhancment updates if a level has been completed?</vt:lpstr>
      <vt:lpstr>True or False:  members working on a LEGACY (retired) Path will be required to complete the 2025 Pathways enhancements?</vt:lpstr>
      <vt:lpstr>True or false:  Education series presentations are required for all levels of a path.</vt:lpstr>
      <vt:lpstr>What is the level 1 meeting role that is required to be completed prior to the Ice breaker?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Maryann Reichelt</dc:creator>
  <cp:lastModifiedBy>Maryann Reichelt</cp:lastModifiedBy>
  <cp:revision>13</cp:revision>
  <dcterms:created xsi:type="dcterms:W3CDTF">2025-10-13T01:19:46Z</dcterms:created>
  <dcterms:modified xsi:type="dcterms:W3CDTF">2025-10-27T20:04:46Z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