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1"/>
  </p:sldMasterIdLst>
  <p:notesMasterIdLst>
    <p:notesMasterId r:id="rId22"/>
  </p:notesMasterIdLst>
  <p:handoutMasterIdLst>
    <p:handoutMasterId r:id="rId23"/>
  </p:handoutMasterIdLst>
  <p:sldIdLst>
    <p:sldId id="260" r:id="rId2"/>
    <p:sldId id="306" r:id="rId3"/>
    <p:sldId id="305" r:id="rId4"/>
    <p:sldId id="274" r:id="rId5"/>
    <p:sldId id="299" r:id="rId6"/>
    <p:sldId id="300" r:id="rId7"/>
    <p:sldId id="301" r:id="rId8"/>
    <p:sldId id="302" r:id="rId9"/>
    <p:sldId id="303" r:id="rId10"/>
    <p:sldId id="304" r:id="rId11"/>
    <p:sldId id="291" r:id="rId12"/>
    <p:sldId id="294" r:id="rId13"/>
    <p:sldId id="267" r:id="rId14"/>
    <p:sldId id="295" r:id="rId15"/>
    <p:sldId id="280" r:id="rId16"/>
    <p:sldId id="276" r:id="rId17"/>
    <p:sldId id="296" r:id="rId18"/>
    <p:sldId id="282" r:id="rId19"/>
    <p:sldId id="297" r:id="rId20"/>
    <p:sldId id="298" r:id="rId21"/>
  </p:sldIdLst>
  <p:sldSz cx="9144000" cy="6858000" type="screen4x3"/>
  <p:notesSz cx="7019925" cy="9305925"/>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47483" autoAdjust="0"/>
  </p:normalViewPr>
  <p:slideViewPr>
    <p:cSldViewPr>
      <p:cViewPr varScale="1">
        <p:scale>
          <a:sx n="28" d="100"/>
          <a:sy n="28" d="100"/>
        </p:scale>
        <p:origin x="2248" y="4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eaLnBrk="1" hangingPunct="1">
              <a:defRPr sz="1200">
                <a:latin typeface="Arial"/>
                <a:ea typeface="ヒラギノ角ゴ Pro W3"/>
                <a:cs typeface="Aria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ヒラギノ角ゴ Pro W3"/>
              <a:cs typeface="Arial"/>
            </a:endParaRPr>
          </a:p>
        </p:txBody>
      </p:sp>
      <p:sp>
        <p:nvSpPr>
          <p:cNvPr id="3075" name="Date Placeholder 2"/>
          <p:cNvSpPr>
            <a:spLocks noGrp="1"/>
          </p:cNvSpPr>
          <p:nvPr>
            <p:ph type="dt" sz="quarter" idx="1"/>
          </p:nvPr>
        </p:nvSpPr>
        <p:spPr>
          <a:xfrm>
            <a:off x="3976688" y="0"/>
            <a:ext cx="3041650" cy="465138"/>
          </a:xfrm>
          <a:prstGeom prst="rect">
            <a:avLst/>
          </a:prstGeom>
        </p:spPr>
        <p:txBody>
          <a:bodyPr vert="horz" lIns="93287" tIns="46644" rIns="93287" bIns="46644" rtlCol="0"/>
          <a:lstStyle>
            <a:lvl1pPr algn="r" eaLnBrk="1" hangingPunct="1">
              <a:defRPr sz="1200" smtClean="0">
                <a:latin typeface="Arial"/>
                <a:ea typeface="ヒラギノ角ゴ Pro W3"/>
                <a:cs typeface="Aria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9A1583F-2503-4BF1-8665-2ADFE99F947A}" type="hfDateTime">
              <a:rPr kumimoji="0" lang="en-US" sz="1200" b="0" i="0" u="none" strike="noStrike" kern="1200" cap="none" spc="0" normalizeH="0" baseline="0" noProof="0">
                <a:ln>
                  <a:noFill/>
                </a:ln>
                <a:solidFill>
                  <a:schemeClr val="tx1"/>
                </a:solidFill>
                <a:effectLst/>
                <a:uLnTx/>
                <a:uFillTx/>
                <a:latin typeface="Arial"/>
                <a:ea typeface="ヒラギノ角ゴ Pro W3"/>
                <a:cs typeface="Arial"/>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solidFill>
              <a:effectLst/>
              <a:uLnTx/>
              <a:uFillTx/>
              <a:latin typeface="Arial"/>
              <a:ea typeface="ヒラギノ角ゴ Pro W3"/>
              <a:cs typeface="Arial"/>
            </a:endParaRPr>
          </a:p>
        </p:txBody>
      </p:sp>
      <p:sp>
        <p:nvSpPr>
          <p:cNvPr id="3076" name="Footer Placeholder 3"/>
          <p:cNvSpPr>
            <a:spLocks noGrp="1"/>
          </p:cNvSpPr>
          <p:nvPr>
            <p:ph type="ftr" sz="quarter" idx="2"/>
          </p:nvPr>
        </p:nvSpPr>
        <p:spPr>
          <a:xfrm>
            <a:off x="0" y="8839200"/>
            <a:ext cx="3041650" cy="465138"/>
          </a:xfrm>
          <a:prstGeom prst="rect">
            <a:avLst/>
          </a:prstGeom>
        </p:spPr>
        <p:txBody>
          <a:bodyPr vert="horz" lIns="93287" tIns="46644" rIns="93287" bIns="46644" rtlCol="0" anchor="b"/>
          <a:lstStyle>
            <a:lvl1pPr algn="l" eaLnBrk="1" hangingPunct="1">
              <a:defRPr sz="1200">
                <a:latin typeface="Arial"/>
                <a:ea typeface="ヒラギノ角ゴ Pro W3"/>
                <a:cs typeface="Aria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ヒラギノ角ゴ Pro W3"/>
              <a:cs typeface="Arial"/>
            </a:endParaRPr>
          </a:p>
        </p:txBody>
      </p:sp>
      <p:sp>
        <p:nvSpPr>
          <p:cNvPr id="3077" name="Slide Number Placeholder 4"/>
          <p:cNvSpPr>
            <a:spLocks noGrp="1"/>
          </p:cNvSpPr>
          <p:nvPr>
            <p:ph type="sldNum" sz="quarter" idx="3"/>
          </p:nvPr>
        </p:nvSpPr>
        <p:spPr>
          <a:xfrm>
            <a:off x="3976688" y="8839200"/>
            <a:ext cx="3041650" cy="465138"/>
          </a:xfrm>
          <a:prstGeom prst="rect">
            <a:avLst/>
          </a:prstGeom>
        </p:spPr>
        <p:txBody>
          <a:bodyPr lIns="93287" tIns="46644" rIns="93287" bIns="46644" rtlCol="0"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ヒラギノ角ゴ Pro W3"/>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ヒラギノ角ゴ Pro W3"/>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ヒラギノ角ゴ Pro W3"/>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ヒラギノ角ゴ Pro W3"/>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ヒラギノ角ゴ Pro W3"/>
              </a:defRPr>
            </a:lvl5pPr>
          </a:lstStyle>
          <a:p>
            <a:pPr marL="0" lvl="0" indent="0" algn="r" eaLnBrk="1" hangingPunct="1"/>
            <a:fld id="{8A952DFB-0135-441D-9C16-98343A1097B9}" type="slidenum">
              <a:rPr sz="1200">
                <a:ea typeface="Arial" pitchFamily="34" charset="0"/>
              </a:rPr>
              <a:t>‹#›</a:t>
            </a:fld>
            <a:endParaRPr sz="1200">
              <a:ea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3CD8BB91-021B-4824-A65B-8F5D4D625B32}" type="datetimeFigureOut">
              <a:rPr lang="en-US" smtClean="0"/>
              <a:t>6/26/2020</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2A0EF715-7511-493C-B6EB-AA4E239A57EB}" type="slidenum">
              <a:rPr lang="en-US" smtClean="0"/>
              <a:t>‹#›</a:t>
            </a:fld>
            <a:endParaRPr lang="en-US"/>
          </a:p>
        </p:txBody>
      </p:sp>
    </p:spTree>
    <p:extLst>
      <p:ext uri="{BB962C8B-B14F-4D97-AF65-F5344CB8AC3E}">
        <p14:creationId xmlns:p14="http://schemas.microsoft.com/office/powerpoint/2010/main" val="153949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lang="en-US" b="0" i="0" dirty="0">
                <a:solidFill>
                  <a:srgbClr val="4D5156"/>
                </a:solidFill>
                <a:effectLst/>
                <a:latin typeface="arial" panose="020B0604020202020204" pitchFamily="34" charset="0"/>
              </a:rPr>
              <a:t>If the </a:t>
            </a:r>
            <a:r>
              <a:rPr lang="en-US" b="1" i="0" dirty="0">
                <a:solidFill>
                  <a:srgbClr val="5F6368"/>
                </a:solidFill>
                <a:effectLst/>
                <a:latin typeface="arial" panose="020B0604020202020204" pitchFamily="34" charset="0"/>
              </a:rPr>
              <a:t>club</a:t>
            </a:r>
            <a:r>
              <a:rPr lang="en-US" b="0" i="0" dirty="0">
                <a:solidFill>
                  <a:srgbClr val="4D5156"/>
                </a:solidFill>
                <a:effectLst/>
                <a:latin typeface="arial" panose="020B0604020202020204" pitchFamily="34" charset="0"/>
              </a:rPr>
              <a:t> did not vote a </a:t>
            </a:r>
            <a:r>
              <a:rPr lang="en-US" b="1" i="0" dirty="0">
                <a:solidFill>
                  <a:srgbClr val="5F6368"/>
                </a:solidFill>
                <a:effectLst/>
                <a:latin typeface="arial" panose="020B0604020202020204" pitchFamily="34" charset="0"/>
              </a:rPr>
              <a:t>member</a:t>
            </a:r>
            <a:r>
              <a:rPr lang="en-US" b="0" i="0" dirty="0">
                <a:solidFill>
                  <a:srgbClr val="4D5156"/>
                </a:solidFill>
                <a:effectLst/>
                <a:latin typeface="arial" panose="020B0604020202020204" pitchFamily="34" charset="0"/>
              </a:rPr>
              <a:t> in, the </a:t>
            </a:r>
            <a:r>
              <a:rPr lang="en-US" b="1" i="0" dirty="0">
                <a:solidFill>
                  <a:srgbClr val="5F6368"/>
                </a:solidFill>
                <a:effectLst/>
                <a:latin typeface="arial" panose="020B0604020202020204" pitchFamily="34" charset="0"/>
              </a:rPr>
              <a:t>club</a:t>
            </a:r>
            <a:r>
              <a:rPr lang="en-US" b="0" i="0" dirty="0">
                <a:solidFill>
                  <a:srgbClr val="4D5156"/>
                </a:solidFill>
                <a:effectLst/>
                <a:latin typeface="arial" panose="020B0604020202020204" pitchFamily="34" charset="0"/>
              </a:rPr>
              <a:t> cannot vote a </a:t>
            </a:r>
            <a:r>
              <a:rPr lang="en-US" b="1" i="0" dirty="0">
                <a:solidFill>
                  <a:srgbClr val="5F6368"/>
                </a:solidFill>
                <a:effectLst/>
                <a:latin typeface="arial" panose="020B0604020202020204" pitchFamily="34" charset="0"/>
              </a:rPr>
              <a:t>member</a:t>
            </a:r>
            <a:r>
              <a:rPr lang="en-US" b="0" i="0" dirty="0">
                <a:solidFill>
                  <a:srgbClr val="4D5156"/>
                </a:solidFill>
                <a:effectLst/>
                <a:latin typeface="arial" panose="020B0604020202020204" pitchFamily="34" charset="0"/>
              </a:rPr>
              <a:t> out. If a </a:t>
            </a:r>
            <a:r>
              <a:rPr lang="en-US" b="1" i="0" dirty="0">
                <a:solidFill>
                  <a:srgbClr val="5F6368"/>
                </a:solidFill>
                <a:effectLst/>
                <a:latin typeface="arial" panose="020B0604020202020204" pitchFamily="34" charset="0"/>
              </a:rPr>
              <a:t>member</a:t>
            </a:r>
            <a:r>
              <a:rPr lang="en-US" b="0" i="0" dirty="0">
                <a:solidFill>
                  <a:srgbClr val="4D5156"/>
                </a:solidFill>
                <a:effectLst/>
                <a:latin typeface="arial" panose="020B0604020202020204" pitchFamily="34" charset="0"/>
              </a:rPr>
              <a:t> was not voted in, they </a:t>
            </a:r>
            <a:r>
              <a:rPr lang="en-US" b="1" i="0" dirty="0">
                <a:solidFill>
                  <a:srgbClr val="5F6368"/>
                </a:solidFill>
                <a:effectLst/>
                <a:latin typeface="arial" panose="020B0604020202020204" pitchFamily="34" charset="0"/>
              </a:rPr>
              <a:t>can</a:t>
            </a:r>
            <a:r>
              <a:rPr lang="en-US" b="0" i="0" dirty="0">
                <a:solidFill>
                  <a:srgbClr val="4D5156"/>
                </a:solidFill>
                <a:effectLst/>
                <a:latin typeface="arial" panose="020B0604020202020204" pitchFamily="34" charset="0"/>
              </a:rPr>
              <a:t> still </a:t>
            </a:r>
            <a:r>
              <a:rPr lang="en-US" b="1" i="0" dirty="0">
                <a:solidFill>
                  <a:srgbClr val="5F6368"/>
                </a:solidFill>
                <a:effectLst/>
                <a:latin typeface="arial" panose="020B0604020202020204" pitchFamily="34" charset="0"/>
              </a:rPr>
              <a:t>be removed</a:t>
            </a:r>
            <a:r>
              <a:rPr lang="en-US" b="0" i="0" dirty="0">
                <a:solidFill>
                  <a:srgbClr val="4D5156"/>
                </a:solidFill>
                <a:effectLst/>
                <a:latin typeface="arial" panose="020B0604020202020204" pitchFamily="34" charset="0"/>
              </a:rPr>
              <a:t> by the </a:t>
            </a:r>
            <a:r>
              <a:rPr lang="en-US" b="1" i="0" dirty="0">
                <a:solidFill>
                  <a:srgbClr val="5F6368"/>
                </a:solidFill>
                <a:effectLst/>
                <a:latin typeface="arial" panose="020B0604020202020204" pitchFamily="34" charset="0"/>
              </a:rPr>
              <a:t>club including </a:t>
            </a:r>
            <a:r>
              <a:rPr lang="en-US" b="0" i="0" dirty="0">
                <a:solidFill>
                  <a:srgbClr val="4D5156"/>
                </a:solidFill>
                <a:effectLst/>
                <a:latin typeface="arial" panose="020B0604020202020204" pitchFamily="34" charset="0"/>
              </a:rPr>
              <a:t>a disruptive </a:t>
            </a:r>
            <a:r>
              <a:rPr lang="en-US" b="1" i="0" dirty="0">
                <a:solidFill>
                  <a:srgbClr val="5F6368"/>
                </a:solidFill>
                <a:effectLst/>
                <a:latin typeface="arial" panose="020B0604020202020204" pitchFamily="34" charset="0"/>
              </a:rPr>
              <a:t>member</a:t>
            </a:r>
            <a:r>
              <a:rPr lang="en-US" b="0" i="0" dirty="0">
                <a:solidFill>
                  <a:srgbClr val="4D5156"/>
                </a:solidFill>
                <a:effectLst/>
                <a:latin typeface="arial" panose="020B0604020202020204" pitchFamily="34" charset="0"/>
              </a:rPr>
              <a:t> from the </a:t>
            </a:r>
            <a:r>
              <a:rPr lang="en-US" b="1" i="0" dirty="0">
                <a:solidFill>
                  <a:srgbClr val="5F6368"/>
                </a:solidFill>
                <a:effectLst/>
                <a:latin typeface="arial" panose="020B0604020202020204" pitchFamily="34" charset="0"/>
              </a:rPr>
              <a:t>club</a:t>
            </a:r>
            <a:r>
              <a:rPr lang="en-US" b="0" i="0" dirty="0">
                <a:solidFill>
                  <a:srgbClr val="4D5156"/>
                </a:solidFill>
                <a:effectLst/>
                <a:latin typeface="arial" panose="020B0604020202020204" pitchFamily="34" charset="0"/>
              </a:rPr>
              <a:t>.</a:t>
            </a:r>
            <a:endParaRPr kumimoji="0" lang="en-US" sz="1200" b="0" i="0" u="none" strike="noStrike" kern="0" cap="none" spc="-50" normalizeH="0" baseline="0" noProof="0" dirty="0">
              <a:ln>
                <a:noFill/>
              </a:ln>
              <a:solidFill>
                <a:schemeClr val="tx1"/>
              </a:solidFill>
              <a:effectLst/>
              <a:uLnTx/>
              <a:uFillTx/>
              <a:latin typeface="+mn-lt"/>
              <a:ea typeface="ヒラギノ角ゴ Pro W3"/>
              <a:cs typeface="+mn-cs"/>
            </a:endParaRP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kumimoji="0" lang="en-US" sz="1200" b="0" i="0" u="none" strike="noStrike" kern="0" cap="none" spc="-50" normalizeH="0" baseline="0" noProof="0" dirty="0">
              <a:ln>
                <a:noFill/>
              </a:ln>
              <a:solidFill>
                <a:schemeClr val="tx1"/>
              </a:solidFill>
              <a:effectLst/>
              <a:uLnTx/>
              <a:uFillTx/>
              <a:latin typeface="+mn-lt"/>
              <a:ea typeface="ヒラギノ角ゴ Pro W3"/>
              <a:cs typeface="+mn-cs"/>
            </a:endParaRPr>
          </a:p>
          <a:p>
            <a:endParaRPr lang="en-US" dirty="0"/>
          </a:p>
        </p:txBody>
      </p:sp>
      <p:sp>
        <p:nvSpPr>
          <p:cNvPr id="4" name="Slide Number Placeholder 3"/>
          <p:cNvSpPr>
            <a:spLocks noGrp="1"/>
          </p:cNvSpPr>
          <p:nvPr>
            <p:ph type="sldNum" sz="quarter" idx="5"/>
          </p:nvPr>
        </p:nvSpPr>
        <p:spPr/>
        <p:txBody>
          <a:bodyPr/>
          <a:lstStyle/>
          <a:p>
            <a:fld id="{2A0EF715-7511-493C-B6EB-AA4E239A57EB}" type="slidenum">
              <a:rPr lang="en-US" smtClean="0"/>
              <a:t>6</a:t>
            </a:fld>
            <a:endParaRPr lang="en-US"/>
          </a:p>
        </p:txBody>
      </p:sp>
    </p:spTree>
    <p:extLst>
      <p:ext uri="{BB962C8B-B14F-4D97-AF65-F5344CB8AC3E}">
        <p14:creationId xmlns:p14="http://schemas.microsoft.com/office/powerpoint/2010/main" val="122455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22222"/>
                </a:solidFill>
                <a:latin typeface="Roboto"/>
              </a:rPr>
              <a:t>Members of a club</a:t>
            </a:r>
            <a:r>
              <a:rPr lang="en-US" b="0" i="0" dirty="0">
                <a:solidFill>
                  <a:srgbClr val="222222"/>
                </a:solidFill>
                <a:effectLst/>
                <a:latin typeface="Roboto"/>
              </a:rPr>
              <a:t> have voting privileges. They  may </a:t>
            </a:r>
            <a:r>
              <a:rPr lang="en-US" b="1" i="0" dirty="0">
                <a:solidFill>
                  <a:srgbClr val="222222"/>
                </a:solidFill>
                <a:effectLst/>
                <a:latin typeface="Roboto"/>
              </a:rPr>
              <a:t>be</a:t>
            </a:r>
            <a:r>
              <a:rPr lang="en-US" b="0" i="0" dirty="0">
                <a:solidFill>
                  <a:srgbClr val="222222"/>
                </a:solidFill>
                <a:effectLst/>
                <a:latin typeface="Roboto"/>
              </a:rPr>
              <a:t> elected as an officer of your </a:t>
            </a:r>
            <a:r>
              <a:rPr lang="en-US" b="1" i="0" dirty="0">
                <a:solidFill>
                  <a:srgbClr val="222222"/>
                </a:solidFill>
                <a:effectLst/>
                <a:latin typeface="Roboto"/>
              </a:rPr>
              <a:t>club</a:t>
            </a:r>
            <a:r>
              <a:rPr lang="en-US" b="0" i="0" dirty="0">
                <a:solidFill>
                  <a:srgbClr val="222222"/>
                </a:solidFill>
                <a:effectLst/>
                <a:latin typeface="Roboto"/>
              </a:rPr>
              <a:t>, </a:t>
            </a:r>
            <a:r>
              <a:rPr lang="en-US" dirty="0">
                <a:solidFill>
                  <a:srgbClr val="222222"/>
                </a:solidFill>
                <a:latin typeface="Roboto"/>
              </a:rPr>
              <a:t>they may </a:t>
            </a:r>
            <a:r>
              <a:rPr lang="en-US" b="1" i="0" dirty="0">
                <a:solidFill>
                  <a:srgbClr val="222222"/>
                </a:solidFill>
                <a:effectLst/>
                <a:latin typeface="Roboto"/>
              </a:rPr>
              <a:t>be</a:t>
            </a:r>
            <a:r>
              <a:rPr lang="en-US" b="0" i="0" dirty="0">
                <a:solidFill>
                  <a:srgbClr val="222222"/>
                </a:solidFill>
                <a:effectLst/>
                <a:latin typeface="Roboto"/>
              </a:rPr>
              <a:t> counted towards a quorum of the </a:t>
            </a:r>
            <a:r>
              <a:rPr lang="en-US" b="1" i="0" dirty="0">
                <a:solidFill>
                  <a:srgbClr val="222222"/>
                </a:solidFill>
                <a:effectLst/>
                <a:latin typeface="Roboto"/>
              </a:rPr>
              <a:t>club membership</a:t>
            </a:r>
            <a:r>
              <a:rPr lang="en-US" b="0" i="0" dirty="0">
                <a:solidFill>
                  <a:srgbClr val="222222"/>
                </a:solidFill>
                <a:effectLst/>
                <a:latin typeface="Roboto"/>
              </a:rPr>
              <a:t>, may participate in speech contests, and have a place on the regular speaker's program.</a:t>
            </a:r>
            <a:endParaRPr kumimoji="0" lang="en-US" sz="1200" b="0" i="0" u="none" strike="noStrike" kern="0" cap="none" spc="-50" normalizeH="0" baseline="0" noProof="0" dirty="0">
              <a:ln>
                <a:noFill/>
              </a:ln>
              <a:solidFill>
                <a:schemeClr val="tx1"/>
              </a:solidFill>
              <a:effectLst/>
              <a:uLnTx/>
              <a:uFillTx/>
              <a:latin typeface="+mn-lt"/>
              <a:ea typeface="ヒラギノ角ゴ Pro W3"/>
              <a:cs typeface="+mn-cs"/>
            </a:endParaRPr>
          </a:p>
          <a:p>
            <a:endParaRPr lang="en-US" dirty="0"/>
          </a:p>
        </p:txBody>
      </p:sp>
      <p:sp>
        <p:nvSpPr>
          <p:cNvPr id="4" name="Slide Number Placeholder 3"/>
          <p:cNvSpPr>
            <a:spLocks noGrp="1"/>
          </p:cNvSpPr>
          <p:nvPr>
            <p:ph type="sldNum" sz="quarter" idx="5"/>
          </p:nvPr>
        </p:nvSpPr>
        <p:spPr/>
        <p:txBody>
          <a:bodyPr/>
          <a:lstStyle/>
          <a:p>
            <a:fld id="{2A0EF715-7511-493C-B6EB-AA4E239A57EB}" type="slidenum">
              <a:rPr lang="en-US" smtClean="0"/>
              <a:t>7</a:t>
            </a:fld>
            <a:endParaRPr lang="en-US"/>
          </a:p>
        </p:txBody>
      </p:sp>
    </p:spTree>
    <p:extLst>
      <p:ext uri="{BB962C8B-B14F-4D97-AF65-F5344CB8AC3E}">
        <p14:creationId xmlns:p14="http://schemas.microsoft.com/office/powerpoint/2010/main" val="320145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D252C"/>
                </a:solidFill>
                <a:effectLst/>
                <a:latin typeface="arial" panose="020B0604020202020204" pitchFamily="34" charset="0"/>
              </a:rPr>
              <a:t>The </a:t>
            </a:r>
            <a:r>
              <a:rPr lang="en-US" b="0" i="1" dirty="0">
                <a:solidFill>
                  <a:srgbClr val="1D252C"/>
                </a:solidFill>
                <a:effectLst/>
                <a:latin typeface="arial" panose="020B0604020202020204" pitchFamily="34" charset="0"/>
              </a:rPr>
              <a:t>Toastmaster</a:t>
            </a:r>
            <a:r>
              <a:rPr lang="en-US" b="0" i="0" dirty="0">
                <a:solidFill>
                  <a:srgbClr val="1D252C"/>
                </a:solidFill>
                <a:effectLst/>
                <a:latin typeface="arial" panose="020B0604020202020204" pitchFamily="34" charset="0"/>
              </a:rPr>
              <a:t> magazine is published monthly by Toastmasters International, Inc. Articles promote the ideas and goals of Toastmasters International, </a:t>
            </a:r>
            <a:r>
              <a:rPr lang="en-US" dirty="0">
                <a:solidFill>
                  <a:srgbClr val="1D252C"/>
                </a:solidFill>
                <a:latin typeface="arial" panose="020B0604020202020204" pitchFamily="34" charset="0"/>
              </a:rPr>
              <a:t>your </a:t>
            </a:r>
            <a:r>
              <a:rPr lang="en-US" b="0" i="0" dirty="0">
                <a:solidFill>
                  <a:srgbClr val="1D252C"/>
                </a:solidFill>
                <a:effectLst/>
                <a:latin typeface="arial" panose="020B0604020202020204" pitchFamily="34" charset="0"/>
              </a:rPr>
              <a:t>nonprofit educational organization with clubs throughout the world dedicated to teaching skills in public speaking and leadership. Members’ subscriptions are included in the $45 semi-annual dues.</a:t>
            </a:r>
          </a:p>
          <a:p>
            <a:pPr algn="l"/>
            <a:r>
              <a:rPr lang="en-US" b="0" i="0" dirty="0">
                <a:solidFill>
                  <a:srgbClr val="1D252C"/>
                </a:solidFill>
                <a:effectLst/>
                <a:latin typeface="arial" panose="020B0604020202020204" pitchFamily="34" charset="0"/>
              </a:rPr>
              <a:t>The official publication of Toastmasters International carries authorized notices and articles regarding the activities and interests of the organization,</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kumimoji="0" lang="en-US" sz="1200" b="0" i="0" u="none" strike="noStrike" kern="0" cap="none" spc="-50" normalizeH="0" baseline="0" noProof="0" dirty="0">
              <a:ln>
                <a:noFill/>
              </a:ln>
              <a:solidFill>
                <a:schemeClr val="tx1"/>
              </a:solidFill>
              <a:effectLst/>
              <a:uLnTx/>
              <a:uFillTx/>
              <a:latin typeface="+mn-lt"/>
              <a:ea typeface="ヒラギノ角ゴ Pro W3"/>
              <a:cs typeface="+mn-cs"/>
            </a:endParaRPr>
          </a:p>
          <a:p>
            <a:endParaRPr lang="en-US" dirty="0"/>
          </a:p>
        </p:txBody>
      </p:sp>
      <p:sp>
        <p:nvSpPr>
          <p:cNvPr id="4" name="Slide Number Placeholder 3"/>
          <p:cNvSpPr>
            <a:spLocks noGrp="1"/>
          </p:cNvSpPr>
          <p:nvPr>
            <p:ph type="sldNum" sz="quarter" idx="5"/>
          </p:nvPr>
        </p:nvSpPr>
        <p:spPr/>
        <p:txBody>
          <a:bodyPr/>
          <a:lstStyle/>
          <a:p>
            <a:fld id="{2A0EF715-7511-493C-B6EB-AA4E239A57EB}" type="slidenum">
              <a:rPr lang="en-US" smtClean="0"/>
              <a:t>8</a:t>
            </a:fld>
            <a:endParaRPr lang="en-US"/>
          </a:p>
        </p:txBody>
      </p:sp>
    </p:spTree>
    <p:extLst>
      <p:ext uri="{BB962C8B-B14F-4D97-AF65-F5344CB8AC3E}">
        <p14:creationId xmlns:p14="http://schemas.microsoft.com/office/powerpoint/2010/main" val="242731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D252C"/>
                </a:solidFill>
                <a:effectLst/>
                <a:latin typeface="arial" panose="020B0604020202020204" pitchFamily="34" charset="0"/>
              </a:rPr>
              <a:t>Most clubs have a treasury in which they keep funds for club use. The Toastmasters program is designed to be supported by members through club dues. Clubs may also raise funds on a limited basis.</a:t>
            </a:r>
          </a:p>
          <a:p>
            <a:pPr algn="l"/>
            <a:r>
              <a:rPr lang="en-US" b="0" i="0" dirty="0">
                <a:solidFill>
                  <a:srgbClr val="1D252C"/>
                </a:solidFill>
                <a:effectLst/>
                <a:latin typeface="arial" panose="020B0604020202020204" pitchFamily="34" charset="0"/>
              </a:rPr>
              <a:t>Each club should prepare a budget at the beginning of the year to designate income and expenses. A majority of the club members should approve the budget, as well as any unanticipated expenses throughout the year.</a:t>
            </a:r>
          </a:p>
          <a:p>
            <a:pPr algn="l"/>
            <a:r>
              <a:rPr lang="en-US" b="1" i="0" dirty="0">
                <a:solidFill>
                  <a:srgbClr val="1D252C"/>
                </a:solidFill>
                <a:effectLst/>
                <a:latin typeface="arial" panose="020B0604020202020204" pitchFamily="34" charset="0"/>
              </a:rPr>
              <a:t>Authorized uses include:</a:t>
            </a:r>
            <a:endParaRPr lang="en-US" b="0" i="0" dirty="0">
              <a:solidFill>
                <a:srgbClr val="1D252C"/>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A0EF715-7511-493C-B6EB-AA4E239A57EB}" type="slidenum">
              <a:rPr lang="en-US" smtClean="0"/>
              <a:t>11</a:t>
            </a:fld>
            <a:endParaRPr lang="en-US"/>
          </a:p>
        </p:txBody>
      </p:sp>
    </p:spTree>
    <p:extLst>
      <p:ext uri="{BB962C8B-B14F-4D97-AF65-F5344CB8AC3E}">
        <p14:creationId xmlns:p14="http://schemas.microsoft.com/office/powerpoint/2010/main" val="86506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lang="en-US" b="0" i="0" dirty="0">
                <a:solidFill>
                  <a:srgbClr val="222222"/>
                </a:solidFill>
                <a:effectLst/>
                <a:latin typeface="Roboto"/>
              </a:rPr>
              <a:t>Membership dues are collected for semiannual terms of </a:t>
            </a:r>
            <a:r>
              <a:rPr lang="en-US" b="1" i="0" dirty="0">
                <a:solidFill>
                  <a:srgbClr val="222222"/>
                </a:solidFill>
                <a:effectLst/>
                <a:latin typeface="Roboto"/>
              </a:rPr>
              <a:t>April 1</a:t>
            </a:r>
            <a:r>
              <a:rPr lang="en-US" b="0" i="0" dirty="0">
                <a:solidFill>
                  <a:srgbClr val="222222"/>
                </a:solidFill>
                <a:effectLst/>
                <a:latin typeface="Roboto"/>
              </a:rPr>
              <a:t> – September 30 and </a:t>
            </a:r>
            <a:r>
              <a:rPr lang="en-US" b="1" i="0" dirty="0">
                <a:solidFill>
                  <a:srgbClr val="222222"/>
                </a:solidFill>
                <a:effectLst/>
                <a:latin typeface="Roboto"/>
              </a:rPr>
              <a:t>October 1</a:t>
            </a:r>
            <a:r>
              <a:rPr lang="en-US" b="0" i="0" dirty="0">
                <a:solidFill>
                  <a:srgbClr val="222222"/>
                </a:solidFill>
                <a:effectLst/>
                <a:latin typeface="Roboto"/>
              </a:rPr>
              <a:t> – March 31.</a:t>
            </a:r>
            <a:endParaRPr kumimoji="0" lang="en-US" sz="1200" b="0" i="0" u="none" strike="noStrike" kern="0" cap="none" spc="-50" normalizeH="0" baseline="0" noProof="0" dirty="0">
              <a:ln>
                <a:noFill/>
              </a:ln>
              <a:solidFill>
                <a:schemeClr val="tx1"/>
              </a:solidFill>
              <a:effectLst/>
              <a:uLnTx/>
              <a:uFillTx/>
              <a:latin typeface="+mn-lt"/>
              <a:ea typeface="ヒラギノ角ゴ Pro W3"/>
              <a:cs typeface="+mn-cs"/>
            </a:endParaRP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1200" b="0" i="0" u="none" strike="noStrike" kern="0" cap="none" spc="-50" normalizeH="0" baseline="0" noProof="0" dirty="0">
                <a:ln>
                  <a:noFill/>
                </a:ln>
                <a:solidFill>
                  <a:schemeClr val="tx1"/>
                </a:solidFill>
                <a:effectLst/>
                <a:uLnTx/>
                <a:uFillTx/>
                <a:latin typeface="+mn-lt"/>
                <a:ea typeface="ヒラギノ角ゴ Pro W3"/>
                <a:cs typeface="+mn-cs"/>
              </a:rPr>
              <a:t>Submit new member applications</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1200" b="0" i="0" u="none" strike="noStrike" kern="0" cap="none" spc="-50" normalizeH="0" baseline="0" noProof="0" dirty="0">
                <a:ln>
                  <a:noFill/>
                </a:ln>
                <a:solidFill>
                  <a:schemeClr val="tx1"/>
                </a:solidFill>
                <a:effectLst/>
                <a:uLnTx/>
                <a:uFillTx/>
                <a:latin typeface="+mn-lt"/>
                <a:ea typeface="ヒラギノ角ゴ Pro W3"/>
                <a:cs typeface="+mn-cs"/>
              </a:rPr>
              <a:t>Issue checks (or debit card) for club expenses</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1200" b="0" i="0" u="none" strike="noStrike" kern="0" cap="none" spc="-50" normalizeH="0" baseline="0" noProof="0" dirty="0">
                <a:ln>
                  <a:noFill/>
                </a:ln>
                <a:solidFill>
                  <a:schemeClr val="tx1"/>
                </a:solidFill>
                <a:effectLst/>
                <a:uLnTx/>
                <a:uFillTx/>
                <a:latin typeface="+mn-lt"/>
                <a:ea typeface="ヒラギノ角ゴ Pro W3"/>
                <a:cs typeface="+mn-cs"/>
              </a:rPr>
              <a:t>Keep financial records</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1200" b="0" i="0" u="none" strike="noStrike" kern="0" cap="none" spc="-50" normalizeH="0" baseline="0" noProof="0" dirty="0">
                <a:ln>
                  <a:noFill/>
                </a:ln>
                <a:solidFill>
                  <a:schemeClr val="tx1"/>
                </a:solidFill>
                <a:effectLst/>
                <a:uLnTx/>
                <a:uFillTx/>
                <a:latin typeface="+mn-lt"/>
                <a:ea typeface="ヒラギノ角ゴ Pro W3"/>
                <a:cs typeface="ヒラギノ角ゴ Pro W3"/>
              </a:rPr>
              <a:t>Prepare a budget</a:t>
            </a:r>
          </a:p>
          <a:p>
            <a:endParaRPr lang="en-US" dirty="0"/>
          </a:p>
        </p:txBody>
      </p:sp>
      <p:sp>
        <p:nvSpPr>
          <p:cNvPr id="4" name="Slide Number Placeholder 3"/>
          <p:cNvSpPr>
            <a:spLocks noGrp="1"/>
          </p:cNvSpPr>
          <p:nvPr>
            <p:ph type="sldNum" sz="quarter" idx="5"/>
          </p:nvPr>
        </p:nvSpPr>
        <p:spPr/>
        <p:txBody>
          <a:bodyPr/>
          <a:lstStyle/>
          <a:p>
            <a:fld id="{2A0EF715-7511-493C-B6EB-AA4E239A57EB}" type="slidenum">
              <a:rPr lang="en-US" smtClean="0"/>
              <a:t>13</a:t>
            </a:fld>
            <a:endParaRPr lang="en-US"/>
          </a:p>
        </p:txBody>
      </p:sp>
    </p:spTree>
    <p:extLst>
      <p:ext uri="{BB962C8B-B14F-4D97-AF65-F5344CB8AC3E}">
        <p14:creationId xmlns:p14="http://schemas.microsoft.com/office/powerpoint/2010/main" val="117747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252C"/>
                </a:solidFill>
                <a:effectLst/>
                <a:latin typeface="arial" panose="020B0604020202020204" pitchFamily="34" charset="0"/>
              </a:rPr>
              <a:t>Financial Records: 7 years</a:t>
            </a:r>
            <a:br>
              <a:rPr lang="en-US" dirty="0"/>
            </a:br>
            <a:r>
              <a:rPr lang="en-US" b="0" i="1" dirty="0">
                <a:solidFill>
                  <a:srgbClr val="1D252C"/>
                </a:solidFill>
                <a:effectLst/>
                <a:latin typeface="arial" panose="020B0604020202020204" pitchFamily="34" charset="0"/>
              </a:rPr>
              <a:t>(Includes internal audit reports, bank statements, cancelled checks, receipts and disbursements, etc.)</a:t>
            </a:r>
            <a:endParaRPr lang="en-US" dirty="0"/>
          </a:p>
        </p:txBody>
      </p:sp>
      <p:sp>
        <p:nvSpPr>
          <p:cNvPr id="4" name="Slide Number Placeholder 3"/>
          <p:cNvSpPr>
            <a:spLocks noGrp="1"/>
          </p:cNvSpPr>
          <p:nvPr>
            <p:ph type="sldNum" sz="quarter" idx="5"/>
          </p:nvPr>
        </p:nvSpPr>
        <p:spPr/>
        <p:txBody>
          <a:bodyPr/>
          <a:lstStyle/>
          <a:p>
            <a:fld id="{2A0EF715-7511-493C-B6EB-AA4E239A57EB}" type="slidenum">
              <a:rPr lang="en-US" smtClean="0"/>
              <a:t>15</a:t>
            </a:fld>
            <a:endParaRPr lang="en-US"/>
          </a:p>
        </p:txBody>
      </p:sp>
    </p:spTree>
    <p:extLst>
      <p:ext uri="{BB962C8B-B14F-4D97-AF65-F5344CB8AC3E}">
        <p14:creationId xmlns:p14="http://schemas.microsoft.com/office/powerpoint/2010/main" val="50365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myriad-pro"/>
              </a:rPr>
              <a:t>The Club Success Plan is a planning document for defining the goals of a club. Club officers should create a Club Success Plan for their club in order to help them focus their efforts and the efforts of the club as a whole during their term in office. In particular, the Club Success Plan represents the club's stated criteria in defining success for the club in the Distinguished Club Program.</a:t>
            </a:r>
          </a:p>
          <a:p>
            <a:pPr algn="l"/>
            <a:r>
              <a:rPr lang="en-US" b="0" i="0" dirty="0">
                <a:solidFill>
                  <a:srgbClr val="333333"/>
                </a:solidFill>
                <a:effectLst/>
                <a:latin typeface="myriad-pro"/>
              </a:rPr>
              <a:t>After the Club Success Plan is completed, the club's executive committee is encouraged to share the plan with all of the club's members and keep a copy of the plan in the club's records. Note that participation in the preparation of a Club Success Plan satisfies one of the requirements for Advanced Leader Bronze recognition.</a:t>
            </a:r>
          </a:p>
          <a:p>
            <a:endParaRPr lang="en-US" dirty="0"/>
          </a:p>
        </p:txBody>
      </p:sp>
      <p:sp>
        <p:nvSpPr>
          <p:cNvPr id="4" name="Slide Number Placeholder 3"/>
          <p:cNvSpPr>
            <a:spLocks noGrp="1"/>
          </p:cNvSpPr>
          <p:nvPr>
            <p:ph type="sldNum" sz="quarter" idx="5"/>
          </p:nvPr>
        </p:nvSpPr>
        <p:spPr/>
        <p:txBody>
          <a:bodyPr/>
          <a:lstStyle/>
          <a:p>
            <a:fld id="{2A0EF715-7511-493C-B6EB-AA4E239A57EB}" type="slidenum">
              <a:rPr lang="en-US" smtClean="0"/>
              <a:t>17</a:t>
            </a:fld>
            <a:endParaRPr lang="en-US"/>
          </a:p>
        </p:txBody>
      </p:sp>
    </p:spTree>
    <p:extLst>
      <p:ext uri="{BB962C8B-B14F-4D97-AF65-F5344CB8AC3E}">
        <p14:creationId xmlns:p14="http://schemas.microsoft.com/office/powerpoint/2010/main" val="200673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8512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0382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397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6186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7495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70103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3599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08063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84928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467600" cy="4572000"/>
          </a:xfrm>
        </p:spPr>
        <p:txBody>
          <a:bodyPr/>
          <a:lstStyle>
            <a:lvl1pPr marL="0" indent="0">
              <a:buFontTx/>
              <a:buNone/>
              <a:defRPr/>
            </a:lvl1pPr>
            <a:lvl4pPr marL="1600200" indent="-228600">
              <a:buFont typeface="Lucida Grande"/>
              <a:buChar char="–"/>
              <a:defRPr/>
            </a:lvl4pPr>
          </a:lstStyle>
          <a:p>
            <a:pPr lvl="0"/>
            <a:r>
              <a:rPr lang="en-US"/>
              <a:t>Click to edit Master text styles</a:t>
            </a:r>
          </a:p>
        </p:txBody>
      </p:sp>
      <p:sp>
        <p:nvSpPr>
          <p:cNvPr id="4" name="Rectangle 2"/>
          <p:cNvSpPr>
            <a:spLocks noGrp="1" noChangeArrowheads="1"/>
          </p:cNvSpPr>
          <p:nvPr>
            <p:ph type="title"/>
          </p:nvPr>
        </p:nvSpPr>
        <p:spPr bwMode="auto">
          <a:xfrm>
            <a:off x="838200" y="431799"/>
            <a:ext cx="7467600" cy="609600"/>
          </a:xfrm>
          <a:prstGeom prst="rect">
            <a:avLst/>
          </a:prstGeom>
          <a:noFill/>
          <a:ln>
            <a:noFill/>
          </a:ln>
        </p:spPr>
        <p:txBody>
          <a:bodyPr/>
          <a:lstStyle/>
          <a:p>
            <a:pPr lvl="0"/>
            <a:r>
              <a:rPr lang="en-US"/>
              <a:t>Click to edit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467600" cy="4724400"/>
          </a:xfrm>
        </p:spPr>
        <p:txBody>
          <a:bodyPr/>
          <a:lstStyle>
            <a:lvl1pPr marL="398463" indent="-398463">
              <a:defRPr/>
            </a:lvl1pPr>
            <a:lvl4pPr marL="1600200" indent="-228600">
              <a:buFont typeface="Lucida Grande"/>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5911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1416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4184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8477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5719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575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1849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2089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6/26/2020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29344676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72" r:id="rId18"/>
    <p:sldLayoutId id="2147483673"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76" name="Freeform: Shape 7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ctrTitle"/>
          </p:nvPr>
        </p:nvSpPr>
        <p:spPr>
          <a:xfrm>
            <a:off x="724128" y="623571"/>
            <a:ext cx="7695743" cy="3523885"/>
          </a:xfrm>
          <a:prstGeom prst="rect">
            <a:avLst/>
          </a:prstGeom>
        </p:spPr>
        <p:txBody>
          <a:bodyPr vert="horz" lIns="91440" tIns="45720" rIns="91440" bIns="45720" numCol="1" anchorCtr="0" compatLnSpc="1">
            <a:prstTxWarp prst="textNoShape">
              <a:avLst/>
            </a:prstTxWarp>
            <a:normAutofit/>
          </a:bodyPr>
          <a:lstStyle/>
          <a:p>
            <a:pPr marL="0" marR="0" lvl="0" indent="0" algn="ctr" defTabSz="914400" rtl="0" eaLnBrk="1" fontAlgn="base" latinLnBrk="0" hangingPunct="1">
              <a:spcBef>
                <a:spcPct val="0"/>
              </a:spcBef>
              <a:spcAft>
                <a:spcPct val="0"/>
              </a:spcAft>
              <a:buClrTx/>
              <a:buSzTx/>
              <a:buFontTx/>
              <a:buNone/>
              <a:defRPr/>
            </a:pPr>
            <a:r>
              <a:rPr kumimoji="0" lang="en-US" sz="7000" b="1" i="0" u="none" strike="noStrike" kern="0" cap="none" spc="-100" normalizeH="0" baseline="0" noProof="0">
                <a:ln>
                  <a:noFill/>
                </a:ln>
                <a:effectLst/>
                <a:uLnTx/>
                <a:uFillTx/>
                <a:latin typeface="Arial"/>
                <a:ea typeface="ヒラギノ角ゴ Pro W3"/>
                <a:cs typeface="+mj-cs"/>
              </a:rPr>
              <a:t>Treasurer</a:t>
            </a:r>
          </a:p>
        </p:txBody>
      </p:sp>
      <p:sp>
        <p:nvSpPr>
          <p:cNvPr id="4099" name="Subtitle 2"/>
          <p:cNvSpPr>
            <a:spLocks noGrp="1"/>
          </p:cNvSpPr>
          <p:nvPr>
            <p:ph type="subTitle" idx="1"/>
          </p:nvPr>
        </p:nvSpPr>
        <p:spPr>
          <a:xfrm>
            <a:off x="724128" y="4777380"/>
            <a:ext cx="7695743" cy="1209763"/>
          </a:xfrm>
          <a:prstGeom prst="rect">
            <a:avLst/>
          </a:prstGeom>
        </p:spPr>
        <p:txBody>
          <a:bodyPr vert="horz" lIns="91440" tIns="45720" rIns="91440" bIns="45720" numCol="1" anchorCtr="0" compatLnSpc="1">
            <a:prstTxWarp prst="textNoShape">
              <a:avLst/>
            </a:prstTxWarp>
            <a:normAutofit/>
          </a:bodyPr>
          <a:lstStyle/>
          <a:p>
            <a:pPr marL="0" marR="0" lvl="0" indent="0" algn="ctr" defTabSz="914400" rtl="0" eaLnBrk="1" fontAlgn="base" latinLnBrk="0" hangingPunct="1">
              <a:spcBef>
                <a:spcPct val="20000"/>
              </a:spcBef>
              <a:spcAft>
                <a:spcPct val="0"/>
              </a:spcAft>
              <a:buClr>
                <a:srgbClr val="CD202C"/>
              </a:buClr>
              <a:buSzTx/>
              <a:buFont typeface="Webdings" charset="0"/>
              <a:buNone/>
              <a:defRPr/>
            </a:pPr>
            <a:r>
              <a:rPr kumimoji="0" lang="en-US" sz="2100" b="0" i="0" u="none" strike="noStrike" kern="0" cap="none" spc="-50" normalizeH="0" baseline="0" noProof="0">
                <a:ln>
                  <a:noFill/>
                </a:ln>
                <a:solidFill>
                  <a:schemeClr val="bg2"/>
                </a:solidFill>
                <a:effectLst/>
                <a:uLnTx/>
                <a:uFillTx/>
                <a:latin typeface="Arial"/>
                <a:ea typeface="ヒラギノ角ゴ Pro W3"/>
                <a:cs typeface="+mn-cs"/>
              </a:rPr>
              <a:t>Club Officer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84710" y="381000"/>
            <a:ext cx="7055380" cy="1400530"/>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Possible Responses</a:t>
            </a:r>
            <a:b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b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Collecting Dues</a:t>
            </a:r>
          </a:p>
        </p:txBody>
      </p:sp>
      <p:sp>
        <p:nvSpPr>
          <p:cNvPr id="8195" name="Content Placeholder 2"/>
          <p:cNvSpPr>
            <a:spLocks noGrp="1"/>
          </p:cNvSpPr>
          <p:nvPr>
            <p:ph sz="half" idx="1"/>
          </p:nvPr>
        </p:nvSpPr>
        <p:spPr>
          <a:xfrm>
            <a:off x="188390" y="1371600"/>
            <a:ext cx="8470900" cy="5199063"/>
          </a:xfrm>
          <a:prstGeom prst="rect">
            <a:avLst/>
          </a:prstGeom>
        </p:spPr>
        <p:txBody>
          <a:bodyPr vert="horz" wrap="square" lIns="91440" tIns="45720" rIns="91440" bIns="45720" numCol="1" anchor="t" anchorCtr="0" compatLnSpc="1">
            <a:prstTxWarp prst="textNoShape">
              <a:avLst/>
            </a:prstTxWarp>
            <a:normAutofit fontScale="92500" lnSpcReduction="10000"/>
          </a:bodyPr>
          <a:lstStyle/>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Let them know that World Headquarters will remove their names from the club’s membership roster </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they will no longer have any rights within the club</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No longer receive the magazine or any other materials</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will be ineligible for contests. </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If a member has not paid and still shows up at meetings, the club can vote that person out and disallow further participation in club activities. This process is the Club President’s responsibility.</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p:txBody>
      </p:sp>
    </p:spTree>
    <p:extLst>
      <p:ext uri="{BB962C8B-B14F-4D97-AF65-F5344CB8AC3E}">
        <p14:creationId xmlns:p14="http://schemas.microsoft.com/office/powerpoint/2010/main" val="263252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Before Club Meetings</a:t>
            </a:r>
          </a:p>
        </p:txBody>
      </p:sp>
      <p:sp>
        <p:nvSpPr>
          <p:cNvPr id="9219" name="Content Placeholder 2"/>
          <p:cNvSpPr>
            <a:spLocks noGrp="1"/>
          </p:cNvSpPr>
          <p:nvPr>
            <p:ph sz="half" idx="1"/>
          </p:nvPr>
        </p:nvSpPr>
        <p:spPr>
          <a:prstGeom prst="rect">
            <a:avLst/>
          </a:prstGeom>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Prepare a financial report.</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endParaRPr lang="en-US" dirty="0">
              <a:cs typeface="+mn-cs"/>
            </a:endParaRP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p:txBody>
      </p:sp>
      <p:pic>
        <p:nvPicPr>
          <p:cNvPr id="9220" name="Content Placeholder 4"/>
          <p:cNvPicPr>
            <a:picLocks noGrp="1" noChangeAspect="1"/>
          </p:cNvPicPr>
          <p:nvPr>
            <p:ph sz="half" idx="2"/>
          </p:nvPr>
        </p:nvPicPr>
        <p:blipFill>
          <a:blip r:embed="rId3"/>
          <a:srcRect l="4930"/>
          <a:stretch>
            <a:fillRect/>
          </a:stretch>
        </p:blipFill>
        <p:spPr>
          <a:xfrm>
            <a:off x="4545013" y="2176463"/>
            <a:ext cx="4129087" cy="2895600"/>
          </a:xfrm>
          <a:prstGeom prst="rect">
            <a:avLst/>
          </a:prstGeom>
          <a:noFill/>
          <a:ln>
            <a:noFill/>
            <a:miter lim="800000"/>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a:ln>
                  <a:noFill/>
                </a:ln>
                <a:solidFill>
                  <a:schemeClr val="bg1"/>
                </a:solidFill>
                <a:effectLst/>
                <a:uLnTx/>
                <a:uFillTx/>
                <a:latin typeface="+mj-lt"/>
                <a:ea typeface="ヒラギノ角ゴ Pro W3"/>
                <a:cs typeface="+mj-cs"/>
              </a:rPr>
              <a:t>Sample Quarterly Financial Report</a:t>
            </a:r>
          </a:p>
        </p:txBody>
      </p:sp>
      <p:pic>
        <p:nvPicPr>
          <p:cNvPr id="10243" name="Content Placeholder 3"/>
          <p:cNvPicPr>
            <a:picLocks noGrp="1" noChangeAspect="1"/>
          </p:cNvPicPr>
          <p:nvPr>
            <p:ph sz="half" idx="1"/>
          </p:nvPr>
        </p:nvPicPr>
        <p:blipFill>
          <a:blip r:embed="rId2"/>
          <a:stretch>
            <a:fillRect/>
          </a:stretch>
        </p:blipFill>
        <p:spPr>
          <a:xfrm>
            <a:off x="1509713" y="1219200"/>
            <a:ext cx="6186487" cy="5106988"/>
          </a:xfrm>
          <a:prstGeom prst="rect">
            <a:avLst/>
          </a:prstGeom>
          <a:noFill/>
          <a:ln>
            <a:noFill/>
            <a:miter lim="800000"/>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Outside the Club Meeting</a:t>
            </a:r>
          </a:p>
        </p:txBody>
      </p:sp>
      <p:sp>
        <p:nvSpPr>
          <p:cNvPr id="11267" name="Content Placeholder 2"/>
          <p:cNvSpPr>
            <a:spLocks noGrp="1"/>
          </p:cNvSpPr>
          <p:nvPr>
            <p:ph sz="half" idx="1"/>
          </p:nvPr>
        </p:nvSpPr>
        <p:spPr>
          <a:xfrm>
            <a:off x="446088" y="1257300"/>
            <a:ext cx="4160837" cy="4800600"/>
          </a:xfrm>
          <a:prstGeom prst="rect">
            <a:avLst/>
          </a:prstGeom>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Add New Pres and </a:t>
            </a:r>
            <a:r>
              <a:rPr kumimoji="0" lang="en-US" sz="2800" b="0" i="0" u="none" strike="noStrike" kern="0" cap="none" spc="-50" normalizeH="0" baseline="0" noProof="0" dirty="0" err="1">
                <a:ln>
                  <a:noFill/>
                </a:ln>
                <a:solidFill>
                  <a:schemeClr val="tx1"/>
                </a:solidFill>
                <a:effectLst/>
                <a:uLnTx/>
                <a:uFillTx/>
                <a:latin typeface="+mn-lt"/>
                <a:ea typeface="ヒラギノ角ゴ Pro W3"/>
                <a:cs typeface="+mn-cs"/>
              </a:rPr>
              <a:t>Treas</a:t>
            </a: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 to Club acct</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Pay dues to TI</a:t>
            </a:r>
          </a:p>
        </p:txBody>
      </p:sp>
      <p:pic>
        <p:nvPicPr>
          <p:cNvPr id="11268" name="Content Placeholder 6"/>
          <p:cNvPicPr>
            <a:picLocks noGrp="1"/>
          </p:cNvPicPr>
          <p:nvPr>
            <p:ph sz="half" idx="2"/>
          </p:nvPr>
        </p:nvPicPr>
        <p:blipFill>
          <a:blip r:embed="rId3"/>
          <a:srcRect r="4211"/>
          <a:stretch>
            <a:fillRect/>
          </a:stretch>
        </p:blipFill>
        <p:spPr>
          <a:xfrm>
            <a:off x="4570413" y="2209800"/>
            <a:ext cx="4159250" cy="2895600"/>
          </a:xfrm>
          <a:prstGeom prst="rect">
            <a:avLst/>
          </a:prstGeom>
          <a:noFill/>
          <a:ln>
            <a:noFill/>
            <a:miter lim="800000"/>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Sample Budget</a:t>
            </a:r>
          </a:p>
        </p:txBody>
      </p:sp>
      <p:pic>
        <p:nvPicPr>
          <p:cNvPr id="12290" name="Content Placeholder 3"/>
          <p:cNvPicPr>
            <a:picLocks noGrp="1" noChangeAspect="1"/>
          </p:cNvPicPr>
          <p:nvPr>
            <p:ph idx="1"/>
          </p:nvPr>
        </p:nvPicPr>
        <p:blipFill>
          <a:blip r:embed="rId2"/>
          <a:stretch>
            <a:fillRect/>
          </a:stretch>
        </p:blipFill>
        <p:spPr>
          <a:xfrm>
            <a:off x="2399639" y="2052638"/>
            <a:ext cx="3566847" cy="4195762"/>
          </a:xfrm>
          <a:prstGeom prst="rect">
            <a:avLst/>
          </a:prstGeom>
          <a:noFill/>
          <a:ln>
            <a:noFill/>
            <a:miter lim="800000"/>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Outside the Club Meeting</a:t>
            </a:r>
          </a:p>
        </p:txBody>
      </p:sp>
      <p:sp>
        <p:nvSpPr>
          <p:cNvPr id="13315" name="Content Placeholder 2"/>
          <p:cNvSpPr>
            <a:spLocks noGrp="1"/>
          </p:cNvSpPr>
          <p:nvPr>
            <p:ph sz="half" idx="1"/>
          </p:nvPr>
        </p:nvSpPr>
        <p:spPr>
          <a:xfrm>
            <a:off x="457199" y="1524000"/>
            <a:ext cx="4113213" cy="4572000"/>
          </a:xfrm>
          <a:prstGeom prst="rect">
            <a:avLst/>
          </a:prstGeom>
        </p:spPr>
        <p:txBody>
          <a:bodyPr vert="horz" wrap="square" lIns="91440" tIns="45720" rIns="91440" bIns="45720" numCol="1" anchor="t" anchorCtr="0" compatLnSpc="1">
            <a:prstTxWarp prst="textNoShape">
              <a:avLst/>
            </a:prstTxWarp>
            <a:normAutofit fontScale="92500"/>
          </a:bodyPr>
          <a:lstStyle/>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Submit club accounts for audit.</a:t>
            </a:r>
          </a:p>
          <a:p>
            <a:pPr marL="801687" marR="0" lvl="1" indent="-457200" algn="l" defTabSz="914400" rtl="0" eaLnBrk="1" fontAlgn="base" latinLnBrk="0" hangingPunct="1">
              <a:lnSpc>
                <a:spcPct val="100000"/>
              </a:lnSpc>
              <a:spcBef>
                <a:spcPct val="20000"/>
              </a:spcBef>
              <a:spcAft>
                <a:spcPct val="0"/>
              </a:spcAft>
              <a:buClr>
                <a:srgbClr val="063052"/>
              </a:buClr>
              <a:buSzTx/>
              <a:buFont typeface="Webdings" charset="0"/>
              <a:buChar char=""/>
              <a:defRPr/>
            </a:pPr>
            <a:r>
              <a:rPr kumimoji="0" lang="en-US" sz="2400" b="0" i="0" u="none" strike="noStrike" kern="0" cap="none" spc="-50" normalizeH="0" baseline="0" noProof="0">
                <a:ln>
                  <a:noFill/>
                </a:ln>
                <a:solidFill>
                  <a:schemeClr val="tx1"/>
                </a:solidFill>
                <a:effectLst/>
                <a:uLnTx/>
                <a:uFillTx/>
                <a:latin typeface="+mn-lt"/>
                <a:ea typeface="ヒラギノ角ゴ Pro W3"/>
                <a:cs typeface="ヒラギノ角ゴ Pro W3"/>
              </a:rPr>
              <a:t>Audit committee – 3 impartial members</a:t>
            </a:r>
          </a:p>
          <a:p>
            <a:pPr marL="801687" marR="0" lvl="1" indent="-457200" algn="l" defTabSz="914400" rtl="0" eaLnBrk="1" fontAlgn="base" latinLnBrk="0" hangingPunct="1">
              <a:lnSpc>
                <a:spcPct val="100000"/>
              </a:lnSpc>
              <a:spcBef>
                <a:spcPct val="20000"/>
              </a:spcBef>
              <a:spcAft>
                <a:spcPct val="0"/>
              </a:spcAft>
              <a:buClr>
                <a:srgbClr val="063052"/>
              </a:buClr>
              <a:buSzTx/>
              <a:buFont typeface="Webdings" charset="0"/>
              <a:buChar char=""/>
              <a:defRPr/>
            </a:pPr>
            <a:r>
              <a:rPr kumimoji="0" lang="en-US" sz="2400" b="0" i="0" u="none" strike="noStrike" kern="0" cap="none" spc="-50" normalizeH="0" baseline="0" noProof="0">
                <a:ln>
                  <a:noFill/>
                </a:ln>
                <a:solidFill>
                  <a:schemeClr val="tx1"/>
                </a:solidFill>
                <a:effectLst/>
                <a:uLnTx/>
                <a:uFillTx/>
                <a:latin typeface="+mn-lt"/>
                <a:ea typeface="ヒラギノ角ゴ Pro W3"/>
                <a:cs typeface="ヒラギノ角ゴ Pro W3"/>
              </a:rPr>
              <a:t>At TM Year end</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Attend executive committee meetings.</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Reconcile deposits, expenditures and cash on hand regularly</a:t>
            </a:r>
          </a:p>
        </p:txBody>
      </p:sp>
      <p:pic>
        <p:nvPicPr>
          <p:cNvPr id="13316" name="Content Placeholder 6"/>
          <p:cNvPicPr>
            <a:picLocks noGrp="1"/>
          </p:cNvPicPr>
          <p:nvPr>
            <p:ph sz="half" idx="2"/>
          </p:nvPr>
        </p:nvPicPr>
        <p:blipFill>
          <a:blip r:embed="rId3"/>
          <a:srcRect r="4211"/>
          <a:stretch>
            <a:fillRect/>
          </a:stretch>
        </p:blipFill>
        <p:spPr>
          <a:xfrm>
            <a:off x="4570413" y="2209800"/>
            <a:ext cx="4159250" cy="2895600"/>
          </a:xfrm>
          <a:prstGeom prst="rect">
            <a:avLst/>
          </a:prstGeom>
          <a:noFill/>
          <a:ln>
            <a:noFill/>
            <a:miter lim="800000"/>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a:srcRect r="10001"/>
          <a:stretch>
            <a:fillRect/>
          </a:stretch>
        </p:blipFill>
        <p:spPr>
          <a:xfrm>
            <a:off x="4778375" y="2057400"/>
            <a:ext cx="3908425" cy="2895600"/>
          </a:xfrm>
          <a:prstGeom prst="rect">
            <a:avLst/>
          </a:prstGeom>
          <a:noFill/>
          <a:ln>
            <a:noFill/>
            <a:miter lim="800000"/>
          </a:ln>
        </p:spPr>
      </p:pic>
      <p:sp>
        <p:nvSpPr>
          <p:cNvPr id="14339"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The Executive Committee</a:t>
            </a:r>
          </a:p>
        </p:txBody>
      </p:sp>
      <p:sp>
        <p:nvSpPr>
          <p:cNvPr id="14340" name="Content Placeholder 2"/>
          <p:cNvSpPr>
            <a:spLocks noGrp="1"/>
          </p:cNvSpPr>
          <p:nvPr>
            <p:ph idx="1"/>
          </p:nvPr>
        </p:nvSpPr>
        <p:spPr>
          <a:xfrm>
            <a:off x="698500" y="1524000"/>
            <a:ext cx="4191000" cy="3429000"/>
          </a:xfrm>
          <a:prstGeom prst="rect">
            <a:avLst/>
          </a:prstGeom>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Work with executive committee on Club Success Plan.</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www.toastmasters.org/1111</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Your Club Success Plan Participation</a:t>
            </a:r>
          </a:p>
        </p:txBody>
      </p:sp>
      <p:pic>
        <p:nvPicPr>
          <p:cNvPr id="15362" name="Content Placeholder 3"/>
          <p:cNvPicPr>
            <a:picLocks noGrp="1" noChangeAspect="1"/>
          </p:cNvPicPr>
          <p:nvPr>
            <p:ph idx="1"/>
          </p:nvPr>
        </p:nvPicPr>
        <p:blipFill>
          <a:blip r:embed="rId3"/>
          <a:stretch>
            <a:fillRect/>
          </a:stretch>
        </p:blipFill>
        <p:spPr>
          <a:xfrm>
            <a:off x="1490203" y="2052638"/>
            <a:ext cx="5385720" cy="4195762"/>
          </a:xfrm>
          <a:prstGeom prst="rect">
            <a:avLst/>
          </a:prstGeom>
          <a:noFill/>
          <a:ln>
            <a:noFill/>
            <a:miter lim="8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Getting Started</a:t>
            </a:r>
            <a:b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br>
            <a:endPar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endParaRPr>
          </a:p>
        </p:txBody>
      </p:sp>
      <p:sp>
        <p:nvSpPr>
          <p:cNvPr id="16386" name="Content Placeholder 2"/>
          <p:cNvSpPr>
            <a:spLocks noGrp="1"/>
          </p:cNvSpPr>
          <p:nvPr>
            <p:ph idx="1"/>
          </p:nvPr>
        </p:nvSpPr>
        <p:spPr>
          <a:xfrm>
            <a:off x="838200" y="1371600"/>
            <a:ext cx="7620000" cy="4572000"/>
          </a:xfrm>
          <a:prstGeom prst="rect">
            <a:avLst/>
          </a:prstGeom>
        </p:spPr>
        <p:txBody>
          <a:bodyPr vert="horz" wrap="square" lIns="91440" tIns="45720" rIns="91440" bIns="45720" numCol="1" anchor="t" anchorCtr="0" compatLnSpc="1">
            <a:prstTxWarp prst="textNoShape">
              <a:avLst/>
            </a:prstTxWarp>
            <a:normAutofit fontScale="92500" lnSpcReduction="10000"/>
          </a:bodyPr>
          <a:lstStyle/>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Attend club-officer training</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Read Club Leadership Handbook</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Meet with outgoing executive committee.</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Meet with current executive committee.</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Review Policies and Protocol.</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Start working on a budget.</a:t>
            </a:r>
            <a:r>
              <a:rPr kumimoji="0" lang="en-US" sz="2800" b="0" i="0" u="none" strike="noStrike" kern="0" cap="none" spc="-50" normalizeH="0" baseline="0" noProof="0">
                <a:ln>
                  <a:noFill/>
                </a:ln>
                <a:solidFill>
                  <a:schemeClr val="tx1"/>
                </a:solidFill>
                <a:effectLst/>
                <a:uLnTx/>
                <a:uFillTx/>
                <a:latin typeface="+mn-lt"/>
                <a:ea typeface="ヒラギノ角ゴ Pro W3"/>
                <a:cs typeface="ヒラギノ角ゴ Pro W3"/>
              </a:rPr>
              <a:t> Review records, financial reports and audit committee’s report.</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ヒラギノ角ゴ Pro W3"/>
              </a:rPr>
              <a:t>Be added to club bank account</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ヒラギノ角ゴ Pro W3"/>
              </a:rPr>
              <a:t>Create or learn the record-keeping system</a:t>
            </a:r>
          </a:p>
          <a:p>
            <a:pPr marL="0" marR="0" lvl="0" indent="0" algn="l" defTabSz="914400" rtl="0" eaLnBrk="1" fontAlgn="base" latinLnBrk="0" hangingPunct="1">
              <a:lnSpc>
                <a:spcPct val="100000"/>
              </a:lnSpc>
              <a:spcBef>
                <a:spcPct val="20000"/>
              </a:spcBef>
              <a:spcAft>
                <a:spcPct val="0"/>
              </a:spcAft>
              <a:buClr>
                <a:srgbClr val="CD202C"/>
              </a:buClr>
              <a:buSzTx/>
              <a:buFontTx/>
              <a:buNone/>
              <a:defRPr/>
            </a:pPr>
            <a:endParaRPr kumimoji="0" lang="en-US" sz="2800" b="0" i="0" u="none" strike="noStrike" kern="0" cap="none" spc="-50" normalizeH="0" baseline="0" noProof="0">
              <a:ln>
                <a:noFill/>
              </a:ln>
              <a:solidFill>
                <a:schemeClr val="tx1"/>
              </a:solidFill>
              <a:effectLst/>
              <a:uLnTx/>
              <a:uFillTx/>
              <a:latin typeface="+mn-lt"/>
              <a:ea typeface="ヒラギノ角ゴ Pro W3"/>
              <a:cs typeface="+mn-cs"/>
            </a:endParaRPr>
          </a:p>
          <a:p>
            <a:pPr marL="0" marR="0" lvl="0" indent="0" algn="l" defTabSz="914400" rtl="0" eaLnBrk="1" fontAlgn="base" latinLnBrk="0" hangingPunct="1">
              <a:lnSpc>
                <a:spcPct val="100000"/>
              </a:lnSpc>
              <a:spcBef>
                <a:spcPct val="20000"/>
              </a:spcBef>
              <a:spcAft>
                <a:spcPct val="0"/>
              </a:spcAft>
              <a:buClr>
                <a:srgbClr val="CD202C"/>
              </a:buClr>
              <a:buSzTx/>
              <a:buFontTx/>
              <a:buNone/>
              <a:defRPr/>
            </a:pPr>
            <a:endParaRPr kumimoji="0" lang="en-US" sz="2800" b="0" i="0" u="none" strike="noStrike" kern="0" cap="none" spc="-50" normalizeH="0" baseline="0" noProof="0">
              <a:ln>
                <a:noFill/>
              </a:ln>
              <a:solidFill>
                <a:schemeClr val="tx1"/>
              </a:solidFill>
              <a:effectLst/>
              <a:uLnTx/>
              <a:uFillTx/>
              <a:latin typeface="+mn-lt"/>
              <a:ea typeface="ヒラギノ角ゴ Pro W3"/>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Club Leadership Handbook</a:t>
            </a:r>
          </a:p>
        </p:txBody>
      </p:sp>
      <p:pic>
        <p:nvPicPr>
          <p:cNvPr id="17410" name="Content Placeholder 3"/>
          <p:cNvPicPr>
            <a:picLocks noGrp="1" noChangeAspect="1"/>
          </p:cNvPicPr>
          <p:nvPr>
            <p:ph idx="1"/>
          </p:nvPr>
        </p:nvPicPr>
        <p:blipFill>
          <a:blip r:embed="rId2"/>
          <a:stretch>
            <a:fillRect/>
          </a:stretch>
        </p:blipFill>
        <p:spPr>
          <a:xfrm>
            <a:off x="838200" y="1600200"/>
            <a:ext cx="4989513" cy="5070475"/>
          </a:xfrm>
          <a:prstGeom prst="rect">
            <a:avLst/>
          </a:prstGeom>
          <a:noFill/>
          <a:ln>
            <a:noFill/>
            <a:miter lim="8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84710" y="452718"/>
            <a:ext cx="7055380" cy="2519082"/>
          </a:xfrm>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br>
              <a:rPr kumimoji="0" lang="en-US" sz="3400" b="1" i="0" u="none" strike="noStrike" kern="0" cap="none" spc="-100" normalizeH="0" baseline="0" noProof="0" dirty="0">
                <a:ln>
                  <a:noFill/>
                </a:ln>
                <a:solidFill>
                  <a:schemeClr val="tx1"/>
                </a:solidFill>
                <a:effectLst/>
                <a:uLnTx/>
                <a:uFillTx/>
                <a:latin typeface="+mj-lt"/>
                <a:ea typeface="ヒラギノ角ゴ Pro W3"/>
                <a:cs typeface="+mj-cs"/>
              </a:rPr>
            </a:br>
            <a:r>
              <a:rPr kumimoji="0" lang="en-US" sz="3400" b="1" i="0" u="none" strike="noStrike" kern="0" cap="none" spc="-100" normalizeH="0" baseline="0" noProof="0" dirty="0">
                <a:ln>
                  <a:noFill/>
                </a:ln>
                <a:solidFill>
                  <a:schemeClr val="tx1"/>
                </a:solidFill>
                <a:effectLst/>
                <a:uLnTx/>
                <a:uFillTx/>
                <a:latin typeface="+mj-lt"/>
                <a:ea typeface="ヒラギノ角ゴ Pro W3"/>
                <a:cs typeface="+mj-cs"/>
              </a:rPr>
              <a:t>		Why  are you here?</a:t>
            </a:r>
          </a:p>
        </p:txBody>
      </p:sp>
      <p:sp>
        <p:nvSpPr>
          <p:cNvPr id="5127" name="Content Placeholder 2"/>
          <p:cNvSpPr txBox="1"/>
          <p:nvPr/>
        </p:nvSpPr>
        <p:spPr bwMode="auto">
          <a:xfrm>
            <a:off x="2987675" y="4114800"/>
            <a:ext cx="3048000" cy="1143000"/>
          </a:xfrm>
          <a:prstGeom prst="rect">
            <a:avLst/>
          </a:prstGeom>
          <a:noFill/>
          <a:ln>
            <a:noFill/>
          </a:ln>
        </p:spPr>
        <p:txBody>
          <a:bodyPr/>
          <a:lstStyle>
            <a:lvl1pPr marL="0" indent="0" algn="l" rtl="0" eaLnBrk="1" fontAlgn="base" hangingPunct="1">
              <a:spcBef>
                <a:spcPct val="20000"/>
              </a:spcBef>
              <a:spcAft>
                <a:spcPct val="0"/>
              </a:spcAft>
              <a:buClr>
                <a:srgbClr val="CD202C"/>
              </a:buClr>
              <a:buFontTx/>
              <a:buNone/>
              <a:defRPr sz="2800" spc="-50">
                <a:solidFill>
                  <a:schemeClr val="tx1"/>
                </a:solidFill>
                <a:latin typeface="+mn-lt"/>
                <a:ea typeface="ヒラギノ角ゴ Pro W3"/>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L="396875" marR="0" lvl="0" indent="-396875" algn="l" defTabSz="914400" rtl="0" eaLnBrk="1" fontAlgn="base" latinLnBrk="0" hangingPunct="1">
              <a:lnSpc>
                <a:spcPct val="100000"/>
              </a:lnSpc>
              <a:spcBef>
                <a:spcPct val="20000"/>
              </a:spcBef>
              <a:spcAft>
                <a:spcPct val="0"/>
              </a:spcAft>
              <a:buClr>
                <a:srgbClr val="CD202C"/>
              </a:buClr>
              <a:buSzTx/>
              <a:buFont typeface="Webdings" charset="0"/>
              <a:buChar char=""/>
              <a:defRPr/>
            </a:pPr>
            <a:endParaRPr kumimoji="0" lang="en-US" sz="2800" b="0" i="0" u="none" strike="noStrike" kern="1200" cap="none" spc="-50" normalizeH="0" baseline="0" noProof="0" dirty="0">
              <a:ln>
                <a:noFill/>
              </a:ln>
              <a:solidFill>
                <a:schemeClr val="tx1"/>
              </a:solidFill>
              <a:effectLst/>
              <a:uLnTx/>
              <a:uFillTx/>
              <a:latin typeface="+mn-lt"/>
              <a:ea typeface="ヒラギノ角ゴ Pro W3"/>
              <a:cs typeface="+mn-cs"/>
            </a:endParaRPr>
          </a:p>
        </p:txBody>
      </p:sp>
      <p:sp>
        <p:nvSpPr>
          <p:cNvPr id="5128" name="Content Placeholder 2"/>
          <p:cNvSpPr txBox="1"/>
          <p:nvPr/>
        </p:nvSpPr>
        <p:spPr bwMode="auto">
          <a:xfrm>
            <a:off x="6477000" y="4114800"/>
            <a:ext cx="2514600" cy="1281113"/>
          </a:xfrm>
          <a:prstGeom prst="rect">
            <a:avLst/>
          </a:prstGeom>
          <a:noFill/>
          <a:ln>
            <a:noFill/>
          </a:ln>
        </p:spPr>
        <p:txBody>
          <a:bodyPr/>
          <a:lstStyle>
            <a:lvl1pPr marL="0" indent="0" algn="l" rtl="0" eaLnBrk="1" fontAlgn="base" hangingPunct="1">
              <a:spcBef>
                <a:spcPct val="20000"/>
              </a:spcBef>
              <a:spcAft>
                <a:spcPct val="0"/>
              </a:spcAft>
              <a:buClr>
                <a:srgbClr val="CD202C"/>
              </a:buClr>
              <a:buFontTx/>
              <a:buNone/>
              <a:defRPr sz="2800" spc="-50">
                <a:solidFill>
                  <a:schemeClr val="tx1"/>
                </a:solidFill>
                <a:latin typeface="+mn-lt"/>
                <a:ea typeface="ヒラギノ角ゴ Pro W3"/>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R="0" lvl="0" algn="l" defTabSz="914400" rtl="0" eaLnBrk="1" fontAlgn="base" latinLnBrk="0" hangingPunct="1">
              <a:lnSpc>
                <a:spcPct val="100000"/>
              </a:lnSpc>
              <a:spcBef>
                <a:spcPct val="20000"/>
              </a:spcBef>
              <a:spcAft>
                <a:spcPct val="0"/>
              </a:spcAft>
              <a:buClr>
                <a:srgbClr val="CD202C"/>
              </a:buClr>
              <a:buSzTx/>
              <a:defRPr/>
            </a:pPr>
            <a:endParaRPr kumimoji="0" lang="en-US" sz="2800" b="0" i="0" u="none" strike="noStrike" kern="1200" cap="none" spc="-50" normalizeH="0" baseline="0" noProof="0" dirty="0">
              <a:ln>
                <a:noFill/>
              </a:ln>
              <a:solidFill>
                <a:schemeClr val="tx1"/>
              </a:solidFill>
              <a:effectLst/>
              <a:uLnTx/>
              <a:uFillTx/>
              <a:latin typeface="+mn-lt"/>
              <a:ea typeface="ヒラギノ角ゴ Pro W3"/>
              <a:cs typeface="+mn-cs"/>
            </a:endParaRPr>
          </a:p>
        </p:txBody>
      </p:sp>
    </p:spTree>
    <p:extLst>
      <p:ext uri="{BB962C8B-B14F-4D97-AF65-F5344CB8AC3E}">
        <p14:creationId xmlns:p14="http://schemas.microsoft.com/office/powerpoint/2010/main" val="193764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Policies and Protocols etc.</a:t>
            </a:r>
          </a:p>
        </p:txBody>
      </p:sp>
      <p:pic>
        <p:nvPicPr>
          <p:cNvPr id="18434" name="Content Placeholder 3"/>
          <p:cNvPicPr>
            <a:picLocks noGrp="1" noChangeAspect="1"/>
          </p:cNvPicPr>
          <p:nvPr>
            <p:ph idx="1"/>
          </p:nvPr>
        </p:nvPicPr>
        <p:blipFill>
          <a:blip r:embed="rId2"/>
          <a:stretch>
            <a:fillRect/>
          </a:stretch>
        </p:blipFill>
        <p:spPr>
          <a:xfrm>
            <a:off x="304800" y="1676400"/>
            <a:ext cx="8207375" cy="4800600"/>
          </a:xfrm>
          <a:prstGeom prst="rect">
            <a:avLst/>
          </a:prstGeom>
          <a:noFill/>
          <a:ln>
            <a:noFill/>
            <a:miter lim="800000"/>
          </a:ln>
        </p:spPr>
      </p:pic>
      <p:sp>
        <p:nvSpPr>
          <p:cNvPr id="18436" name="Oval 6"/>
          <p:cNvSpPr/>
          <p:nvPr/>
        </p:nvSpPr>
        <p:spPr>
          <a:xfrm>
            <a:off x="5410200" y="2590800"/>
            <a:ext cx="1752600" cy="292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a:ln>
                  <a:noFill/>
                </a:ln>
                <a:solidFill>
                  <a:schemeClr val="bg1"/>
                </a:solidFill>
                <a:effectLst/>
                <a:uLnTx/>
                <a:uFillTx/>
                <a:latin typeface="+mj-lt"/>
                <a:ea typeface="ヒラギノ角ゴ Pro W3"/>
                <a:cs typeface="+mj-cs"/>
              </a:rPr>
              <a:t>Agenda</a:t>
            </a:r>
            <a:endParaRPr kumimoji="0" lang="en-US" sz="3400" b="1" i="0" u="none" strike="noStrike" kern="0" cap="none" spc="-100" normalizeH="0" baseline="0" noProof="0" dirty="0">
              <a:ln>
                <a:noFill/>
              </a:ln>
              <a:solidFill>
                <a:schemeClr val="bg1"/>
              </a:solidFill>
              <a:effectLst/>
              <a:uLnTx/>
              <a:uFillTx/>
              <a:latin typeface="+mj-lt"/>
              <a:ea typeface="ヒラギノ角ゴ Pro W3"/>
              <a:cs typeface="+mj-cs"/>
            </a:endParaRPr>
          </a:p>
        </p:txBody>
      </p:sp>
      <p:sp>
        <p:nvSpPr>
          <p:cNvPr id="5122" name="Content Placeholder 2"/>
          <p:cNvSpPr>
            <a:spLocks noGrp="1"/>
          </p:cNvSpPr>
          <p:nvPr>
            <p:ph idx="1"/>
          </p:nvPr>
        </p:nvSpPr>
        <p:spPr>
          <a:xfrm>
            <a:off x="103188" y="4114800"/>
            <a:ext cx="2640012" cy="1219200"/>
          </a:xfrm>
          <a:prstGeom prst="rect">
            <a:avLst/>
          </a:prstGeom>
        </p:spPr>
        <p:txBody>
          <a:bodyPr vert="horz" wrap="square" lIns="91440" tIns="45720" rIns="91440" bIns="45720" numCol="1" anchor="t" anchorCtr="0" compatLnSpc="1">
            <a:prstTxWarp prst="textNoShape">
              <a:avLst/>
            </a:prstTxWarp>
          </a:bodyPr>
          <a:lstStyle/>
          <a:p>
            <a:pPr marL="396875" marR="0" lvl="0" indent="-396875"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Treasurer</a:t>
            </a:r>
            <a:br>
              <a:rPr kumimoji="0" lang="en-US" sz="2800" b="0" i="0" u="none" strike="noStrike" kern="0" cap="none" spc="-50" normalizeH="0" baseline="0" noProof="0">
                <a:ln>
                  <a:noFill/>
                </a:ln>
                <a:solidFill>
                  <a:schemeClr val="tx1"/>
                </a:solidFill>
                <a:effectLst/>
                <a:uLnTx/>
                <a:uFillTx/>
                <a:latin typeface="+mn-lt"/>
                <a:ea typeface="ヒラギノ角ゴ Pro W3"/>
                <a:cs typeface="+mn-cs"/>
              </a:rPr>
            </a:br>
            <a:r>
              <a:rPr kumimoji="0" lang="en-US" sz="2800" b="0" i="0" u="none" strike="noStrike" kern="0" cap="none" spc="-50" normalizeH="0" baseline="0" noProof="0">
                <a:ln>
                  <a:noFill/>
                </a:ln>
                <a:solidFill>
                  <a:schemeClr val="tx1"/>
                </a:solidFill>
                <a:effectLst/>
                <a:uLnTx/>
                <a:uFillTx/>
                <a:latin typeface="+mn-lt"/>
                <a:ea typeface="ヒラギノ角ゴ Pro W3"/>
                <a:cs typeface="+mn-cs"/>
              </a:rPr>
              <a:t>Role</a:t>
            </a:r>
          </a:p>
        </p:txBody>
      </p:sp>
      <p:pic>
        <p:nvPicPr>
          <p:cNvPr id="5124" name="Picture 2"/>
          <p:cNvPicPr>
            <a:picLocks noChangeAspect="1"/>
          </p:cNvPicPr>
          <p:nvPr/>
        </p:nvPicPr>
        <p:blipFill>
          <a:blip r:embed="rId2"/>
          <a:stretch>
            <a:fillRect/>
          </a:stretch>
        </p:blipFill>
        <p:spPr>
          <a:xfrm>
            <a:off x="609600" y="1524000"/>
            <a:ext cx="1625600" cy="2438400"/>
          </a:xfrm>
          <a:prstGeom prst="rect">
            <a:avLst/>
          </a:prstGeom>
          <a:noFill/>
          <a:ln>
            <a:noFill/>
            <a:miter lim="800000"/>
          </a:ln>
        </p:spPr>
      </p:pic>
      <p:pic>
        <p:nvPicPr>
          <p:cNvPr id="5125" name="Picture 4"/>
          <p:cNvPicPr>
            <a:picLocks noChangeAspect="1"/>
          </p:cNvPicPr>
          <p:nvPr/>
        </p:nvPicPr>
        <p:blipFill>
          <a:blip r:embed="rId3"/>
          <a:stretch>
            <a:fillRect/>
          </a:stretch>
        </p:blipFill>
        <p:spPr>
          <a:xfrm>
            <a:off x="6705600" y="1524000"/>
            <a:ext cx="2438400" cy="2743200"/>
          </a:xfrm>
          <a:prstGeom prst="rect">
            <a:avLst/>
          </a:prstGeom>
          <a:noFill/>
          <a:ln>
            <a:noFill/>
            <a:miter lim="800000"/>
          </a:ln>
        </p:spPr>
      </p:pic>
      <p:pic>
        <p:nvPicPr>
          <p:cNvPr id="5126" name="Picture 5"/>
          <p:cNvPicPr>
            <a:picLocks noChangeAspect="1"/>
          </p:cNvPicPr>
          <p:nvPr/>
        </p:nvPicPr>
        <p:blipFill>
          <a:blip r:embed="rId4"/>
          <a:srcRect l="29131" r="20932"/>
          <a:stretch>
            <a:fillRect/>
          </a:stretch>
        </p:blipFill>
        <p:spPr>
          <a:xfrm>
            <a:off x="3657600" y="1524000"/>
            <a:ext cx="1828800" cy="2441575"/>
          </a:xfrm>
          <a:prstGeom prst="rect">
            <a:avLst/>
          </a:prstGeom>
          <a:noFill/>
          <a:ln>
            <a:noFill/>
            <a:miter lim="800000"/>
          </a:ln>
        </p:spPr>
      </p:pic>
      <p:sp>
        <p:nvSpPr>
          <p:cNvPr id="5127" name="Content Placeholder 2"/>
          <p:cNvSpPr txBox="1"/>
          <p:nvPr/>
        </p:nvSpPr>
        <p:spPr bwMode="auto">
          <a:xfrm>
            <a:off x="2987675" y="4114800"/>
            <a:ext cx="3048000" cy="1143000"/>
          </a:xfrm>
          <a:prstGeom prst="rect">
            <a:avLst/>
          </a:prstGeom>
          <a:noFill/>
          <a:ln>
            <a:noFill/>
          </a:ln>
        </p:spPr>
        <p:txBody>
          <a:bodyPr/>
          <a:lstStyle>
            <a:lvl1pPr marL="0" indent="0" algn="l" rtl="0" eaLnBrk="1" fontAlgn="base" hangingPunct="1">
              <a:spcBef>
                <a:spcPct val="20000"/>
              </a:spcBef>
              <a:spcAft>
                <a:spcPct val="0"/>
              </a:spcAft>
              <a:buClr>
                <a:srgbClr val="CD202C"/>
              </a:buClr>
              <a:buFontTx/>
              <a:buNone/>
              <a:defRPr sz="2800" spc="-50">
                <a:solidFill>
                  <a:schemeClr val="tx1"/>
                </a:solidFill>
                <a:latin typeface="+mn-lt"/>
                <a:ea typeface="ヒラギノ角ゴ Pro W3"/>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L="396875" marR="0" lvl="0" indent="-396875"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1200" cap="none" spc="-50" normalizeH="0" baseline="0" noProof="0">
                <a:ln>
                  <a:noFill/>
                </a:ln>
                <a:solidFill>
                  <a:schemeClr val="tx1"/>
                </a:solidFill>
                <a:effectLst/>
                <a:uLnTx/>
                <a:uFillTx/>
                <a:latin typeface="+mn-lt"/>
                <a:ea typeface="ヒラギノ角ゴ Pro W3"/>
                <a:cs typeface="+mn-cs"/>
              </a:rPr>
              <a:t>Treasurer</a:t>
            </a:r>
            <a:br>
              <a:rPr kumimoji="0" lang="en-US" sz="2800" b="0" i="0" u="none" strike="noStrike" kern="1200" cap="none" spc="-50" normalizeH="0" baseline="0" noProof="0">
                <a:ln>
                  <a:noFill/>
                </a:ln>
                <a:solidFill>
                  <a:schemeClr val="tx1"/>
                </a:solidFill>
                <a:effectLst/>
                <a:uLnTx/>
                <a:uFillTx/>
                <a:latin typeface="+mn-lt"/>
                <a:ea typeface="ヒラギノ角ゴ Pro W3"/>
                <a:cs typeface="+mn-cs"/>
              </a:rPr>
            </a:br>
            <a:r>
              <a:rPr kumimoji="0" lang="en-US" sz="2800" b="0" i="0" u="none" strike="noStrike" kern="1200" cap="none" spc="-50" normalizeH="0" baseline="0" noProof="0">
                <a:ln>
                  <a:noFill/>
                </a:ln>
                <a:solidFill>
                  <a:schemeClr val="tx1"/>
                </a:solidFill>
                <a:effectLst/>
                <a:uLnTx/>
                <a:uFillTx/>
                <a:latin typeface="+mn-lt"/>
                <a:ea typeface="ヒラギノ角ゴ Pro W3"/>
                <a:cs typeface="+mn-cs"/>
              </a:rPr>
              <a:t>Responsibilities</a:t>
            </a:r>
          </a:p>
        </p:txBody>
      </p:sp>
      <p:sp>
        <p:nvSpPr>
          <p:cNvPr id="5128" name="Content Placeholder 2"/>
          <p:cNvSpPr txBox="1"/>
          <p:nvPr/>
        </p:nvSpPr>
        <p:spPr bwMode="auto">
          <a:xfrm>
            <a:off x="6422573" y="4267200"/>
            <a:ext cx="2514600" cy="1281113"/>
          </a:xfrm>
          <a:prstGeom prst="rect">
            <a:avLst/>
          </a:prstGeom>
          <a:noFill/>
          <a:ln>
            <a:noFill/>
          </a:ln>
        </p:spPr>
        <p:txBody>
          <a:bodyPr/>
          <a:lstStyle>
            <a:lvl1pPr marL="0" indent="0" algn="l" rtl="0" eaLnBrk="1" fontAlgn="base" hangingPunct="1">
              <a:spcBef>
                <a:spcPct val="20000"/>
              </a:spcBef>
              <a:spcAft>
                <a:spcPct val="0"/>
              </a:spcAft>
              <a:buClr>
                <a:srgbClr val="CD202C"/>
              </a:buClr>
              <a:buFontTx/>
              <a:buNone/>
              <a:defRPr sz="2800" spc="-50">
                <a:solidFill>
                  <a:schemeClr val="tx1"/>
                </a:solidFill>
                <a:latin typeface="+mn-lt"/>
                <a:ea typeface="ヒラギノ角ゴ Pro W3"/>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L="396875" marR="0" lvl="0" indent="-396875"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1200" cap="none" spc="-50" normalizeH="0" baseline="0" noProof="0" dirty="0">
                <a:ln>
                  <a:noFill/>
                </a:ln>
                <a:solidFill>
                  <a:schemeClr val="tx1"/>
                </a:solidFill>
                <a:effectLst/>
                <a:uLnTx/>
                <a:uFillTx/>
                <a:latin typeface="+mn-lt"/>
                <a:ea typeface="ヒラギノ角ゴ Pro W3"/>
                <a:cs typeface="+mn-cs"/>
              </a:rPr>
              <a:t>Treasurer Resources</a:t>
            </a:r>
          </a:p>
        </p:txBody>
      </p:sp>
    </p:spTree>
    <p:extLst>
      <p:ext uri="{BB962C8B-B14F-4D97-AF65-F5344CB8AC3E}">
        <p14:creationId xmlns:p14="http://schemas.microsoft.com/office/powerpoint/2010/main" val="270719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a:ln>
                  <a:noFill/>
                </a:ln>
                <a:solidFill>
                  <a:schemeClr val="bg1"/>
                </a:solidFill>
                <a:effectLst/>
                <a:uLnTx/>
                <a:uFillTx/>
                <a:latin typeface="+mj-lt"/>
                <a:ea typeface="ヒラギノ角ゴ Pro W3"/>
                <a:cs typeface="+mj-cs"/>
              </a:rPr>
              <a:t>During Club Meetings</a:t>
            </a:r>
          </a:p>
        </p:txBody>
      </p:sp>
      <p:sp>
        <p:nvSpPr>
          <p:cNvPr id="6147" name="Content Placeholder 2"/>
          <p:cNvSpPr>
            <a:spLocks noGrp="1"/>
          </p:cNvSpPr>
          <p:nvPr>
            <p:ph sz="half" idx="1"/>
          </p:nvPr>
        </p:nvSpPr>
        <p:spPr>
          <a:prstGeom prst="rect">
            <a:avLst/>
          </a:prstGeom>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Collect membership dues. (Send out reminders)</a:t>
            </a:r>
          </a:p>
          <a:p>
            <a:pPr marL="457200" marR="0" lvl="0" indent="-457200" algn="l" defTabSz="914400" rtl="0" eaLnBrk="1" fontAlgn="base" latinLnBrk="0" hangingPunct="1">
              <a:lnSpc>
                <a:spcPct val="100000"/>
              </a:lnSpc>
              <a:spcBef>
                <a:spcPct val="20000"/>
              </a:spcBef>
              <a:spcAft>
                <a:spcPct val="0"/>
              </a:spcAft>
              <a:buClr>
                <a:srgbClr val="CD202C"/>
              </a:buClr>
              <a:buSzTx/>
              <a:buFont typeface="Webdings" charset="0"/>
              <a:buChar char=""/>
              <a:defRPr/>
            </a:pPr>
            <a:r>
              <a:rPr kumimoji="0" lang="en-US" sz="2800" b="0" i="0" u="none" strike="noStrike" kern="0" cap="none" spc="-50" normalizeH="0" baseline="0" noProof="0">
                <a:ln>
                  <a:noFill/>
                </a:ln>
                <a:solidFill>
                  <a:schemeClr val="tx1"/>
                </a:solidFill>
                <a:effectLst/>
                <a:uLnTx/>
                <a:uFillTx/>
                <a:latin typeface="+mn-lt"/>
                <a:ea typeface="ヒラギノ角ゴ Pro W3"/>
                <a:cs typeface="+mn-cs"/>
              </a:rPr>
              <a:t>Report on club finances.</a:t>
            </a:r>
          </a:p>
        </p:txBody>
      </p:sp>
      <p:pic>
        <p:nvPicPr>
          <p:cNvPr id="6148" name="Content Placeholder 4"/>
          <p:cNvPicPr>
            <a:picLocks noGrp="1" noChangeAspect="1"/>
          </p:cNvPicPr>
          <p:nvPr>
            <p:ph sz="half" idx="2"/>
          </p:nvPr>
        </p:nvPicPr>
        <p:blipFill>
          <a:blip r:embed="rId2"/>
          <a:stretch>
            <a:fillRect/>
          </a:stretch>
        </p:blipFill>
        <p:spPr>
          <a:xfrm>
            <a:off x="4545013" y="2247900"/>
            <a:ext cx="4129087" cy="2752725"/>
          </a:xfrm>
          <a:prstGeom prst="rect">
            <a:avLst/>
          </a:prstGeom>
          <a:noFill/>
          <a:ln>
            <a:noFill/>
            <a:miter lim="8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Trouble collecting dues?</a:t>
            </a:r>
          </a:p>
        </p:txBody>
      </p:sp>
      <p:sp>
        <p:nvSpPr>
          <p:cNvPr id="7171" name="Content Placeholder 2"/>
          <p:cNvSpPr>
            <a:spLocks noGrp="1"/>
          </p:cNvSpPr>
          <p:nvPr>
            <p:ph sz="half" idx="1"/>
          </p:nvPr>
        </p:nvSpPr>
        <p:spPr>
          <a:xfrm>
            <a:off x="457200" y="1524000"/>
            <a:ext cx="8229600" cy="4572000"/>
          </a:xfrm>
          <a:prstGeom prst="rect">
            <a:avLst/>
          </a:prstGeom>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CD202C"/>
              </a:buClr>
              <a:buSzTx/>
              <a:buFont typeface="Webdings" charset="0"/>
              <a:buNone/>
              <a:defRPr/>
            </a:pPr>
            <a:r>
              <a:rPr kumimoji="0" lang="en-US" sz="2800" b="1" i="0" u="none" strike="noStrike" kern="0" cap="none" spc="-50" normalizeH="0" baseline="0" noProof="0" dirty="0">
                <a:ln>
                  <a:noFill/>
                </a:ln>
                <a:solidFill>
                  <a:schemeClr val="tx1"/>
                </a:solidFill>
                <a:effectLst/>
                <a:uLnTx/>
                <a:uFillTx/>
                <a:latin typeface="+mn-lt"/>
                <a:ea typeface="ヒラギノ角ゴ Pro W3"/>
                <a:cs typeface="+mn-cs"/>
              </a:rPr>
              <a:t>Scenarios discussion</a:t>
            </a: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a:p>
            <a:pPr marL="0" marR="0" lvl="0" indent="0" algn="l" defTabSz="914400" rtl="0" eaLnBrk="1" fontAlgn="base" latinLnBrk="0" hangingPunct="1">
              <a:lnSpc>
                <a:spcPct val="100000"/>
              </a:lnSpc>
              <a:spcBef>
                <a:spcPct val="20000"/>
              </a:spcBef>
              <a:spcAft>
                <a:spcPct val="0"/>
              </a:spcAft>
              <a:buClr>
                <a:srgbClr val="CD202C"/>
              </a:buClr>
              <a:buSzTx/>
              <a:buFont typeface="Webdings" charset="0"/>
              <a:buNone/>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The treasurer sent dues statements to all club members and all members have paid except one.</a:t>
            </a:r>
          </a:p>
          <a:p>
            <a:pPr marL="0" marR="0" lvl="0" indent="0" algn="l" defTabSz="914400" rtl="0" eaLnBrk="1" fontAlgn="base" latinLnBrk="0" hangingPunct="1">
              <a:lnSpc>
                <a:spcPct val="100000"/>
              </a:lnSpc>
              <a:spcBef>
                <a:spcPct val="20000"/>
              </a:spcBef>
              <a:spcAft>
                <a:spcPct val="0"/>
              </a:spcAft>
              <a:buClr>
                <a:srgbClr val="CD202C"/>
              </a:buClr>
              <a:buSzTx/>
              <a:buFont typeface="Webdings" charset="0"/>
              <a:buNone/>
              <a:defRPr/>
            </a:pPr>
            <a:endParaRPr lang="en-US" sz="2800" kern="0" spc="-50" dirty="0">
              <a:latin typeface="+mn-lt"/>
              <a:ea typeface="ヒラギノ角ゴ Pro W3"/>
              <a:cs typeface="+mn-cs"/>
            </a:endParaRPr>
          </a:p>
          <a:p>
            <a:pPr marL="0" marR="0" lvl="0" indent="0" algn="l" defTabSz="914400" rtl="0" eaLnBrk="1" fontAlgn="base" latinLnBrk="0" hangingPunct="1">
              <a:lnSpc>
                <a:spcPct val="100000"/>
              </a:lnSpc>
              <a:spcBef>
                <a:spcPct val="20000"/>
              </a:spcBef>
              <a:spcAft>
                <a:spcPct val="0"/>
              </a:spcAft>
              <a:buClr>
                <a:srgbClr val="CD202C"/>
              </a:buClr>
              <a:buSzTx/>
              <a:buFont typeface="Webdings" charset="0"/>
              <a:buNone/>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 The treasurer reminds the delinquent member to pay dues at each meeting, but the member still doesn’t produce a payment. How should the treasurer handle the situation? </a:t>
            </a:r>
          </a:p>
          <a:p>
            <a:pPr marL="0" marR="0" lvl="0" indent="0" algn="l" defTabSz="914400" rtl="0" eaLnBrk="1" fontAlgn="base" latinLnBrk="0" hangingPunct="1">
              <a:lnSpc>
                <a:spcPct val="100000"/>
              </a:lnSpc>
              <a:spcBef>
                <a:spcPct val="20000"/>
              </a:spcBef>
              <a:spcAft>
                <a:spcPct val="0"/>
              </a:spcAft>
              <a:buClr>
                <a:srgbClr val="CD202C"/>
              </a:buClr>
              <a:buSzTx/>
              <a:buFont typeface="Webdings" charset="0"/>
              <a:buNone/>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Possible Responses</a:t>
            </a:r>
            <a:b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b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Collecting Dues</a:t>
            </a:r>
          </a:p>
        </p:txBody>
      </p:sp>
      <p:sp>
        <p:nvSpPr>
          <p:cNvPr id="8195" name="Content Placeholder 2"/>
          <p:cNvSpPr>
            <a:spLocks noGrp="1"/>
          </p:cNvSpPr>
          <p:nvPr>
            <p:ph sz="half" idx="1"/>
          </p:nvPr>
        </p:nvSpPr>
        <p:spPr>
          <a:xfrm>
            <a:off x="336550" y="1371600"/>
            <a:ext cx="8470900" cy="5199063"/>
          </a:xfrm>
          <a:prstGeom prst="rect">
            <a:avLst/>
          </a:prstGeom>
        </p:spPr>
        <p:txBody>
          <a:bodyPr vert="horz" wrap="square" lIns="91440" tIns="45720" rIns="91440" bIns="45720" numCol="1" anchor="t" anchorCtr="0" compatLnSpc="1">
            <a:prstTxWarp prst="textNoShape">
              <a:avLst/>
            </a:prstTxWarp>
          </a:bodyPr>
          <a:lstStyle/>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Let them know that World Headquarters will remove their names from the club’s membership roster </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lang="en-US" dirty="0">
              <a:cs typeface="+mn-cs"/>
            </a:endParaRPr>
          </a:p>
          <a:p>
            <a:pPr marL="0" marR="0" lvl="0" indent="0" algn="l" defTabSz="914400" rtl="0" eaLnBrk="1" fontAlgn="base" latinLnBrk="0" hangingPunct="1">
              <a:lnSpc>
                <a:spcPct val="100000"/>
              </a:lnSpc>
              <a:spcBef>
                <a:spcPct val="20000"/>
              </a:spcBef>
              <a:spcAft>
                <a:spcPct val="0"/>
              </a:spcAft>
              <a:buClr>
                <a:srgbClr val="CD202C"/>
              </a:buClr>
              <a:buSzTx/>
              <a:buNone/>
              <a:defRPr/>
            </a:pPr>
            <a:r>
              <a:rPr lang="en-US" b="0" i="0" dirty="0">
                <a:solidFill>
                  <a:srgbClr val="4D5156"/>
                </a:solidFill>
                <a:effectLst/>
                <a:latin typeface="arial" panose="020B0604020202020204" pitchFamily="34" charset="0"/>
              </a:rPr>
              <a:t> </a:t>
            </a: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Possible Responses</a:t>
            </a:r>
            <a:b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b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Collecting Dues</a:t>
            </a:r>
          </a:p>
        </p:txBody>
      </p:sp>
      <p:sp>
        <p:nvSpPr>
          <p:cNvPr id="8195" name="Content Placeholder 2"/>
          <p:cNvSpPr>
            <a:spLocks noGrp="1"/>
          </p:cNvSpPr>
          <p:nvPr>
            <p:ph sz="half" idx="1"/>
          </p:nvPr>
        </p:nvSpPr>
        <p:spPr>
          <a:xfrm>
            <a:off x="336550" y="1853248"/>
            <a:ext cx="8470900" cy="4717415"/>
          </a:xfrm>
          <a:prstGeom prst="rect">
            <a:avLst/>
          </a:prstGeom>
        </p:spPr>
        <p:txBody>
          <a:bodyPr vert="horz" wrap="square" lIns="91440" tIns="45720" rIns="91440" bIns="45720" numCol="1" anchor="t" anchorCtr="0" compatLnSpc="1">
            <a:prstTxWarp prst="textNoShape">
              <a:avLst/>
            </a:prstTxWarp>
          </a:bodyPr>
          <a:lstStyle/>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Let them know that World Headquarters will remove their names from the club’s membership roster </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They will no longer have any rights within the club</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lang="en-US" dirty="0">
              <a:cs typeface="+mn-cs"/>
            </a:endParaRP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p:txBody>
      </p:sp>
    </p:spTree>
    <p:extLst>
      <p:ext uri="{BB962C8B-B14F-4D97-AF65-F5344CB8AC3E}">
        <p14:creationId xmlns:p14="http://schemas.microsoft.com/office/powerpoint/2010/main" val="146528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Possible Responses</a:t>
            </a:r>
            <a:b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b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Collecting Dues</a:t>
            </a:r>
            <a:b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br>
            <a:endPar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endParaRPr>
          </a:p>
        </p:txBody>
      </p:sp>
      <p:sp>
        <p:nvSpPr>
          <p:cNvPr id="8195" name="Content Placeholder 2"/>
          <p:cNvSpPr>
            <a:spLocks noGrp="1"/>
          </p:cNvSpPr>
          <p:nvPr>
            <p:ph sz="half" idx="1"/>
          </p:nvPr>
        </p:nvSpPr>
        <p:spPr>
          <a:xfrm>
            <a:off x="336550" y="1371600"/>
            <a:ext cx="8470900" cy="5199063"/>
          </a:xfrm>
          <a:prstGeom prst="rect">
            <a:avLst/>
          </a:prstGeom>
        </p:spPr>
        <p:txBody>
          <a:bodyPr vert="horz" wrap="square" lIns="91440" tIns="45720" rIns="91440" bIns="45720" numCol="1" anchor="t" anchorCtr="0" compatLnSpc="1">
            <a:prstTxWarp prst="textNoShape">
              <a:avLst/>
            </a:prstTxWarp>
          </a:bodyPr>
          <a:lstStyle/>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Let them know that World Headquarters will remove their names from the club’s membership roster </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they will no longer have any rights within the club</a:t>
            </a:r>
          </a:p>
          <a:p>
            <a:pPr algn="l"/>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No longer receive the magazine or any other materials. </a:t>
            </a:r>
          </a:p>
        </p:txBody>
      </p:sp>
    </p:spTree>
    <p:extLst>
      <p:ext uri="{BB962C8B-B14F-4D97-AF65-F5344CB8AC3E}">
        <p14:creationId xmlns:p14="http://schemas.microsoft.com/office/powerpoint/2010/main" val="182661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Possible Responses</a:t>
            </a:r>
            <a:b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br>
            <a:r>
              <a:rPr kumimoji="0" lang="en-US" sz="3400" b="1" i="0" u="none" strike="noStrike" kern="0" cap="none" spc="-100" normalizeH="0" baseline="0" noProof="0" dirty="0">
                <a:ln>
                  <a:noFill/>
                </a:ln>
                <a:solidFill>
                  <a:schemeClr val="bg1"/>
                </a:solidFill>
                <a:effectLst/>
                <a:highlight>
                  <a:srgbClr val="C0C0C0"/>
                </a:highlight>
                <a:uLnTx/>
                <a:uFillTx/>
                <a:latin typeface="+mj-lt"/>
                <a:ea typeface="ヒラギノ角ゴ Pro W3"/>
                <a:cs typeface="+mj-cs"/>
              </a:rPr>
              <a:t>Collecting Dues</a:t>
            </a:r>
          </a:p>
        </p:txBody>
      </p:sp>
      <p:sp>
        <p:nvSpPr>
          <p:cNvPr id="8195" name="Content Placeholder 2"/>
          <p:cNvSpPr>
            <a:spLocks noGrp="1"/>
          </p:cNvSpPr>
          <p:nvPr>
            <p:ph sz="half" idx="1"/>
          </p:nvPr>
        </p:nvSpPr>
        <p:spPr>
          <a:xfrm>
            <a:off x="336550" y="1371600"/>
            <a:ext cx="8470900" cy="5199063"/>
          </a:xfrm>
          <a:prstGeom prst="rect">
            <a:avLst/>
          </a:prstGeom>
        </p:spPr>
        <p:txBody>
          <a:bodyPr vert="horz" wrap="square" lIns="91440" tIns="45720" rIns="91440" bIns="45720" numCol="1" anchor="t" anchorCtr="0" compatLnSpc="1">
            <a:prstTxWarp prst="textNoShape">
              <a:avLst/>
            </a:prstTxWarp>
          </a:bodyPr>
          <a:lstStyle/>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Let them know that World Headquarters will remove their names from the club’s membership roster </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they will no longer have any rights within the club</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No longer receive the magazine or any other materials</a:t>
            </a:r>
          </a:p>
          <a:p>
            <a:pPr marL="398463" marR="0" lvl="0" indent="-398463" algn="l" defTabSz="914400" rtl="0" eaLnBrk="1" fontAlgn="base" latinLnBrk="0" hangingPunct="1">
              <a:lnSpc>
                <a:spcPct val="100000"/>
              </a:lnSpc>
              <a:spcBef>
                <a:spcPct val="20000"/>
              </a:spcBef>
              <a:spcAft>
                <a:spcPct val="0"/>
              </a:spcAft>
              <a:buClr>
                <a:srgbClr val="CD202C"/>
              </a:buClr>
              <a:buSzTx/>
              <a:buFont typeface="Webdings" charset="0"/>
              <a:buChar char="4"/>
              <a:defRPr/>
            </a:pPr>
            <a:r>
              <a:rPr kumimoji="0" lang="en-US" sz="2800" b="0" i="0" u="none" strike="noStrike" kern="0" cap="none" spc="-50" normalizeH="0" baseline="0" noProof="0" dirty="0">
                <a:ln>
                  <a:noFill/>
                </a:ln>
                <a:solidFill>
                  <a:schemeClr val="tx1"/>
                </a:solidFill>
                <a:effectLst/>
                <a:uLnTx/>
                <a:uFillTx/>
                <a:latin typeface="+mn-lt"/>
                <a:ea typeface="ヒラギノ角ゴ Pro W3"/>
                <a:cs typeface="+mn-cs"/>
              </a:rPr>
              <a:t>Will be ineligible for contests. </a:t>
            </a:r>
          </a:p>
          <a:p>
            <a:pPr marL="0" marR="0" lvl="0" indent="0" algn="l" defTabSz="914400" rtl="0" eaLnBrk="1" fontAlgn="base" latinLnBrk="0" hangingPunct="1">
              <a:lnSpc>
                <a:spcPct val="100000"/>
              </a:lnSpc>
              <a:spcBef>
                <a:spcPct val="20000"/>
              </a:spcBef>
              <a:spcAft>
                <a:spcPct val="0"/>
              </a:spcAft>
              <a:buClr>
                <a:srgbClr val="CD202C"/>
              </a:buClr>
              <a:buSzTx/>
              <a:buNone/>
              <a:defRPr/>
            </a:pPr>
            <a:endParaRPr kumimoji="0" lang="en-US" sz="2800" b="0" i="0" u="none" strike="noStrike" kern="0" cap="none" spc="-50" normalizeH="0" baseline="0" noProof="0" dirty="0">
              <a:ln>
                <a:noFill/>
              </a:ln>
              <a:solidFill>
                <a:schemeClr val="tx1"/>
              </a:solidFill>
              <a:effectLst/>
              <a:uLnTx/>
              <a:uFillTx/>
              <a:latin typeface="+mn-lt"/>
              <a:ea typeface="ヒラギノ角ゴ Pro W3"/>
              <a:cs typeface="+mn-cs"/>
            </a:endParaRPr>
          </a:p>
        </p:txBody>
      </p:sp>
    </p:spTree>
    <p:extLst>
      <p:ext uri="{BB962C8B-B14F-4D97-AF65-F5344CB8AC3E}">
        <p14:creationId xmlns:p14="http://schemas.microsoft.com/office/powerpoint/2010/main" val="147380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3.14"/>
  <p:tag name="AS_TITLE" val="Aspose.Slides for .NET 2.0"/>
  <p:tag name="AS_VERSION" val="2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907</Words>
  <Application>Microsoft Office PowerPoint</Application>
  <PresentationFormat>On-screen Show (4:3)</PresentationFormat>
  <Paragraphs>92</Paragraphs>
  <Slides>20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vt:lpstr>
      <vt:lpstr>Calibri</vt:lpstr>
      <vt:lpstr>Century Gothic</vt:lpstr>
      <vt:lpstr>Lucida Grande</vt:lpstr>
      <vt:lpstr>myriad-pro</vt:lpstr>
      <vt:lpstr>Roboto</vt:lpstr>
      <vt:lpstr>Webdings</vt:lpstr>
      <vt:lpstr>Wingdings 3</vt:lpstr>
      <vt:lpstr>Ion</vt:lpstr>
      <vt:lpstr>Treasurer</vt:lpstr>
      <vt:lpstr>   Why  are you here?</vt:lpstr>
      <vt:lpstr>Agenda</vt:lpstr>
      <vt:lpstr>During Club Meetings</vt:lpstr>
      <vt:lpstr>Trouble collecting dues?</vt:lpstr>
      <vt:lpstr>Possible Responses Collecting Dues</vt:lpstr>
      <vt:lpstr>Possible Responses Collecting Dues</vt:lpstr>
      <vt:lpstr>Possible Responses Collecting Dues </vt:lpstr>
      <vt:lpstr>Possible Responses Collecting Dues</vt:lpstr>
      <vt:lpstr>Possible Responses Collecting Dues</vt:lpstr>
      <vt:lpstr>Before Club Meetings</vt:lpstr>
      <vt:lpstr>Sample Quarterly Financial Report</vt:lpstr>
      <vt:lpstr>Outside the Club Meeting</vt:lpstr>
      <vt:lpstr>Sample Budget</vt:lpstr>
      <vt:lpstr>Outside the Club Meeting</vt:lpstr>
      <vt:lpstr>The Executive Committee</vt:lpstr>
      <vt:lpstr>Your Club Success Plan Participation</vt:lpstr>
      <vt:lpstr>Getting Started </vt:lpstr>
      <vt:lpstr>Club Leadership Handbook</vt:lpstr>
      <vt:lpstr>Policies and Protocols etc.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dc:title>
  <dc:creator>S C</dc:creator>
  <cp:lastModifiedBy>S C</cp:lastModifiedBy>
  <cp:revision>8</cp:revision>
  <dcterms:created xsi:type="dcterms:W3CDTF">2020-06-27T02:01:16Z</dcterms:created>
  <dcterms:modified xsi:type="dcterms:W3CDTF">2020-06-27T11:11:15Z</dcterms:modified>
</cp:coreProperties>
</file>