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4"/>
  </p:sldMasterIdLst>
  <p:notesMasterIdLst>
    <p:notesMasterId r:id="rId7"/>
  </p:notesMasterIdLst>
  <p:handoutMasterIdLst>
    <p:handoutMasterId r:id="rId8"/>
  </p:handoutMasterIdLst>
  <p:sldIdLst>
    <p:sldId id="857" r:id="rId5"/>
    <p:sldId id="858" r:id="rId6"/>
  </p:sldIdLst>
  <p:sldSz cx="12192000" cy="6858000"/>
  <p:notesSz cx="6950075" cy="923607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4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Waller" initials="JW" lastIdx="9" clrIdx="0">
    <p:extLst>
      <p:ext uri="{19B8F6BF-5375-455C-9EA6-DF929625EA0E}">
        <p15:presenceInfo xmlns:p15="http://schemas.microsoft.com/office/powerpoint/2012/main" userId="S::jwaller@toastmasters.org::2c0b9d9f-b3a2-4180-8532-231d42672e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F"/>
    <a:srgbClr val="AEAEAE"/>
    <a:srgbClr val="004165"/>
    <a:srgbClr val="FFFFFF"/>
    <a:srgbClr val="800000"/>
    <a:srgbClr val="595959"/>
    <a:srgbClr val="004164"/>
    <a:srgbClr val="00374A"/>
    <a:srgbClr val="A9B2B1"/>
    <a:srgbClr val="E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191" autoAdjust="0"/>
  </p:normalViewPr>
  <p:slideViewPr>
    <p:cSldViewPr snapToGrid="0">
      <p:cViewPr varScale="1">
        <p:scale>
          <a:sx n="59" d="100"/>
          <a:sy n="59" d="100"/>
        </p:scale>
        <p:origin x="894" y="42"/>
      </p:cViewPr>
      <p:guideLst>
        <p:guide orient="horz" pos="1032"/>
        <p:guide pos="256"/>
        <p:guide pos="38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3C94-3FBD-FB46-A5E3-6E0B773E7CA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7A31-8043-ED45-8053-40091903E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19557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cipant Workbook - 3 Lines 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-12565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983F9-7E88-E745-9E1E-E88641B86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A1447CE9-2024-5244-A8D9-F66522622212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Participant Workbook </a:t>
            </a:r>
            <a:endParaRPr lang="en-US" sz="36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308167D2-838E-9048-832F-ECFC2C4FE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3602" y="2113940"/>
            <a:ext cx="5812381" cy="317179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4000" b="1" kern="1200">
                <a:solidFill>
                  <a:srgbClr val="FFF0A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 to page 0:0</a:t>
            </a:r>
          </a:p>
          <a:p>
            <a:pPr lvl="0"/>
            <a:r>
              <a:rPr lang="en-US" dirty="0"/>
              <a:t>Info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13642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54ECF-1854-7749-9188-507A08D15ACA}"/>
              </a:ext>
            </a:extLst>
          </p:cNvPr>
          <p:cNvSpPr txBox="1"/>
          <p:nvPr userDrawn="1"/>
        </p:nvSpPr>
        <p:spPr>
          <a:xfrm>
            <a:off x="5973218" y="2484208"/>
            <a:ext cx="5452719" cy="47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i="0" kern="1200" dirty="0">
                <a:solidFill>
                  <a:srgbClr val="FEE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Assessment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CDEE2-6681-414A-9E6C-5D56735B5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005AC7C-3933-C043-8D29-1559E71D0F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86540" y="3429000"/>
            <a:ext cx="5812381" cy="2335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0" kern="1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Go to page 0:0</a:t>
            </a:r>
          </a:p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42780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48"/>
            <a:ext cx="12192000" cy="6854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31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813E-228F-B743-B972-945CE07F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56759-E44F-0A4D-A48F-0BDC0A549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49448-9109-E644-8459-20A7782B44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8B1D-B0E1-7D47-B45F-7628ADCF5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3460D-7D62-4246-880B-0B21B699C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3DDB9-9BB4-C043-90AC-DB92E8340B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AC566-F6BE-134C-AB00-5B85493A1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8A81-4920-4142-B99F-36E1779D1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399BB-6A18-8549-B2F4-B477F3A361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A8D3-69B8-43DA-B038-7D3C252CE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2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576754"/>
            <a:ext cx="11484864" cy="64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790FC-99E7-CC48-A6E1-EFB120F2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07E5-E566-9042-8056-6C97F1C8F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E1D28-2D0E-5B4A-8E66-5A2B103E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4E1AD4-B7C4-CE42-B698-489EA0BA3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B4E96-A1D7-6D44-AEB6-6606D962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D8E08-2BB9-2346-AA89-DAA47C62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E4A4DF-7A5E-8B4E-90E6-31B7557EA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8AB38-9192-4F4F-8793-FC6823BB2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FA102-DAD4-5042-BBB4-47334DAEED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44FAFEA-2B00-A14B-B6E0-0F60707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4" y="1219410"/>
            <a:ext cx="5685410" cy="46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489364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549812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2C28D11-6FF0-6842-811C-B938D0B834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A8C5F6-FC71-7744-B99B-62FA2548C09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64EDEC-81FB-6D47-821F-53CBF753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CB42A-D46F-774E-AEF4-0C8EF27C5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EC4E4-7CEE-B347-8676-9A148FB0F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</p:spTree>
    <p:extLst>
      <p:ext uri="{BB962C8B-B14F-4D97-AF65-F5344CB8AC3E}">
        <p14:creationId xmlns:p14="http://schemas.microsoft.com/office/powerpoint/2010/main" val="3885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CAFE1-7894-6145-9B8B-7A380CCF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9BBF-766E-3745-9780-D4DD38F253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4B1C0-8EA8-B04C-8961-BC1DE0E73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CD0AA79-C9D9-B641-9A69-5712C9425117}"/>
              </a:ext>
            </a:extLst>
          </p:cNvPr>
          <p:cNvGrpSpPr/>
          <p:nvPr userDrawn="1"/>
        </p:nvGrpSpPr>
        <p:grpSpPr>
          <a:xfrm>
            <a:off x="909145" y="1477720"/>
            <a:ext cx="10373711" cy="4294430"/>
            <a:chOff x="901261" y="1477720"/>
            <a:chExt cx="10373711" cy="42944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84ACC7-3A15-054F-80F2-39FED25C1F15}"/>
                </a:ext>
              </a:extLst>
            </p:cNvPr>
            <p:cNvGrpSpPr/>
            <p:nvPr userDrawn="1"/>
          </p:nvGrpSpPr>
          <p:grpSpPr>
            <a:xfrm>
              <a:off x="901261" y="1477720"/>
              <a:ext cx="3200400" cy="4294430"/>
              <a:chOff x="901261" y="1477720"/>
              <a:chExt cx="3200400" cy="42944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F86551-17BC-1F4D-9F3A-7B4875FAB82C}"/>
                  </a:ext>
                </a:extLst>
              </p:cNvPr>
              <p:cNvSpPr/>
              <p:nvPr userDrawn="1"/>
            </p:nvSpPr>
            <p:spPr>
              <a:xfrm>
                <a:off x="901261" y="1477720"/>
                <a:ext cx="3200400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A31CF2-A7B1-2749-873A-5BFB465353D4}"/>
                  </a:ext>
                </a:extLst>
              </p:cNvPr>
              <p:cNvSpPr/>
              <p:nvPr userDrawn="1"/>
            </p:nvSpPr>
            <p:spPr>
              <a:xfrm>
                <a:off x="901261" y="2134217"/>
                <a:ext cx="3200400" cy="1879600"/>
              </a:xfrm>
              <a:prstGeom prst="rect">
                <a:avLst/>
              </a:prstGeom>
              <a:solidFill>
                <a:srgbClr val="C6D5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569E1C-12F3-2B4C-A00C-9D5C979160C5}"/>
                  </a:ext>
                </a:extLst>
              </p:cNvPr>
              <p:cNvSpPr/>
              <p:nvPr userDrawn="1"/>
            </p:nvSpPr>
            <p:spPr>
              <a:xfrm flipV="1">
                <a:off x="901261" y="1493174"/>
                <a:ext cx="3200400" cy="645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0208D7E-8928-E540-BE62-FFE7B7217131}"/>
                </a:ext>
              </a:extLst>
            </p:cNvPr>
            <p:cNvGrpSpPr/>
            <p:nvPr userDrawn="1"/>
          </p:nvGrpSpPr>
          <p:grpSpPr>
            <a:xfrm>
              <a:off x="4487915" y="1477720"/>
              <a:ext cx="3200401" cy="4294430"/>
              <a:chOff x="4495799" y="1477720"/>
              <a:chExt cx="3200401" cy="42944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5BB1E6-F415-3043-868C-BE24BC244391}"/>
                  </a:ext>
                </a:extLst>
              </p:cNvPr>
              <p:cNvSpPr/>
              <p:nvPr userDrawn="1"/>
            </p:nvSpPr>
            <p:spPr>
              <a:xfrm>
                <a:off x="4495799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3D8AC1-E4FC-0244-974B-65FC86A1C60F}"/>
                  </a:ext>
                </a:extLst>
              </p:cNvPr>
              <p:cNvSpPr/>
              <p:nvPr userDrawn="1"/>
            </p:nvSpPr>
            <p:spPr>
              <a:xfrm>
                <a:off x="4495800" y="2134217"/>
                <a:ext cx="3200400" cy="187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2AE9C6-1E94-2E4B-A938-5328AE48657A}"/>
                  </a:ext>
                </a:extLst>
              </p:cNvPr>
              <p:cNvSpPr/>
              <p:nvPr userDrawn="1"/>
            </p:nvSpPr>
            <p:spPr>
              <a:xfrm flipV="1">
                <a:off x="4495800" y="1493174"/>
                <a:ext cx="3200400" cy="64507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8AD4BC-EF61-4D43-ACB1-CBDCD9851E64}"/>
                </a:ext>
              </a:extLst>
            </p:cNvPr>
            <p:cNvGrpSpPr/>
            <p:nvPr userDrawn="1"/>
          </p:nvGrpSpPr>
          <p:grpSpPr>
            <a:xfrm>
              <a:off x="8074571" y="1477720"/>
              <a:ext cx="3200401" cy="4294430"/>
              <a:chOff x="8074571" y="1477720"/>
              <a:chExt cx="3200401" cy="429443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2140E8E-951B-E74A-9594-2938F6AC3711}"/>
                  </a:ext>
                </a:extLst>
              </p:cNvPr>
              <p:cNvSpPr/>
              <p:nvPr userDrawn="1"/>
            </p:nvSpPr>
            <p:spPr>
              <a:xfrm>
                <a:off x="8074571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2963BF-3A3D-4640-BF83-339B51A3F108}"/>
                  </a:ext>
                </a:extLst>
              </p:cNvPr>
              <p:cNvSpPr/>
              <p:nvPr userDrawn="1"/>
            </p:nvSpPr>
            <p:spPr>
              <a:xfrm>
                <a:off x="8074572" y="2134217"/>
                <a:ext cx="3200400" cy="187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C82B6A-9C9D-7F4F-8F8E-4C653817CDCF}"/>
                  </a:ext>
                </a:extLst>
              </p:cNvPr>
              <p:cNvSpPr/>
              <p:nvPr userDrawn="1"/>
            </p:nvSpPr>
            <p:spPr>
              <a:xfrm flipV="1">
                <a:off x="8074572" y="1493174"/>
                <a:ext cx="3200400" cy="64507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6517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5800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5E98C7C-991E-1D4C-B99A-ED263063B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5023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656BA550-2736-D941-9346-4C922AEA7EC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5023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A8695-BE8D-F846-8665-FB53CC97B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BE-0FDF-1842-AE35-E533ACE9D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B99D-0B4C-7D49-8100-9DC71E59B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1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141078-0AFF-144A-82B4-EC5B145DF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8637-70FF-3449-BA53-D2B071738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205F-30DC-054B-9135-EC2CAFFE06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7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FD169-A85C-474F-80C8-4098EFD09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0DBC0-D7D6-584B-A93F-D102427C3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763CC-DD51-0F4D-AE81-ACB231C4F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FF5A00-56BD-5A48-8548-0C2D4A4BA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D8567-3272-B445-A0F1-1B4222E05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59861-57B6-C049-98EA-BD6DAAC06D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2A2C32"/>
              </a:gs>
              <a:gs pos="99000">
                <a:srgbClr val="595E67">
                  <a:alpha val="52941"/>
                </a:srgbClr>
              </a:gs>
            </a:gsLst>
            <a:lin ang="133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A2D73-2CE0-624D-89A8-AE981D359151}"/>
              </a:ext>
            </a:extLst>
          </p:cNvPr>
          <p:cNvSpPr txBox="1"/>
          <p:nvPr userDrawn="1"/>
        </p:nvSpPr>
        <p:spPr>
          <a:xfrm>
            <a:off x="965771" y="2182505"/>
            <a:ext cx="65090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Real communication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is impossible without listening. 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Ralph Smedley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63957-196E-BC46-8EE8-191CA1D41363}"/>
              </a:ext>
            </a:extLst>
          </p:cNvPr>
          <p:cNvSpPr txBox="1"/>
          <p:nvPr userDrawn="1"/>
        </p:nvSpPr>
        <p:spPr>
          <a:xfrm>
            <a:off x="304799" y="143915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“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06405-D841-D74A-8816-337242BC4830}"/>
              </a:ext>
            </a:extLst>
          </p:cNvPr>
          <p:cNvSpPr txBox="1"/>
          <p:nvPr userDrawn="1"/>
        </p:nvSpPr>
        <p:spPr>
          <a:xfrm>
            <a:off x="6676574" y="221842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”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93CE1-22D6-FB48-A9A4-3BA771A60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4657" y="0"/>
            <a:ext cx="4877343" cy="62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42D84BB0-65BD-D34C-AAFB-880B46F1D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4" t="16712" r="41615" b="42391"/>
          <a:stretch/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43175759-C9E9-6A40-BA94-453A90075AFB}"/>
              </a:ext>
            </a:extLst>
          </p:cNvPr>
          <p:cNvSpPr txBox="1">
            <a:spLocks/>
          </p:cNvSpPr>
          <p:nvPr userDrawn="1"/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354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4ACC7-3A15-054F-80F2-39FED25C1F15}"/>
              </a:ext>
            </a:extLst>
          </p:cNvPr>
          <p:cNvGrpSpPr/>
          <p:nvPr userDrawn="1"/>
        </p:nvGrpSpPr>
        <p:grpSpPr>
          <a:xfrm>
            <a:off x="2720789" y="1477720"/>
            <a:ext cx="3200400" cy="4294430"/>
            <a:chOff x="901261" y="1477720"/>
            <a:chExt cx="3200400" cy="42944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F86551-17BC-1F4D-9F3A-7B4875FAB82C}"/>
                </a:ext>
              </a:extLst>
            </p:cNvPr>
            <p:cNvSpPr/>
            <p:nvPr userDrawn="1"/>
          </p:nvSpPr>
          <p:spPr>
            <a:xfrm>
              <a:off x="901261" y="1477720"/>
              <a:ext cx="3200400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A31CF2-A7B1-2749-873A-5BFB465353D4}"/>
                </a:ext>
              </a:extLst>
            </p:cNvPr>
            <p:cNvSpPr/>
            <p:nvPr userDrawn="1"/>
          </p:nvSpPr>
          <p:spPr>
            <a:xfrm>
              <a:off x="901261" y="2134217"/>
              <a:ext cx="3200400" cy="1879600"/>
            </a:xfrm>
            <a:prstGeom prst="rect">
              <a:avLst/>
            </a:prstGeom>
            <a:solidFill>
              <a:srgbClr val="C6D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569E1C-12F3-2B4C-A00C-9D5C979160C5}"/>
                </a:ext>
              </a:extLst>
            </p:cNvPr>
            <p:cNvSpPr/>
            <p:nvPr userDrawn="1"/>
          </p:nvSpPr>
          <p:spPr>
            <a:xfrm flipV="1">
              <a:off x="901261" y="1493174"/>
              <a:ext cx="3200400" cy="645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08D7E-8928-E540-BE62-FFE7B7217131}"/>
              </a:ext>
            </a:extLst>
          </p:cNvPr>
          <p:cNvGrpSpPr/>
          <p:nvPr userDrawn="1"/>
        </p:nvGrpSpPr>
        <p:grpSpPr>
          <a:xfrm>
            <a:off x="6307443" y="1477720"/>
            <a:ext cx="3200401" cy="4294430"/>
            <a:chOff x="4495799" y="1477720"/>
            <a:chExt cx="3200401" cy="429443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5BB1E6-F415-3043-868C-BE24BC244391}"/>
                </a:ext>
              </a:extLst>
            </p:cNvPr>
            <p:cNvSpPr/>
            <p:nvPr userDrawn="1"/>
          </p:nvSpPr>
          <p:spPr>
            <a:xfrm>
              <a:off x="4495799" y="1477720"/>
              <a:ext cx="3200401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3D8AC1-E4FC-0244-974B-65FC86A1C60F}"/>
                </a:ext>
              </a:extLst>
            </p:cNvPr>
            <p:cNvSpPr/>
            <p:nvPr userDrawn="1"/>
          </p:nvSpPr>
          <p:spPr>
            <a:xfrm>
              <a:off x="4495800" y="2134217"/>
              <a:ext cx="3200400" cy="187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AE9C6-1E94-2E4B-A938-5328AE48657A}"/>
                </a:ext>
              </a:extLst>
            </p:cNvPr>
            <p:cNvSpPr/>
            <p:nvPr userDrawn="1"/>
          </p:nvSpPr>
          <p:spPr>
            <a:xfrm flipV="1">
              <a:off x="4495800" y="1493174"/>
              <a:ext cx="3200400" cy="64507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718161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2718161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307444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6307444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2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E388-8772-8A4C-87CF-4B40006A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7718" y="3761075"/>
            <a:ext cx="18923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5F3B4-4568-994A-BE62-102DEC2B6A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877" y="3761075"/>
            <a:ext cx="1879600" cy="187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F98C8-269D-034F-BDB2-EB6F1D73BD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158" y="3761075"/>
            <a:ext cx="1892300" cy="189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B7C1A-D3B3-5A4E-BEC2-53815EEC8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1438" y="3761075"/>
            <a:ext cx="1892300" cy="189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0BF70-5F93-2041-8013-C956E7E61F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00893" y="1172694"/>
            <a:ext cx="1892300" cy="1892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EFA10-9769-BB44-A83F-155957EBC7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58877" y="1172694"/>
            <a:ext cx="1879600" cy="187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57545-313B-8D47-A77C-2D97DFDD0F5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1983" y="1172694"/>
            <a:ext cx="1892300" cy="189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FAC15F-54C7-FC49-97C1-6CCD14432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7788" y="1172694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F43B446E-B054-E64C-877A-A529F48375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5E2C4F8D-D49E-3F4D-AEB0-118CAA262D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49" name="Content Placeholder 17">
            <a:extLst>
              <a:ext uri="{FF2B5EF4-FFF2-40B4-BE49-F238E27FC236}">
                <a16:creationId xmlns:a16="http://schemas.microsoft.com/office/drawing/2014/main" id="{0C793AB4-83D8-AC43-B104-01DDC2994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C193F6FB-8A1C-6C45-B91F-259894CAD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id="{C4F5B48F-F225-7C46-9F0A-FCCA99244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53" name="Content Placeholder 17">
            <a:extLst>
              <a:ext uri="{FF2B5EF4-FFF2-40B4-BE49-F238E27FC236}">
                <a16:creationId xmlns:a16="http://schemas.microsoft.com/office/drawing/2014/main" id="{6BD5A81F-4AAB-8D41-9677-7F2455EB5E0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54" name="Content Placeholder 17">
            <a:extLst>
              <a:ext uri="{FF2B5EF4-FFF2-40B4-BE49-F238E27FC236}">
                <a16:creationId xmlns:a16="http://schemas.microsoft.com/office/drawing/2014/main" id="{929874B6-D03C-AF41-89B0-324F5562B7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0AED3037-4E10-AA4D-8E51-53E1F50A6F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0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40A638-B96E-8143-A1C8-B92978A18DD9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40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222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0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1" kern="120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35" y="1817510"/>
            <a:ext cx="4186802" cy="41868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341226-FBBD-E04E-ADC3-CCE7E8B08F79}"/>
              </a:ext>
            </a:extLst>
          </p:cNvPr>
          <p:cNvSpPr/>
          <p:nvPr userDrawn="1"/>
        </p:nvSpPr>
        <p:spPr>
          <a:xfrm>
            <a:off x="1027287" y="1942079"/>
            <a:ext cx="3619655" cy="3619655"/>
          </a:xfrm>
          <a:prstGeom prst="ellipse">
            <a:avLst/>
          </a:prstGeom>
          <a:noFill/>
          <a:ln w="28575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EA5701-5E83-7D46-B19B-065038132140}"/>
              </a:ext>
            </a:extLst>
          </p:cNvPr>
          <p:cNvSpPr/>
          <p:nvPr userDrawn="1"/>
        </p:nvSpPr>
        <p:spPr>
          <a:xfrm>
            <a:off x="2628" y="0"/>
            <a:ext cx="121893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2AC3F-3D1B-9548-8162-91D8DB99311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F3929-B2C3-4C46-A6CB-5FE9B556A044}"/>
              </a:ext>
            </a:extLst>
          </p:cNvPr>
          <p:cNvPicPr>
            <a:picLocks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40"/>
    </p:custDataLst>
    <p:extLst>
      <p:ext uri="{BB962C8B-B14F-4D97-AF65-F5344CB8AC3E}">
        <p14:creationId xmlns:p14="http://schemas.microsoft.com/office/powerpoint/2010/main" val="2495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38" r:id="rId2"/>
    <p:sldLayoutId id="2147483749" r:id="rId3"/>
    <p:sldLayoutId id="2147483808" r:id="rId4"/>
    <p:sldLayoutId id="2147483796" r:id="rId5"/>
    <p:sldLayoutId id="2147483777" r:id="rId6"/>
    <p:sldLayoutId id="2147483809" r:id="rId7"/>
    <p:sldLayoutId id="2147483836" r:id="rId8"/>
    <p:sldLayoutId id="2147483782" r:id="rId9"/>
    <p:sldLayoutId id="2147483837" r:id="rId10"/>
    <p:sldLayoutId id="2147483784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22" r:id="rId20"/>
    <p:sldLayoutId id="2147483820" r:id="rId21"/>
    <p:sldLayoutId id="2147483818" r:id="rId22"/>
    <p:sldLayoutId id="2147483826" r:id="rId23"/>
    <p:sldLayoutId id="2147483827" r:id="rId24"/>
    <p:sldLayoutId id="2147483828" r:id="rId25"/>
    <p:sldLayoutId id="2147483819" r:id="rId26"/>
    <p:sldLayoutId id="2147483823" r:id="rId27"/>
    <p:sldLayoutId id="2147483824" r:id="rId28"/>
    <p:sldLayoutId id="2147483829" r:id="rId29"/>
    <p:sldLayoutId id="2147483831" r:id="rId30"/>
    <p:sldLayoutId id="2147483821" r:id="rId31"/>
    <p:sldLayoutId id="2147483825" r:id="rId32"/>
    <p:sldLayoutId id="2147483830" r:id="rId33"/>
    <p:sldLayoutId id="2147483832" r:id="rId34"/>
    <p:sldLayoutId id="2147483800" r:id="rId35"/>
    <p:sldLayoutId id="2147483833" r:id="rId36"/>
    <p:sldLayoutId id="2147483834" r:id="rId37"/>
    <p:sldLayoutId id="2147483835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Analyzing Club Quality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24001CD-0D01-4BFD-89AB-9D8A5E22A1F0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dirty="0">
                <a:latin typeface="+mj-lt"/>
              </a:rPr>
              <a:t>For the blank pieces, type in your groups ideas and place them appropriately</a:t>
            </a:r>
          </a:p>
          <a:p>
            <a:pPr marL="571500" indent="-571500"/>
            <a:r>
              <a:rPr lang="en-US" dirty="0">
                <a:latin typeface="+mj-lt"/>
              </a:rPr>
              <a:t>Using the blank yellow game pieces provided, write in how a District can “see” quality across the Member Lifecycle and place them appropriately   </a:t>
            </a:r>
          </a:p>
          <a:p>
            <a:pPr marL="571500" indent="-571500"/>
            <a:endParaRPr lang="en-US" dirty="0">
              <a:latin typeface="+mj-lt"/>
            </a:endParaRPr>
          </a:p>
          <a:p>
            <a:pPr marL="571500" indent="-571500"/>
            <a:r>
              <a:rPr lang="en-US" kern="0" dirty="0">
                <a:latin typeface="+mj-lt"/>
              </a:rPr>
              <a:t>You have 15 minutes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5B6F89-828D-475C-8981-0B7A11737E87}"/>
              </a:ext>
            </a:extLst>
          </p:cNvPr>
          <p:cNvSpPr/>
          <p:nvPr/>
        </p:nvSpPr>
        <p:spPr>
          <a:xfrm>
            <a:off x="8838812" y="17252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D33DBF-334E-47DF-8FCD-8F935558D215}"/>
              </a:ext>
            </a:extLst>
          </p:cNvPr>
          <p:cNvSpPr/>
          <p:nvPr/>
        </p:nvSpPr>
        <p:spPr>
          <a:xfrm>
            <a:off x="9363747" y="195592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33FE020-734C-488B-BC41-F631CE1085CD}"/>
              </a:ext>
            </a:extLst>
          </p:cNvPr>
          <p:cNvSpPr/>
          <p:nvPr/>
        </p:nvSpPr>
        <p:spPr>
          <a:xfrm>
            <a:off x="8295058" y="197695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A9F4FDF-D12B-4873-920E-4DD00DBC1EAA}"/>
              </a:ext>
            </a:extLst>
          </p:cNvPr>
          <p:cNvSpPr/>
          <p:nvPr/>
        </p:nvSpPr>
        <p:spPr>
          <a:xfrm>
            <a:off x="8295058" y="2617690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EFE81C-C9E0-4CDF-9C3F-74F45523597A}"/>
              </a:ext>
            </a:extLst>
          </p:cNvPr>
          <p:cNvSpPr/>
          <p:nvPr/>
        </p:nvSpPr>
        <p:spPr>
          <a:xfrm>
            <a:off x="8820159" y="298149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C1FEAF-F0A1-4FC5-ABF7-4A6F6ADD5393}"/>
              </a:ext>
            </a:extLst>
          </p:cNvPr>
          <p:cNvSpPr/>
          <p:nvPr/>
        </p:nvSpPr>
        <p:spPr>
          <a:xfrm>
            <a:off x="9363747" y="260117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AFED4B3-9B29-4A4C-A7E5-D7C21692FC2D}"/>
              </a:ext>
            </a:extLst>
          </p:cNvPr>
          <p:cNvSpPr/>
          <p:nvPr/>
        </p:nvSpPr>
        <p:spPr>
          <a:xfrm>
            <a:off x="9870361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4DD06B-BFB6-41A8-8D64-3ACA204C9B90}"/>
              </a:ext>
            </a:extLst>
          </p:cNvPr>
          <p:cNvSpPr/>
          <p:nvPr/>
        </p:nvSpPr>
        <p:spPr>
          <a:xfrm>
            <a:off x="10422623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B6511E-0170-4E00-AA3D-7C5772E2D6E6}"/>
              </a:ext>
            </a:extLst>
          </p:cNvPr>
          <p:cNvSpPr/>
          <p:nvPr/>
        </p:nvSpPr>
        <p:spPr>
          <a:xfrm>
            <a:off x="6653399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9CABB4-EC3D-4245-954E-72695275D9B2}"/>
              </a:ext>
            </a:extLst>
          </p:cNvPr>
          <p:cNvSpPr/>
          <p:nvPr/>
        </p:nvSpPr>
        <p:spPr>
          <a:xfrm>
            <a:off x="7202984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2FEDA7-AC69-4548-9ED5-44DD154BF106}"/>
              </a:ext>
            </a:extLst>
          </p:cNvPr>
          <p:cNvSpPr/>
          <p:nvPr/>
        </p:nvSpPr>
        <p:spPr>
          <a:xfrm>
            <a:off x="7742797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Curved Up 53">
            <a:extLst>
              <a:ext uri="{FF2B5EF4-FFF2-40B4-BE49-F238E27FC236}">
                <a16:creationId xmlns:a16="http://schemas.microsoft.com/office/drawing/2014/main" id="{2D4874C0-FF72-4D99-BCA5-AE8B5CC5EE3B}"/>
              </a:ext>
            </a:extLst>
          </p:cNvPr>
          <p:cNvSpPr/>
          <p:nvPr/>
        </p:nvSpPr>
        <p:spPr>
          <a:xfrm>
            <a:off x="8717906" y="2566682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Arrow: Curved Up 54">
            <a:extLst>
              <a:ext uri="{FF2B5EF4-FFF2-40B4-BE49-F238E27FC236}">
                <a16:creationId xmlns:a16="http://schemas.microsoft.com/office/drawing/2014/main" id="{52E028E2-5356-4FBA-AFDD-DC6DAAE703D4}"/>
              </a:ext>
            </a:extLst>
          </p:cNvPr>
          <p:cNvSpPr/>
          <p:nvPr/>
        </p:nvSpPr>
        <p:spPr>
          <a:xfrm flipH="1" flipV="1">
            <a:off x="8692507" y="2182946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0BC2A5-93CF-45B6-B0E9-0BF5AA889F02}"/>
              </a:ext>
            </a:extLst>
          </p:cNvPr>
          <p:cNvSpPr/>
          <p:nvPr/>
        </p:nvSpPr>
        <p:spPr>
          <a:xfrm>
            <a:off x="8838304" y="2330538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C0774-3866-432E-BC06-AA3484E17EDF}"/>
              </a:ext>
            </a:extLst>
          </p:cNvPr>
          <p:cNvSpPr/>
          <p:nvPr/>
        </p:nvSpPr>
        <p:spPr>
          <a:xfrm>
            <a:off x="10974884" y="2330538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050CC2-F3D0-4A23-8A97-E0C2C9EC3BC4}"/>
              </a:ext>
            </a:extLst>
          </p:cNvPr>
          <p:cNvSpPr/>
          <p:nvPr/>
        </p:nvSpPr>
        <p:spPr>
          <a:xfrm>
            <a:off x="6096000" y="2591303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78A81B-ECF1-461D-BF1C-58574DFAD68F}"/>
              </a:ext>
            </a:extLst>
          </p:cNvPr>
          <p:cNvSpPr/>
          <p:nvPr/>
        </p:nvSpPr>
        <p:spPr>
          <a:xfrm>
            <a:off x="9036756" y="1603525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B9B7A7-757D-48FB-8B0A-6827B9935501}"/>
              </a:ext>
            </a:extLst>
          </p:cNvPr>
          <p:cNvSpPr/>
          <p:nvPr/>
        </p:nvSpPr>
        <p:spPr>
          <a:xfrm>
            <a:off x="9589911" y="2845303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A7757-705C-43AA-ADD9-3A5EFCFC8080}"/>
              </a:ext>
            </a:extLst>
          </p:cNvPr>
          <p:cNvSpPr txBox="1"/>
          <p:nvPr/>
        </p:nvSpPr>
        <p:spPr>
          <a:xfrm>
            <a:off x="5651794" y="3429001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CF79-A0A7-44FD-8505-E657D98998B8}"/>
              </a:ext>
            </a:extLst>
          </p:cNvPr>
          <p:cNvSpPr txBox="1"/>
          <p:nvPr/>
        </p:nvSpPr>
        <p:spPr>
          <a:xfrm>
            <a:off x="5651794" y="3890666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373CC-07FA-41D6-9E0F-A91E5EDB49C7}"/>
              </a:ext>
            </a:extLst>
          </p:cNvPr>
          <p:cNvSpPr txBox="1"/>
          <p:nvPr/>
        </p:nvSpPr>
        <p:spPr>
          <a:xfrm>
            <a:off x="5651794" y="4352331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4401B-8649-4BED-98B7-8C6FD0F1FD87}"/>
              </a:ext>
            </a:extLst>
          </p:cNvPr>
          <p:cNvSpPr/>
          <p:nvPr/>
        </p:nvSpPr>
        <p:spPr>
          <a:xfrm>
            <a:off x="7091710" y="3371267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442FA2-4A4F-4E27-94DE-0BB4C66BF08C}"/>
              </a:ext>
            </a:extLst>
          </p:cNvPr>
          <p:cNvSpPr/>
          <p:nvPr/>
        </p:nvSpPr>
        <p:spPr>
          <a:xfrm>
            <a:off x="7084353" y="3895132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9B9C5A-25AE-4437-A2E3-7DF420B5193D}"/>
              </a:ext>
            </a:extLst>
          </p:cNvPr>
          <p:cNvSpPr/>
          <p:nvPr/>
        </p:nvSpPr>
        <p:spPr>
          <a:xfrm>
            <a:off x="7085728" y="4352331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0D4748-2D91-4F1A-AD01-54FCC692E7D5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C3B25-22EC-4EF0-986B-20543310C7E5}"/>
              </a:ext>
            </a:extLst>
          </p:cNvPr>
          <p:cNvSpPr txBox="1"/>
          <p:nvPr/>
        </p:nvSpPr>
        <p:spPr>
          <a:xfrm>
            <a:off x="3655344" y="5011971"/>
            <a:ext cx="178638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Full attendance Club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Officer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38831-0068-4571-8913-51435F2278C8}"/>
              </a:ext>
            </a:extLst>
          </p:cNvPr>
          <p:cNvSpPr txBox="1"/>
          <p:nvPr/>
        </p:nvSpPr>
        <p:spPr>
          <a:xfrm>
            <a:off x="4223462" y="798910"/>
            <a:ext cx="1635664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Engagement in the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DCP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F2C26-F1BD-4CD6-A118-2F273E876DC4}"/>
              </a:ext>
            </a:extLst>
          </p:cNvPr>
          <p:cNvSpPr txBox="1"/>
          <p:nvPr/>
        </p:nvSpPr>
        <p:spPr>
          <a:xfrm>
            <a:off x="6526005" y="1306743"/>
            <a:ext cx="2513764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Networking at the Area Council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7E183-16E4-4185-AD2E-CCF7EFD95682}"/>
              </a:ext>
            </a:extLst>
          </p:cNvPr>
          <p:cNvSpPr txBox="1"/>
          <p:nvPr/>
        </p:nvSpPr>
        <p:spPr>
          <a:xfrm>
            <a:off x="6868128" y="2140895"/>
            <a:ext cx="1973331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Area Director’s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8B1F3-EDD4-49C2-AB46-7FD25BFB8ED2}"/>
              </a:ext>
            </a:extLst>
          </p:cNvPr>
          <p:cNvSpPr txBox="1"/>
          <p:nvPr/>
        </p:nvSpPr>
        <p:spPr>
          <a:xfrm>
            <a:off x="5365109" y="5507457"/>
            <a:ext cx="197333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Program Planning and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Meeting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27812-F790-4A31-A1F6-0D8999AB0F1C}"/>
              </a:ext>
            </a:extLst>
          </p:cNvPr>
          <p:cNvSpPr txBox="1"/>
          <p:nvPr/>
        </p:nvSpPr>
        <p:spPr>
          <a:xfrm>
            <a:off x="6420187" y="4088641"/>
            <a:ext cx="2142167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Moments of Truth – Achievement Recognition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BD0EA-AC18-4104-AD8F-5F3D09A7508E}"/>
              </a:ext>
            </a:extLst>
          </p:cNvPr>
          <p:cNvSpPr txBox="1"/>
          <p:nvPr/>
        </p:nvSpPr>
        <p:spPr>
          <a:xfrm>
            <a:off x="7441934" y="5045792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Members Achieving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5AAFC-F07D-44A6-A390-B141CB06AF76}"/>
              </a:ext>
            </a:extLst>
          </p:cNvPr>
          <p:cNvSpPr txBox="1"/>
          <p:nvPr/>
        </p:nvSpPr>
        <p:spPr>
          <a:xfrm>
            <a:off x="9039769" y="3570079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Member renewals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600DE-2BCA-4FA3-804B-645E6996058E}"/>
              </a:ext>
            </a:extLst>
          </p:cNvPr>
          <p:cNvSpPr txBox="1"/>
          <p:nvPr/>
        </p:nvSpPr>
        <p:spPr>
          <a:xfrm>
            <a:off x="9039769" y="2585283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Member reinstatements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3D452-88BB-48D3-8FCE-FAE5B5C52478}"/>
              </a:ext>
            </a:extLst>
          </p:cNvPr>
          <p:cNvSpPr txBox="1"/>
          <p:nvPr/>
        </p:nvSpPr>
        <p:spPr>
          <a:xfrm>
            <a:off x="3415601" y="3485320"/>
            <a:ext cx="1344843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Giving Ice Breaker early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EB379-05AE-402B-8D30-8ECFB6B47EB1}"/>
              </a:ext>
            </a:extLst>
          </p:cNvPr>
          <p:cNvSpPr txBox="1"/>
          <p:nvPr/>
        </p:nvSpPr>
        <p:spPr>
          <a:xfrm>
            <a:off x="7441934" y="3437804"/>
            <a:ext cx="1466151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Members get re-engaged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65161-90FA-405E-A569-EE7BBAB409A6}"/>
              </a:ext>
            </a:extLst>
          </p:cNvPr>
          <p:cNvSpPr txBox="1"/>
          <p:nvPr/>
        </p:nvSpPr>
        <p:spPr>
          <a:xfrm>
            <a:off x="1729017" y="3748067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Membership growth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3CB0-66F6-454F-BBE9-FF79C5FAF101}"/>
              </a:ext>
            </a:extLst>
          </p:cNvPr>
          <p:cNvSpPr txBox="1"/>
          <p:nvPr/>
        </p:nvSpPr>
        <p:spPr>
          <a:xfrm>
            <a:off x="5399450" y="4688806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Membership attendance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B40AB-3B6C-4418-93F5-F0956232A0A2}"/>
              </a:ext>
            </a:extLst>
          </p:cNvPr>
          <p:cNvSpPr txBox="1"/>
          <p:nvPr/>
        </p:nvSpPr>
        <p:spPr>
          <a:xfrm>
            <a:off x="3552406" y="4227141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Educational Achievements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CFCF3-86FB-46AC-84FD-37F357D7FE9F}"/>
              </a:ext>
            </a:extLst>
          </p:cNvPr>
          <p:cNvSpPr txBox="1"/>
          <p:nvPr/>
        </p:nvSpPr>
        <p:spPr>
          <a:xfrm>
            <a:off x="92693" y="2769949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Responses to PR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E82FB-C24C-45AC-B9D6-ED71B4EE0356}"/>
              </a:ext>
            </a:extLst>
          </p:cNvPr>
          <p:cNvSpPr txBox="1"/>
          <p:nvPr/>
        </p:nvSpPr>
        <p:spPr>
          <a:xfrm>
            <a:off x="135978" y="3534054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Updated website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541F6B-8256-4DCB-902C-18B3B13EB6A4}"/>
              </a:ext>
            </a:extLst>
          </p:cNvPr>
          <p:cNvSpPr txBox="1">
            <a:spLocks/>
          </p:cNvSpPr>
          <p:nvPr/>
        </p:nvSpPr>
        <p:spPr>
          <a:xfrm>
            <a:off x="8420588" y="6208776"/>
            <a:ext cx="5513690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Analyzing Club Quality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6738D-6081-429C-9565-6BD27AD690FB}"/>
              </a:ext>
            </a:extLst>
          </p:cNvPr>
          <p:cNvSpPr txBox="1"/>
          <p:nvPr/>
        </p:nvSpPr>
        <p:spPr>
          <a:xfrm>
            <a:off x="3844550" y="2279394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Bring back the CC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DE56A-C983-4E5C-B5B6-2550E689D9A8}"/>
              </a:ext>
            </a:extLst>
          </p:cNvPr>
          <p:cNvSpPr txBox="1"/>
          <p:nvPr/>
        </p:nvSpPr>
        <p:spPr>
          <a:xfrm>
            <a:off x="3205544" y="2719618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Good mentorship program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600037-9B66-44E0-A484-6D05D0C0B0AB}"/>
              </a:ext>
            </a:extLst>
          </p:cNvPr>
          <p:cNvSpPr txBox="1"/>
          <p:nvPr/>
        </p:nvSpPr>
        <p:spPr>
          <a:xfrm>
            <a:off x="2638151" y="1384364"/>
            <a:ext cx="1554900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Regular &amp; effective EC Meetings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D1FF9-6429-4EAF-8E88-FDD277BEE0B3}"/>
              </a:ext>
            </a:extLst>
          </p:cNvPr>
          <p:cNvSpPr txBox="1"/>
          <p:nvPr/>
        </p:nvSpPr>
        <p:spPr>
          <a:xfrm>
            <a:off x="10726353" y="3570078"/>
            <a:ext cx="1480856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Missing the CC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TI CORPORATE: 4X3 – TITLE &amp; CONTENT" val="JAv44dR3"/>
  <p:tag name="TAG_BACKING_FORM_KEY" val="266032-c:\users\jwaller\desktop\s4c cgd role breakout v2.pptx"/>
  <p:tag name="ARTICULATE_PRESENTER_VERSION" val="8"/>
  <p:tag name="ARTICULATE_PROJECT_CHECK" val="0"/>
  <p:tag name="ARTICULATE_SLIDE_THUMBNAIL_REFRESH" val="1"/>
  <p:tag name="ARTICULATE_PROJECT_OPEN" val="0"/>
  <p:tag name="ARTICULATE_SLIDE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7850709-F302-294F-9F72-E28077C742D9}" vid="{587E947D-5F89-764A-B19C-E25317BE4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54E34E4EDFD49BC6F6961AA98779E" ma:contentTypeVersion="12" ma:contentTypeDescription="Create a new document." ma:contentTypeScope="" ma:versionID="d89782f5a5bb4732eed16fa921f7eb7e">
  <xsd:schema xmlns:xsd="http://www.w3.org/2001/XMLSchema" xmlns:xs="http://www.w3.org/2001/XMLSchema" xmlns:p="http://schemas.microsoft.com/office/2006/metadata/properties" xmlns:ns2="8c6a0a72-e6e7-4f8b-a353-b7c727c5dcd0" xmlns:ns3="e10df609-bac7-454a-91f6-876e95fb37e2" targetNamespace="http://schemas.microsoft.com/office/2006/metadata/properties" ma:root="true" ma:fieldsID="5a4e59fba34fd9021ddc3f1bfe2601f1" ns2:_="" ns3:_="">
    <xsd:import namespace="8c6a0a72-e6e7-4f8b-a353-b7c727c5dcd0"/>
    <xsd:import namespace="e10df609-bac7-454a-91f6-876e95fb3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a0a72-e6e7-4f8b-a353-b7c727c5d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df609-bac7-454a-91f6-876e95fb3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6A843-85FA-497C-81A2-FF1F286C5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a0a72-e6e7-4f8b-a353-b7c727c5dcd0"/>
    <ds:schemaRef ds:uri="e10df609-bac7-454a-91f6-876e95fb3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42C0B7-BCE4-4A33-A63B-CDE63FF846E5}">
  <ds:schemaRefs>
    <ds:schemaRef ds:uri="http://schemas.microsoft.com/office/2006/documentManagement/types"/>
    <ds:schemaRef ds:uri="http://schemas.microsoft.com/office/infopath/2007/PartnerControls"/>
    <ds:schemaRef ds:uri="e10df609-bac7-454a-91f6-876e95fb37e2"/>
    <ds:schemaRef ds:uri="http://www.w3.org/XML/1998/namespace"/>
    <ds:schemaRef ds:uri="http://purl.org/dc/terms/"/>
    <ds:schemaRef ds:uri="http://purl.org/dc/elements/1.1/"/>
    <ds:schemaRef ds:uri="http://purl.org/dc/dcmitype/"/>
    <ds:schemaRef ds:uri="8c6a0a72-e6e7-4f8b-a353-b7c727c5dcd0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307AA7-A768-424B-A6C0-E8CEB9B13E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 Corporate: 4x3 – Title &amp; Content</Template>
  <TotalTime>6729</TotalTime>
  <Words>132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Black</vt:lpstr>
      <vt:lpstr>ArialUnicodeMS</vt:lpstr>
      <vt:lpstr>Calibri</vt:lpstr>
      <vt:lpstr>Courier New</vt:lpstr>
      <vt:lpstr>Myriad Pro</vt:lpstr>
      <vt:lpstr>Myriad Pro Semibold</vt:lpstr>
      <vt:lpstr>Wingdings</vt:lpstr>
      <vt:lpstr>1_TI Corporate: 4x3 – Title &amp; Content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Growth Director Breakout</dc:title>
  <dc:creator>Alexis Nelson</dc:creator>
  <cp:lastModifiedBy>Richard</cp:lastModifiedBy>
  <cp:revision>184</cp:revision>
  <cp:lastPrinted>2020-03-10T18:53:26Z</cp:lastPrinted>
  <dcterms:created xsi:type="dcterms:W3CDTF">2019-11-08T21:54:26Z</dcterms:created>
  <dcterms:modified xsi:type="dcterms:W3CDTF">2020-10-17T17:02:24Z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https://toastmasterseo-my.sharepoint.com/personal/krynerson_toastmasters_org/Documents/Microsoft Teams Chat Files/2019DistrictLeaderTrainingSession2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0x010100CB954E34E4EDFD49BC6F6961AA98779E</vt:lpwstr>
  </property>
  <property fmtid="{D5CDD505-2E9C-101B-9397-08002B2CF9AE}" pid="6" name="ArticulateGUID">
    <vt:lpwstr>F9B23AB7-9C9F-441A-9C89-AE77261AB62B</vt:lpwstr>
  </property>
  <property fmtid="{D5CDD505-2E9C-101B-9397-08002B2CF9AE}" pid="7" name="ArticulateProjectFull">
    <vt:lpwstr>C:\Users\jwaller\Desktop\Club Quality Activity - A.ppta</vt:lpwstr>
  </property>
</Properties>
</file>