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sldIdLst>
    <p:sldId id="256" r:id="rId2"/>
    <p:sldId id="257" r:id="rId3"/>
    <p:sldId id="265" r:id="rId4"/>
    <p:sldId id="258" r:id="rId5"/>
    <p:sldId id="260" r:id="rId6"/>
    <p:sldId id="263" r:id="rId7"/>
    <p:sldId id="261" r:id="rId8"/>
    <p:sldId id="262" r:id="rId9"/>
    <p:sldId id="264" r:id="rId10"/>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4" autoAdjust="0"/>
    <p:restoredTop sz="94660"/>
  </p:normalViewPr>
  <p:slideViewPr>
    <p:cSldViewPr snapToGrid="0">
      <p:cViewPr varScale="1">
        <p:scale>
          <a:sx n="42" d="100"/>
          <a:sy n="42" d="100"/>
        </p:scale>
        <p:origin x="94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86B79925-758C-45B5-AC10-74C9E05F9AE3}" type="datetimeFigureOut">
              <a:rPr lang="en-US" smtClean="0"/>
              <a:t>1/13/2022</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F8480E1C-BF95-4B5D-B4A3-0C9B304B37D8}" type="slidenum">
              <a:rPr lang="en-US" smtClean="0"/>
              <a:t>‹#›</a:t>
            </a:fld>
            <a:endParaRPr lang="en-US"/>
          </a:p>
        </p:txBody>
      </p:sp>
    </p:spTree>
    <p:extLst>
      <p:ext uri="{BB962C8B-B14F-4D97-AF65-F5344CB8AC3E}">
        <p14:creationId xmlns:p14="http://schemas.microsoft.com/office/powerpoint/2010/main" val="638236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480E1C-BF95-4B5D-B4A3-0C9B304B37D8}" type="slidenum">
              <a:rPr lang="en-US" smtClean="0"/>
              <a:t>1</a:t>
            </a:fld>
            <a:endParaRPr lang="en-US"/>
          </a:p>
        </p:txBody>
      </p:sp>
    </p:spTree>
    <p:extLst>
      <p:ext uri="{BB962C8B-B14F-4D97-AF65-F5344CB8AC3E}">
        <p14:creationId xmlns:p14="http://schemas.microsoft.com/office/powerpoint/2010/main" val="3304045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Strategically to support your club’s goals. Coach them on: What type of member are you looking for? Professional? Social? Corporate? Community? What geographical area do you cover? What size do you want your club to become? What are your member’s goals?</a:t>
            </a:r>
          </a:p>
        </p:txBody>
      </p:sp>
      <p:sp>
        <p:nvSpPr>
          <p:cNvPr id="4" name="Slide Number Placeholder 3"/>
          <p:cNvSpPr>
            <a:spLocks noGrp="1"/>
          </p:cNvSpPr>
          <p:nvPr>
            <p:ph type="sldNum" sz="quarter" idx="5"/>
          </p:nvPr>
        </p:nvSpPr>
        <p:spPr/>
        <p:txBody>
          <a:bodyPr/>
          <a:lstStyle/>
          <a:p>
            <a:fld id="{F8480E1C-BF95-4B5D-B4A3-0C9B304B37D8}" type="slidenum">
              <a:rPr lang="en-US" smtClean="0"/>
              <a:t>2</a:t>
            </a:fld>
            <a:endParaRPr lang="en-US"/>
          </a:p>
        </p:txBody>
      </p:sp>
    </p:spTree>
    <p:extLst>
      <p:ext uri="{BB962C8B-B14F-4D97-AF65-F5344CB8AC3E}">
        <p14:creationId xmlns:p14="http://schemas.microsoft.com/office/powerpoint/2010/main" val="1326741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your clubs to think strategically. A successful club is a quality club. </a:t>
            </a:r>
          </a:p>
        </p:txBody>
      </p:sp>
      <p:sp>
        <p:nvSpPr>
          <p:cNvPr id="4" name="Slide Number Placeholder 3"/>
          <p:cNvSpPr>
            <a:spLocks noGrp="1"/>
          </p:cNvSpPr>
          <p:nvPr>
            <p:ph type="sldNum" sz="quarter" idx="5"/>
          </p:nvPr>
        </p:nvSpPr>
        <p:spPr/>
        <p:txBody>
          <a:bodyPr/>
          <a:lstStyle/>
          <a:p>
            <a:fld id="{F8480E1C-BF95-4B5D-B4A3-0C9B304B37D8}" type="slidenum">
              <a:rPr lang="en-US" smtClean="0"/>
              <a:t>3</a:t>
            </a:fld>
            <a:endParaRPr lang="en-US"/>
          </a:p>
        </p:txBody>
      </p:sp>
    </p:spTree>
    <p:extLst>
      <p:ext uri="{BB962C8B-B14F-4D97-AF65-F5344CB8AC3E}">
        <p14:creationId xmlns:p14="http://schemas.microsoft.com/office/powerpoint/2010/main" val="675284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your members thinking and involved. There are a lot of ideas out there that can help you develop strategies. For Area Directors, position “input” in the form of a question: “Have you considered……?”</a:t>
            </a:r>
          </a:p>
        </p:txBody>
      </p:sp>
      <p:sp>
        <p:nvSpPr>
          <p:cNvPr id="4" name="Slide Number Placeholder 3"/>
          <p:cNvSpPr>
            <a:spLocks noGrp="1"/>
          </p:cNvSpPr>
          <p:nvPr>
            <p:ph type="sldNum" sz="quarter" idx="5"/>
          </p:nvPr>
        </p:nvSpPr>
        <p:spPr/>
        <p:txBody>
          <a:bodyPr/>
          <a:lstStyle/>
          <a:p>
            <a:fld id="{F8480E1C-BF95-4B5D-B4A3-0C9B304B37D8}" type="slidenum">
              <a:rPr lang="en-US" smtClean="0"/>
              <a:t>4</a:t>
            </a:fld>
            <a:endParaRPr lang="en-US"/>
          </a:p>
        </p:txBody>
      </p:sp>
    </p:spTree>
    <p:extLst>
      <p:ext uri="{BB962C8B-B14F-4D97-AF65-F5344CB8AC3E}">
        <p14:creationId xmlns:p14="http://schemas.microsoft.com/office/powerpoint/2010/main" val="367620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Club Level</a:t>
            </a:r>
          </a:p>
        </p:txBody>
      </p:sp>
      <p:sp>
        <p:nvSpPr>
          <p:cNvPr id="4" name="Slide Number Placeholder 3"/>
          <p:cNvSpPr>
            <a:spLocks noGrp="1"/>
          </p:cNvSpPr>
          <p:nvPr>
            <p:ph type="sldNum" sz="quarter" idx="5"/>
          </p:nvPr>
        </p:nvSpPr>
        <p:spPr/>
        <p:txBody>
          <a:bodyPr/>
          <a:lstStyle/>
          <a:p>
            <a:fld id="{F8480E1C-BF95-4B5D-B4A3-0C9B304B37D8}" type="slidenum">
              <a:rPr lang="en-US" smtClean="0"/>
              <a:t>5</a:t>
            </a:fld>
            <a:endParaRPr lang="en-US"/>
          </a:p>
        </p:txBody>
      </p:sp>
    </p:spTree>
    <p:extLst>
      <p:ext uri="{BB962C8B-B14F-4D97-AF65-F5344CB8AC3E}">
        <p14:creationId xmlns:p14="http://schemas.microsoft.com/office/powerpoint/2010/main" val="2110043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actions plans that would fit nicely into the Club Success Plan. </a:t>
            </a:r>
          </a:p>
        </p:txBody>
      </p:sp>
      <p:sp>
        <p:nvSpPr>
          <p:cNvPr id="4" name="Slide Number Placeholder 3"/>
          <p:cNvSpPr>
            <a:spLocks noGrp="1"/>
          </p:cNvSpPr>
          <p:nvPr>
            <p:ph type="sldNum" sz="quarter" idx="5"/>
          </p:nvPr>
        </p:nvSpPr>
        <p:spPr/>
        <p:txBody>
          <a:bodyPr/>
          <a:lstStyle/>
          <a:p>
            <a:fld id="{F8480E1C-BF95-4B5D-B4A3-0C9B304B37D8}" type="slidenum">
              <a:rPr lang="en-US" smtClean="0"/>
              <a:t>6</a:t>
            </a:fld>
            <a:endParaRPr lang="en-US"/>
          </a:p>
        </p:txBody>
      </p:sp>
    </p:spTree>
    <p:extLst>
      <p:ext uri="{BB962C8B-B14F-4D97-AF65-F5344CB8AC3E}">
        <p14:creationId xmlns:p14="http://schemas.microsoft.com/office/powerpoint/2010/main" val="3201204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on your DCP at least monthly. Share progress with all members of the club. Ask club officers how they are progressing and what obstacles they may have in achieving them. </a:t>
            </a:r>
          </a:p>
        </p:txBody>
      </p:sp>
      <p:sp>
        <p:nvSpPr>
          <p:cNvPr id="4" name="Slide Number Placeholder 3"/>
          <p:cNvSpPr>
            <a:spLocks noGrp="1"/>
          </p:cNvSpPr>
          <p:nvPr>
            <p:ph type="sldNum" sz="quarter" idx="5"/>
          </p:nvPr>
        </p:nvSpPr>
        <p:spPr/>
        <p:txBody>
          <a:bodyPr/>
          <a:lstStyle/>
          <a:p>
            <a:fld id="{F8480E1C-BF95-4B5D-B4A3-0C9B304B37D8}" type="slidenum">
              <a:rPr lang="en-US" smtClean="0"/>
              <a:t>7</a:t>
            </a:fld>
            <a:endParaRPr lang="en-US"/>
          </a:p>
        </p:txBody>
      </p:sp>
    </p:spTree>
    <p:extLst>
      <p:ext uri="{BB962C8B-B14F-4D97-AF65-F5344CB8AC3E}">
        <p14:creationId xmlns:p14="http://schemas.microsoft.com/office/powerpoint/2010/main" val="801846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most fun thing I’ve found when serving in the Area Directors role is supporting each club as a “coach” would. Sharing best practices and together supporting each clubs planning and success! Do the clubs know where they can get help? Find the district website? Get into club central? Pathways? </a:t>
            </a:r>
          </a:p>
        </p:txBody>
      </p:sp>
      <p:sp>
        <p:nvSpPr>
          <p:cNvPr id="4" name="Slide Number Placeholder 3"/>
          <p:cNvSpPr>
            <a:spLocks noGrp="1"/>
          </p:cNvSpPr>
          <p:nvPr>
            <p:ph type="sldNum" sz="quarter" idx="5"/>
          </p:nvPr>
        </p:nvSpPr>
        <p:spPr/>
        <p:txBody>
          <a:bodyPr/>
          <a:lstStyle/>
          <a:p>
            <a:fld id="{F8480E1C-BF95-4B5D-B4A3-0C9B304B37D8}" type="slidenum">
              <a:rPr lang="en-US" smtClean="0"/>
              <a:t>8</a:t>
            </a:fld>
            <a:endParaRPr lang="en-US"/>
          </a:p>
        </p:txBody>
      </p:sp>
    </p:spTree>
    <p:extLst>
      <p:ext uri="{BB962C8B-B14F-4D97-AF65-F5344CB8AC3E}">
        <p14:creationId xmlns:p14="http://schemas.microsoft.com/office/powerpoint/2010/main" val="877185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480E1C-BF95-4B5D-B4A3-0C9B304B37D8}" type="slidenum">
              <a:rPr lang="en-US" smtClean="0"/>
              <a:t>9</a:t>
            </a:fld>
            <a:endParaRPr lang="en-US"/>
          </a:p>
        </p:txBody>
      </p:sp>
    </p:spTree>
    <p:extLst>
      <p:ext uri="{BB962C8B-B14F-4D97-AF65-F5344CB8AC3E}">
        <p14:creationId xmlns:p14="http://schemas.microsoft.com/office/powerpoint/2010/main" val="3490756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36B2B2A-0D3D-4D09-A42E-84DFEB636B0F}" type="datetimeFigureOut">
              <a:rPr lang="en-US" smtClean="0"/>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1482719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6B2B2A-0D3D-4D09-A42E-84DFEB636B0F}"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2705718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6B2B2A-0D3D-4D09-A42E-84DFEB636B0F}"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1386411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6B2B2A-0D3D-4D09-A42E-84DFEB636B0F}"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8AE7-AE59-48E5-917A-C4B8746B86D8}"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87932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6B2B2A-0D3D-4D09-A42E-84DFEB636B0F}"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1574028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36B2B2A-0D3D-4D09-A42E-84DFEB636B0F}" type="datetimeFigureOut">
              <a:rPr lang="en-US" smtClean="0"/>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819218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36B2B2A-0D3D-4D09-A42E-84DFEB636B0F}" type="datetimeFigureOut">
              <a:rPr lang="en-US" smtClean="0"/>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576999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6B2B2A-0D3D-4D09-A42E-84DFEB636B0F}"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1946681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6B2B2A-0D3D-4D09-A42E-84DFEB636B0F}"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397674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6B2B2A-0D3D-4D09-A42E-84DFEB636B0F}"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2097031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6B2B2A-0D3D-4D09-A42E-84DFEB636B0F}"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214545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6B2B2A-0D3D-4D09-A42E-84DFEB636B0F}"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371782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6B2B2A-0D3D-4D09-A42E-84DFEB636B0F}" type="datetimeFigureOut">
              <a:rPr lang="en-US" smtClean="0"/>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2708111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6B2B2A-0D3D-4D09-A42E-84DFEB636B0F}" type="datetimeFigureOut">
              <a:rPr lang="en-US" smtClean="0"/>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266548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B2B2A-0D3D-4D09-A42E-84DFEB636B0F}" type="datetimeFigureOut">
              <a:rPr lang="en-US" smtClean="0"/>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1243933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6B2B2A-0D3D-4D09-A42E-84DFEB636B0F}"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403476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6B2B2A-0D3D-4D09-A42E-84DFEB636B0F}"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B8AE7-AE59-48E5-917A-C4B8746B86D8}" type="slidenum">
              <a:rPr lang="en-US" smtClean="0"/>
              <a:t>‹#›</a:t>
            </a:fld>
            <a:endParaRPr lang="en-US"/>
          </a:p>
        </p:txBody>
      </p:sp>
    </p:spTree>
    <p:extLst>
      <p:ext uri="{BB962C8B-B14F-4D97-AF65-F5344CB8AC3E}">
        <p14:creationId xmlns:p14="http://schemas.microsoft.com/office/powerpoint/2010/main" val="198446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36B2B2A-0D3D-4D09-A42E-84DFEB636B0F}" type="datetimeFigureOut">
              <a:rPr lang="en-US" smtClean="0"/>
              <a:t>1/13/2022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C16B8AE7-AE59-48E5-917A-C4B8746B86D8}" type="slidenum">
              <a:rPr lang="en-US" smtClean="0"/>
              <a:t>‹#›</a:t>
            </a:fld>
            <a:endParaRPr lang="en-US"/>
          </a:p>
        </p:txBody>
      </p:sp>
    </p:spTree>
    <p:extLst>
      <p:ext uri="{BB962C8B-B14F-4D97-AF65-F5344CB8AC3E}">
        <p14:creationId xmlns:p14="http://schemas.microsoft.com/office/powerpoint/2010/main" val="878077098"/>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png"/><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2.png"/><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png"/><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png"/><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png"/><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png"/><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png"/><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89B25-88E4-4D72-9B50-FE9F790AF850}"/>
              </a:ext>
            </a:extLst>
          </p:cNvPr>
          <p:cNvSpPr>
            <a:spLocks noGrp="1"/>
          </p:cNvSpPr>
          <p:nvPr>
            <p:ph type="ctrTitle"/>
          </p:nvPr>
        </p:nvSpPr>
        <p:spPr>
          <a:xfrm>
            <a:off x="1524000" y="1214437"/>
            <a:ext cx="9382125" cy="2900361"/>
          </a:xfrm>
        </p:spPr>
        <p:txBody>
          <a:bodyPr>
            <a:normAutofit/>
          </a:bodyPr>
          <a:lstStyle/>
          <a:p>
            <a:pPr algn="ctr"/>
            <a:br>
              <a:rPr lang="en-US" dirty="0"/>
            </a:br>
            <a:r>
              <a:rPr lang="en-US" dirty="0"/>
              <a:t>Coaches Corner</a:t>
            </a:r>
          </a:p>
        </p:txBody>
      </p:sp>
      <p:sp>
        <p:nvSpPr>
          <p:cNvPr id="3" name="Subtitle 2">
            <a:extLst>
              <a:ext uri="{FF2B5EF4-FFF2-40B4-BE49-F238E27FC236}">
                <a16:creationId xmlns:a16="http://schemas.microsoft.com/office/drawing/2014/main" id="{4DCBB0F8-B2EB-402C-BD17-334E77108B1F}"/>
              </a:ext>
            </a:extLst>
          </p:cNvPr>
          <p:cNvSpPr>
            <a:spLocks noGrp="1"/>
          </p:cNvSpPr>
          <p:nvPr>
            <p:ph type="subTitle" idx="1"/>
          </p:nvPr>
        </p:nvSpPr>
        <p:spPr>
          <a:xfrm>
            <a:off x="1524000" y="3602037"/>
            <a:ext cx="9144000" cy="2204395"/>
          </a:xfrm>
        </p:spPr>
        <p:txBody>
          <a:bodyPr>
            <a:normAutofit/>
          </a:bodyPr>
          <a:lstStyle/>
          <a:p>
            <a:endParaRPr lang="en-US" sz="3200" dirty="0"/>
          </a:p>
          <a:p>
            <a:endParaRPr lang="en-US" sz="3200" dirty="0"/>
          </a:p>
          <a:p>
            <a:pPr algn="ctr"/>
            <a:r>
              <a:rPr lang="en-US" sz="4000" dirty="0"/>
              <a:t>Building and Retaining Members</a:t>
            </a:r>
          </a:p>
        </p:txBody>
      </p:sp>
      <p:sp>
        <p:nvSpPr>
          <p:cNvPr id="4" name="Rectangle 2">
            <a:extLst>
              <a:ext uri="{FF2B5EF4-FFF2-40B4-BE49-F238E27FC236}">
                <a16:creationId xmlns:a16="http://schemas.microsoft.com/office/drawing/2014/main" id="{7E5EFCE9-188C-4C42-B8D8-FD93C36BEAAB}"/>
              </a:ext>
            </a:extLst>
          </p:cNvPr>
          <p:cNvSpPr>
            <a:spLocks noChangeArrowheads="1"/>
          </p:cNvSpPr>
          <p:nvPr/>
        </p:nvSpPr>
        <p:spPr bwMode="auto">
          <a:xfrm>
            <a:off x="238125" y="920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1F70DE0A-9897-43E0-8AB5-7D57C3E1F713}"/>
              </a:ext>
            </a:extLst>
          </p:cNvPr>
          <p:cNvGraphicFramePr>
            <a:graphicFrameLocks noChangeAspect="1"/>
          </p:cNvGraphicFramePr>
          <p:nvPr>
            <p:extLst>
              <p:ext uri="{D42A27DB-BD31-4B8C-83A1-F6EECF244321}">
                <p14:modId xmlns:p14="http://schemas.microsoft.com/office/powerpoint/2010/main" val="316845525"/>
              </p:ext>
            </p:extLst>
          </p:nvPr>
        </p:nvGraphicFramePr>
        <p:xfrm>
          <a:off x="5453062" y="763270"/>
          <a:ext cx="1285875" cy="1096645"/>
        </p:xfrm>
        <a:graphic>
          <a:graphicData uri="http://schemas.openxmlformats.org/presentationml/2006/ole">
            <mc:AlternateContent xmlns:mc="http://schemas.openxmlformats.org/markup-compatibility/2006">
              <mc:Choice xmlns:v="urn:schemas-microsoft-com:vml" Requires="v">
                <p:oleObj spid="_x0000_s1049" r:id="rId4" imgW="1467055" imgH="1276190" progId="MSPhotoEd.3">
                  <p:embed/>
                </p:oleObj>
              </mc:Choice>
              <mc:Fallback>
                <p:oleObj r:id="rId4" imgW="1467055" imgH="1276190" progId="MSPhotoEd.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062" y="763270"/>
                        <a:ext cx="1285875" cy="1096645"/>
                      </a:xfrm>
                      <a:prstGeom prst="rect">
                        <a:avLst/>
                      </a:prstGeom>
                      <a:noFill/>
                    </p:spPr>
                  </p:pic>
                </p:oleObj>
              </mc:Fallback>
            </mc:AlternateContent>
          </a:graphicData>
        </a:graphic>
      </p:graphicFrame>
      <p:sp>
        <p:nvSpPr>
          <p:cNvPr id="6" name="Rectangle 4">
            <a:extLst>
              <a:ext uri="{FF2B5EF4-FFF2-40B4-BE49-F238E27FC236}">
                <a16:creationId xmlns:a16="http://schemas.microsoft.com/office/drawing/2014/main" id="{619E9B54-269F-476F-A230-6697A36F65D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35955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A222B-DC12-4947-86C4-988F30263F40}"/>
              </a:ext>
            </a:extLst>
          </p:cNvPr>
          <p:cNvSpPr>
            <a:spLocks noGrp="1"/>
          </p:cNvSpPr>
          <p:nvPr>
            <p:ph type="title"/>
          </p:nvPr>
        </p:nvSpPr>
        <p:spPr>
          <a:xfrm>
            <a:off x="838200" y="365125"/>
            <a:ext cx="10515600" cy="2195195"/>
          </a:xfrm>
        </p:spPr>
        <p:txBody>
          <a:bodyPr>
            <a:normAutofit/>
          </a:bodyPr>
          <a:lstStyle/>
          <a:p>
            <a:pPr algn="ctr"/>
            <a:br>
              <a:rPr lang="en-US" dirty="0"/>
            </a:br>
            <a:r>
              <a:rPr lang="en-US" dirty="0"/>
              <a:t>What are your Club’s Goal</a:t>
            </a:r>
          </a:p>
        </p:txBody>
      </p:sp>
      <p:sp>
        <p:nvSpPr>
          <p:cNvPr id="3" name="Content Placeholder 2">
            <a:extLst>
              <a:ext uri="{FF2B5EF4-FFF2-40B4-BE49-F238E27FC236}">
                <a16:creationId xmlns:a16="http://schemas.microsoft.com/office/drawing/2014/main" id="{67364C9D-159E-4C7D-B35A-5ABEC5BFB8EA}"/>
              </a:ext>
            </a:extLst>
          </p:cNvPr>
          <p:cNvSpPr>
            <a:spLocks noGrp="1"/>
          </p:cNvSpPr>
          <p:nvPr>
            <p:ph idx="1"/>
          </p:nvPr>
        </p:nvSpPr>
        <p:spPr/>
        <p:txBody>
          <a:bodyPr>
            <a:normAutofit/>
          </a:bodyPr>
          <a:lstStyle/>
          <a:p>
            <a:endParaRPr lang="en-US" dirty="0"/>
          </a:p>
          <a:p>
            <a:endParaRPr lang="en-US" dirty="0"/>
          </a:p>
          <a:p>
            <a:r>
              <a:rPr lang="en-US" dirty="0"/>
              <a:t>What is your club’s brand? </a:t>
            </a:r>
          </a:p>
          <a:p>
            <a:r>
              <a:rPr lang="en-US" dirty="0"/>
              <a:t>What is your market?</a:t>
            </a:r>
          </a:p>
          <a:p>
            <a:r>
              <a:rPr lang="en-US" dirty="0"/>
              <a:t>Where do you want your club to be in 3 years? 5 years?</a:t>
            </a:r>
          </a:p>
          <a:p>
            <a:r>
              <a:rPr lang="en-US" dirty="0"/>
              <a:t>What does your current membership want to accomplish in the coming year. Longer term? </a:t>
            </a:r>
          </a:p>
        </p:txBody>
      </p:sp>
      <p:graphicFrame>
        <p:nvGraphicFramePr>
          <p:cNvPr id="4" name="Object 3">
            <a:extLst>
              <a:ext uri="{FF2B5EF4-FFF2-40B4-BE49-F238E27FC236}">
                <a16:creationId xmlns:a16="http://schemas.microsoft.com/office/drawing/2014/main" id="{FD415949-FE57-437E-9047-D0DF8BBE6FD4}"/>
              </a:ext>
            </a:extLst>
          </p:cNvPr>
          <p:cNvGraphicFramePr>
            <a:graphicFrameLocks noChangeAspect="1"/>
          </p:cNvGraphicFramePr>
          <p:nvPr>
            <p:extLst>
              <p:ext uri="{D42A27DB-BD31-4B8C-83A1-F6EECF244321}">
                <p14:modId xmlns:p14="http://schemas.microsoft.com/office/powerpoint/2010/main" val="697157205"/>
              </p:ext>
            </p:extLst>
          </p:nvPr>
        </p:nvGraphicFramePr>
        <p:xfrm>
          <a:off x="5453062" y="314642"/>
          <a:ext cx="1285875" cy="1123950"/>
        </p:xfrm>
        <a:graphic>
          <a:graphicData uri="http://schemas.openxmlformats.org/presentationml/2006/ole">
            <mc:AlternateContent xmlns:mc="http://schemas.openxmlformats.org/markup-compatibility/2006">
              <mc:Choice xmlns:v="urn:schemas-microsoft-com:vml" Requires="v">
                <p:oleObj spid="_x0000_s2070" r:id="rId4" imgW="1467055" imgH="1276190" progId="MSPhotoEd.3">
                  <p:embed/>
                </p:oleObj>
              </mc:Choice>
              <mc:Fallback>
                <p:oleObj r:id="rId4" imgW="1467055" imgH="1276190" progId="MSPhotoEd.3">
                  <p:embed/>
                  <p:pic>
                    <p:nvPicPr>
                      <p:cNvPr id="7" name="Object 6">
                        <a:extLst>
                          <a:ext uri="{FF2B5EF4-FFF2-40B4-BE49-F238E27FC236}">
                            <a16:creationId xmlns:a16="http://schemas.microsoft.com/office/drawing/2014/main" id="{FD65920F-11D8-48C9-A19D-C6EAA5AC0B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062" y="314642"/>
                        <a:ext cx="1285875"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68222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11EEB-D7A0-4B41-B3F7-5FDE97295E8C}"/>
              </a:ext>
            </a:extLst>
          </p:cNvPr>
          <p:cNvSpPr>
            <a:spLocks noGrp="1"/>
          </p:cNvSpPr>
          <p:nvPr>
            <p:ph type="title"/>
          </p:nvPr>
        </p:nvSpPr>
        <p:spPr/>
        <p:txBody>
          <a:bodyPr>
            <a:normAutofit fontScale="90000"/>
          </a:bodyPr>
          <a:lstStyle/>
          <a:p>
            <a:pPr algn="ctr"/>
            <a:br>
              <a:rPr lang="en-US" dirty="0"/>
            </a:br>
            <a:br>
              <a:rPr lang="en-US" dirty="0"/>
            </a:br>
            <a:br>
              <a:rPr lang="en-US" dirty="0"/>
            </a:br>
            <a:r>
              <a:rPr lang="en-US" dirty="0"/>
              <a:t>Thinking Strategically</a:t>
            </a:r>
          </a:p>
        </p:txBody>
      </p:sp>
      <p:sp>
        <p:nvSpPr>
          <p:cNvPr id="3" name="Content Placeholder 2">
            <a:extLst>
              <a:ext uri="{FF2B5EF4-FFF2-40B4-BE49-F238E27FC236}">
                <a16:creationId xmlns:a16="http://schemas.microsoft.com/office/drawing/2014/main" id="{251E27FE-5E95-4E2D-A6A8-44270113BED2}"/>
              </a:ext>
            </a:extLst>
          </p:cNvPr>
          <p:cNvSpPr>
            <a:spLocks noGrp="1"/>
          </p:cNvSpPr>
          <p:nvPr>
            <p:ph idx="1"/>
          </p:nvPr>
        </p:nvSpPr>
        <p:spPr>
          <a:xfrm>
            <a:off x="838200" y="2400299"/>
            <a:ext cx="10515600" cy="3776663"/>
          </a:xfrm>
        </p:spPr>
        <p:txBody>
          <a:bodyPr/>
          <a:lstStyle/>
          <a:p>
            <a:r>
              <a:rPr lang="en-US" dirty="0"/>
              <a:t>Developing a quality club environment for club members. </a:t>
            </a:r>
          </a:p>
          <a:p>
            <a:r>
              <a:rPr lang="en-US" dirty="0"/>
              <a:t>Encouraging the use of the Distinguished Club Plan. </a:t>
            </a:r>
          </a:p>
          <a:p>
            <a:r>
              <a:rPr lang="en-US" dirty="0"/>
              <a:t>Encouraging the use of specific tools such as Moments of Truth/ Club Member Interest Survey/ Club Success Plan. </a:t>
            </a:r>
          </a:p>
          <a:p>
            <a:r>
              <a:rPr lang="en-US" dirty="0"/>
              <a:t>Building stronger relationships with all members  - assessing needs. </a:t>
            </a:r>
          </a:p>
          <a:p>
            <a:r>
              <a:rPr lang="en-US" dirty="0"/>
              <a:t>Building stronger engagement/ involvement of all members. </a:t>
            </a:r>
          </a:p>
          <a:p>
            <a:endParaRPr lang="en-US" dirty="0"/>
          </a:p>
        </p:txBody>
      </p:sp>
      <p:graphicFrame>
        <p:nvGraphicFramePr>
          <p:cNvPr id="4" name="Object 3">
            <a:extLst>
              <a:ext uri="{FF2B5EF4-FFF2-40B4-BE49-F238E27FC236}">
                <a16:creationId xmlns:a16="http://schemas.microsoft.com/office/drawing/2014/main" id="{DCF7C43E-221E-42E6-B244-9EDE76BF4C5D}"/>
              </a:ext>
            </a:extLst>
          </p:cNvPr>
          <p:cNvGraphicFramePr>
            <a:graphicFrameLocks noChangeAspect="1"/>
          </p:cNvGraphicFramePr>
          <p:nvPr>
            <p:extLst>
              <p:ext uri="{D42A27DB-BD31-4B8C-83A1-F6EECF244321}">
                <p14:modId xmlns:p14="http://schemas.microsoft.com/office/powerpoint/2010/main" val="1502925003"/>
              </p:ext>
            </p:extLst>
          </p:nvPr>
        </p:nvGraphicFramePr>
        <p:xfrm>
          <a:off x="5453062" y="314642"/>
          <a:ext cx="1285875" cy="1123950"/>
        </p:xfrm>
        <a:graphic>
          <a:graphicData uri="http://schemas.openxmlformats.org/presentationml/2006/ole">
            <mc:AlternateContent xmlns:mc="http://schemas.openxmlformats.org/markup-compatibility/2006">
              <mc:Choice xmlns:v="urn:schemas-microsoft-com:vml" Requires="v">
                <p:oleObj spid="_x0000_s10256" r:id="rId4" imgW="1467055" imgH="1276190" progId="MSPhotoEd.3">
                  <p:embed/>
                </p:oleObj>
              </mc:Choice>
              <mc:Fallback>
                <p:oleObj r:id="rId4" imgW="1467055" imgH="1276190" progId="MSPhotoEd.3">
                  <p:embed/>
                  <p:pic>
                    <p:nvPicPr>
                      <p:cNvPr id="4" name="Object 3">
                        <a:extLst>
                          <a:ext uri="{FF2B5EF4-FFF2-40B4-BE49-F238E27FC236}">
                            <a16:creationId xmlns:a16="http://schemas.microsoft.com/office/drawing/2014/main" id="{FD415949-FE57-437E-9047-D0DF8BBE6F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062" y="314642"/>
                        <a:ext cx="1285875"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462273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1F3D-75F2-465E-A3D0-BEEAFD60FE9C}"/>
              </a:ext>
            </a:extLst>
          </p:cNvPr>
          <p:cNvSpPr>
            <a:spLocks noGrp="1"/>
          </p:cNvSpPr>
          <p:nvPr>
            <p:ph type="title"/>
          </p:nvPr>
        </p:nvSpPr>
        <p:spPr>
          <a:xfrm>
            <a:off x="838200" y="365125"/>
            <a:ext cx="10515600" cy="3063875"/>
          </a:xfrm>
        </p:spPr>
        <p:txBody>
          <a:bodyPr/>
          <a:lstStyle/>
          <a:p>
            <a:pPr algn="ctr"/>
            <a:br>
              <a:rPr lang="en-US" dirty="0"/>
            </a:br>
            <a:r>
              <a:rPr lang="en-US" dirty="0"/>
              <a:t>Tactics to support Strategy</a:t>
            </a:r>
          </a:p>
        </p:txBody>
      </p:sp>
      <p:sp>
        <p:nvSpPr>
          <p:cNvPr id="3" name="Content Placeholder 2">
            <a:extLst>
              <a:ext uri="{FF2B5EF4-FFF2-40B4-BE49-F238E27FC236}">
                <a16:creationId xmlns:a16="http://schemas.microsoft.com/office/drawing/2014/main" id="{CF9756C5-6BE9-4BB9-8925-75E05A7D7F6C}"/>
              </a:ext>
            </a:extLst>
          </p:cNvPr>
          <p:cNvSpPr>
            <a:spLocks noGrp="1"/>
          </p:cNvSpPr>
          <p:nvPr>
            <p:ph idx="1"/>
          </p:nvPr>
        </p:nvSpPr>
        <p:spPr>
          <a:xfrm>
            <a:off x="1120000" y="1825625"/>
            <a:ext cx="10233800" cy="4667250"/>
          </a:xfrm>
        </p:spPr>
        <p:txBody>
          <a:bodyPr>
            <a:normAutofit/>
          </a:bodyPr>
          <a:lstStyle/>
          <a:p>
            <a:endParaRPr lang="en-US" dirty="0"/>
          </a:p>
          <a:p>
            <a:endParaRPr lang="en-US" dirty="0"/>
          </a:p>
          <a:p>
            <a:r>
              <a:rPr lang="en-US" dirty="0"/>
              <a:t>Club Membership Interest survey</a:t>
            </a:r>
          </a:p>
          <a:p>
            <a:r>
              <a:rPr lang="en-US" dirty="0"/>
              <a:t>Presenting Moments of Truth</a:t>
            </a:r>
          </a:p>
          <a:p>
            <a:r>
              <a:rPr lang="en-US" dirty="0"/>
              <a:t>Developing a Club Success Plan</a:t>
            </a:r>
          </a:p>
          <a:p>
            <a:r>
              <a:rPr lang="en-US" dirty="0"/>
              <a:t>Consulting former officers/ current officers</a:t>
            </a:r>
          </a:p>
          <a:p>
            <a:r>
              <a:rPr lang="en-US" dirty="0"/>
              <a:t>Getting the Area Director’s input</a:t>
            </a:r>
          </a:p>
          <a:p>
            <a:r>
              <a:rPr lang="en-US" dirty="0"/>
              <a:t>Consider Club Coach</a:t>
            </a:r>
          </a:p>
        </p:txBody>
      </p:sp>
      <p:graphicFrame>
        <p:nvGraphicFramePr>
          <p:cNvPr id="4" name="Object 3">
            <a:extLst>
              <a:ext uri="{FF2B5EF4-FFF2-40B4-BE49-F238E27FC236}">
                <a16:creationId xmlns:a16="http://schemas.microsoft.com/office/drawing/2014/main" id="{30100A41-E80E-497B-AE48-F1C654908D98}"/>
              </a:ext>
            </a:extLst>
          </p:cNvPr>
          <p:cNvGraphicFramePr>
            <a:graphicFrameLocks noChangeAspect="1"/>
          </p:cNvGraphicFramePr>
          <p:nvPr>
            <p:extLst>
              <p:ext uri="{D42A27DB-BD31-4B8C-83A1-F6EECF244321}">
                <p14:modId xmlns:p14="http://schemas.microsoft.com/office/powerpoint/2010/main" val="82370723"/>
              </p:ext>
            </p:extLst>
          </p:nvPr>
        </p:nvGraphicFramePr>
        <p:xfrm>
          <a:off x="5453062" y="337502"/>
          <a:ext cx="1285875" cy="1123950"/>
        </p:xfrm>
        <a:graphic>
          <a:graphicData uri="http://schemas.openxmlformats.org/presentationml/2006/ole">
            <mc:AlternateContent xmlns:mc="http://schemas.openxmlformats.org/markup-compatibility/2006">
              <mc:Choice xmlns:v="urn:schemas-microsoft-com:vml" Requires="v">
                <p:oleObj spid="_x0000_s3094" r:id="rId4" imgW="1467055" imgH="1276190" progId="MSPhotoEd.3">
                  <p:embed/>
                </p:oleObj>
              </mc:Choice>
              <mc:Fallback>
                <p:oleObj r:id="rId4" imgW="1467055" imgH="1276190" progId="MSPhotoEd.3">
                  <p:embed/>
                  <p:pic>
                    <p:nvPicPr>
                      <p:cNvPr id="7" name="Object 6">
                        <a:extLst>
                          <a:ext uri="{FF2B5EF4-FFF2-40B4-BE49-F238E27FC236}">
                            <a16:creationId xmlns:a16="http://schemas.microsoft.com/office/drawing/2014/main" id="{FD65920F-11D8-48C9-A19D-C6EAA5AC0B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062" y="337502"/>
                        <a:ext cx="1285875"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84356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588F-0C11-4F85-AF16-E1CD9B65B183}"/>
              </a:ext>
            </a:extLst>
          </p:cNvPr>
          <p:cNvSpPr>
            <a:spLocks noGrp="1"/>
          </p:cNvSpPr>
          <p:nvPr>
            <p:ph type="title"/>
          </p:nvPr>
        </p:nvSpPr>
        <p:spPr>
          <a:xfrm>
            <a:off x="838200" y="365125"/>
            <a:ext cx="10515600" cy="2583815"/>
          </a:xfrm>
        </p:spPr>
        <p:txBody>
          <a:bodyPr>
            <a:normAutofit/>
          </a:bodyPr>
          <a:lstStyle/>
          <a:p>
            <a:pPr algn="ctr"/>
            <a:r>
              <a:rPr lang="en-US" sz="4000" dirty="0"/>
              <a:t>More Examples for Tactics </a:t>
            </a:r>
          </a:p>
        </p:txBody>
      </p:sp>
      <p:sp>
        <p:nvSpPr>
          <p:cNvPr id="3" name="Content Placeholder 2">
            <a:extLst>
              <a:ext uri="{FF2B5EF4-FFF2-40B4-BE49-F238E27FC236}">
                <a16:creationId xmlns:a16="http://schemas.microsoft.com/office/drawing/2014/main" id="{D5CDF362-BEC0-439D-A88D-CAF0A8C9F48B}"/>
              </a:ext>
            </a:extLst>
          </p:cNvPr>
          <p:cNvSpPr>
            <a:spLocks noGrp="1"/>
          </p:cNvSpPr>
          <p:nvPr>
            <p:ph idx="1"/>
          </p:nvPr>
        </p:nvSpPr>
        <p:spPr/>
        <p:txBody>
          <a:bodyPr>
            <a:normAutofit fontScale="92500" lnSpcReduction="20000"/>
          </a:bodyPr>
          <a:lstStyle/>
          <a:p>
            <a:endParaRPr lang="en-US" dirty="0"/>
          </a:p>
          <a:p>
            <a:r>
              <a:rPr lang="en-US" dirty="0"/>
              <a:t>Set Educational Achievements for each member</a:t>
            </a:r>
          </a:p>
          <a:p>
            <a:r>
              <a:rPr lang="en-US" dirty="0"/>
              <a:t>Orientation for each new member (engagement)</a:t>
            </a:r>
          </a:p>
          <a:p>
            <a:r>
              <a:rPr lang="en-US" dirty="0"/>
              <a:t>Open House/ Speech Craft/Membership Contests</a:t>
            </a:r>
          </a:p>
          <a:p>
            <a:r>
              <a:rPr lang="en-US" dirty="0"/>
              <a:t>Virtual Marketing – Facebook/ Meet-up/ </a:t>
            </a:r>
            <a:r>
              <a:rPr lang="en-US" dirty="0" err="1"/>
              <a:t>Linkedin</a:t>
            </a:r>
            <a:r>
              <a:rPr lang="en-US" dirty="0"/>
              <a:t>/Website Design</a:t>
            </a:r>
          </a:p>
          <a:p>
            <a:r>
              <a:rPr lang="en-US" dirty="0"/>
              <a:t>Traditional Marketing – Newspaper/ Magazine/ Business Cards</a:t>
            </a:r>
          </a:p>
          <a:p>
            <a:r>
              <a:rPr lang="en-US" dirty="0"/>
              <a:t>Organization Marketing – Rotary/ Kiwanis/ Lions Club etc. </a:t>
            </a:r>
          </a:p>
          <a:p>
            <a:r>
              <a:rPr lang="en-US" dirty="0"/>
              <a:t>Personal Invite to potential member</a:t>
            </a:r>
          </a:p>
          <a:p>
            <a:r>
              <a:rPr lang="en-US" dirty="0"/>
              <a:t>Attend Officer Training</a:t>
            </a:r>
          </a:p>
          <a:p>
            <a:r>
              <a:rPr lang="en-US" dirty="0"/>
              <a:t>Club Coach? </a:t>
            </a:r>
          </a:p>
        </p:txBody>
      </p:sp>
      <p:graphicFrame>
        <p:nvGraphicFramePr>
          <p:cNvPr id="4" name="Object 3">
            <a:extLst>
              <a:ext uri="{FF2B5EF4-FFF2-40B4-BE49-F238E27FC236}">
                <a16:creationId xmlns:a16="http://schemas.microsoft.com/office/drawing/2014/main" id="{A20DB9C6-FB40-40F4-990C-DB8367E4A2B4}"/>
              </a:ext>
            </a:extLst>
          </p:cNvPr>
          <p:cNvGraphicFramePr>
            <a:graphicFrameLocks noChangeAspect="1"/>
          </p:cNvGraphicFramePr>
          <p:nvPr>
            <p:extLst>
              <p:ext uri="{D42A27DB-BD31-4B8C-83A1-F6EECF244321}">
                <p14:modId xmlns:p14="http://schemas.microsoft.com/office/powerpoint/2010/main" val="2479319756"/>
              </p:ext>
            </p:extLst>
          </p:nvPr>
        </p:nvGraphicFramePr>
        <p:xfrm>
          <a:off x="5453062" y="36353"/>
          <a:ext cx="1285875" cy="1123950"/>
        </p:xfrm>
        <a:graphic>
          <a:graphicData uri="http://schemas.openxmlformats.org/presentationml/2006/ole">
            <mc:AlternateContent xmlns:mc="http://schemas.openxmlformats.org/markup-compatibility/2006">
              <mc:Choice xmlns:v="urn:schemas-microsoft-com:vml" Requires="v">
                <p:oleObj spid="_x0000_s5142" r:id="rId4" imgW="1467055" imgH="1276190" progId="MSPhotoEd.3">
                  <p:embed/>
                </p:oleObj>
              </mc:Choice>
              <mc:Fallback>
                <p:oleObj r:id="rId4" imgW="1467055" imgH="1276190" progId="MSPhotoEd.3">
                  <p:embed/>
                  <p:pic>
                    <p:nvPicPr>
                      <p:cNvPr id="7" name="Object 6">
                        <a:extLst>
                          <a:ext uri="{FF2B5EF4-FFF2-40B4-BE49-F238E27FC236}">
                            <a16:creationId xmlns:a16="http://schemas.microsoft.com/office/drawing/2014/main" id="{FD65920F-11D8-48C9-A19D-C6EAA5AC0B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062" y="36353"/>
                        <a:ext cx="1285875"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21883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30F3-2F6C-4864-A66F-7C4A6088C4EC}"/>
              </a:ext>
            </a:extLst>
          </p:cNvPr>
          <p:cNvSpPr>
            <a:spLocks noGrp="1"/>
          </p:cNvSpPr>
          <p:nvPr>
            <p:ph type="title"/>
          </p:nvPr>
        </p:nvSpPr>
        <p:spPr>
          <a:xfrm>
            <a:off x="838200" y="365125"/>
            <a:ext cx="10515600" cy="2880995"/>
          </a:xfrm>
        </p:spPr>
        <p:txBody>
          <a:bodyPr/>
          <a:lstStyle/>
          <a:p>
            <a:pPr algn="ctr"/>
            <a:r>
              <a:rPr lang="en-US" dirty="0"/>
              <a:t>Set Up Specific Action Plans</a:t>
            </a:r>
          </a:p>
        </p:txBody>
      </p:sp>
      <p:sp>
        <p:nvSpPr>
          <p:cNvPr id="3" name="Content Placeholder 2">
            <a:extLst>
              <a:ext uri="{FF2B5EF4-FFF2-40B4-BE49-F238E27FC236}">
                <a16:creationId xmlns:a16="http://schemas.microsoft.com/office/drawing/2014/main" id="{2B33428C-11D6-42C5-9BFA-165FF9C667CC}"/>
              </a:ext>
            </a:extLst>
          </p:cNvPr>
          <p:cNvSpPr>
            <a:spLocks noGrp="1"/>
          </p:cNvSpPr>
          <p:nvPr>
            <p:ph idx="1"/>
          </p:nvPr>
        </p:nvSpPr>
        <p:spPr>
          <a:xfrm>
            <a:off x="838200" y="2880359"/>
            <a:ext cx="10515600" cy="3296603"/>
          </a:xfrm>
        </p:spPr>
        <p:txBody>
          <a:bodyPr/>
          <a:lstStyle/>
          <a:p>
            <a:r>
              <a:rPr lang="en-US" dirty="0"/>
              <a:t>Be Specific</a:t>
            </a:r>
          </a:p>
          <a:p>
            <a:r>
              <a:rPr lang="en-US" dirty="0"/>
              <a:t>Completion Date</a:t>
            </a:r>
          </a:p>
          <a:p>
            <a:r>
              <a:rPr lang="en-US" dirty="0"/>
              <a:t>Checkpoint Date for Progress</a:t>
            </a:r>
          </a:p>
          <a:p>
            <a:r>
              <a:rPr lang="en-US" dirty="0"/>
              <a:t>Responsibility</a:t>
            </a:r>
          </a:p>
          <a:p>
            <a:r>
              <a:rPr lang="en-US" dirty="0"/>
              <a:t>Team Support</a:t>
            </a:r>
          </a:p>
          <a:p>
            <a:r>
              <a:rPr lang="en-US" dirty="0"/>
              <a:t>= Club Success Plan!</a:t>
            </a:r>
          </a:p>
        </p:txBody>
      </p:sp>
      <p:graphicFrame>
        <p:nvGraphicFramePr>
          <p:cNvPr id="4" name="Object 3">
            <a:extLst>
              <a:ext uri="{FF2B5EF4-FFF2-40B4-BE49-F238E27FC236}">
                <a16:creationId xmlns:a16="http://schemas.microsoft.com/office/drawing/2014/main" id="{66DABF04-9BD8-40D9-B545-EA552F5D5159}"/>
              </a:ext>
            </a:extLst>
          </p:cNvPr>
          <p:cNvGraphicFramePr>
            <a:graphicFrameLocks noChangeAspect="1"/>
          </p:cNvGraphicFramePr>
          <p:nvPr>
            <p:extLst>
              <p:ext uri="{D42A27DB-BD31-4B8C-83A1-F6EECF244321}">
                <p14:modId xmlns:p14="http://schemas.microsoft.com/office/powerpoint/2010/main" val="2292038161"/>
              </p:ext>
            </p:extLst>
          </p:nvPr>
        </p:nvGraphicFramePr>
        <p:xfrm>
          <a:off x="5453062" y="119063"/>
          <a:ext cx="1285875" cy="1123950"/>
        </p:xfrm>
        <a:graphic>
          <a:graphicData uri="http://schemas.openxmlformats.org/presentationml/2006/ole">
            <mc:AlternateContent xmlns:mc="http://schemas.openxmlformats.org/markup-compatibility/2006">
              <mc:Choice xmlns:v="urn:schemas-microsoft-com:vml" Requires="v">
                <p:oleObj spid="_x0000_s6166" r:id="rId4" imgW="1467055" imgH="1276190" progId="MSPhotoEd.3">
                  <p:embed/>
                </p:oleObj>
              </mc:Choice>
              <mc:Fallback>
                <p:oleObj r:id="rId4" imgW="1467055" imgH="1276190" progId="MSPhotoEd.3">
                  <p:embed/>
                  <p:pic>
                    <p:nvPicPr>
                      <p:cNvPr id="7" name="Object 6">
                        <a:extLst>
                          <a:ext uri="{FF2B5EF4-FFF2-40B4-BE49-F238E27FC236}">
                            <a16:creationId xmlns:a16="http://schemas.microsoft.com/office/drawing/2014/main" id="{FD65920F-11D8-48C9-A19D-C6EAA5AC0B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062" y="119063"/>
                        <a:ext cx="1285875"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935651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4B122-098C-4D3C-B865-272A14450535}"/>
              </a:ext>
            </a:extLst>
          </p:cNvPr>
          <p:cNvSpPr>
            <a:spLocks noGrp="1"/>
          </p:cNvSpPr>
          <p:nvPr>
            <p:ph type="title"/>
          </p:nvPr>
        </p:nvSpPr>
        <p:spPr>
          <a:xfrm>
            <a:off x="838200" y="365125"/>
            <a:ext cx="10515600" cy="3063875"/>
          </a:xfrm>
        </p:spPr>
        <p:txBody>
          <a:bodyPr/>
          <a:lstStyle/>
          <a:p>
            <a:pPr algn="ctr"/>
            <a:r>
              <a:rPr lang="en-US" dirty="0"/>
              <a:t>Measurement</a:t>
            </a:r>
          </a:p>
        </p:txBody>
      </p:sp>
      <p:sp>
        <p:nvSpPr>
          <p:cNvPr id="3" name="Content Placeholder 2">
            <a:extLst>
              <a:ext uri="{FF2B5EF4-FFF2-40B4-BE49-F238E27FC236}">
                <a16:creationId xmlns:a16="http://schemas.microsoft.com/office/drawing/2014/main" id="{E599C81B-0C38-486B-9F40-77CA55A17611}"/>
              </a:ext>
            </a:extLst>
          </p:cNvPr>
          <p:cNvSpPr>
            <a:spLocks noGrp="1"/>
          </p:cNvSpPr>
          <p:nvPr>
            <p:ph idx="1"/>
          </p:nvPr>
        </p:nvSpPr>
        <p:spPr/>
        <p:txBody>
          <a:bodyPr>
            <a:normAutofit/>
          </a:bodyPr>
          <a:lstStyle/>
          <a:p>
            <a:endParaRPr lang="en-US" dirty="0"/>
          </a:p>
          <a:p>
            <a:endParaRPr lang="en-US" dirty="0"/>
          </a:p>
          <a:p>
            <a:r>
              <a:rPr lang="en-US" dirty="0"/>
              <a:t>DCP </a:t>
            </a:r>
          </a:p>
          <a:p>
            <a:r>
              <a:rPr lang="en-US" dirty="0"/>
              <a:t>Club Member Interest Survey</a:t>
            </a:r>
          </a:p>
          <a:p>
            <a:r>
              <a:rPr lang="en-US" dirty="0"/>
              <a:t>Officer Progress Reports</a:t>
            </a:r>
          </a:p>
          <a:p>
            <a:r>
              <a:rPr lang="en-US" dirty="0"/>
              <a:t>Retention of members at Dues Periods</a:t>
            </a:r>
          </a:p>
          <a:p>
            <a:r>
              <a:rPr lang="en-US" dirty="0"/>
              <a:t>“Exit” Interviews</a:t>
            </a:r>
          </a:p>
        </p:txBody>
      </p:sp>
      <p:graphicFrame>
        <p:nvGraphicFramePr>
          <p:cNvPr id="4" name="Object 3">
            <a:extLst>
              <a:ext uri="{FF2B5EF4-FFF2-40B4-BE49-F238E27FC236}">
                <a16:creationId xmlns:a16="http://schemas.microsoft.com/office/drawing/2014/main" id="{2BE6E6BA-AE44-49B0-8589-5F2CE1DAAE4D}"/>
              </a:ext>
            </a:extLst>
          </p:cNvPr>
          <p:cNvGraphicFramePr>
            <a:graphicFrameLocks noChangeAspect="1"/>
          </p:cNvGraphicFramePr>
          <p:nvPr>
            <p:extLst>
              <p:ext uri="{D42A27DB-BD31-4B8C-83A1-F6EECF244321}">
                <p14:modId xmlns:p14="http://schemas.microsoft.com/office/powerpoint/2010/main" val="4182032050"/>
              </p:ext>
            </p:extLst>
          </p:nvPr>
        </p:nvGraphicFramePr>
        <p:xfrm>
          <a:off x="5453062" y="132397"/>
          <a:ext cx="1285875" cy="1123950"/>
        </p:xfrm>
        <a:graphic>
          <a:graphicData uri="http://schemas.openxmlformats.org/presentationml/2006/ole">
            <mc:AlternateContent xmlns:mc="http://schemas.openxmlformats.org/markup-compatibility/2006">
              <mc:Choice xmlns:v="urn:schemas-microsoft-com:vml" Requires="v">
                <p:oleObj spid="_x0000_s7190" r:id="rId4" imgW="1467055" imgH="1276190" progId="MSPhotoEd.3">
                  <p:embed/>
                </p:oleObj>
              </mc:Choice>
              <mc:Fallback>
                <p:oleObj r:id="rId4" imgW="1467055" imgH="1276190" progId="MSPhotoEd.3">
                  <p:embed/>
                  <p:pic>
                    <p:nvPicPr>
                      <p:cNvPr id="7" name="Object 6">
                        <a:extLst>
                          <a:ext uri="{FF2B5EF4-FFF2-40B4-BE49-F238E27FC236}">
                            <a16:creationId xmlns:a16="http://schemas.microsoft.com/office/drawing/2014/main" id="{FD65920F-11D8-48C9-A19D-C6EAA5AC0B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062" y="132397"/>
                        <a:ext cx="1285875"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07122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52202-028C-46D6-B505-31CAB89ED4BC}"/>
              </a:ext>
            </a:extLst>
          </p:cNvPr>
          <p:cNvSpPr>
            <a:spLocks noGrp="1"/>
          </p:cNvSpPr>
          <p:nvPr>
            <p:ph type="title"/>
          </p:nvPr>
        </p:nvSpPr>
        <p:spPr>
          <a:xfrm>
            <a:off x="838200" y="365125"/>
            <a:ext cx="10515600" cy="2172335"/>
          </a:xfrm>
        </p:spPr>
        <p:txBody>
          <a:bodyPr>
            <a:normAutofit/>
          </a:bodyPr>
          <a:lstStyle/>
          <a:p>
            <a:pPr algn="ctr"/>
            <a:r>
              <a:rPr lang="en-US" sz="3600" b="1" dirty="0"/>
              <a:t>District Leader “Tactics” in Supporting Clubs</a:t>
            </a:r>
          </a:p>
        </p:txBody>
      </p:sp>
      <p:sp>
        <p:nvSpPr>
          <p:cNvPr id="3" name="Content Placeholder 2">
            <a:extLst>
              <a:ext uri="{FF2B5EF4-FFF2-40B4-BE49-F238E27FC236}">
                <a16:creationId xmlns:a16="http://schemas.microsoft.com/office/drawing/2014/main" id="{BFB4097E-A2B8-4DA3-A038-F3997F97DEDB}"/>
              </a:ext>
            </a:extLst>
          </p:cNvPr>
          <p:cNvSpPr>
            <a:spLocks noGrp="1"/>
          </p:cNvSpPr>
          <p:nvPr>
            <p:ph idx="1"/>
          </p:nvPr>
        </p:nvSpPr>
        <p:spPr>
          <a:xfrm>
            <a:off x="1120000" y="1920240"/>
            <a:ext cx="10233800" cy="4343399"/>
          </a:xfrm>
        </p:spPr>
        <p:txBody>
          <a:bodyPr>
            <a:normAutofit lnSpcReduction="10000"/>
          </a:bodyPr>
          <a:lstStyle/>
          <a:p>
            <a:r>
              <a:rPr lang="en-US" dirty="0"/>
              <a:t>Link into District Success Plan for current year. </a:t>
            </a:r>
          </a:p>
          <a:p>
            <a:r>
              <a:rPr lang="en-US" dirty="0"/>
              <a:t>Promote strong </a:t>
            </a:r>
            <a:r>
              <a:rPr lang="en-US" u="sng" dirty="0"/>
              <a:t>communication</a:t>
            </a:r>
            <a:r>
              <a:rPr lang="en-US" dirty="0"/>
              <a:t> down to clubs and back to district. </a:t>
            </a:r>
          </a:p>
          <a:p>
            <a:r>
              <a:rPr lang="en-US" dirty="0"/>
              <a:t>Develop Relationships with Club Members.</a:t>
            </a:r>
          </a:p>
          <a:p>
            <a:r>
              <a:rPr lang="en-US" dirty="0"/>
              <a:t>Understand that “no one size fits all” – “Listen”/ “observe”</a:t>
            </a:r>
          </a:p>
          <a:p>
            <a:r>
              <a:rPr lang="en-US" dirty="0"/>
              <a:t>Ask questions vs. telling, “Have you ever considered this….” vs. “In my club we do it this way…..”. </a:t>
            </a:r>
          </a:p>
          <a:p>
            <a:r>
              <a:rPr lang="en-US" dirty="0"/>
              <a:t>Benchmarking (Area/ Division Council Meetings). </a:t>
            </a:r>
          </a:p>
          <a:p>
            <a:r>
              <a:rPr lang="en-US" dirty="0"/>
              <a:t>Consider joint meetings/ inviting to other club meetings</a:t>
            </a:r>
          </a:p>
          <a:p>
            <a:r>
              <a:rPr lang="en-US" dirty="0"/>
              <a:t>Have strong club “adopt” a weak club. </a:t>
            </a:r>
          </a:p>
        </p:txBody>
      </p:sp>
      <p:graphicFrame>
        <p:nvGraphicFramePr>
          <p:cNvPr id="4" name="Object 3">
            <a:extLst>
              <a:ext uri="{FF2B5EF4-FFF2-40B4-BE49-F238E27FC236}">
                <a16:creationId xmlns:a16="http://schemas.microsoft.com/office/drawing/2014/main" id="{3C4AF520-6460-4729-B556-75792FAA8401}"/>
              </a:ext>
            </a:extLst>
          </p:cNvPr>
          <p:cNvGraphicFramePr>
            <a:graphicFrameLocks noChangeAspect="1"/>
          </p:cNvGraphicFramePr>
          <p:nvPr>
            <p:extLst>
              <p:ext uri="{D42A27DB-BD31-4B8C-83A1-F6EECF244321}">
                <p14:modId xmlns:p14="http://schemas.microsoft.com/office/powerpoint/2010/main" val="2679551734"/>
              </p:ext>
            </p:extLst>
          </p:nvPr>
        </p:nvGraphicFramePr>
        <p:xfrm>
          <a:off x="5555932" y="122302"/>
          <a:ext cx="1080135" cy="944118"/>
        </p:xfrm>
        <a:graphic>
          <a:graphicData uri="http://schemas.openxmlformats.org/presentationml/2006/ole">
            <mc:AlternateContent xmlns:mc="http://schemas.openxmlformats.org/markup-compatibility/2006">
              <mc:Choice xmlns:v="urn:schemas-microsoft-com:vml" Requires="v">
                <p:oleObj spid="_x0000_s8214" r:id="rId4" imgW="1467055" imgH="1276190" progId="MSPhotoEd.3">
                  <p:embed/>
                </p:oleObj>
              </mc:Choice>
              <mc:Fallback>
                <p:oleObj r:id="rId4" imgW="1467055" imgH="1276190" progId="MSPhotoEd.3">
                  <p:embed/>
                  <p:pic>
                    <p:nvPicPr>
                      <p:cNvPr id="7" name="Object 6">
                        <a:extLst>
                          <a:ext uri="{FF2B5EF4-FFF2-40B4-BE49-F238E27FC236}">
                            <a16:creationId xmlns:a16="http://schemas.microsoft.com/office/drawing/2014/main" id="{FD65920F-11D8-48C9-A19D-C6EAA5AC0B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55932" y="122302"/>
                        <a:ext cx="1080135" cy="944118"/>
                      </a:xfrm>
                      <a:prstGeom prst="rect">
                        <a:avLst/>
                      </a:prstGeom>
                      <a:noFill/>
                    </p:spPr>
                  </p:pic>
                </p:oleObj>
              </mc:Fallback>
            </mc:AlternateContent>
          </a:graphicData>
        </a:graphic>
      </p:graphicFrame>
    </p:spTree>
    <p:extLst>
      <p:ext uri="{BB962C8B-B14F-4D97-AF65-F5344CB8AC3E}">
        <p14:creationId xmlns:p14="http://schemas.microsoft.com/office/powerpoint/2010/main" val="2326497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73CA7-BC78-4DE7-86C3-D585F5B73FBA}"/>
              </a:ext>
            </a:extLst>
          </p:cNvPr>
          <p:cNvSpPr>
            <a:spLocks noGrp="1"/>
          </p:cNvSpPr>
          <p:nvPr>
            <p:ph type="title"/>
          </p:nvPr>
        </p:nvSpPr>
        <p:spPr>
          <a:xfrm>
            <a:off x="838200" y="1143000"/>
            <a:ext cx="10515600" cy="2651760"/>
          </a:xfrm>
        </p:spPr>
        <p:txBody>
          <a:bodyPr/>
          <a:lstStyle/>
          <a:p>
            <a:pPr algn="ctr"/>
            <a:r>
              <a:rPr lang="en-US" dirty="0"/>
              <a:t>Discussion – What’s worked for you?</a:t>
            </a:r>
          </a:p>
        </p:txBody>
      </p:sp>
      <p:sp>
        <p:nvSpPr>
          <p:cNvPr id="3" name="Content Placeholder 2">
            <a:extLst>
              <a:ext uri="{FF2B5EF4-FFF2-40B4-BE49-F238E27FC236}">
                <a16:creationId xmlns:a16="http://schemas.microsoft.com/office/drawing/2014/main" id="{6CB99B36-5450-4E3D-BA14-0FF028BF8BAE}"/>
              </a:ext>
            </a:extLst>
          </p:cNvPr>
          <p:cNvSpPr>
            <a:spLocks noGrp="1"/>
          </p:cNvSpPr>
          <p:nvPr>
            <p:ph idx="1"/>
          </p:nvPr>
        </p:nvSpPr>
        <p:spPr>
          <a:xfrm>
            <a:off x="1120000" y="2747327"/>
            <a:ext cx="10233800" cy="3429635"/>
          </a:xfrm>
        </p:spPr>
        <p:txBody>
          <a:bodyPr/>
          <a:lstStyle/>
          <a:p>
            <a:endParaRPr lang="en-US" dirty="0"/>
          </a:p>
          <a:p>
            <a:endParaRPr lang="en-US" dirty="0"/>
          </a:p>
          <a:p>
            <a:pPr marL="0" indent="0" algn="ctr">
              <a:buNone/>
            </a:pPr>
            <a:r>
              <a:rPr lang="en-US" sz="3200" dirty="0"/>
              <a:t>tomwillison3@gmail.com</a:t>
            </a:r>
          </a:p>
        </p:txBody>
      </p:sp>
      <p:graphicFrame>
        <p:nvGraphicFramePr>
          <p:cNvPr id="4" name="Object 3">
            <a:extLst>
              <a:ext uri="{FF2B5EF4-FFF2-40B4-BE49-F238E27FC236}">
                <a16:creationId xmlns:a16="http://schemas.microsoft.com/office/drawing/2014/main" id="{B2CAC7B1-FAB9-4B21-9175-2DDD22986EF9}"/>
              </a:ext>
            </a:extLst>
          </p:cNvPr>
          <p:cNvGraphicFramePr>
            <a:graphicFrameLocks noChangeAspect="1"/>
          </p:cNvGraphicFramePr>
          <p:nvPr>
            <p:extLst>
              <p:ext uri="{D42A27DB-BD31-4B8C-83A1-F6EECF244321}">
                <p14:modId xmlns:p14="http://schemas.microsoft.com/office/powerpoint/2010/main" val="4007570550"/>
              </p:ext>
            </p:extLst>
          </p:nvPr>
        </p:nvGraphicFramePr>
        <p:xfrm>
          <a:off x="5453062" y="365125"/>
          <a:ext cx="1285875" cy="1123950"/>
        </p:xfrm>
        <a:graphic>
          <a:graphicData uri="http://schemas.openxmlformats.org/presentationml/2006/ole">
            <mc:AlternateContent xmlns:mc="http://schemas.openxmlformats.org/markup-compatibility/2006">
              <mc:Choice xmlns:v="urn:schemas-microsoft-com:vml" Requires="v">
                <p:oleObj spid="_x0000_s9238" r:id="rId4" imgW="1467055" imgH="1276190" progId="MSPhotoEd.3">
                  <p:embed/>
                </p:oleObj>
              </mc:Choice>
              <mc:Fallback>
                <p:oleObj r:id="rId4" imgW="1467055" imgH="1276190" progId="MSPhotoEd.3">
                  <p:embed/>
                  <p:pic>
                    <p:nvPicPr>
                      <p:cNvPr id="7" name="Object 6">
                        <a:extLst>
                          <a:ext uri="{FF2B5EF4-FFF2-40B4-BE49-F238E27FC236}">
                            <a16:creationId xmlns:a16="http://schemas.microsoft.com/office/drawing/2014/main" id="{FD65920F-11D8-48C9-A19D-C6EAA5AC0B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062" y="365125"/>
                        <a:ext cx="1285875"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676072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18973</TotalTime>
  <Words>600</Words>
  <Application>Microsoft Office PowerPoint</Application>
  <PresentationFormat>Widescreen</PresentationFormat>
  <Paragraphs>81</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Corbel</vt:lpstr>
      <vt:lpstr>Depth</vt:lpstr>
      <vt:lpstr>MSPhotoEd.3</vt:lpstr>
      <vt:lpstr> Coaches Corner</vt:lpstr>
      <vt:lpstr> What are your Club’s Goal</vt:lpstr>
      <vt:lpstr>   Thinking Strategically</vt:lpstr>
      <vt:lpstr> Tactics to support Strategy</vt:lpstr>
      <vt:lpstr>More Examples for Tactics </vt:lpstr>
      <vt:lpstr>Set Up Specific Action Plans</vt:lpstr>
      <vt:lpstr>Measurement</vt:lpstr>
      <vt:lpstr>District Leader “Tactics” in Supporting Clubs</vt:lpstr>
      <vt:lpstr>Discussion – What’s worked for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Coaches Corner</dc:title>
  <dc:creator>Tom Willison</dc:creator>
  <cp:lastModifiedBy>Tom Willison</cp:lastModifiedBy>
  <cp:revision>31</cp:revision>
  <cp:lastPrinted>2022-01-13T20:09:14Z</cp:lastPrinted>
  <dcterms:created xsi:type="dcterms:W3CDTF">2022-01-01T18:07:14Z</dcterms:created>
  <dcterms:modified xsi:type="dcterms:W3CDTF">2022-01-14T22:30:31Z</dcterms:modified>
</cp:coreProperties>
</file>