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5"/>
  </p:notesMasterIdLst>
  <p:sldIdLst>
    <p:sldId id="256" r:id="rId5"/>
    <p:sldId id="257" r:id="rId6"/>
    <p:sldId id="258" r:id="rId7"/>
    <p:sldId id="260" r:id="rId8"/>
    <p:sldId id="259" r:id="rId9"/>
    <p:sldId id="262" r:id="rId10"/>
    <p:sldId id="263" r:id="rId11"/>
    <p:sldId id="264" r:id="rId12"/>
    <p:sldId id="289" r:id="rId13"/>
    <p:sldId id="266" r:id="rId14"/>
    <p:sldId id="267" r:id="rId15"/>
    <p:sldId id="290" r:id="rId16"/>
    <p:sldId id="268" r:id="rId17"/>
    <p:sldId id="269" r:id="rId18"/>
    <p:sldId id="270" r:id="rId19"/>
    <p:sldId id="271" r:id="rId20"/>
    <p:sldId id="272" r:id="rId21"/>
    <p:sldId id="280" r:id="rId22"/>
    <p:sldId id="281" r:id="rId23"/>
    <p:sldId id="282" r:id="rId24"/>
    <p:sldId id="283" r:id="rId25"/>
    <p:sldId id="291" r:id="rId26"/>
    <p:sldId id="284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F74"/>
    <a:srgbClr val="DBB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7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71" cy="467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91" y="0"/>
            <a:ext cx="2972540" cy="467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AEB3-75C5-4961-B97B-572B9AD11C7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51" y="4482298"/>
            <a:ext cx="5485698" cy="36673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015"/>
            <a:ext cx="2971371" cy="467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91" y="8846015"/>
            <a:ext cx="2972540" cy="467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6E58-D88D-4E18-A23F-367F01AD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38080" y="391212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6452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36276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88744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3808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36276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88744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838080" y="1523880"/>
            <a:ext cx="746712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74671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838080" y="431640"/>
            <a:ext cx="7467120" cy="282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38080" y="1523880"/>
            <a:ext cx="746712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6452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38080" y="391212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6452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36276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88744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3808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36276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588744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838080" y="1523880"/>
            <a:ext cx="746712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74671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74671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838080" y="431640"/>
            <a:ext cx="7467120" cy="282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6452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38080" y="391212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66452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36276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88744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3808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36276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588744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838080" y="1523880"/>
            <a:ext cx="746712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74671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838080" y="431640"/>
            <a:ext cx="7467120" cy="282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6452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838080" y="391212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66452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36276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887440" y="152388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83808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336276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5887440" y="3912120"/>
            <a:ext cx="240408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431640"/>
            <a:ext cx="7467120" cy="282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64520" y="391212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431640"/>
            <a:ext cx="7467120" cy="609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64520" y="1523880"/>
            <a:ext cx="36439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38080" y="3912120"/>
            <a:ext cx="746712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49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 hidden="1"/>
          <p:cNvSpPr/>
          <p:nvPr/>
        </p:nvSpPr>
        <p:spPr>
          <a:xfrm>
            <a:off x="0" y="6212880"/>
            <a:ext cx="9143640" cy="64476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2"/>
          <p:cNvSpPr/>
          <p:nvPr/>
        </p:nvSpPr>
        <p:spPr>
          <a:xfrm>
            <a:off x="304560" y="989640"/>
            <a:ext cx="533520" cy="360"/>
          </a:xfrm>
          <a:prstGeom prst="line">
            <a:avLst/>
          </a:prstGeom>
          <a:ln w="2844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10"/>
          <p:cNvPicPr/>
          <p:nvPr/>
        </p:nvPicPr>
        <p:blipFill>
          <a:blip r:embed="rId14"/>
          <a:stretch/>
        </p:blipFill>
        <p:spPr>
          <a:xfrm>
            <a:off x="313560" y="6316560"/>
            <a:ext cx="1773360" cy="40464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1143000" y="3200400"/>
            <a:ext cx="6857640" cy="731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 b="1" strike="noStrike" spc="-1">
                <a:solidFill>
                  <a:srgbClr val="333333"/>
                </a:solidFill>
                <a:latin typeface="Arial"/>
              </a:rPr>
              <a:t>Click to edit Master title style</a:t>
            </a:r>
            <a:endParaRPr lang="en-US" sz="45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" name="Line 4"/>
          <p:cNvSpPr/>
          <p:nvPr/>
        </p:nvSpPr>
        <p:spPr>
          <a:xfrm>
            <a:off x="1066680" y="2743200"/>
            <a:ext cx="7010280" cy="36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6"/>
          <p:cNvPicPr/>
          <p:nvPr/>
        </p:nvPicPr>
        <p:blipFill>
          <a:blip r:embed="rId15"/>
          <a:stretch/>
        </p:blipFill>
        <p:spPr>
          <a:xfrm>
            <a:off x="3180600" y="1830960"/>
            <a:ext cx="2782080" cy="430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333333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6212880"/>
            <a:ext cx="9143640" cy="64476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Line 2"/>
          <p:cNvSpPr/>
          <p:nvPr/>
        </p:nvSpPr>
        <p:spPr>
          <a:xfrm>
            <a:off x="304560" y="989640"/>
            <a:ext cx="533520" cy="360"/>
          </a:xfrm>
          <a:prstGeom prst="line">
            <a:avLst/>
          </a:prstGeom>
          <a:ln w="2844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Picture 10"/>
          <p:cNvPicPr/>
          <p:nvPr/>
        </p:nvPicPr>
        <p:blipFill>
          <a:blip r:embed="rId14"/>
          <a:stretch/>
        </p:blipFill>
        <p:spPr>
          <a:xfrm>
            <a:off x="313560" y="6316560"/>
            <a:ext cx="1773360" cy="404640"/>
          </a:xfrm>
          <a:prstGeom prst="rect">
            <a:avLst/>
          </a:prstGeom>
          <a:ln>
            <a:noFill/>
          </a:ln>
        </p:spPr>
      </p:pic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208440" y="295920"/>
            <a:ext cx="8735040" cy="64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208440" y="1519920"/>
            <a:ext cx="8735040" cy="435780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Click to edit Master text styles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333333"/>
                </a:solidFill>
                <a:latin typeface="Arial"/>
              </a:rPr>
              <a:t>Second level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Third level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33333"/>
                </a:solidFill>
                <a:latin typeface="Arial"/>
              </a:rPr>
              <a:t>Fourth level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68007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4FF172F-7AD9-40C1-BBDB-EE3CBCA65B0F}" type="slidenum">
              <a:rPr lang="en-US" sz="1350" b="1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‹#›</a:t>
            </a:fld>
            <a:endParaRPr lang="en-US" sz="13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6212880"/>
            <a:ext cx="9143640" cy="64476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Line 2"/>
          <p:cNvSpPr/>
          <p:nvPr/>
        </p:nvSpPr>
        <p:spPr>
          <a:xfrm>
            <a:off x="304560" y="989640"/>
            <a:ext cx="533520" cy="360"/>
          </a:xfrm>
          <a:prstGeom prst="line">
            <a:avLst/>
          </a:prstGeom>
          <a:ln w="2844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10"/>
          <p:cNvPicPr/>
          <p:nvPr/>
        </p:nvPicPr>
        <p:blipFill>
          <a:blip r:embed="rId14"/>
          <a:stretch/>
        </p:blipFill>
        <p:spPr>
          <a:xfrm>
            <a:off x="313560" y="6316560"/>
            <a:ext cx="1773360" cy="404640"/>
          </a:xfrm>
          <a:prstGeom prst="rect">
            <a:avLst/>
          </a:prstGeom>
          <a:ln>
            <a:noFill/>
          </a:ln>
        </p:spPr>
      </p:pic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208440" y="295920"/>
            <a:ext cx="8735040" cy="64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208440" y="1535040"/>
            <a:ext cx="4231080" cy="433188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Level One Bullet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333333"/>
                </a:solidFill>
                <a:latin typeface="Arial"/>
              </a:rPr>
              <a:t>Level Two Bullet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Level Three Bullet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33333"/>
                </a:solidFill>
                <a:latin typeface="Arial"/>
              </a:rPr>
              <a:t>Level Four Bullet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706280" y="1535040"/>
            <a:ext cx="4228920" cy="433188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Level One Bullet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333333"/>
                </a:solidFill>
                <a:latin typeface="Arial"/>
              </a:rPr>
              <a:t>Level Two Bullet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Level Three Bullet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33333"/>
                </a:solidFill>
                <a:latin typeface="Arial"/>
              </a:rPr>
              <a:t>Level Four Bullet</a:t>
            </a: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68007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E83102-A681-4DBC-BE6C-42B674D4922C}" type="slidenum">
              <a:rPr lang="en-US" sz="1350" b="1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‹#›</a:t>
            </a:fld>
            <a:endParaRPr lang="en-US" sz="13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6212880"/>
            <a:ext cx="9143640" cy="64476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Line 2"/>
          <p:cNvSpPr/>
          <p:nvPr/>
        </p:nvSpPr>
        <p:spPr>
          <a:xfrm>
            <a:off x="304560" y="989640"/>
            <a:ext cx="533520" cy="360"/>
          </a:xfrm>
          <a:prstGeom prst="line">
            <a:avLst/>
          </a:prstGeom>
          <a:ln w="2844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Picture 10"/>
          <p:cNvPicPr/>
          <p:nvPr/>
        </p:nvPicPr>
        <p:blipFill>
          <a:blip r:embed="rId14"/>
          <a:stretch/>
        </p:blipFill>
        <p:spPr>
          <a:xfrm>
            <a:off x="313560" y="6316560"/>
            <a:ext cx="1773360" cy="404640"/>
          </a:xfrm>
          <a:prstGeom prst="rect">
            <a:avLst/>
          </a:prstGeom>
          <a:ln>
            <a:noFill/>
          </a:ln>
        </p:spPr>
      </p:pic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208440" y="293760"/>
            <a:ext cx="8735040" cy="64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Click to edit Master title style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sldNum"/>
          </p:nvPr>
        </p:nvSpPr>
        <p:spPr>
          <a:xfrm>
            <a:off x="68007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B0CF5BF-F0AF-4571-8E0D-F1A1263DF2AE}" type="slidenum">
              <a:rPr lang="en-US" sz="1350" b="1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‹#›</a:t>
            </a:fld>
            <a:endParaRPr lang="en-US" sz="1350" b="0" strike="noStrike" spc="-1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333333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astmasters.org/resources/resource-library?t=club%20success%20plan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png"/><Relationship Id="rId2" Type="http://schemas.openxmlformats.org/officeDocument/2006/relationships/hyperlink" Target="https://www.toastmasters.org/resources/resource-library?t=moments%20of%20truth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toastmasters.org/resources/resource-library?t=club%20success%20plan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toastmasters.org/resources/resource-library?t=club%20leadership%20handboo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54tm.com/" TargetMode="External"/><Relationship Id="rId2" Type="http://schemas.openxmlformats.org/officeDocument/2006/relationships/hyperlink" Target="http://www.toastmasters.org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1143000" y="3200400"/>
            <a:ext cx="6857640" cy="731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4800" b="1" strike="noStrike" spc="-1">
                <a:solidFill>
                  <a:srgbClr val="333333"/>
                </a:solidFill>
                <a:latin typeface="Arial"/>
              </a:rPr>
              <a:t>Creating a Quality Club</a:t>
            </a:r>
            <a:endParaRPr lang="en-US" sz="48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1143000" y="4195440"/>
            <a:ext cx="6857640" cy="914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333333"/>
                </a:solidFill>
                <a:latin typeface="Arial"/>
              </a:rPr>
              <a:t>Club Officer Training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333333"/>
                </a:solidFill>
                <a:latin typeface="Arial"/>
              </a:rPr>
              <a:t>Jon Greiner, Dick Poirier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Distinguished Club Program (DCP)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grpSp>
        <p:nvGrpSpPr>
          <p:cNvPr id="297" name="Group 2"/>
          <p:cNvGrpSpPr/>
          <p:nvPr/>
        </p:nvGrpSpPr>
        <p:grpSpPr>
          <a:xfrm>
            <a:off x="1040760" y="1289880"/>
            <a:ext cx="7176600" cy="4615200"/>
            <a:chOff x="1040760" y="1289880"/>
            <a:chExt cx="7176600" cy="4615200"/>
          </a:xfrm>
        </p:grpSpPr>
        <p:sp>
          <p:nvSpPr>
            <p:cNvPr id="298" name="CustomShape 3"/>
            <p:cNvSpPr/>
            <p:nvPr/>
          </p:nvSpPr>
          <p:spPr>
            <a:xfrm>
              <a:off x="1040760" y="1289880"/>
              <a:ext cx="7176600" cy="537840"/>
            </a:xfrm>
            <a:prstGeom prst="roundRect">
              <a:avLst>
                <a:gd name="adj" fmla="val 16667"/>
              </a:avLst>
            </a:prstGeom>
            <a:solidFill>
              <a:srgbClr val="772432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3760" tIns="113760" rIns="87480" bIns="113760" anchor="ctr"/>
            <a:lstStyle/>
            <a:p>
              <a:pPr>
                <a:lnSpc>
                  <a:spcPct val="90000"/>
                </a:lnSpc>
                <a:spcAft>
                  <a:spcPts val="805"/>
                </a:spcAft>
              </a:pPr>
              <a:r>
                <a:rPr lang="en-US" sz="2300" b="0" strike="noStrike" spc="-1">
                  <a:solidFill>
                    <a:srgbClr val="FFFFFF"/>
                  </a:solidFill>
                  <a:latin typeface="Arial"/>
                  <a:ea typeface="ヒラギノ角ゴ Pro W3"/>
                </a:rPr>
                <a:t>Education</a:t>
              </a:r>
              <a:endParaRPr lang="en-US" sz="2300" b="0" strike="noStrike" spc="-1">
                <a:latin typeface="Arial"/>
              </a:endParaRPr>
            </a:p>
          </p:txBody>
        </p:sp>
        <p:sp>
          <p:nvSpPr>
            <p:cNvPr id="299" name="CustomShape 4"/>
            <p:cNvSpPr/>
            <p:nvPr/>
          </p:nvSpPr>
          <p:spPr>
            <a:xfrm>
              <a:off x="1040760" y="1828080"/>
              <a:ext cx="7176600" cy="535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7880" tIns="29160" rIns="163440" bIns="29160"/>
            <a:lstStyle/>
            <a:p>
              <a:pPr marL="171360" lvl="1" indent="-171000">
                <a:lnSpc>
                  <a:spcPct val="90000"/>
                </a:lnSpc>
                <a:spcAft>
                  <a:spcPts val="360"/>
                </a:spcAft>
                <a:buClr>
                  <a:srgbClr val="333333"/>
                </a:buClr>
                <a:buFont typeface="Symbol" charset="2"/>
                <a:buChar char=""/>
              </a:pPr>
              <a:r>
                <a:rPr lang="en-US" sz="1800" b="0" strike="noStrike" spc="49">
                  <a:solidFill>
                    <a:srgbClr val="333333"/>
                  </a:solidFill>
                  <a:latin typeface="Arial"/>
                  <a:ea typeface="ヒラギノ角ゴ Pro W3"/>
                </a:rPr>
                <a:t>Members, who have the opportunity to earn education awards, are reaching their goals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300" name="CustomShape 5"/>
            <p:cNvSpPr/>
            <p:nvPr/>
          </p:nvSpPr>
          <p:spPr>
            <a:xfrm>
              <a:off x="1040760" y="2439000"/>
              <a:ext cx="7176600" cy="537840"/>
            </a:xfrm>
            <a:prstGeom prst="roundRect">
              <a:avLst>
                <a:gd name="adj" fmla="val 16667"/>
              </a:avLst>
            </a:prstGeom>
            <a:solidFill>
              <a:srgbClr val="772432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3760" tIns="113760" rIns="87480" bIns="113760" anchor="ctr"/>
            <a:lstStyle/>
            <a:p>
              <a:pPr>
                <a:lnSpc>
                  <a:spcPct val="90000"/>
                </a:lnSpc>
                <a:spcAft>
                  <a:spcPts val="2724"/>
                </a:spcAft>
              </a:pPr>
              <a:r>
                <a:rPr lang="en-US" sz="2300" b="0" strike="noStrike" spc="-1">
                  <a:solidFill>
                    <a:srgbClr val="FFFFFF"/>
                  </a:solidFill>
                  <a:latin typeface="Arial"/>
                  <a:ea typeface="ヒラギノ角ゴ Pro W3"/>
                </a:rPr>
                <a:t>Membership</a:t>
              </a:r>
              <a:endParaRPr lang="en-US" sz="2300" b="0" strike="noStrike" spc="-1">
                <a:latin typeface="Arial"/>
              </a:endParaRPr>
            </a:p>
          </p:txBody>
        </p:sp>
        <p:sp>
          <p:nvSpPr>
            <p:cNvPr id="301" name="CustomShape 6"/>
            <p:cNvSpPr/>
            <p:nvPr/>
          </p:nvSpPr>
          <p:spPr>
            <a:xfrm>
              <a:off x="1040760" y="2965320"/>
              <a:ext cx="7176600" cy="785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7880" tIns="29160" rIns="163440" bIns="29160"/>
            <a:lstStyle/>
            <a:p>
              <a:pPr marL="171360" lvl="1" indent="-171000">
                <a:lnSpc>
                  <a:spcPct val="90000"/>
                </a:lnSpc>
                <a:spcAft>
                  <a:spcPts val="360"/>
                </a:spcAft>
                <a:buClr>
                  <a:srgbClr val="333333"/>
                </a:buClr>
                <a:buFont typeface="Symbol" charset="2"/>
                <a:buChar char=""/>
              </a:pPr>
              <a:r>
                <a:rPr lang="en-US" sz="1800" b="0" strike="noStrike" spc="49">
                  <a:solidFill>
                    <a:srgbClr val="333333"/>
                  </a:solidFill>
                  <a:latin typeface="Arial"/>
                  <a:ea typeface="ヒラギノ角ゴ Pro W3"/>
                </a:rPr>
                <a:t>With enough members, everyone’s experience is enhanced because leadership is provided and meeting and committee assignments are filled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302" name="CustomShape 7"/>
            <p:cNvSpPr/>
            <p:nvPr/>
          </p:nvSpPr>
          <p:spPr>
            <a:xfrm>
              <a:off x="1040760" y="3809880"/>
              <a:ext cx="7176600" cy="537840"/>
            </a:xfrm>
            <a:prstGeom prst="roundRect">
              <a:avLst>
                <a:gd name="adj" fmla="val 16667"/>
              </a:avLst>
            </a:prstGeom>
            <a:solidFill>
              <a:srgbClr val="772432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3760" tIns="113760" rIns="87480" bIns="113760" anchor="ctr"/>
            <a:lstStyle/>
            <a:p>
              <a:pPr>
                <a:lnSpc>
                  <a:spcPct val="90000"/>
                </a:lnSpc>
                <a:spcAft>
                  <a:spcPts val="805"/>
                </a:spcAft>
              </a:pPr>
              <a:r>
                <a:rPr lang="en-US" sz="2300" b="0" strike="noStrike" spc="-1">
                  <a:solidFill>
                    <a:srgbClr val="FFFFFF"/>
                  </a:solidFill>
                  <a:latin typeface="Arial"/>
                  <a:ea typeface="ヒラギノ角ゴ Pro W3"/>
                </a:rPr>
                <a:t>Training</a:t>
              </a:r>
              <a:endParaRPr lang="en-US" sz="2300" b="0" strike="noStrike" spc="-1">
                <a:latin typeface="Arial"/>
              </a:endParaRPr>
            </a:p>
          </p:txBody>
        </p:sp>
        <p:sp>
          <p:nvSpPr>
            <p:cNvPr id="303" name="CustomShape 8"/>
            <p:cNvSpPr/>
            <p:nvPr/>
          </p:nvSpPr>
          <p:spPr>
            <a:xfrm>
              <a:off x="1040760" y="4343040"/>
              <a:ext cx="7176600" cy="535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7880" tIns="29160" rIns="163440" bIns="29160"/>
            <a:lstStyle/>
            <a:p>
              <a:pPr marL="171360" lvl="1" indent="-171000">
                <a:lnSpc>
                  <a:spcPct val="90000"/>
                </a:lnSpc>
                <a:spcAft>
                  <a:spcPts val="360"/>
                </a:spcAft>
                <a:buClr>
                  <a:srgbClr val="333333"/>
                </a:buClr>
                <a:buFont typeface="Symbol" charset="2"/>
                <a:buChar char=""/>
              </a:pPr>
              <a:r>
                <a:rPr lang="en-US" sz="1800" b="0" strike="noStrike" spc="29">
                  <a:solidFill>
                    <a:srgbClr val="333333"/>
                  </a:solidFill>
                  <a:latin typeface="Arial"/>
                  <a:ea typeface="ヒラギノ角ゴ Pro W3"/>
                </a:rPr>
                <a:t>Trained club officers are better able to serve and support your club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304" name="CustomShape 9"/>
            <p:cNvSpPr/>
            <p:nvPr/>
          </p:nvSpPr>
          <p:spPr>
            <a:xfrm>
              <a:off x="1040760" y="4835520"/>
              <a:ext cx="7176600" cy="537840"/>
            </a:xfrm>
            <a:prstGeom prst="roundRect">
              <a:avLst>
                <a:gd name="adj" fmla="val 16667"/>
              </a:avLst>
            </a:prstGeom>
            <a:solidFill>
              <a:srgbClr val="772432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3760" tIns="113760" rIns="87480" bIns="113760" anchor="ctr"/>
            <a:lstStyle/>
            <a:p>
              <a:pPr>
                <a:lnSpc>
                  <a:spcPct val="90000"/>
                </a:lnSpc>
                <a:spcAft>
                  <a:spcPts val="805"/>
                </a:spcAft>
              </a:pPr>
              <a:r>
                <a:rPr lang="en-US" sz="2300" b="0" strike="noStrike" spc="-1">
                  <a:solidFill>
                    <a:srgbClr val="FFFFFF"/>
                  </a:solidFill>
                  <a:latin typeface="Arial"/>
                  <a:ea typeface="ヒラギノ角ゴ Pro W3"/>
                </a:rPr>
                <a:t>Administration</a:t>
              </a:r>
              <a:endParaRPr lang="en-US" sz="2300" b="0" strike="noStrike" spc="-1">
                <a:latin typeface="Arial"/>
              </a:endParaRPr>
            </a:p>
          </p:txBody>
        </p:sp>
        <p:sp>
          <p:nvSpPr>
            <p:cNvPr id="305" name="CustomShape 10"/>
            <p:cNvSpPr/>
            <p:nvPr/>
          </p:nvSpPr>
          <p:spPr>
            <a:xfrm>
              <a:off x="1040760" y="5369760"/>
              <a:ext cx="7176600" cy="535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7880" tIns="29160" rIns="163440" bIns="29160"/>
            <a:lstStyle/>
            <a:p>
              <a:pPr marL="171360" lvl="1" indent="-171000">
                <a:lnSpc>
                  <a:spcPct val="90000"/>
                </a:lnSpc>
                <a:spcAft>
                  <a:spcPts val="360"/>
                </a:spcAft>
                <a:buClr>
                  <a:srgbClr val="333333"/>
                </a:buClr>
                <a:buFont typeface="Symbol" charset="2"/>
                <a:buChar char=""/>
              </a:pPr>
              <a:r>
                <a:rPr lang="en-US" sz="1800" b="0" strike="noStrike" spc="49">
                  <a:solidFill>
                    <a:srgbClr val="333333"/>
                  </a:solidFill>
                  <a:latin typeface="Arial"/>
                  <a:ea typeface="ヒラギノ角ゴ Pro W3"/>
                </a:rPr>
                <a:t>Fulfilling administrative duties helps your club run more smoothly, which benefits members</a:t>
              </a:r>
              <a:endParaRPr lang="en-US" sz="1800" b="0" strike="noStrike" spc="-1">
                <a:latin typeface="Arial"/>
              </a:endParaRPr>
            </a:p>
          </p:txBody>
        </p:sp>
      </p:grpSp>
      <p:grpSp>
        <p:nvGrpSpPr>
          <p:cNvPr id="306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DCP Goals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289800" y="1983600"/>
            <a:ext cx="1996200" cy="395640"/>
          </a:xfrm>
          <a:custGeom>
            <a:avLst/>
            <a:gdLst/>
            <a:ahLst/>
            <a:cxnLst/>
            <a:rect l="l" t="t" r="r" b="b"/>
            <a:pathLst>
              <a:path w="1903139" h="396000">
                <a:moveTo>
                  <a:pt x="0" y="0"/>
                </a:moveTo>
                <a:lnTo>
                  <a:pt x="1903139" y="0"/>
                </a:lnTo>
                <a:lnTo>
                  <a:pt x="1903139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42200" tIns="50760" rIns="142200" bIns="50760" anchor="ctr"/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r>
              <a:rPr lang="en-US" sz="2000" b="1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Toastmasters Pathways Learning Experience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2286360" y="1315440"/>
            <a:ext cx="380160" cy="1732320"/>
          </a:xfrm>
          <a:prstGeom prst="leftBrace">
            <a:avLst>
              <a:gd name="adj1" fmla="val 35000"/>
              <a:gd name="adj2" fmla="val 50000"/>
            </a:avLst>
          </a:pr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10" name="CustomShape 4"/>
          <p:cNvSpPr/>
          <p:nvPr/>
        </p:nvSpPr>
        <p:spPr>
          <a:xfrm>
            <a:off x="2652120" y="1315440"/>
            <a:ext cx="6034320" cy="1732320"/>
          </a:xfrm>
          <a:custGeom>
            <a:avLst/>
            <a:gdLst/>
            <a:ahLst/>
            <a:cxnLst/>
            <a:rect l="l" t="t" r="r" b="b"/>
            <a:pathLst>
              <a:path w="5176539" h="1732500">
                <a:moveTo>
                  <a:pt x="0" y="0"/>
                </a:moveTo>
                <a:lnTo>
                  <a:pt x="5176539" y="0"/>
                </a:lnTo>
                <a:lnTo>
                  <a:pt x="5176539" y="1732500"/>
                </a:lnTo>
                <a:lnTo>
                  <a:pt x="0" y="1732500"/>
                </a:lnTo>
                <a:lnTo>
                  <a:pt x="0" y="0"/>
                </a:lnTo>
                <a:close/>
              </a:path>
            </a:pathLst>
          </a:custGeom>
          <a:solidFill>
            <a:srgbClr val="772432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6320" tIns="76320" rIns="76320" bIns="76320" anchor="ctr"/>
          <a:lstStyle/>
          <a:p>
            <a:pPr>
              <a:lnSpc>
                <a:spcPct val="90000"/>
              </a:lnSpc>
              <a:spcAft>
                <a:spcPts val="286"/>
              </a:spcAft>
            </a:pPr>
            <a:r>
              <a:rPr lang="en-US" sz="1900" b="0" strike="noStrike" spc="-1" dirty="0">
                <a:solidFill>
                  <a:srgbClr val="FFFFFF"/>
                </a:solidFill>
                <a:latin typeface="Arial"/>
                <a:ea typeface="ヒラギノ角ゴ Pro W3"/>
              </a:rPr>
              <a:t>Four members complete Level 1</a:t>
            </a:r>
            <a:br>
              <a:rPr dirty="0"/>
            </a:br>
            <a:r>
              <a:rPr lang="en-US" sz="1900" b="0" strike="noStrike" spc="-1" dirty="0">
                <a:solidFill>
                  <a:srgbClr val="FFFFFF"/>
                </a:solidFill>
                <a:latin typeface="Arial"/>
                <a:ea typeface="ヒラギノ角ゴ Pro W3"/>
              </a:rPr>
              <a:t>Two members complete Level 2</a:t>
            </a:r>
            <a:br>
              <a:rPr dirty="0"/>
            </a:br>
            <a:r>
              <a:rPr lang="en-US" sz="1900" b="0" strike="noStrike" spc="-1" dirty="0">
                <a:solidFill>
                  <a:srgbClr val="FFFFFF"/>
                </a:solidFill>
                <a:latin typeface="Arial"/>
                <a:ea typeface="ヒラギノ角ゴ Pro W3"/>
              </a:rPr>
              <a:t>Two more members complete Level 2</a:t>
            </a:r>
            <a:br>
              <a:rPr dirty="0"/>
            </a:br>
            <a:r>
              <a:rPr lang="en-US" sz="1900" b="0" strike="noStrike" spc="-1" dirty="0">
                <a:solidFill>
                  <a:srgbClr val="FFFFFF"/>
                </a:solidFill>
                <a:latin typeface="Arial"/>
                <a:ea typeface="ヒラギノ角ゴ Pro W3"/>
              </a:rPr>
              <a:t>Two members complete Level 3</a:t>
            </a:r>
            <a:br>
              <a:rPr dirty="0"/>
            </a:br>
            <a:r>
              <a:rPr lang="en-US" sz="1900" b="0" strike="noStrike" spc="-1" dirty="0">
                <a:solidFill>
                  <a:srgbClr val="FFFFFF"/>
                </a:solidFill>
                <a:latin typeface="Arial"/>
                <a:ea typeface="ヒラギノ角ゴ Pro W3"/>
              </a:rPr>
              <a:t>One member completes Level 4, Level 5 or DTM</a:t>
            </a:r>
            <a:br>
              <a:rPr dirty="0"/>
            </a:br>
            <a:r>
              <a:rPr lang="en-US" sz="1900" b="0" strike="noStrike" spc="-1" dirty="0">
                <a:solidFill>
                  <a:srgbClr val="FFFFFF"/>
                </a:solidFill>
                <a:latin typeface="Arial"/>
                <a:ea typeface="ヒラギノ角ゴ Pro W3"/>
              </a:rPr>
              <a:t>One more member completes Level 4, Level 5 or DTM</a:t>
            </a:r>
            <a:endParaRPr lang="en-US" sz="1900" b="0" strike="noStrike" spc="-1" dirty="0"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321840" y="3247920"/>
            <a:ext cx="1902600" cy="395640"/>
          </a:xfrm>
          <a:custGeom>
            <a:avLst/>
            <a:gdLst/>
            <a:ahLst/>
            <a:cxnLst/>
            <a:rect l="l" t="t" r="r" b="b"/>
            <a:pathLst>
              <a:path w="1903139" h="396000">
                <a:moveTo>
                  <a:pt x="0" y="0"/>
                </a:moveTo>
                <a:lnTo>
                  <a:pt x="1903139" y="0"/>
                </a:lnTo>
                <a:lnTo>
                  <a:pt x="1903139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42200" tIns="50760" rIns="142200" bIns="50760" anchor="ctr"/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r>
              <a:rPr lang="en-US" sz="2000" b="1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Membership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>
            <a:off x="2225160" y="3105720"/>
            <a:ext cx="380160" cy="680400"/>
          </a:xfrm>
          <a:prstGeom prst="leftBrace">
            <a:avLst>
              <a:gd name="adj1" fmla="val 35000"/>
              <a:gd name="adj2" fmla="val 50000"/>
            </a:avLst>
          </a:pr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13" name="CustomShape 7"/>
          <p:cNvSpPr/>
          <p:nvPr/>
        </p:nvSpPr>
        <p:spPr>
          <a:xfrm>
            <a:off x="2666880" y="3105720"/>
            <a:ext cx="6019560" cy="680400"/>
          </a:xfrm>
          <a:custGeom>
            <a:avLst/>
            <a:gdLst/>
            <a:ahLst/>
            <a:cxnLst/>
            <a:rect l="l" t="t" r="r" b="b"/>
            <a:pathLst>
              <a:path w="5176539" h="680625">
                <a:moveTo>
                  <a:pt x="0" y="0"/>
                </a:moveTo>
                <a:lnTo>
                  <a:pt x="5176539" y="0"/>
                </a:lnTo>
                <a:lnTo>
                  <a:pt x="5176539" y="680625"/>
                </a:lnTo>
                <a:lnTo>
                  <a:pt x="0" y="680625"/>
                </a:lnTo>
                <a:lnTo>
                  <a:pt x="0" y="0"/>
                </a:lnTo>
                <a:close/>
              </a:path>
            </a:pathLst>
          </a:custGeom>
          <a:solidFill>
            <a:srgbClr val="772432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6320" tIns="76320" rIns="76320" bIns="76320" anchor="ctr"/>
          <a:lstStyle/>
          <a:p>
            <a:pPr>
              <a:lnSpc>
                <a:spcPct val="90000"/>
              </a:lnSpc>
              <a:spcAft>
                <a:spcPts val="286"/>
              </a:spcAft>
            </a:pPr>
            <a:r>
              <a:rPr lang="en-US" sz="1900" b="0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Four new members</a:t>
            </a:r>
            <a:br/>
            <a:r>
              <a:rPr lang="en-US" sz="1900" b="0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Four more new members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314" name="CustomShape 8"/>
          <p:cNvSpPr/>
          <p:nvPr/>
        </p:nvSpPr>
        <p:spPr>
          <a:xfrm>
            <a:off x="321840" y="4000680"/>
            <a:ext cx="1902600" cy="395640"/>
          </a:xfrm>
          <a:custGeom>
            <a:avLst/>
            <a:gdLst/>
            <a:ahLst/>
            <a:cxnLst/>
            <a:rect l="l" t="t" r="r" b="b"/>
            <a:pathLst>
              <a:path w="1903139" h="396000">
                <a:moveTo>
                  <a:pt x="0" y="0"/>
                </a:moveTo>
                <a:lnTo>
                  <a:pt x="1903139" y="0"/>
                </a:lnTo>
                <a:lnTo>
                  <a:pt x="1903139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42200" tIns="50760" rIns="142200" bIns="50760" anchor="ctr"/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r>
              <a:rPr lang="en-US" sz="2000" b="1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Training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15" name="CustomShape 9"/>
          <p:cNvSpPr/>
          <p:nvPr/>
        </p:nvSpPr>
        <p:spPr>
          <a:xfrm>
            <a:off x="2225160" y="3858480"/>
            <a:ext cx="380160" cy="680400"/>
          </a:xfrm>
          <a:prstGeom prst="leftBrace">
            <a:avLst>
              <a:gd name="adj1" fmla="val 35000"/>
              <a:gd name="adj2" fmla="val 50000"/>
            </a:avLst>
          </a:pr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16" name="CustomShape 10"/>
          <p:cNvSpPr/>
          <p:nvPr/>
        </p:nvSpPr>
        <p:spPr>
          <a:xfrm>
            <a:off x="2682000" y="3858480"/>
            <a:ext cx="6004440" cy="680400"/>
          </a:xfrm>
          <a:custGeom>
            <a:avLst/>
            <a:gdLst/>
            <a:ahLst/>
            <a:cxnLst/>
            <a:rect l="l" t="t" r="r" b="b"/>
            <a:pathLst>
              <a:path w="5176539" h="680625">
                <a:moveTo>
                  <a:pt x="0" y="0"/>
                </a:moveTo>
                <a:lnTo>
                  <a:pt x="5176539" y="0"/>
                </a:lnTo>
                <a:lnTo>
                  <a:pt x="5176539" y="680625"/>
                </a:lnTo>
                <a:lnTo>
                  <a:pt x="0" y="680625"/>
                </a:lnTo>
                <a:lnTo>
                  <a:pt x="0" y="0"/>
                </a:lnTo>
                <a:close/>
              </a:path>
            </a:pathLst>
          </a:custGeom>
          <a:solidFill>
            <a:srgbClr val="772432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6320" tIns="76320" rIns="76320" bIns="76320" anchor="ctr"/>
          <a:lstStyle/>
          <a:p>
            <a:pPr marL="230040" indent="-229680">
              <a:lnSpc>
                <a:spcPct val="90000"/>
              </a:lnSpc>
              <a:spcAft>
                <a:spcPts val="286"/>
              </a:spcAft>
            </a:pPr>
            <a:r>
              <a:rPr lang="en-US" sz="1900" b="0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A minimum of four club officers trained during each</a:t>
            </a:r>
            <a:br/>
            <a:r>
              <a:rPr lang="en-US" sz="1900" b="0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of two training periods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317" name="CustomShape 11"/>
          <p:cNvSpPr/>
          <p:nvPr/>
        </p:nvSpPr>
        <p:spPr>
          <a:xfrm>
            <a:off x="91080" y="5155560"/>
            <a:ext cx="2133720" cy="395640"/>
          </a:xfrm>
          <a:custGeom>
            <a:avLst/>
            <a:gdLst/>
            <a:ahLst/>
            <a:cxnLst/>
            <a:rect l="l" t="t" r="r" b="b"/>
            <a:pathLst>
              <a:path w="1903139" h="396000">
                <a:moveTo>
                  <a:pt x="0" y="0"/>
                </a:moveTo>
                <a:lnTo>
                  <a:pt x="1903139" y="0"/>
                </a:lnTo>
                <a:lnTo>
                  <a:pt x="1903139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42200" tIns="50760" rIns="142200" bIns="50760" anchor="ctr"/>
          <a:lstStyle/>
          <a:p>
            <a:pPr algn="r">
              <a:lnSpc>
                <a:spcPct val="90000"/>
              </a:lnSpc>
              <a:spcAft>
                <a:spcPts val="700"/>
              </a:spcAft>
            </a:pPr>
            <a:r>
              <a:rPr lang="en-US" sz="2000" b="1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Administration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18" name="CustomShape 12"/>
          <p:cNvSpPr/>
          <p:nvPr/>
        </p:nvSpPr>
        <p:spPr>
          <a:xfrm>
            <a:off x="2225160" y="4610880"/>
            <a:ext cx="380160" cy="1484640"/>
          </a:xfrm>
          <a:prstGeom prst="leftBrace">
            <a:avLst>
              <a:gd name="adj1" fmla="val 35000"/>
              <a:gd name="adj2" fmla="val 50000"/>
            </a:avLst>
          </a:pr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19" name="CustomShape 13"/>
          <p:cNvSpPr/>
          <p:nvPr/>
        </p:nvSpPr>
        <p:spPr>
          <a:xfrm>
            <a:off x="2682000" y="4610880"/>
            <a:ext cx="6004440" cy="1484640"/>
          </a:xfrm>
          <a:custGeom>
            <a:avLst/>
            <a:gdLst/>
            <a:ahLst/>
            <a:cxnLst/>
            <a:rect l="l" t="t" r="r" b="b"/>
            <a:pathLst>
              <a:path w="5176539" h="1485000">
                <a:moveTo>
                  <a:pt x="0" y="0"/>
                </a:moveTo>
                <a:lnTo>
                  <a:pt x="5176539" y="0"/>
                </a:lnTo>
                <a:lnTo>
                  <a:pt x="5176539" y="1485000"/>
                </a:lnTo>
                <a:lnTo>
                  <a:pt x="0" y="1485000"/>
                </a:lnTo>
                <a:lnTo>
                  <a:pt x="0" y="0"/>
                </a:lnTo>
                <a:close/>
              </a:path>
            </a:pathLst>
          </a:custGeom>
          <a:solidFill>
            <a:srgbClr val="772432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6320" tIns="76320" rIns="76320" bIns="76320" anchor="ctr"/>
          <a:lstStyle/>
          <a:p>
            <a:pPr marL="230040" indent="-229680">
              <a:lnSpc>
                <a:spcPct val="90000"/>
              </a:lnSpc>
              <a:spcAft>
                <a:spcPts val="286"/>
              </a:spcAft>
            </a:pPr>
            <a:r>
              <a:rPr lang="en-US" sz="1900" b="0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On-time payment of membership dues for at least eight members for one dues period &amp; </a:t>
            </a:r>
            <a:endParaRPr lang="en-US" sz="1900" b="0" strike="noStrike" spc="-1">
              <a:latin typeface="Arial"/>
            </a:endParaRPr>
          </a:p>
          <a:p>
            <a:pPr marL="230040" indent="-229680">
              <a:lnSpc>
                <a:spcPct val="90000"/>
              </a:lnSpc>
              <a:spcAft>
                <a:spcPts val="286"/>
              </a:spcAft>
            </a:pPr>
            <a:r>
              <a:rPr lang="en-US" sz="1900" b="0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On-time submission of one club officer list (by 6/30 of previous year)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320" name="CustomShape 14"/>
          <p:cNvSpPr/>
          <p:nvPr/>
        </p:nvSpPr>
        <p:spPr>
          <a:xfrm>
            <a:off x="586435" y="2948041"/>
            <a:ext cx="7863480" cy="1530720"/>
          </a:xfrm>
          <a:custGeom>
            <a:avLst/>
            <a:gdLst/>
            <a:ahLst/>
            <a:cxnLst/>
            <a:rect l="l" t="t" r="r" b="b"/>
            <a:pathLst>
              <a:path w="5176539" h="680625">
                <a:moveTo>
                  <a:pt x="0" y="0"/>
                </a:moveTo>
                <a:lnTo>
                  <a:pt x="5176539" y="0"/>
                </a:lnTo>
                <a:lnTo>
                  <a:pt x="5176539" y="680625"/>
                </a:lnTo>
                <a:lnTo>
                  <a:pt x="0" y="680625"/>
                </a:lnTo>
                <a:lnTo>
                  <a:pt x="0" y="0"/>
                </a:lnTo>
                <a:close/>
              </a:path>
            </a:pathLst>
          </a:custGeom>
          <a:solidFill>
            <a:srgbClr val="F2DF74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6320" tIns="76320" rIns="76320" bIns="76320" anchor="ctr"/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Must have 20 members or net gain of 5 by 6/30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EE0F-964E-4416-AB7D-592F0D84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30D07-242D-4A63-AAF9-52AF15FCA7E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3AC55-8E39-4DDA-8CF3-6E8E7798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55" y="0"/>
            <a:ext cx="650769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C0676F-0EB0-4A46-A4D1-8F5F64F1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50" y="33720"/>
            <a:ext cx="2188634" cy="187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8C5A1-7EEE-4262-AFC6-CE2585EBB766}"/>
              </a:ext>
            </a:extLst>
          </p:cNvPr>
          <p:cNvSpPr txBox="1"/>
          <p:nvPr/>
        </p:nvSpPr>
        <p:spPr>
          <a:xfrm>
            <a:off x="3884088" y="-42654"/>
            <a:ext cx="251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XYZ Toastmasters</a:t>
            </a:r>
          </a:p>
        </p:txBody>
      </p:sp>
    </p:spTree>
    <p:extLst>
      <p:ext uri="{BB962C8B-B14F-4D97-AF65-F5344CB8AC3E}">
        <p14:creationId xmlns:p14="http://schemas.microsoft.com/office/powerpoint/2010/main" val="172153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333333"/>
                </a:solidFill>
                <a:latin typeface="Arial"/>
                <a:hlinkClick r:id="rId2"/>
              </a:rPr>
              <a:t>Club Success Plan</a:t>
            </a:r>
            <a:endParaRPr lang="en-US" sz="3600" b="0" strike="noStrike" spc="-1" dirty="0">
              <a:solidFill>
                <a:srgbClr val="333333"/>
              </a:solidFill>
              <a:latin typeface="Arial"/>
            </a:endParaRPr>
          </a:p>
        </p:txBody>
      </p:sp>
      <p:grpSp>
        <p:nvGrpSpPr>
          <p:cNvPr id="322" name="Group 2"/>
          <p:cNvGrpSpPr/>
          <p:nvPr/>
        </p:nvGrpSpPr>
        <p:grpSpPr>
          <a:xfrm>
            <a:off x="1040760" y="1087200"/>
            <a:ext cx="7176600" cy="4682160"/>
            <a:chOff x="1040760" y="1087200"/>
            <a:chExt cx="7176600" cy="4682160"/>
          </a:xfrm>
        </p:grpSpPr>
        <p:sp>
          <p:nvSpPr>
            <p:cNvPr id="323" name="CustomShape 3"/>
            <p:cNvSpPr/>
            <p:nvPr/>
          </p:nvSpPr>
          <p:spPr>
            <a:xfrm>
              <a:off x="1040760" y="1087200"/>
              <a:ext cx="7176600" cy="608040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bIns="120960" anchor="ctr"/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n-US" sz="2400" b="0" strike="noStrike" spc="-1">
                  <a:solidFill>
                    <a:srgbClr val="FFFFFF"/>
                  </a:solidFill>
                  <a:latin typeface="Arial"/>
                  <a:ea typeface="ヒラギノ角ゴ Pro W3"/>
                </a:rPr>
                <a:t>Education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324" name="CustomShape 4"/>
            <p:cNvSpPr/>
            <p:nvPr/>
          </p:nvSpPr>
          <p:spPr>
            <a:xfrm>
              <a:off x="1040760" y="1695600"/>
              <a:ext cx="7176600" cy="591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7880" tIns="30600" rIns="170640" bIns="30600"/>
            <a:lstStyle/>
            <a:p>
              <a:pPr marL="171360" lvl="1" indent="-171000">
                <a:lnSpc>
                  <a:spcPct val="90000"/>
                </a:lnSpc>
                <a:spcAft>
                  <a:spcPts val="380"/>
                </a:spcAft>
                <a:buClr>
                  <a:srgbClr val="333333"/>
                </a:buClr>
                <a:buFont typeface="Symbol" charset="2"/>
                <a:buChar char=""/>
              </a:pPr>
              <a:r>
                <a:rPr lang="en-US" sz="1900" b="0" strike="noStrike" spc="49">
                  <a:solidFill>
                    <a:srgbClr val="333333"/>
                  </a:solidFill>
                  <a:latin typeface="Arial"/>
                  <a:ea typeface="ヒラギノ角ゴ Pro W3"/>
                </a:rPr>
                <a:t>Identify members who can reach their goal, resources needed, barriers, support activities, timeframe</a:t>
              </a:r>
              <a:endParaRPr lang="en-US" sz="1900" b="0" strike="noStrike" spc="-1">
                <a:latin typeface="Arial"/>
              </a:endParaRPr>
            </a:p>
          </p:txBody>
        </p:sp>
        <p:sp>
          <p:nvSpPr>
            <p:cNvPr id="325" name="CustomShape 5"/>
            <p:cNvSpPr/>
            <p:nvPr/>
          </p:nvSpPr>
          <p:spPr>
            <a:xfrm>
              <a:off x="1040760" y="2344680"/>
              <a:ext cx="7176600" cy="608040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bIns="120960" anchor="ctr"/>
            <a:lstStyle/>
            <a:p>
              <a:pPr>
                <a:lnSpc>
                  <a:spcPct val="90000"/>
                </a:lnSpc>
                <a:spcAft>
                  <a:spcPts val="2724"/>
                </a:spcAft>
              </a:pPr>
              <a:r>
                <a:rPr lang="en-US" sz="2400" b="0" strike="noStrike" spc="-1">
                  <a:solidFill>
                    <a:srgbClr val="FFFFFF"/>
                  </a:solidFill>
                  <a:latin typeface="Arial"/>
                  <a:ea typeface="ヒラギノ角ゴ Pro W3"/>
                </a:rPr>
                <a:t>Membership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326" name="CustomShape 6"/>
            <p:cNvSpPr/>
            <p:nvPr/>
          </p:nvSpPr>
          <p:spPr>
            <a:xfrm>
              <a:off x="1040760" y="2967840"/>
              <a:ext cx="7176600" cy="591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7880" tIns="30600" rIns="170640" bIns="30600"/>
            <a:lstStyle/>
            <a:p>
              <a:pPr marL="171360" lvl="1" indent="-171000">
                <a:lnSpc>
                  <a:spcPct val="90000"/>
                </a:lnSpc>
                <a:spcAft>
                  <a:spcPts val="380"/>
                </a:spcAft>
                <a:buClr>
                  <a:srgbClr val="333333"/>
                </a:buClr>
                <a:buFont typeface="Symbol" charset="2"/>
                <a:buChar char=""/>
              </a:pPr>
              <a:r>
                <a:rPr lang="en-US" sz="1900" b="0" strike="noStrike" spc="49">
                  <a:solidFill>
                    <a:srgbClr val="333333"/>
                  </a:solidFill>
                  <a:latin typeface="Arial"/>
                  <a:ea typeface="ヒラギノ角ゴ Pro W3"/>
                </a:rPr>
                <a:t>Methods for gaining &amp; retaining members, resources needed, barriers, support activities, timeframe</a:t>
              </a:r>
              <a:endParaRPr lang="en-US" sz="1900" b="0" strike="noStrike" spc="-1">
                <a:latin typeface="Arial"/>
              </a:endParaRPr>
            </a:p>
          </p:txBody>
        </p:sp>
        <p:sp>
          <p:nvSpPr>
            <p:cNvPr id="327" name="CustomShape 7"/>
            <p:cNvSpPr/>
            <p:nvPr/>
          </p:nvSpPr>
          <p:spPr>
            <a:xfrm>
              <a:off x="1040760" y="3623760"/>
              <a:ext cx="7176600" cy="608040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bIns="120960" anchor="ctr"/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n-US" sz="2400" b="0" strike="noStrike" spc="-1">
                  <a:solidFill>
                    <a:srgbClr val="FFFFFF"/>
                  </a:solidFill>
                  <a:latin typeface="Arial"/>
                  <a:ea typeface="ヒラギノ角ゴ Pro W3"/>
                </a:rPr>
                <a:t>Training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328" name="CustomShape 8"/>
            <p:cNvSpPr/>
            <p:nvPr/>
          </p:nvSpPr>
          <p:spPr>
            <a:xfrm>
              <a:off x="1040760" y="4229280"/>
              <a:ext cx="7176600" cy="591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7880" tIns="30600" rIns="170640" bIns="30600"/>
            <a:lstStyle/>
            <a:p>
              <a:pPr marL="171360" lvl="1" indent="-171000">
                <a:lnSpc>
                  <a:spcPct val="90000"/>
                </a:lnSpc>
                <a:spcAft>
                  <a:spcPts val="380"/>
                </a:spcAft>
                <a:buClr>
                  <a:srgbClr val="333333"/>
                </a:buClr>
                <a:buFont typeface="Symbol" charset="2"/>
                <a:buChar char=""/>
              </a:pPr>
              <a:r>
                <a:rPr lang="en-US" sz="1900" b="0" strike="noStrike" spc="29">
                  <a:solidFill>
                    <a:srgbClr val="333333"/>
                  </a:solidFill>
                  <a:latin typeface="Arial"/>
                  <a:ea typeface="ヒラギノ角ゴ Pro W3"/>
                </a:rPr>
                <a:t>Commitment from club officers to attend training, barriers</a:t>
              </a:r>
              <a:endParaRPr lang="en-US" sz="1900" b="0" strike="noStrike" spc="-1">
                <a:latin typeface="Arial"/>
              </a:endParaRPr>
            </a:p>
          </p:txBody>
        </p:sp>
        <p:sp>
          <p:nvSpPr>
            <p:cNvPr id="329" name="CustomShape 9"/>
            <p:cNvSpPr/>
            <p:nvPr/>
          </p:nvSpPr>
          <p:spPr>
            <a:xfrm>
              <a:off x="1040760" y="4724280"/>
              <a:ext cx="7176600" cy="608040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1320" tIns="121320" bIns="120960" anchor="ctr"/>
            <a:lstStyle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lang="en-US" sz="2400" b="0" strike="noStrike" spc="-1">
                  <a:solidFill>
                    <a:srgbClr val="FFFFFF"/>
                  </a:solidFill>
                  <a:latin typeface="Arial"/>
                  <a:ea typeface="ヒラギノ角ゴ Pro W3"/>
                </a:rPr>
                <a:t>Administration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330" name="CustomShape 10"/>
            <p:cNvSpPr/>
            <p:nvPr/>
          </p:nvSpPr>
          <p:spPr>
            <a:xfrm>
              <a:off x="1040760" y="5410080"/>
              <a:ext cx="7176600" cy="359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7880" tIns="30600" rIns="170640" bIns="30600"/>
            <a:lstStyle/>
            <a:p>
              <a:pPr marL="171360" lvl="1" indent="-171000">
                <a:lnSpc>
                  <a:spcPct val="90000"/>
                </a:lnSpc>
                <a:spcAft>
                  <a:spcPts val="380"/>
                </a:spcAft>
                <a:buClr>
                  <a:srgbClr val="333333"/>
                </a:buClr>
                <a:buFont typeface="Symbol" charset="2"/>
                <a:buChar char=""/>
              </a:pPr>
              <a:r>
                <a:rPr lang="en-US" sz="1900" b="0" strike="noStrike" spc="49">
                  <a:solidFill>
                    <a:srgbClr val="333333"/>
                  </a:solidFill>
                  <a:latin typeface="Arial"/>
                  <a:ea typeface="ヒラギノ角ゴ Pro W3"/>
                </a:rPr>
                <a:t>Ensure club dues and officer list is timely, who and when</a:t>
              </a:r>
              <a:endParaRPr lang="en-US" sz="1900" b="0" strike="noStrike" spc="-1">
                <a:latin typeface="Arial"/>
              </a:endParaRPr>
            </a:p>
          </p:txBody>
        </p:sp>
      </p:grpSp>
      <p:grpSp>
        <p:nvGrpSpPr>
          <p:cNvPr id="331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Path to Success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6324480" y="1820520"/>
            <a:ext cx="2791440" cy="1482120"/>
          </a:xfrm>
          <a:prstGeom prst="star24">
            <a:avLst>
              <a:gd name="adj" fmla="val 37500"/>
            </a:avLst>
          </a:prstGeom>
          <a:solidFill>
            <a:srgbClr val="F2DF7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  <a:ea typeface="ヒラギノ角ゴ Pro W3"/>
              </a:rPr>
              <a:t>DCP (Goals)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214920" y="3339360"/>
            <a:ext cx="2524320" cy="1370160"/>
          </a:xfrm>
          <a:prstGeom prst="rect">
            <a:avLst/>
          </a:prstGeom>
          <a:solidFill>
            <a:srgbClr val="A9B2B1"/>
          </a:solidFill>
          <a:ln>
            <a:solidFill>
              <a:srgbClr val="0630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Moments of Truth (Assessment)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 rot="20668200">
            <a:off x="2842200" y="2437560"/>
            <a:ext cx="3718080" cy="18172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7243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Club Success Plan (The Path)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3886200" y="4267080"/>
            <a:ext cx="3428640" cy="1980720"/>
          </a:xfrm>
          <a:prstGeom prst="irregularSeal1">
            <a:avLst/>
          </a:prstGeom>
          <a:solidFill>
            <a:srgbClr val="CD202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Rework the plan as needed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Communication &amp; Teamwork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338" name="Picture 2"/>
          <p:cNvPicPr/>
          <p:nvPr/>
        </p:nvPicPr>
        <p:blipFill>
          <a:blip r:embed="rId2"/>
          <a:stretch/>
        </p:blipFill>
        <p:spPr>
          <a:xfrm>
            <a:off x="2283840" y="1295280"/>
            <a:ext cx="457632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Gestalt Approach to Teamwork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The whole is greater than the sum </a:t>
            </a:r>
            <a:br>
              <a:rPr dirty="0"/>
            </a:b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of its parts.</a:t>
            </a:r>
          </a:p>
          <a:p>
            <a:pPr marL="684360" lvl="1" indent="-28692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33333"/>
                </a:solidFill>
                <a:latin typeface="Arial"/>
              </a:rPr>
              <a:t>Know your role.</a:t>
            </a:r>
          </a:p>
          <a:p>
            <a:pPr marL="684360" lvl="1" indent="-28692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33333"/>
                </a:solidFill>
                <a:latin typeface="Arial"/>
              </a:rPr>
              <a:t>Know the roles of your teammates.</a:t>
            </a:r>
          </a:p>
          <a:p>
            <a:pPr marL="684360" lvl="1" indent="-28692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33333"/>
                </a:solidFill>
                <a:latin typeface="Arial"/>
              </a:rPr>
              <a:t>Communicate your areas of strength.</a:t>
            </a:r>
          </a:p>
          <a:p>
            <a:pPr marL="684360" lvl="1" indent="-28692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33333"/>
                </a:solidFill>
                <a:latin typeface="Arial"/>
              </a:rPr>
              <a:t>Take a proactive approach.</a:t>
            </a:r>
          </a:p>
          <a:p>
            <a:pPr marL="684360" lvl="1" indent="-28692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33333"/>
                </a:solidFill>
                <a:latin typeface="Arial"/>
              </a:rPr>
              <a:t>Be willing to cover for another officer.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03D7F-4D61-48FF-AD91-A682BB79D8B2}"/>
              </a:ext>
            </a:extLst>
          </p:cNvPr>
          <p:cNvSpPr txBox="1"/>
          <p:nvPr/>
        </p:nvSpPr>
        <p:spPr>
          <a:xfrm>
            <a:off x="1374847" y="4587675"/>
            <a:ext cx="6228370" cy="954107"/>
          </a:xfrm>
          <a:prstGeom prst="rect">
            <a:avLst/>
          </a:prstGeom>
          <a:solidFill>
            <a:srgbClr val="F2DF74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Roles may vary based on Club Tools and/or officer expertise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Executive Committee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President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Vice president education (VPE)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Vice president membership (VPM)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Vice president public relations (VPPR)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Secretary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Treasurer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Sergeant at arms (SAA)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Immediate Past President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Executive Committee Duties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Create a club budget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Strategize for success in the Distinguished Club Program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Develop/implement a </a:t>
            </a:r>
            <a:r>
              <a:rPr lang="en-US" sz="2800" b="0" i="1" strike="noStrike" spc="-1">
                <a:solidFill>
                  <a:srgbClr val="333333"/>
                </a:solidFill>
                <a:latin typeface="Arial"/>
              </a:rPr>
              <a:t>Club Success Plan</a:t>
            </a: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 (Item 1111)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Create and oversee other club committees as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5">
            <a:hlinkClick r:id="rId2"/>
          </p:cNvPr>
          <p:cNvPicPr/>
          <p:nvPr/>
        </p:nvPicPr>
        <p:blipFill>
          <a:blip r:embed="rId3"/>
          <a:srcRect r="1226"/>
          <a:stretch/>
        </p:blipFill>
        <p:spPr>
          <a:xfrm>
            <a:off x="2813760" y="156600"/>
            <a:ext cx="3343320" cy="4339440"/>
          </a:xfrm>
          <a:prstGeom prst="rect">
            <a:avLst/>
          </a:prstGeom>
          <a:ln>
            <a:noFill/>
          </a:ln>
        </p:spPr>
      </p:pic>
      <p:sp>
        <p:nvSpPr>
          <p:cNvPr id="367" name="TextShape 1"/>
          <p:cNvSpPr txBox="1"/>
          <p:nvPr/>
        </p:nvSpPr>
        <p:spPr>
          <a:xfrm>
            <a:off x="208440" y="29376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333333"/>
                </a:solidFill>
                <a:latin typeface="Arial"/>
              </a:rPr>
              <a:t>Resources</a:t>
            </a:r>
            <a:endParaRPr lang="en-US" sz="3600" b="0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8458200" y="6172200"/>
            <a:ext cx="45684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800000"/>
                </a:solidFill>
                <a:latin typeface="Arial"/>
              </a:rPr>
              <a:t>15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369" name="Picture 4">
            <a:hlinkClick r:id="rId4"/>
          </p:cNvPr>
          <p:cNvPicPr/>
          <p:nvPr/>
        </p:nvPicPr>
        <p:blipFill>
          <a:blip r:embed="rId5"/>
          <a:srcRect b="1507"/>
          <a:stretch/>
        </p:blipFill>
        <p:spPr>
          <a:xfrm rot="378000">
            <a:off x="5779080" y="2039760"/>
            <a:ext cx="3066120" cy="3917520"/>
          </a:xfrm>
          <a:prstGeom prst="rect">
            <a:avLst/>
          </a:prstGeom>
          <a:ln>
            <a:noFill/>
          </a:ln>
        </p:spPr>
      </p:pic>
      <p:pic>
        <p:nvPicPr>
          <p:cNvPr id="370" name="Picture 6">
            <a:hlinkClick r:id="rId6"/>
          </p:cNvPr>
          <p:cNvPicPr/>
          <p:nvPr/>
        </p:nvPicPr>
        <p:blipFill>
          <a:blip r:embed="rId7"/>
          <a:stretch/>
        </p:blipFill>
        <p:spPr>
          <a:xfrm rot="21048000">
            <a:off x="521640" y="2008800"/>
            <a:ext cx="2969640" cy="3871800"/>
          </a:xfrm>
          <a:prstGeom prst="rect">
            <a:avLst/>
          </a:prstGeom>
          <a:ln>
            <a:noFill/>
          </a:ln>
        </p:spPr>
      </p:pic>
      <p:sp>
        <p:nvSpPr>
          <p:cNvPr id="371" name="CustomShape 3">
            <a:hlinkClick r:id="rId4"/>
          </p:cNvPr>
          <p:cNvSpPr/>
          <p:nvPr/>
        </p:nvSpPr>
        <p:spPr>
          <a:xfrm>
            <a:off x="7312320" y="1447200"/>
            <a:ext cx="1145520" cy="577800"/>
          </a:xfrm>
          <a:prstGeom prst="rect">
            <a:avLst/>
          </a:prstGeom>
          <a:noFill/>
          <a:ln>
            <a:solidFill>
              <a:srgbClr val="0630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333333"/>
                </a:solidFill>
                <a:latin typeface="Arial"/>
                <a:ea typeface="ヒラギノ角ゴ Pro W3"/>
              </a:rPr>
              <a:t>1310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72" name="CustomShape 4">
            <a:hlinkClick r:id="rId2"/>
          </p:cNvPr>
          <p:cNvSpPr/>
          <p:nvPr/>
        </p:nvSpPr>
        <p:spPr>
          <a:xfrm>
            <a:off x="4038480" y="4562640"/>
            <a:ext cx="1202040" cy="577800"/>
          </a:xfrm>
          <a:prstGeom prst="rect">
            <a:avLst/>
          </a:prstGeom>
          <a:noFill/>
          <a:ln>
            <a:solidFill>
              <a:srgbClr val="0630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333333"/>
                </a:solidFill>
                <a:latin typeface="Arial"/>
                <a:ea typeface="ヒラギノ角ゴ Pro W3"/>
              </a:rPr>
              <a:t>290A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73" name="CustomShape 5">
            <a:hlinkClick r:id="rId6"/>
          </p:cNvPr>
          <p:cNvSpPr/>
          <p:nvPr/>
        </p:nvSpPr>
        <p:spPr>
          <a:xfrm>
            <a:off x="533520" y="1447920"/>
            <a:ext cx="1049400" cy="577800"/>
          </a:xfrm>
          <a:prstGeom prst="rect">
            <a:avLst/>
          </a:prstGeom>
          <a:noFill/>
          <a:ln>
            <a:solidFill>
              <a:srgbClr val="0630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333333"/>
                </a:solidFill>
                <a:latin typeface="Arial"/>
                <a:ea typeface="ヒラギノ角ゴ Pro W3"/>
              </a:rPr>
              <a:t>1111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Session Objectives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208440" y="1535040"/>
            <a:ext cx="5658480" cy="4331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Identify the elements that satisfy &amp; engage club members.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Understand relationships among Moments of Truth, Club Success Plan and Distinguished Club Program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Identify your leadership role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Understand District support &amp; Communication</a:t>
            </a:r>
          </a:p>
        </p:txBody>
      </p:sp>
      <p:pic>
        <p:nvPicPr>
          <p:cNvPr id="263" name="Content Placeholder 6"/>
          <p:cNvPicPr/>
          <p:nvPr/>
        </p:nvPicPr>
        <p:blipFill>
          <a:blip r:embed="rId2"/>
          <a:stretch/>
        </p:blipFill>
        <p:spPr>
          <a:xfrm>
            <a:off x="5661836" y="2599660"/>
            <a:ext cx="3271923" cy="2518820"/>
          </a:xfrm>
          <a:prstGeom prst="rect">
            <a:avLst/>
          </a:prstGeom>
          <a:ln>
            <a:noFill/>
          </a:ln>
        </p:spPr>
      </p:pic>
      <p:sp>
        <p:nvSpPr>
          <p:cNvPr id="26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2"/>
          <p:cNvSpPr txBox="1"/>
          <p:nvPr/>
        </p:nvSpPr>
        <p:spPr>
          <a:xfrm>
            <a:off x="208440" y="2019240"/>
            <a:ext cx="4123440" cy="3848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Area Director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Division Director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Other Clubs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District Leadership</a:t>
            </a:r>
          </a:p>
        </p:txBody>
      </p:sp>
      <p:pic>
        <p:nvPicPr>
          <p:cNvPr id="376" name="Content Placeholder 3"/>
          <p:cNvPicPr/>
          <p:nvPr/>
        </p:nvPicPr>
        <p:blipFill>
          <a:blip r:embed="rId2"/>
          <a:srcRect t="19619"/>
          <a:stretch/>
        </p:blipFill>
        <p:spPr>
          <a:xfrm>
            <a:off x="4419720" y="0"/>
            <a:ext cx="4723920" cy="596736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FAE995BA-3A5F-40DB-90D9-27DFAE02D502}"/>
              </a:ext>
            </a:extLst>
          </p:cNvPr>
          <p:cNvSpPr txBox="1"/>
          <p:nvPr/>
        </p:nvSpPr>
        <p:spPr>
          <a:xfrm>
            <a:off x="208440" y="29376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333333"/>
                </a:solidFill>
                <a:latin typeface="Arial"/>
              </a:rPr>
              <a:t>Other Resources</a:t>
            </a:r>
            <a:endParaRPr lang="en-US" sz="3600" b="0" strike="noStrike" spc="-1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Other Resources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Club Coach (for less than 13 members)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Various district support staff positions, e.g.: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33333"/>
                </a:solidFill>
                <a:latin typeface="Arial"/>
              </a:rPr>
              <a:t>Pathways Support Team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33333"/>
                </a:solidFill>
                <a:latin typeface="Arial"/>
              </a:rPr>
              <a:t>Leadership Path Coordinator (for HPL Projects)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333333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333333"/>
                </a:solidFill>
                <a:latin typeface="Arial"/>
              </a:rPr>
              <a:t>Public Relations Manager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International website: </a:t>
            </a:r>
            <a:r>
              <a:rPr lang="en-US" sz="2800" b="0" u="sng" strike="noStrike" spc="-1" dirty="0">
                <a:solidFill>
                  <a:srgbClr val="0248C2"/>
                </a:solidFill>
                <a:uFillTx/>
                <a:latin typeface="Arial"/>
                <a:hlinkClick r:id="rId2"/>
              </a:rPr>
              <a:t>www.toastmasters.org</a:t>
            </a: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 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District website:  </a:t>
            </a:r>
            <a:r>
              <a:rPr lang="en-US" sz="2800" b="0" u="sng" strike="noStrike" spc="-1" dirty="0">
                <a:solidFill>
                  <a:srgbClr val="0248C2"/>
                </a:solidFill>
                <a:uFillTx/>
                <a:latin typeface="Arial"/>
                <a:hlinkClick r:id="rId3"/>
              </a:rPr>
              <a:t>www.d54tm.com</a:t>
            </a:r>
            <a:endParaRPr lang="en-US" sz="2800" b="0" strike="noStrike" spc="-1" dirty="0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800" b="0" strike="noStrike" spc="-1" dirty="0">
              <a:solidFill>
                <a:srgbClr val="333333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en-US" sz="2800" b="0" strike="noStrike" spc="-1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pc="-1" dirty="0">
                <a:solidFill>
                  <a:srgbClr val="333333"/>
                </a:solidFill>
                <a:latin typeface="Arial"/>
              </a:rPr>
              <a:t>The Next Step(s)</a:t>
            </a:r>
            <a:endParaRPr lang="en-US" sz="3600" b="0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208440" y="1550604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What will you do back at your club?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spc="-1" dirty="0">
                <a:solidFill>
                  <a:srgbClr val="333333"/>
                </a:solidFill>
                <a:latin typeface="Arial"/>
              </a:rPr>
              <a:t>When will you do it?</a:t>
            </a: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Who is responsible?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800" b="0" strike="noStrike" spc="-1" dirty="0">
              <a:solidFill>
                <a:srgbClr val="333333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en-US" sz="2800" b="0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337BE-2C87-43A5-A55A-CE0E45CAAE0F}"/>
              </a:ext>
            </a:extLst>
          </p:cNvPr>
          <p:cNvSpPr txBox="1"/>
          <p:nvPr/>
        </p:nvSpPr>
        <p:spPr>
          <a:xfrm>
            <a:off x="938948" y="3429000"/>
            <a:ext cx="6946985" cy="954107"/>
          </a:xfrm>
          <a:prstGeom prst="rect">
            <a:avLst/>
          </a:prstGeom>
          <a:solidFill>
            <a:srgbClr val="F2DF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Success and quality don’t just happen….</a:t>
            </a:r>
          </a:p>
          <a:p>
            <a:pPr algn="ctr"/>
            <a:r>
              <a:rPr lang="en-US" sz="2800" dirty="0"/>
              <a:t>…..Let’s plan for it</a:t>
            </a:r>
          </a:p>
        </p:txBody>
      </p:sp>
    </p:spTree>
    <p:extLst>
      <p:ext uri="{BB962C8B-B14F-4D97-AF65-F5344CB8AC3E}">
        <p14:creationId xmlns:p14="http://schemas.microsoft.com/office/powerpoint/2010/main" val="389824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1143000" y="3200400"/>
            <a:ext cx="6857640" cy="731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4500" b="1" strike="noStrike" spc="-1">
                <a:solidFill>
                  <a:srgbClr val="333333"/>
                </a:solidFill>
                <a:latin typeface="Arial"/>
              </a:rPr>
              <a:t>This concludes </a:t>
            </a:r>
            <a:br/>
            <a:r>
              <a:rPr lang="en-US" sz="4500" b="1" strike="noStrike" spc="-1">
                <a:solidFill>
                  <a:srgbClr val="333333"/>
                </a:solidFill>
                <a:latin typeface="Arial"/>
              </a:rPr>
              <a:t>Creating a Quality Club.</a:t>
            </a:r>
            <a:endParaRPr lang="en-US" sz="45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1143000" y="4195440"/>
            <a:ext cx="6857640" cy="914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en-US" sz="2400" b="0" strike="noStrike" spc="-1">
                <a:solidFill>
                  <a:srgbClr val="333333"/>
                </a:solidFill>
                <a:latin typeface="Arial"/>
              </a:rPr>
              <a:t>Club Officer Training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President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208440" y="1219320"/>
            <a:ext cx="6115680" cy="4647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Sets the tone for the club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Provides helpful, supportive leadership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Facilitates communication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Knows membership levels and progress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Serves as Base Camp Manager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Ensures executive officers are functioning well and the club focuses on DCP status and Success Plan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Guides the executive committee and club towards goals</a:t>
            </a: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345" name="Content Placeholder 5"/>
          <p:cNvPicPr/>
          <p:nvPr/>
        </p:nvPicPr>
        <p:blipFill>
          <a:blip r:embed="rId2"/>
          <a:stretch/>
        </p:blipFill>
        <p:spPr>
          <a:xfrm>
            <a:off x="6324480" y="1295280"/>
            <a:ext cx="2702520" cy="4053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306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VPE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208440" y="1535040"/>
            <a:ext cx="5429880" cy="433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Encourages members to complete their communication and leadership goals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Schedules member speeches and projects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Serves as Base Camp Manager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Serves as a resource for questions about education awards, speech contests and mentors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Is a source for Toastmasters knowledge and the education program</a:t>
            </a: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348" name="Content Placeholder 4"/>
          <p:cNvPicPr/>
          <p:nvPr/>
        </p:nvPicPr>
        <p:blipFill>
          <a:blip r:embed="rId2"/>
          <a:stretch/>
        </p:blipFill>
        <p:spPr>
          <a:xfrm>
            <a:off x="5646240" y="1535040"/>
            <a:ext cx="2887920" cy="4331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0092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VPM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208440" y="1535040"/>
            <a:ext cx="4591800" cy="433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Promotes the club and manages the process of bringing in guests and transforming them into members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Initiates contact with guests, makes them feel welcome and provides information to join the club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Works with the VPPR and the treasurer</a:t>
            </a: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351" name="Content Placeholder 4"/>
          <p:cNvPicPr/>
          <p:nvPr/>
        </p:nvPicPr>
        <p:blipFill>
          <a:blip r:embed="rId2"/>
          <a:stretch/>
        </p:blipFill>
        <p:spPr>
          <a:xfrm>
            <a:off x="5377320" y="1535040"/>
            <a:ext cx="2887920" cy="4331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2540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VPPR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208440" y="1535040"/>
            <a:ext cx="4231080" cy="433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Promotes the club to the community/ corporation through activities that increase membership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Publishes meeting times and locations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Writes a newsletter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Maintains social media sites such as Facebook, Twitter and MeetUp.</a:t>
            </a: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354" name="Content Placeholder 4"/>
          <p:cNvPicPr/>
          <p:nvPr/>
        </p:nvPicPr>
        <p:blipFill>
          <a:blip r:embed="rId2"/>
          <a:stretch/>
        </p:blipFill>
        <p:spPr>
          <a:xfrm>
            <a:off x="5377320" y="1535040"/>
            <a:ext cx="2887920" cy="4331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858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Secretary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208440" y="1535040"/>
            <a:ext cx="5049000" cy="433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Manages accurate files, all club records and correspondence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Takes the minutes at every meeting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Archives historical records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Records all member and guest attendance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Distributes the club roster of current paid memberships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Maintains a current club officer list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Serves as Base Camp Manager</a:t>
            </a: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357" name="Content Placeholder 4"/>
          <p:cNvPicPr/>
          <p:nvPr/>
        </p:nvPicPr>
        <p:blipFill>
          <a:blip r:embed="rId2"/>
          <a:stretch/>
        </p:blipFill>
        <p:spPr>
          <a:xfrm>
            <a:off x="5377320" y="1535040"/>
            <a:ext cx="2887920" cy="4331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777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Treasurer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59" name="TextShape 2"/>
          <p:cNvSpPr txBox="1"/>
          <p:nvPr/>
        </p:nvSpPr>
        <p:spPr>
          <a:xfrm>
            <a:off x="208440" y="1535040"/>
            <a:ext cx="4820400" cy="433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Is the club’s accountant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Keeps financial records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Manages the club’s bank account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Writes checks as approved by the executive committee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Collects and pays dues on time to World Headquarters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Works with the executive committee to create the budget</a:t>
            </a: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360" name="Content Placeholder 4"/>
          <p:cNvPicPr/>
          <p:nvPr/>
        </p:nvPicPr>
        <p:blipFill>
          <a:blip r:embed="rId2"/>
          <a:stretch/>
        </p:blipFill>
        <p:spPr>
          <a:xfrm>
            <a:off x="5377320" y="1535040"/>
            <a:ext cx="2887920" cy="4331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8783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Member Engagement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267" name="Picture 2"/>
          <p:cNvPicPr/>
          <p:nvPr/>
        </p:nvPicPr>
        <p:blipFill>
          <a:blip r:embed="rId2"/>
          <a:stretch/>
        </p:blipFill>
        <p:spPr>
          <a:xfrm>
            <a:off x="1371600" y="1600200"/>
            <a:ext cx="6400440" cy="4266720"/>
          </a:xfrm>
          <a:prstGeom prst="rect">
            <a:avLst/>
          </a:prstGeom>
          <a:ln>
            <a:noFill/>
          </a:ln>
        </p:spPr>
      </p:pic>
      <p:sp>
        <p:nvSpPr>
          <p:cNvPr id="268" name="CustomShape 2"/>
          <p:cNvSpPr/>
          <p:nvPr/>
        </p:nvSpPr>
        <p:spPr>
          <a:xfrm>
            <a:off x="1" y="5371446"/>
            <a:ext cx="9144000" cy="833407"/>
          </a:xfrm>
          <a:prstGeom prst="rect">
            <a:avLst/>
          </a:prstGeom>
          <a:solidFill>
            <a:srgbClr val="F2DF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333333"/>
                </a:solidFill>
                <a:latin typeface="Arial"/>
                <a:ea typeface="ヒラギノ角ゴ Pro W3"/>
              </a:rPr>
              <a:t>How do we engage our members?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SAA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208440" y="1535040"/>
            <a:ext cx="4744080" cy="4331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396720" indent="-39636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Is responsible for the club’s physical property</a:t>
            </a:r>
          </a:p>
          <a:p>
            <a:pPr marL="396720" indent="-39636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Arrives early</a:t>
            </a:r>
          </a:p>
          <a:p>
            <a:pPr marL="396720" indent="-39636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Sets up the meeting location</a:t>
            </a:r>
          </a:p>
          <a:p>
            <a:pPr marL="396720" indent="-39636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Removes club property after the meeting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Creates a good first impression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Sets the tone for the entire meeting.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2800" b="0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363" name="Content Placeholder 4"/>
          <p:cNvPicPr/>
          <p:nvPr/>
        </p:nvPicPr>
        <p:blipFill>
          <a:blip r:embed="rId2"/>
          <a:stretch/>
        </p:blipFill>
        <p:spPr>
          <a:xfrm>
            <a:off x="5377320" y="1535040"/>
            <a:ext cx="2887920" cy="4331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007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Toastmasters’ Club Mission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We provide a supportive and positive learning experience in which members are empowered to develop communication and leadership skills, resulting in greater self-confidence and personal growth.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Toastmasters’ Club Mission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75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We provide a </a:t>
            </a:r>
            <a:r>
              <a:rPr lang="en-US" sz="2800" b="0" strike="noStrike" spc="-1" dirty="0">
                <a:solidFill>
                  <a:srgbClr val="333333"/>
                </a:solidFill>
                <a:highlight>
                  <a:srgbClr val="FFFF00"/>
                </a:highlight>
                <a:latin typeface="Arial"/>
              </a:rPr>
              <a:t>supportive and positive learning experience</a:t>
            </a: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 in which members are empowered to develop communication and leadership skills, resulting in greater self-confidence and personal growth.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Toastmasters’ Values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Integrity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Respect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Service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</a:rPr>
              <a:t>Excellence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Building Club Quality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219320" y="1121760"/>
            <a:ext cx="6705360" cy="1310400"/>
          </a:xfrm>
          <a:prstGeom prst="triangle">
            <a:avLst>
              <a:gd name="adj" fmla="val 47713"/>
            </a:avLst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97">
                <a:solidFill>
                  <a:srgbClr val="FFFFFF"/>
                </a:solidFill>
                <a:latin typeface="Arial"/>
                <a:ea typeface="ヒラギノ角ゴ Pro W3"/>
              </a:rPr>
              <a:t>The Quality Club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752480" y="2950560"/>
            <a:ext cx="5638320" cy="47196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97">
                <a:solidFill>
                  <a:srgbClr val="FFFFFF"/>
                </a:solidFill>
                <a:latin typeface="Arial"/>
                <a:ea typeface="ヒラギノ角ゴ Pro W3"/>
              </a:rPr>
              <a:t>Moments of Truth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1752480" y="5334120"/>
            <a:ext cx="5638320" cy="38052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97">
                <a:solidFill>
                  <a:srgbClr val="FFFFFF"/>
                </a:solidFill>
                <a:latin typeface="Arial"/>
                <a:ea typeface="ヒラギノ角ゴ Pro W3"/>
              </a:rPr>
              <a:t>Values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1523880" y="5715000"/>
            <a:ext cx="6095520" cy="41112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97">
                <a:solidFill>
                  <a:srgbClr val="FFFFFF"/>
                </a:solidFill>
                <a:latin typeface="Arial"/>
                <a:ea typeface="ヒラギノ角ゴ Pro W3"/>
              </a:rPr>
              <a:t>Club Mission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1990440" y="4392360"/>
            <a:ext cx="2453400" cy="91404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97">
                <a:solidFill>
                  <a:srgbClr val="FFFFFF"/>
                </a:solidFill>
                <a:latin typeface="Arial"/>
                <a:ea typeface="ヒラギノ角ゴ Pro W3"/>
              </a:rPr>
              <a:t>Experiential Learning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4483440" y="4392360"/>
            <a:ext cx="2666520" cy="91404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97">
                <a:solidFill>
                  <a:srgbClr val="FFFFFF"/>
                </a:solidFill>
                <a:latin typeface="Arial"/>
                <a:ea typeface="ヒラギノ角ゴ Pro W3"/>
              </a:rPr>
              <a:t>Self-paced program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84" name="CustomShape 8"/>
          <p:cNvSpPr/>
          <p:nvPr/>
        </p:nvSpPr>
        <p:spPr>
          <a:xfrm>
            <a:off x="4483440" y="3447360"/>
            <a:ext cx="2666520" cy="91404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97">
                <a:solidFill>
                  <a:srgbClr val="FFFFFF"/>
                </a:solidFill>
                <a:latin typeface="Arial"/>
                <a:ea typeface="ヒラギノ角ゴ Pro W3"/>
              </a:rPr>
              <a:t>Peer feedback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1993320" y="3447360"/>
            <a:ext cx="2453400" cy="91404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97">
                <a:solidFill>
                  <a:srgbClr val="FFFFFF"/>
                </a:solidFill>
                <a:latin typeface="Arial"/>
                <a:ea typeface="ヒラギノ角ゴ Pro W3"/>
              </a:rPr>
              <a:t>Mentoring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1752480" y="2456280"/>
            <a:ext cx="5638320" cy="471960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97">
                <a:solidFill>
                  <a:srgbClr val="FFFFFF"/>
                </a:solidFill>
                <a:latin typeface="Arial"/>
                <a:ea typeface="ヒラギノ角ゴ Pro W3"/>
              </a:rPr>
              <a:t>DCP/Club Success Plan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87" name="CustomShape 11"/>
          <p:cNvSpPr/>
          <p:nvPr/>
        </p:nvSpPr>
        <p:spPr>
          <a:xfrm>
            <a:off x="1752480" y="2957040"/>
            <a:ext cx="5638320" cy="471960"/>
          </a:xfrm>
          <a:prstGeom prst="rect">
            <a:avLst/>
          </a:prstGeom>
          <a:solidFill>
            <a:srgbClr val="F2D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97">
                <a:solidFill>
                  <a:srgbClr val="333333"/>
                </a:solidFill>
                <a:latin typeface="Arial"/>
                <a:ea typeface="ヒラギノ角ゴ Pro W3"/>
              </a:rPr>
              <a:t>Moments of Truth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88" name="CustomShape 12"/>
          <p:cNvSpPr/>
          <p:nvPr/>
        </p:nvSpPr>
        <p:spPr>
          <a:xfrm>
            <a:off x="1752480" y="2463120"/>
            <a:ext cx="5638320" cy="471960"/>
          </a:xfrm>
          <a:prstGeom prst="rect">
            <a:avLst/>
          </a:prstGeom>
          <a:solidFill>
            <a:srgbClr val="F2D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97" dirty="0">
                <a:solidFill>
                  <a:srgbClr val="333333"/>
                </a:solidFill>
                <a:latin typeface="Arial"/>
                <a:ea typeface="ヒラギノ角ゴ Pro W3"/>
              </a:rPr>
              <a:t>DCP/Club Success Plan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4" name="CustomShape 12">
            <a:extLst>
              <a:ext uri="{FF2B5EF4-FFF2-40B4-BE49-F238E27FC236}">
                <a16:creationId xmlns:a16="http://schemas.microsoft.com/office/drawing/2014/main" id="{F4F08237-C654-439E-8765-81AB5FA7018C}"/>
              </a:ext>
            </a:extLst>
          </p:cNvPr>
          <p:cNvSpPr/>
          <p:nvPr/>
        </p:nvSpPr>
        <p:spPr>
          <a:xfrm>
            <a:off x="1562400" y="3485160"/>
            <a:ext cx="380160" cy="1821240"/>
          </a:xfrm>
          <a:prstGeom prst="leftBrace">
            <a:avLst>
              <a:gd name="adj1" fmla="val 35000"/>
              <a:gd name="adj2" fmla="val 50000"/>
            </a:avLst>
          </a:pr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75B742-CB24-41A8-BEC7-83DC84D559D1}"/>
              </a:ext>
            </a:extLst>
          </p:cNvPr>
          <p:cNvSpPr txBox="1"/>
          <p:nvPr/>
        </p:nvSpPr>
        <p:spPr>
          <a:xfrm>
            <a:off x="52251" y="3898026"/>
            <a:ext cx="1744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Guiding</a:t>
            </a:r>
          </a:p>
          <a:p>
            <a:r>
              <a:rPr lang="en-US" sz="2800" dirty="0"/>
              <a:t>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The Path to Success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Where are we? (Moments of Truth)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Where do we want to be? (DCP)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dirty="0"/>
              <a:t>How will we get there? (Club Success Plan)</a:t>
            </a:r>
          </a:p>
          <a:p>
            <a:pPr marL="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</a:pPr>
            <a:endParaRPr lang="en-US" sz="2800" b="0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6324480" y="3115800"/>
            <a:ext cx="2791440" cy="1482120"/>
          </a:xfrm>
          <a:prstGeom prst="star24">
            <a:avLst>
              <a:gd name="adj" fmla="val 37500"/>
            </a:avLst>
          </a:prstGeom>
          <a:solidFill>
            <a:srgbClr val="F2DF7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DCP (Goals)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214920" y="4634640"/>
            <a:ext cx="2524320" cy="1370160"/>
          </a:xfrm>
          <a:prstGeom prst="rect">
            <a:avLst/>
          </a:prstGeom>
          <a:solidFill>
            <a:srgbClr val="A9B2B1"/>
          </a:solidFill>
          <a:ln>
            <a:solidFill>
              <a:srgbClr val="06305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333333"/>
                </a:solidFill>
                <a:latin typeface="Arial"/>
                <a:ea typeface="ヒラギノ角ゴ Pro W3"/>
              </a:rPr>
              <a:t>Moments of Truth (Assessment)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93" name="CustomShape 5"/>
          <p:cNvSpPr/>
          <p:nvPr/>
        </p:nvSpPr>
        <p:spPr>
          <a:xfrm rot="20668200">
            <a:off x="2842200" y="3732840"/>
            <a:ext cx="3718080" cy="18172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7243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ヒラギノ角ゴ Pro W3"/>
              </a:rPr>
              <a:t>Club Success Plan (The Path)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E6BFB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6BFB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208440" y="295920"/>
            <a:ext cx="8735040" cy="64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Moments of Truth</a:t>
            </a:r>
            <a:endParaRPr lang="en-US" sz="36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208440" y="1519920"/>
            <a:ext cx="8735040" cy="4357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First Impressions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Membership Orientation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Fellowship, Variety and Communication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Program Planning and Meeting Organization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Membership Strength</a:t>
            </a:r>
          </a:p>
          <a:p>
            <a:pPr marL="396720" indent="-396360">
              <a:lnSpc>
                <a:spcPct val="90000"/>
              </a:lnSpc>
              <a:spcBef>
                <a:spcPts val="901"/>
              </a:spcBef>
              <a:buClr>
                <a:srgbClr val="333333"/>
              </a:buClr>
              <a:buFont typeface="Webdings" charset="2"/>
              <a:buChar char=""/>
            </a:pPr>
            <a:r>
              <a:rPr lang="en-US" sz="2800" b="0" strike="noStrike" spc="-1" dirty="0">
                <a:solidFill>
                  <a:srgbClr val="333333"/>
                </a:solidFill>
                <a:latin typeface="Arial"/>
              </a:rPr>
              <a:t>Achievement Recognition</a:t>
            </a:r>
          </a:p>
        </p:txBody>
      </p:sp>
    </p:spTree>
    <p:extLst>
      <p:ext uri="{BB962C8B-B14F-4D97-AF65-F5344CB8AC3E}">
        <p14:creationId xmlns:p14="http://schemas.microsoft.com/office/powerpoint/2010/main" val="6757675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E6BF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E6BF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1043</Words>
  <Application>Microsoft Office PowerPoint</Application>
  <PresentationFormat>On-screen Show (4:3)</PresentationFormat>
  <Paragraphs>177</Paragraphs>
  <Slides>30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Quality Club</dc:title>
  <dc:subject/>
  <dc:creator>Richard Poirier</dc:creator>
  <dc:description/>
  <cp:lastModifiedBy>Richard Poirier</cp:lastModifiedBy>
  <cp:revision>26</cp:revision>
  <cp:lastPrinted>2020-06-25T21:28:53Z</cp:lastPrinted>
  <dcterms:created xsi:type="dcterms:W3CDTF">2020-06-13T03:02:35Z</dcterms:created>
  <dcterms:modified xsi:type="dcterms:W3CDTF">2020-06-25T21:29:10Z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40</vt:i4>
  </property>
</Properties>
</file>