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38"/>
  </p:notesMasterIdLst>
  <p:sldIdLst>
    <p:sldId id="256" r:id="rId3"/>
    <p:sldId id="389" r:id="rId4"/>
    <p:sldId id="392" r:id="rId5"/>
    <p:sldId id="259" r:id="rId6"/>
    <p:sldId id="391" r:id="rId7"/>
    <p:sldId id="394" r:id="rId8"/>
    <p:sldId id="395" r:id="rId9"/>
    <p:sldId id="396" r:id="rId10"/>
    <p:sldId id="397" r:id="rId11"/>
    <p:sldId id="399" r:id="rId12"/>
    <p:sldId id="393" r:id="rId13"/>
    <p:sldId id="371" r:id="rId14"/>
    <p:sldId id="372" r:id="rId15"/>
    <p:sldId id="373" r:id="rId16"/>
    <p:sldId id="374" r:id="rId17"/>
    <p:sldId id="375" r:id="rId18"/>
    <p:sldId id="376" r:id="rId19"/>
    <p:sldId id="369" r:id="rId20"/>
    <p:sldId id="386" r:id="rId21"/>
    <p:sldId id="377" r:id="rId22"/>
    <p:sldId id="378" r:id="rId23"/>
    <p:sldId id="401" r:id="rId24"/>
    <p:sldId id="380" r:id="rId25"/>
    <p:sldId id="402" r:id="rId26"/>
    <p:sldId id="312" r:id="rId27"/>
    <p:sldId id="349" r:id="rId28"/>
    <p:sldId id="338" r:id="rId29"/>
    <p:sldId id="400" r:id="rId30"/>
    <p:sldId id="379" r:id="rId31"/>
    <p:sldId id="383" r:id="rId32"/>
    <p:sldId id="270" r:id="rId33"/>
    <p:sldId id="357" r:id="rId34"/>
    <p:sldId id="275" r:id="rId35"/>
    <p:sldId id="398" r:id="rId36"/>
    <p:sldId id="285" r:id="rId37"/>
  </p:sldIdLst>
  <p:sldSz cx="12192000" cy="6858000"/>
  <p:notesSz cx="6858000" cy="9144000"/>
  <p:embeddedFontLst>
    <p:embeddedFont>
      <p:font typeface="Open Sans" panose="020B0606030504020204" pitchFamily="34" charset="0"/>
      <p:regular r:id="rId39"/>
      <p:bold r:id="rId40"/>
      <p:italic r:id="rId41"/>
      <p:boldItalic r:id="rId42"/>
    </p:embeddedFont>
    <p:embeddedFont>
      <p:font typeface="Open Sans SemiBold"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60">
          <p15:clr>
            <a:srgbClr val="747775"/>
          </p15:clr>
        </p15:guide>
        <p15:guide id="2" orient="horz"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1" roundtripDataSignature="AMtx7mhtZixoiuSjdYqtOpzhl68UFTZdD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C72FD-B0FD-6A47-8B97-CF167E55C1D9}" v="11" dt="2024-01-30T17:51:12.979"/>
  </p1510:revLst>
</p1510:revInfo>
</file>

<file path=ppt/tableStyles.xml><?xml version="1.0" encoding="utf-8"?>
<a:tblStyleLst xmlns:a="http://schemas.openxmlformats.org/drawingml/2006/main" def="{30FE9EDE-B8E0-4F4D-954A-AE65297B9F82}">
  <a:tblStyle styleId="{30FE9EDE-B8E0-4F4D-954A-AE65297B9F8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F4F7"/>
          </a:solidFill>
        </a:fill>
      </a:tcStyle>
    </a:wholeTbl>
    <a:band1H>
      <a:tcTxStyle b="off" i="off"/>
      <a:tcStyle>
        <a:tcBdr/>
        <a:fill>
          <a:solidFill>
            <a:srgbClr val="E4E9EF"/>
          </a:solidFill>
        </a:fill>
      </a:tcStyle>
    </a:band1H>
    <a:band2H>
      <a:tcTxStyle b="off" i="off"/>
      <a:tcStyle>
        <a:tcBdr/>
      </a:tcStyle>
    </a:band2H>
    <a:band1V>
      <a:tcTxStyle b="off" i="off"/>
      <a:tcStyle>
        <a:tcBdr/>
        <a:fill>
          <a:solidFill>
            <a:srgbClr val="E4E9E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54"/>
    <p:restoredTop sz="94703"/>
  </p:normalViewPr>
  <p:slideViewPr>
    <p:cSldViewPr snapToGrid="0">
      <p:cViewPr varScale="1">
        <p:scale>
          <a:sx n="128" d="100"/>
          <a:sy n="128" d="100"/>
        </p:scale>
        <p:origin x="520" y="168"/>
      </p:cViewPr>
      <p:guideLst>
        <p:guide pos="360"/>
        <p:guide orient="horz" pos="216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84"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82"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81" Type="http://customschemas.google.com/relationships/presentationmetadata" Target="metadata"/><Relationship Id="rId86"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8" Type="http://schemas.openxmlformats.org/officeDocument/2006/relationships/slide" Target="slides/slide6.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78B37-FC6E-CB49-996A-94D6B310A7C7}"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en-US"/>
        </a:p>
      </dgm:t>
    </dgm:pt>
    <dgm:pt modelId="{EAD72D86-5377-E046-91AF-1188DA3EC9ED}">
      <dgm:prSet phldrT="[Text]"/>
      <dgm:spPr/>
      <dgm:t>
        <a:bodyPr/>
        <a:lstStyle/>
        <a:p>
          <a:r>
            <a:rPr lang="en-US" dirty="0"/>
            <a:t>Actively Disengaged</a:t>
          </a:r>
        </a:p>
      </dgm:t>
    </dgm:pt>
    <dgm:pt modelId="{DB511F97-5929-094A-B5ED-15CE105E752E}" type="parTrans" cxnId="{9C12E855-E141-7146-BAE3-7B22F902AC09}">
      <dgm:prSet/>
      <dgm:spPr/>
      <dgm:t>
        <a:bodyPr/>
        <a:lstStyle/>
        <a:p>
          <a:endParaRPr lang="en-US"/>
        </a:p>
      </dgm:t>
    </dgm:pt>
    <dgm:pt modelId="{613B243D-7777-6346-8D52-4CD1DB79D242}" type="sibTrans" cxnId="{9C12E855-E141-7146-BAE3-7B22F902AC09}">
      <dgm:prSet/>
      <dgm:spPr/>
      <dgm:t>
        <a:bodyPr/>
        <a:lstStyle/>
        <a:p>
          <a:endParaRPr lang="en-US"/>
        </a:p>
      </dgm:t>
    </dgm:pt>
    <dgm:pt modelId="{16F10DE1-2782-D84D-B88B-98CD025FDE0A}">
      <dgm:prSet phldrT="[Text]"/>
      <dgm:spPr/>
      <dgm:t>
        <a:bodyPr/>
        <a:lstStyle/>
        <a:p>
          <a:r>
            <a:rPr lang="en-US" dirty="0"/>
            <a:t>Indifferent Group</a:t>
          </a:r>
        </a:p>
      </dgm:t>
    </dgm:pt>
    <dgm:pt modelId="{80D9EA16-A827-B246-84E2-76402260BFF5}" type="parTrans" cxnId="{CF9B25E9-2C27-A74B-AD4F-8056A7DC2FA9}">
      <dgm:prSet/>
      <dgm:spPr/>
      <dgm:t>
        <a:bodyPr/>
        <a:lstStyle/>
        <a:p>
          <a:endParaRPr lang="en-US"/>
        </a:p>
      </dgm:t>
    </dgm:pt>
    <dgm:pt modelId="{0F277AEC-6B0E-574B-84A9-5BA6131B7BBB}" type="sibTrans" cxnId="{CF9B25E9-2C27-A74B-AD4F-8056A7DC2FA9}">
      <dgm:prSet/>
      <dgm:spPr/>
      <dgm:t>
        <a:bodyPr/>
        <a:lstStyle/>
        <a:p>
          <a:endParaRPr lang="en-US"/>
        </a:p>
      </dgm:t>
    </dgm:pt>
    <dgm:pt modelId="{274FDF6F-080A-AC49-8B71-38CEA1DC0588}">
      <dgm:prSet phldrT="[Text]"/>
      <dgm:spPr/>
      <dgm:t>
        <a:bodyPr/>
        <a:lstStyle/>
        <a:p>
          <a:r>
            <a:rPr lang="en-US" dirty="0"/>
            <a:t>Engaged Contributor</a:t>
          </a:r>
        </a:p>
      </dgm:t>
    </dgm:pt>
    <dgm:pt modelId="{75355384-A293-B246-B947-8C81E24596E4}" type="parTrans" cxnId="{05045699-CFF5-AE4A-957C-BD70E2BF686A}">
      <dgm:prSet/>
      <dgm:spPr/>
      <dgm:t>
        <a:bodyPr/>
        <a:lstStyle/>
        <a:p>
          <a:endParaRPr lang="en-US"/>
        </a:p>
      </dgm:t>
    </dgm:pt>
    <dgm:pt modelId="{7CC119FC-8CDB-FC43-9104-E0C795F5E56B}" type="sibTrans" cxnId="{05045699-CFF5-AE4A-957C-BD70E2BF686A}">
      <dgm:prSet/>
      <dgm:spPr/>
      <dgm:t>
        <a:bodyPr/>
        <a:lstStyle/>
        <a:p>
          <a:endParaRPr lang="en-US"/>
        </a:p>
      </dgm:t>
    </dgm:pt>
    <dgm:pt modelId="{5DCAD086-942D-2A4E-89A0-275DF1B55466}">
      <dgm:prSet phldrT="[Text]"/>
      <dgm:spPr/>
      <dgm:t>
        <a:bodyPr/>
        <a:lstStyle/>
        <a:p>
          <a:r>
            <a:rPr lang="en-US" dirty="0"/>
            <a:t>Actively Engaged</a:t>
          </a:r>
        </a:p>
      </dgm:t>
    </dgm:pt>
    <dgm:pt modelId="{C903478F-7905-3A43-9EB6-4FBED8063120}" type="parTrans" cxnId="{63986BF7-09EC-B44C-8257-CC972AC344DA}">
      <dgm:prSet/>
      <dgm:spPr/>
      <dgm:t>
        <a:bodyPr/>
        <a:lstStyle/>
        <a:p>
          <a:endParaRPr lang="en-US"/>
        </a:p>
      </dgm:t>
    </dgm:pt>
    <dgm:pt modelId="{A99839F2-D351-3D4A-BD40-1A307BBAF721}" type="sibTrans" cxnId="{63986BF7-09EC-B44C-8257-CC972AC344DA}">
      <dgm:prSet/>
      <dgm:spPr/>
      <dgm:t>
        <a:bodyPr/>
        <a:lstStyle/>
        <a:p>
          <a:endParaRPr lang="en-US"/>
        </a:p>
      </dgm:t>
    </dgm:pt>
    <dgm:pt modelId="{DF6DAB56-A2A8-4945-8176-8AC0EC9EAB62}" type="pres">
      <dgm:prSet presAssocID="{0FB78B37-FC6E-CB49-996A-94D6B310A7C7}" presName="Name0" presStyleCnt="0">
        <dgm:presLayoutVars>
          <dgm:dir/>
          <dgm:resizeHandles val="exact"/>
        </dgm:presLayoutVars>
      </dgm:prSet>
      <dgm:spPr/>
    </dgm:pt>
    <dgm:pt modelId="{E022E2B5-6AB9-2441-8680-195A2D2D5BB6}" type="pres">
      <dgm:prSet presAssocID="{EAD72D86-5377-E046-91AF-1188DA3EC9ED}" presName="Name5" presStyleLbl="vennNode1" presStyleIdx="0" presStyleCnt="4">
        <dgm:presLayoutVars>
          <dgm:bulletEnabled val="1"/>
        </dgm:presLayoutVars>
      </dgm:prSet>
      <dgm:spPr/>
    </dgm:pt>
    <dgm:pt modelId="{F22B42C5-DA62-C941-B933-0C4D8CCDB70C}" type="pres">
      <dgm:prSet presAssocID="{613B243D-7777-6346-8D52-4CD1DB79D242}" presName="space" presStyleCnt="0"/>
      <dgm:spPr/>
    </dgm:pt>
    <dgm:pt modelId="{0E3A6344-8DFE-5545-BBCC-990EC591261C}" type="pres">
      <dgm:prSet presAssocID="{16F10DE1-2782-D84D-B88B-98CD025FDE0A}" presName="Name5" presStyleLbl="vennNode1" presStyleIdx="1" presStyleCnt="4">
        <dgm:presLayoutVars>
          <dgm:bulletEnabled val="1"/>
        </dgm:presLayoutVars>
      </dgm:prSet>
      <dgm:spPr/>
    </dgm:pt>
    <dgm:pt modelId="{41276E9C-77F3-9847-A3B9-90F71EF87C8E}" type="pres">
      <dgm:prSet presAssocID="{0F277AEC-6B0E-574B-84A9-5BA6131B7BBB}" presName="space" presStyleCnt="0"/>
      <dgm:spPr/>
    </dgm:pt>
    <dgm:pt modelId="{5903F69C-5BE6-6B49-9C73-E3CBF6161778}" type="pres">
      <dgm:prSet presAssocID="{274FDF6F-080A-AC49-8B71-38CEA1DC0588}" presName="Name5" presStyleLbl="vennNode1" presStyleIdx="2" presStyleCnt="4">
        <dgm:presLayoutVars>
          <dgm:bulletEnabled val="1"/>
        </dgm:presLayoutVars>
      </dgm:prSet>
      <dgm:spPr/>
    </dgm:pt>
    <dgm:pt modelId="{91A31EBA-8159-6543-B824-A1B2F27CAA78}" type="pres">
      <dgm:prSet presAssocID="{7CC119FC-8CDB-FC43-9104-E0C795F5E56B}" presName="space" presStyleCnt="0"/>
      <dgm:spPr/>
    </dgm:pt>
    <dgm:pt modelId="{3AA6D012-27A7-AC49-839C-5800A7C026DA}" type="pres">
      <dgm:prSet presAssocID="{5DCAD086-942D-2A4E-89A0-275DF1B55466}" presName="Name5" presStyleLbl="vennNode1" presStyleIdx="3" presStyleCnt="4">
        <dgm:presLayoutVars>
          <dgm:bulletEnabled val="1"/>
        </dgm:presLayoutVars>
      </dgm:prSet>
      <dgm:spPr/>
    </dgm:pt>
  </dgm:ptLst>
  <dgm:cxnLst>
    <dgm:cxn modelId="{A9DF052A-DA69-4B4D-9799-DE7F5586C899}" type="presOf" srcId="{0FB78B37-FC6E-CB49-996A-94D6B310A7C7}" destId="{DF6DAB56-A2A8-4945-8176-8AC0EC9EAB62}" srcOrd="0" destOrd="0" presId="urn:microsoft.com/office/officeart/2005/8/layout/venn3"/>
    <dgm:cxn modelId="{9B282F39-9090-F64B-B555-1ED4BB1F79D2}" type="presOf" srcId="{274FDF6F-080A-AC49-8B71-38CEA1DC0588}" destId="{5903F69C-5BE6-6B49-9C73-E3CBF6161778}" srcOrd="0" destOrd="0" presId="urn:microsoft.com/office/officeart/2005/8/layout/venn3"/>
    <dgm:cxn modelId="{9727713C-ADCB-5645-8987-33F53B90855C}" type="presOf" srcId="{5DCAD086-942D-2A4E-89A0-275DF1B55466}" destId="{3AA6D012-27A7-AC49-839C-5800A7C026DA}" srcOrd="0" destOrd="0" presId="urn:microsoft.com/office/officeart/2005/8/layout/venn3"/>
    <dgm:cxn modelId="{1783C041-7CD0-794A-A380-8BDF7D8EFFF2}" type="presOf" srcId="{16F10DE1-2782-D84D-B88B-98CD025FDE0A}" destId="{0E3A6344-8DFE-5545-BBCC-990EC591261C}" srcOrd="0" destOrd="0" presId="urn:microsoft.com/office/officeart/2005/8/layout/venn3"/>
    <dgm:cxn modelId="{453AA845-35AE-EF48-947B-63246F61EABC}" type="presOf" srcId="{EAD72D86-5377-E046-91AF-1188DA3EC9ED}" destId="{E022E2B5-6AB9-2441-8680-195A2D2D5BB6}" srcOrd="0" destOrd="0" presId="urn:microsoft.com/office/officeart/2005/8/layout/venn3"/>
    <dgm:cxn modelId="{9C12E855-E141-7146-BAE3-7B22F902AC09}" srcId="{0FB78B37-FC6E-CB49-996A-94D6B310A7C7}" destId="{EAD72D86-5377-E046-91AF-1188DA3EC9ED}" srcOrd="0" destOrd="0" parTransId="{DB511F97-5929-094A-B5ED-15CE105E752E}" sibTransId="{613B243D-7777-6346-8D52-4CD1DB79D242}"/>
    <dgm:cxn modelId="{05045699-CFF5-AE4A-957C-BD70E2BF686A}" srcId="{0FB78B37-FC6E-CB49-996A-94D6B310A7C7}" destId="{274FDF6F-080A-AC49-8B71-38CEA1DC0588}" srcOrd="2" destOrd="0" parTransId="{75355384-A293-B246-B947-8C81E24596E4}" sibTransId="{7CC119FC-8CDB-FC43-9104-E0C795F5E56B}"/>
    <dgm:cxn modelId="{CF9B25E9-2C27-A74B-AD4F-8056A7DC2FA9}" srcId="{0FB78B37-FC6E-CB49-996A-94D6B310A7C7}" destId="{16F10DE1-2782-D84D-B88B-98CD025FDE0A}" srcOrd="1" destOrd="0" parTransId="{80D9EA16-A827-B246-84E2-76402260BFF5}" sibTransId="{0F277AEC-6B0E-574B-84A9-5BA6131B7BBB}"/>
    <dgm:cxn modelId="{63986BF7-09EC-B44C-8257-CC972AC344DA}" srcId="{0FB78B37-FC6E-CB49-996A-94D6B310A7C7}" destId="{5DCAD086-942D-2A4E-89A0-275DF1B55466}" srcOrd="3" destOrd="0" parTransId="{C903478F-7905-3A43-9EB6-4FBED8063120}" sibTransId="{A99839F2-D351-3D4A-BD40-1A307BBAF721}"/>
    <dgm:cxn modelId="{0D68174C-9B0D-F44F-BB26-CB855A96279C}" type="presParOf" srcId="{DF6DAB56-A2A8-4945-8176-8AC0EC9EAB62}" destId="{E022E2B5-6AB9-2441-8680-195A2D2D5BB6}" srcOrd="0" destOrd="0" presId="urn:microsoft.com/office/officeart/2005/8/layout/venn3"/>
    <dgm:cxn modelId="{A8F964F4-E4DA-1349-8B35-481FCF9578B8}" type="presParOf" srcId="{DF6DAB56-A2A8-4945-8176-8AC0EC9EAB62}" destId="{F22B42C5-DA62-C941-B933-0C4D8CCDB70C}" srcOrd="1" destOrd="0" presId="urn:microsoft.com/office/officeart/2005/8/layout/venn3"/>
    <dgm:cxn modelId="{08AB13F5-7F34-4D45-8337-CAC04E52B5D3}" type="presParOf" srcId="{DF6DAB56-A2A8-4945-8176-8AC0EC9EAB62}" destId="{0E3A6344-8DFE-5545-BBCC-990EC591261C}" srcOrd="2" destOrd="0" presId="urn:microsoft.com/office/officeart/2005/8/layout/venn3"/>
    <dgm:cxn modelId="{F5A05A82-5D0D-1C42-A330-64DEC672A872}" type="presParOf" srcId="{DF6DAB56-A2A8-4945-8176-8AC0EC9EAB62}" destId="{41276E9C-77F3-9847-A3B9-90F71EF87C8E}" srcOrd="3" destOrd="0" presId="urn:microsoft.com/office/officeart/2005/8/layout/venn3"/>
    <dgm:cxn modelId="{A4C80592-47DB-C947-8460-8E0E9966B442}" type="presParOf" srcId="{DF6DAB56-A2A8-4945-8176-8AC0EC9EAB62}" destId="{5903F69C-5BE6-6B49-9C73-E3CBF6161778}" srcOrd="4" destOrd="0" presId="urn:microsoft.com/office/officeart/2005/8/layout/venn3"/>
    <dgm:cxn modelId="{088F442C-616F-394A-A72E-FF22453EC368}" type="presParOf" srcId="{DF6DAB56-A2A8-4945-8176-8AC0EC9EAB62}" destId="{91A31EBA-8159-6543-B824-A1B2F27CAA78}" srcOrd="5" destOrd="0" presId="urn:microsoft.com/office/officeart/2005/8/layout/venn3"/>
    <dgm:cxn modelId="{B0753D2B-8958-F34C-BAA2-7FAC2648FDE2}" type="presParOf" srcId="{DF6DAB56-A2A8-4945-8176-8AC0EC9EAB62}" destId="{3AA6D012-27A7-AC49-839C-5800A7C026DA}"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2E2B5-6AB9-2441-8680-195A2D2D5BB6}">
      <dsp:nvSpPr>
        <dsp:cNvPr id="0" name=""/>
        <dsp:cNvSpPr/>
      </dsp:nvSpPr>
      <dsp:spPr>
        <a:xfrm>
          <a:off x="3080" y="630766"/>
          <a:ext cx="3091011" cy="309101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4290" rIns="170109" bIns="34290" numCol="1" spcCol="1270" anchor="ctr" anchorCtr="0">
          <a:noAutofit/>
        </a:bodyPr>
        <a:lstStyle/>
        <a:p>
          <a:pPr marL="0" lvl="0" indent="0" algn="ctr" defTabSz="1200150">
            <a:lnSpc>
              <a:spcPct val="90000"/>
            </a:lnSpc>
            <a:spcBef>
              <a:spcPct val="0"/>
            </a:spcBef>
            <a:spcAft>
              <a:spcPct val="35000"/>
            </a:spcAft>
            <a:buNone/>
          </a:pPr>
          <a:r>
            <a:rPr lang="en-US" sz="2700" kern="1200" dirty="0"/>
            <a:t>Actively Disengaged</a:t>
          </a:r>
        </a:p>
      </dsp:txBody>
      <dsp:txXfrm>
        <a:off x="455748" y="1083434"/>
        <a:ext cx="2185675" cy="2185675"/>
      </dsp:txXfrm>
    </dsp:sp>
    <dsp:sp modelId="{0E3A6344-8DFE-5545-BBCC-990EC591261C}">
      <dsp:nvSpPr>
        <dsp:cNvPr id="0" name=""/>
        <dsp:cNvSpPr/>
      </dsp:nvSpPr>
      <dsp:spPr>
        <a:xfrm>
          <a:off x="2475889" y="630766"/>
          <a:ext cx="3091011" cy="30910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4290" rIns="170109"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Indifferent Group</a:t>
          </a:r>
        </a:p>
      </dsp:txBody>
      <dsp:txXfrm>
        <a:off x="2928557" y="1083434"/>
        <a:ext cx="2185675" cy="2185675"/>
      </dsp:txXfrm>
    </dsp:sp>
    <dsp:sp modelId="{5903F69C-5BE6-6B49-9C73-E3CBF6161778}">
      <dsp:nvSpPr>
        <dsp:cNvPr id="0" name=""/>
        <dsp:cNvSpPr/>
      </dsp:nvSpPr>
      <dsp:spPr>
        <a:xfrm>
          <a:off x="4948698" y="630766"/>
          <a:ext cx="3091011" cy="309101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4290" rIns="170109"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Engaged Contributor</a:t>
          </a:r>
        </a:p>
      </dsp:txBody>
      <dsp:txXfrm>
        <a:off x="5401366" y="1083434"/>
        <a:ext cx="2185675" cy="2185675"/>
      </dsp:txXfrm>
    </dsp:sp>
    <dsp:sp modelId="{3AA6D012-27A7-AC49-839C-5800A7C026DA}">
      <dsp:nvSpPr>
        <dsp:cNvPr id="0" name=""/>
        <dsp:cNvSpPr/>
      </dsp:nvSpPr>
      <dsp:spPr>
        <a:xfrm>
          <a:off x="7421507" y="630766"/>
          <a:ext cx="3091011" cy="309101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4290" rIns="170109" bIns="34290" numCol="1" spcCol="1270" anchor="ctr" anchorCtr="0">
          <a:noAutofit/>
        </a:bodyPr>
        <a:lstStyle/>
        <a:p>
          <a:pPr marL="0" lvl="0" indent="0" algn="ctr" defTabSz="1200150">
            <a:lnSpc>
              <a:spcPct val="90000"/>
            </a:lnSpc>
            <a:spcBef>
              <a:spcPct val="0"/>
            </a:spcBef>
            <a:spcAft>
              <a:spcPct val="35000"/>
            </a:spcAft>
            <a:buNone/>
          </a:pPr>
          <a:r>
            <a:rPr lang="en-US" sz="2700" kern="1200" dirty="0"/>
            <a:t>Actively Engaged</a:t>
          </a:r>
        </a:p>
      </dsp:txBody>
      <dsp:txXfrm>
        <a:off x="7874175" y="1083434"/>
        <a:ext cx="2185675" cy="218567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Important work to do today.  Let's get started.</a:t>
            </a:r>
            <a:endParaRPr dirty="0"/>
          </a:p>
          <a:p>
            <a:pPr marL="0" lvl="0" indent="0" algn="l" rtl="0">
              <a:lnSpc>
                <a:spcPct val="100000"/>
              </a:lnSpc>
              <a:spcBef>
                <a:spcPts val="0"/>
              </a:spcBef>
              <a:spcAft>
                <a:spcPts val="0"/>
              </a:spcAft>
              <a:buSzPts val="1400"/>
              <a:buNone/>
            </a:pPr>
            <a:r>
              <a:rPr lang="en-US" i="1" dirty="0"/>
              <a:t>Slides created by Heather </a:t>
            </a:r>
            <a:r>
              <a:rPr lang="en-US" i="1" dirty="0" err="1"/>
              <a:t>Blase</a:t>
            </a:r>
            <a:r>
              <a:rPr lang="en-US" i="1" dirty="0"/>
              <a:t> (</a:t>
            </a:r>
            <a:r>
              <a:rPr lang="en-US" i="1" dirty="0" err="1"/>
              <a:t>blase_heather_m@cat.com</a:t>
            </a:r>
            <a:r>
              <a:rPr lang="en-US" i="1" dirty="0"/>
              <a:t>) for the District 54 Toastmasters Leadership Institute (TLI) – Summer 2022</a:t>
            </a:r>
            <a:endParaRPr dirty="0"/>
          </a:p>
        </p:txBody>
      </p:sp>
      <p:sp>
        <p:nvSpPr>
          <p:cNvPr id="283" name="Google Shape;28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902A2AFF-241A-CD59-B0B2-4EFAB21D719D}"/>
            </a:ext>
          </a:extLst>
        </p:cNvPr>
        <p:cNvGrpSpPr/>
        <p:nvPr/>
      </p:nvGrpSpPr>
      <p:grpSpPr>
        <a:xfrm>
          <a:off x="0" y="0"/>
          <a:ext cx="0" cy="0"/>
          <a:chOff x="0" y="0"/>
          <a:chExt cx="0" cy="0"/>
        </a:xfrm>
      </p:grpSpPr>
      <p:sp>
        <p:nvSpPr>
          <p:cNvPr id="302" name="Google Shape;302;p4:notes">
            <a:extLst>
              <a:ext uri="{FF2B5EF4-FFF2-40B4-BE49-F238E27FC236}">
                <a16:creationId xmlns:a16="http://schemas.microsoft.com/office/drawing/2014/main" id="{AAB84C7E-BBF9-C3F4-F6D7-51CB5432DC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a:extLst>
              <a:ext uri="{FF2B5EF4-FFF2-40B4-BE49-F238E27FC236}">
                <a16:creationId xmlns:a16="http://schemas.microsoft.com/office/drawing/2014/main" id="{0269C491-93C3-E3F3-1BD9-89096D9C42B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of us are part of our own clubs Executive committee.  Who are the members of the executive committee?  </a:t>
            </a:r>
            <a:endParaRPr dirty="0"/>
          </a:p>
        </p:txBody>
      </p:sp>
      <p:sp>
        <p:nvSpPr>
          <p:cNvPr id="304" name="Google Shape;304;p4:notes">
            <a:extLst>
              <a:ext uri="{FF2B5EF4-FFF2-40B4-BE49-F238E27FC236}">
                <a16:creationId xmlns:a16="http://schemas.microsoft.com/office/drawing/2014/main" id="{6024E425-960C-0365-0DD6-B1576A633C3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63202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8BC8-6120-5726-F312-06705C2F7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AFC5D-1028-BAA6-F715-61AF110AE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E1A38-CFF1-EE4D-8139-F95C078B1B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365B1-F1A8-DB4B-CB9A-B43371BC3DB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69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CB04C159-9A1F-0616-D53B-A838A1440107}"/>
            </a:ext>
          </a:extLst>
        </p:cNvPr>
        <p:cNvGrpSpPr/>
        <p:nvPr/>
      </p:nvGrpSpPr>
      <p:grpSpPr>
        <a:xfrm>
          <a:off x="0" y="0"/>
          <a:ext cx="0" cy="0"/>
          <a:chOff x="0" y="0"/>
          <a:chExt cx="0" cy="0"/>
        </a:xfrm>
      </p:grpSpPr>
      <p:sp>
        <p:nvSpPr>
          <p:cNvPr id="302" name="Google Shape;302;p4:notes">
            <a:extLst>
              <a:ext uri="{FF2B5EF4-FFF2-40B4-BE49-F238E27FC236}">
                <a16:creationId xmlns:a16="http://schemas.microsoft.com/office/drawing/2014/main" id="{408F4E41-7FF5-C5AE-A0B4-E237C2A0B0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a:extLst>
              <a:ext uri="{FF2B5EF4-FFF2-40B4-BE49-F238E27FC236}">
                <a16:creationId xmlns:a16="http://schemas.microsoft.com/office/drawing/2014/main" id="{F6B16FEC-4EE5-CDC2-D745-B1E3372AEFE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Let's start with the mission of </a:t>
            </a:r>
            <a:r>
              <a:rPr lang="en-US" dirty="0" err="1"/>
              <a:t>Ti</a:t>
            </a:r>
            <a:r>
              <a:rPr lang="en-US" dirty="0"/>
              <a:t>, D54, and the club</a:t>
            </a:r>
            <a:endParaRPr dirty="0"/>
          </a:p>
        </p:txBody>
      </p:sp>
      <p:sp>
        <p:nvSpPr>
          <p:cNvPr id="304" name="Google Shape;304;p4:notes">
            <a:extLst>
              <a:ext uri="{FF2B5EF4-FFF2-40B4-BE49-F238E27FC236}">
                <a16:creationId xmlns:a16="http://schemas.microsoft.com/office/drawing/2014/main" id="{27209828-CD22-2D1C-6C8A-DD60E54FC0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36406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D033E9CF-9C48-7A5E-E592-BD94FC5F9662}"/>
            </a:ext>
          </a:extLst>
        </p:cNvPr>
        <p:cNvGrpSpPr/>
        <p:nvPr/>
      </p:nvGrpSpPr>
      <p:grpSpPr>
        <a:xfrm>
          <a:off x="0" y="0"/>
          <a:ext cx="0" cy="0"/>
          <a:chOff x="0" y="0"/>
          <a:chExt cx="0" cy="0"/>
        </a:xfrm>
      </p:grpSpPr>
      <p:sp>
        <p:nvSpPr>
          <p:cNvPr id="302" name="Google Shape;302;p4:notes">
            <a:extLst>
              <a:ext uri="{FF2B5EF4-FFF2-40B4-BE49-F238E27FC236}">
                <a16:creationId xmlns:a16="http://schemas.microsoft.com/office/drawing/2014/main" id="{05A9904F-66CE-F571-4C1B-7FF44277CD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a:extLst>
              <a:ext uri="{FF2B5EF4-FFF2-40B4-BE49-F238E27FC236}">
                <a16:creationId xmlns:a16="http://schemas.microsoft.com/office/drawing/2014/main" id="{C62B17D6-C7C8-4855-CD9C-B8AC5230860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Let's start with the mission of </a:t>
            </a:r>
            <a:r>
              <a:rPr lang="en-US" dirty="0" err="1"/>
              <a:t>Ti</a:t>
            </a:r>
            <a:r>
              <a:rPr lang="en-US" dirty="0"/>
              <a:t>, D54, and the club</a:t>
            </a:r>
            <a:endParaRPr dirty="0"/>
          </a:p>
        </p:txBody>
      </p:sp>
      <p:sp>
        <p:nvSpPr>
          <p:cNvPr id="304" name="Google Shape;304;p4:notes">
            <a:extLst>
              <a:ext uri="{FF2B5EF4-FFF2-40B4-BE49-F238E27FC236}">
                <a16:creationId xmlns:a16="http://schemas.microsoft.com/office/drawing/2014/main" id="{61B7FBAE-A5CF-3AB3-8B0B-0EC3473D125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462124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Together, club officers set attainable goals for club success and develop a plan to achieve them. Focusing your efforts on achieving in the Distinguished Club Program (DCP) is one of the best ways to ensure your club reaches its goals for education, membership, training, and administration.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DCP is an annual program, running from July 1 through June 30. The program consists of 10 goals your club should strive to achieve during this time.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b="1"/>
              <a:t>CLICK</a:t>
            </a:r>
            <a:r>
              <a:rPr lang="en-US"/>
              <a:t>  to reveal the list of goals under each area)</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b="1"/>
              <a:t>Education</a:t>
            </a:r>
            <a:r>
              <a:rPr lang="en-US"/>
              <a:t>: Members who have the opportunity to earn education awards are reaching their goals.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b="1"/>
              <a:t>Membership</a:t>
            </a:r>
            <a:r>
              <a:rPr lang="en-US"/>
              <a:t>: When new, dual, and reinstating members join, everyone’s experience is enhanced because your club has enough members to provide leadership and fill meeting and committee assignments.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b="1"/>
              <a:t>Training</a:t>
            </a:r>
            <a:r>
              <a:rPr lang="en-US"/>
              <a:t>: Trained club officers are better able to serve and support your club because they know how best to fulfill their roles.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b="1"/>
              <a:t>Administration</a:t>
            </a:r>
            <a:r>
              <a:rPr lang="en-US"/>
              <a:t>: Submission of the dues renewals and the club officer list on time, which will help your club run more smoothly, benefiting your members</a:t>
            </a:r>
            <a:endParaRPr/>
          </a:p>
        </p:txBody>
      </p:sp>
      <p:sp>
        <p:nvSpPr>
          <p:cNvPr id="398" name="Google Shape;39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078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Let's start with the mission of </a:t>
            </a:r>
            <a:r>
              <a:rPr lang="en-US" dirty="0" err="1"/>
              <a:t>Ti</a:t>
            </a:r>
            <a:r>
              <a:rPr lang="en-US" dirty="0"/>
              <a:t>, D54, and the club</a:t>
            </a:r>
            <a:endParaRPr dirty="0"/>
          </a:p>
        </p:txBody>
      </p:sp>
      <p:sp>
        <p:nvSpPr>
          <p:cNvPr id="304" name="Google Shape;3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a:extLst>
            <a:ext uri="{FF2B5EF4-FFF2-40B4-BE49-F238E27FC236}">
              <a16:creationId xmlns:a16="http://schemas.microsoft.com/office/drawing/2014/main" id="{85CFAA27-5D8E-90A9-FE5E-4CC53068B0B1}"/>
            </a:ext>
          </a:extLst>
        </p:cNvPr>
        <p:cNvGrpSpPr/>
        <p:nvPr/>
      </p:nvGrpSpPr>
      <p:grpSpPr>
        <a:xfrm>
          <a:off x="0" y="0"/>
          <a:ext cx="0" cy="0"/>
          <a:chOff x="0" y="0"/>
          <a:chExt cx="0" cy="0"/>
        </a:xfrm>
      </p:grpSpPr>
      <p:sp>
        <p:nvSpPr>
          <p:cNvPr id="342" name="Google Shape;342;p10:notes">
            <a:extLst>
              <a:ext uri="{FF2B5EF4-FFF2-40B4-BE49-F238E27FC236}">
                <a16:creationId xmlns:a16="http://schemas.microsoft.com/office/drawing/2014/main" id="{22A7EB4B-E19E-128C-0636-7380509DA9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0:notes">
            <a:extLst>
              <a:ext uri="{FF2B5EF4-FFF2-40B4-BE49-F238E27FC236}">
                <a16:creationId xmlns:a16="http://schemas.microsoft.com/office/drawing/2014/main" id="{2E3775B5-EB21-4A8F-2DDC-E780241EC2D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How do we get leads?  Is it easier to Keep a member or find a new member?</a:t>
            </a:r>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Regarding former members how do reactivate them?</a:t>
            </a:r>
          </a:p>
          <a:p>
            <a:pPr marL="0" lvl="0" indent="0" algn="l" rtl="0">
              <a:lnSpc>
                <a:spcPct val="100000"/>
              </a:lnSpc>
              <a:spcBef>
                <a:spcPts val="0"/>
              </a:spcBef>
              <a:spcAft>
                <a:spcPts val="0"/>
              </a:spcAft>
              <a:buSzPts val="1400"/>
              <a:buNone/>
            </a:pPr>
            <a:endParaRPr lang="en-US" sz="1200" b="1"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1"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1"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1"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ice President Public Relations</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You promote the club to the local community and notify the media about the club’s existence and benefits it provides - newspapers, radio stations, television stations, etc. It’s your job to notify the media whenever your club does something newsworthy.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As vice president public relations, you’ll find yourself writing news releases, creating and distributing fliers, and maintaining the club’s presence at various key places on the Web and in the community. </a:t>
            </a:r>
            <a:endParaRPr dirty="0"/>
          </a:p>
          <a:p>
            <a:pPr marL="628650" marR="0" lvl="1"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Update web content and safeguard the Toastmasters brand identity.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44" name="Google Shape;344;p10:notes">
            <a:extLst>
              <a:ext uri="{FF2B5EF4-FFF2-40B4-BE49-F238E27FC236}">
                <a16:creationId xmlns:a16="http://schemas.microsoft.com/office/drawing/2014/main" id="{582CEFF0-423F-76FC-9302-CDF4891AB7C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52089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rgbClr val="000000"/>
                </a:solidFill>
                <a:effectLst/>
                <a:latin typeface="Open Sans" panose="020B0606030504020204" pitchFamily="34" charset="0"/>
              </a:rPr>
              <a:t> In 2024, we’ll see deeper integration with popular tools like Microsoft Teams, Planner, and other third-party applications. </a:t>
            </a:r>
            <a:r>
              <a:rPr lang="en-US" sz="1800" b="1" i="1" dirty="0"/>
              <a: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69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5A5E96DD-DDF1-147F-DA49-D707E2BADBEF}"/>
            </a:ext>
          </a:extLst>
        </p:cNvPr>
        <p:cNvGrpSpPr/>
        <p:nvPr/>
      </p:nvGrpSpPr>
      <p:grpSpPr>
        <a:xfrm>
          <a:off x="0" y="0"/>
          <a:ext cx="0" cy="0"/>
          <a:chOff x="0" y="0"/>
          <a:chExt cx="0" cy="0"/>
        </a:xfrm>
      </p:grpSpPr>
      <p:sp>
        <p:nvSpPr>
          <p:cNvPr id="302" name="Google Shape;302;p4:notes">
            <a:extLst>
              <a:ext uri="{FF2B5EF4-FFF2-40B4-BE49-F238E27FC236}">
                <a16:creationId xmlns:a16="http://schemas.microsoft.com/office/drawing/2014/main" id="{1478386F-0416-E6F4-07D0-70D15C3427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a:extLst>
              <a:ext uri="{FF2B5EF4-FFF2-40B4-BE49-F238E27FC236}">
                <a16:creationId xmlns:a16="http://schemas.microsoft.com/office/drawing/2014/main" id="{1A3B56AC-7931-A472-A995-BF46BC1E8E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Let's start with the mission of </a:t>
            </a:r>
            <a:r>
              <a:rPr lang="en-US" dirty="0" err="1"/>
              <a:t>Ti</a:t>
            </a:r>
            <a:r>
              <a:rPr lang="en-US" dirty="0"/>
              <a:t>, D54, and the club</a:t>
            </a:r>
            <a:endParaRPr dirty="0"/>
          </a:p>
        </p:txBody>
      </p:sp>
      <p:sp>
        <p:nvSpPr>
          <p:cNvPr id="304" name="Google Shape;304;p4:notes">
            <a:extLst>
              <a:ext uri="{FF2B5EF4-FFF2-40B4-BE49-F238E27FC236}">
                <a16:creationId xmlns:a16="http://schemas.microsoft.com/office/drawing/2014/main" id="{42BDB40F-03DF-C5DB-0209-20579A4FE4F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39866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joins actively disengaged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906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538A8863-C812-4F84-D359-8849F6AAA1CD}"/>
            </a:ext>
          </a:extLst>
        </p:cNvPr>
        <p:cNvGrpSpPr/>
        <p:nvPr/>
      </p:nvGrpSpPr>
      <p:grpSpPr>
        <a:xfrm>
          <a:off x="0" y="0"/>
          <a:ext cx="0" cy="0"/>
          <a:chOff x="0" y="0"/>
          <a:chExt cx="0" cy="0"/>
        </a:xfrm>
      </p:grpSpPr>
      <p:sp>
        <p:nvSpPr>
          <p:cNvPr id="302" name="Google Shape;302;p4:notes">
            <a:extLst>
              <a:ext uri="{FF2B5EF4-FFF2-40B4-BE49-F238E27FC236}">
                <a16:creationId xmlns:a16="http://schemas.microsoft.com/office/drawing/2014/main" id="{15247A65-5CBD-CACF-07E4-BAB1C6EA1B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a:extLst>
              <a:ext uri="{FF2B5EF4-FFF2-40B4-BE49-F238E27FC236}">
                <a16:creationId xmlns:a16="http://schemas.microsoft.com/office/drawing/2014/main" id="{147FFD2E-CF81-9924-0390-15FB57C4ED4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of us are part of our own clubs Executive committee.  Who are the members of the executive committee?  </a:t>
            </a:r>
            <a:endParaRPr dirty="0"/>
          </a:p>
        </p:txBody>
      </p:sp>
      <p:sp>
        <p:nvSpPr>
          <p:cNvPr id="304" name="Google Shape;304;p4:notes">
            <a:extLst>
              <a:ext uri="{FF2B5EF4-FFF2-40B4-BE49-F238E27FC236}">
                <a16:creationId xmlns:a16="http://schemas.microsoft.com/office/drawing/2014/main" id="{06A94C1E-929D-AF8F-B115-F3E1B2B1036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33119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1C6087CF-B607-B1A4-BB07-E4FC17F6F727}"/>
            </a:ext>
          </a:extLst>
        </p:cNvPr>
        <p:cNvGrpSpPr/>
        <p:nvPr/>
      </p:nvGrpSpPr>
      <p:grpSpPr>
        <a:xfrm>
          <a:off x="0" y="0"/>
          <a:ext cx="0" cy="0"/>
          <a:chOff x="0" y="0"/>
          <a:chExt cx="0" cy="0"/>
        </a:xfrm>
      </p:grpSpPr>
      <p:sp>
        <p:nvSpPr>
          <p:cNvPr id="302" name="Google Shape;302;p4:notes">
            <a:extLst>
              <a:ext uri="{FF2B5EF4-FFF2-40B4-BE49-F238E27FC236}">
                <a16:creationId xmlns:a16="http://schemas.microsoft.com/office/drawing/2014/main" id="{6BF65E45-BFBF-E23D-B1F3-9FBFABEC60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a:extLst>
              <a:ext uri="{FF2B5EF4-FFF2-40B4-BE49-F238E27FC236}">
                <a16:creationId xmlns:a16="http://schemas.microsoft.com/office/drawing/2014/main" id="{6AC111A7-9651-E52A-B06C-141624561C8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of us are part of our own clubs Executive committee.  Who are the members of the executive committee?  </a:t>
            </a:r>
            <a:endParaRPr dirty="0"/>
          </a:p>
        </p:txBody>
      </p:sp>
      <p:sp>
        <p:nvSpPr>
          <p:cNvPr id="304" name="Google Shape;304;p4:notes">
            <a:extLst>
              <a:ext uri="{FF2B5EF4-FFF2-40B4-BE49-F238E27FC236}">
                <a16:creationId xmlns:a16="http://schemas.microsoft.com/office/drawing/2014/main" id="{60A45EE4-D53F-B99F-EC46-2722E0B7503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38937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26"/>
          <p:cNvSpPr/>
          <p:nvPr/>
        </p:nvSpPr>
        <p:spPr>
          <a:xfrm rot="10800000">
            <a:off x="-6283" y="0"/>
            <a:ext cx="12204565"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6"/>
          <p:cNvSpPr txBox="1">
            <a:spLocks noGrp="1"/>
          </p:cNvSpPr>
          <p:nvPr>
            <p:ph type="ctrTitle"/>
          </p:nvPr>
        </p:nvSpPr>
        <p:spPr>
          <a:xfrm>
            <a:off x="1524000" y="3200400"/>
            <a:ext cx="9144000" cy="73152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EEE9F"/>
              </a:buClr>
              <a:buSzPts val="4500"/>
              <a:buNone/>
              <a:defRPr sz="4500">
                <a:solidFill>
                  <a:srgbClr val="FEEE9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subTitle" idx="1"/>
          </p:nvPr>
        </p:nvSpPr>
        <p:spPr>
          <a:xfrm>
            <a:off x="1524000" y="4195570"/>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22" name="Google Shape;22;p26"/>
          <p:cNvCxnSpPr/>
          <p:nvPr/>
        </p:nvCxnSpPr>
        <p:spPr>
          <a:xfrm>
            <a:off x="1422400" y="2743200"/>
            <a:ext cx="9347200" cy="0"/>
          </a:xfrm>
          <a:prstGeom prst="straightConnector1">
            <a:avLst/>
          </a:prstGeom>
          <a:noFill/>
          <a:ln w="9525" cap="flat" cmpd="sng">
            <a:solidFill>
              <a:schemeClr val="lt1"/>
            </a:solidFill>
            <a:prstDash val="solid"/>
            <a:miter lim="800000"/>
            <a:headEnd type="none" w="sm" len="sm"/>
            <a:tailEnd type="none" w="sm" len="sm"/>
          </a:ln>
        </p:spPr>
      </p:cxnSp>
      <p:pic>
        <p:nvPicPr>
          <p:cNvPr id="23" name="Google Shape;23;p26"/>
          <p:cNvPicPr preferRelativeResize="0"/>
          <p:nvPr/>
        </p:nvPicPr>
        <p:blipFill rotWithShape="1">
          <a:blip r:embed="rId2">
            <a:alphaModFix/>
          </a:blip>
          <a:srcRect/>
          <a:stretch/>
        </p:blipFill>
        <p:spPr>
          <a:xfrm>
            <a:off x="4706113" y="1830811"/>
            <a:ext cx="2775881" cy="4297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Left_Text Right">
  <p:cSld name="Title and Text Left_Text Right">
    <p:spTree>
      <p:nvGrpSpPr>
        <p:cNvPr id="1" name="Shape 90"/>
        <p:cNvGrpSpPr/>
        <p:nvPr/>
      </p:nvGrpSpPr>
      <p:grpSpPr>
        <a:xfrm>
          <a:off x="0" y="0"/>
          <a:ext cx="0" cy="0"/>
          <a:chOff x="0" y="0"/>
          <a:chExt cx="0" cy="0"/>
        </a:xfrm>
      </p:grpSpPr>
      <p:sp>
        <p:nvSpPr>
          <p:cNvPr id="91" name="Google Shape;91;p56"/>
          <p:cNvSpPr/>
          <p:nvPr/>
        </p:nvSpPr>
        <p:spPr>
          <a:xfrm>
            <a:off x="6096000" y="0"/>
            <a:ext cx="6096000" cy="6208770"/>
          </a:xfrm>
          <a:prstGeom prst="rect">
            <a:avLst/>
          </a:pr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56"/>
          <p:cNvSpPr txBox="1">
            <a:spLocks noGrp="1"/>
          </p:cNvSpPr>
          <p:nvPr>
            <p:ph type="title"/>
          </p:nvPr>
        </p:nvSpPr>
        <p:spPr>
          <a:xfrm>
            <a:off x="277934" y="295773"/>
            <a:ext cx="5495544"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3600"/>
              <a:buNone/>
              <a:defRPr sz="3600">
                <a:solidFill>
                  <a:srgbClr val="FEEE9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6"/>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4" name="Google Shape;94;p5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56"/>
          <p:cNvSpPr txBox="1">
            <a:spLocks noGrp="1"/>
          </p:cNvSpPr>
          <p:nvPr>
            <p:ph type="body" idx="2"/>
          </p:nvPr>
        </p:nvSpPr>
        <p:spPr>
          <a:xfrm>
            <a:off x="6429756" y="419100"/>
            <a:ext cx="5495544" cy="54483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
  <p:cSld name="Title and Text Left Multiple_Content Right">
    <p:spTree>
      <p:nvGrpSpPr>
        <p:cNvPr id="1" name="Shape 96"/>
        <p:cNvGrpSpPr/>
        <p:nvPr/>
      </p:nvGrpSpPr>
      <p:grpSpPr>
        <a:xfrm>
          <a:off x="0" y="0"/>
          <a:ext cx="0" cy="0"/>
          <a:chOff x="0" y="0"/>
          <a:chExt cx="0" cy="0"/>
        </a:xfrm>
      </p:grpSpPr>
      <p:sp>
        <p:nvSpPr>
          <p:cNvPr id="97" name="Google Shape;97;p57"/>
          <p:cNvSpPr/>
          <p:nvPr/>
        </p:nvSpPr>
        <p:spPr>
          <a:xfrm rot="10800000">
            <a:off x="-2"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57"/>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7"/>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cxnSp>
        <p:nvCxnSpPr>
          <p:cNvPr id="100" name="Google Shape;100;p57"/>
          <p:cNvCxnSpPr/>
          <p:nvPr/>
        </p:nvCxnSpPr>
        <p:spPr>
          <a:xfrm>
            <a:off x="406400" y="1476768"/>
            <a:ext cx="711200" cy="0"/>
          </a:xfrm>
          <a:prstGeom prst="straightConnector1">
            <a:avLst/>
          </a:prstGeom>
          <a:noFill/>
          <a:ln w="28575" cap="flat" cmpd="sng">
            <a:solidFill>
              <a:schemeClr val="lt1"/>
            </a:solidFill>
            <a:prstDash val="solid"/>
            <a:miter lim="800000"/>
            <a:headEnd type="none" w="sm" len="sm"/>
            <a:tailEnd type="none" w="sm" len="sm"/>
          </a:ln>
        </p:spPr>
      </p:cxnSp>
      <p:sp>
        <p:nvSpPr>
          <p:cNvPr id="101" name="Google Shape;101;p57"/>
          <p:cNvSpPr/>
          <p:nvPr/>
        </p:nvSpPr>
        <p:spPr>
          <a:xfrm>
            <a:off x="0" y="6212926"/>
            <a:ext cx="12192000"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 name="Google Shape;102;p57"/>
          <p:cNvPicPr preferRelativeResize="0"/>
          <p:nvPr/>
        </p:nvPicPr>
        <p:blipFill rotWithShape="1">
          <a:blip r:embed="rId2">
            <a:alphaModFix/>
          </a:blip>
          <a:srcRect/>
          <a:stretch/>
        </p:blipFill>
        <p:spPr>
          <a:xfrm>
            <a:off x="392430" y="6410997"/>
            <a:ext cx="1607820" cy="248927"/>
          </a:xfrm>
          <a:prstGeom prst="rect">
            <a:avLst/>
          </a:prstGeom>
          <a:noFill/>
          <a:ln>
            <a:noFill/>
          </a:ln>
        </p:spPr>
      </p:pic>
      <p:sp>
        <p:nvSpPr>
          <p:cNvPr id="103" name="Google Shape;103;p57"/>
          <p:cNvSpPr>
            <a:spLocks noGrp="1"/>
          </p:cNvSpPr>
          <p:nvPr>
            <p:ph type="pic" idx="2"/>
          </p:nvPr>
        </p:nvSpPr>
        <p:spPr>
          <a:xfrm>
            <a:off x="6096000" y="0"/>
            <a:ext cx="6099048" cy="6217920"/>
          </a:xfrm>
          <a:prstGeom prst="rect">
            <a:avLst/>
          </a:prstGeom>
          <a:noFill/>
          <a:ln>
            <a:noFill/>
          </a:ln>
        </p:spPr>
      </p:sp>
      <p:sp>
        <p:nvSpPr>
          <p:cNvPr id="104" name="Google Shape;104;p5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ext Left Multiple_Text Right">
  <p:cSld name="Title and Text Left Multiple_Text Right">
    <p:spTree>
      <p:nvGrpSpPr>
        <p:cNvPr id="1" name="Shape 105"/>
        <p:cNvGrpSpPr/>
        <p:nvPr/>
      </p:nvGrpSpPr>
      <p:grpSpPr>
        <a:xfrm>
          <a:off x="0" y="0"/>
          <a:ext cx="0" cy="0"/>
          <a:chOff x="0" y="0"/>
          <a:chExt cx="0" cy="0"/>
        </a:xfrm>
      </p:grpSpPr>
      <p:sp>
        <p:nvSpPr>
          <p:cNvPr id="106" name="Google Shape;106;p58"/>
          <p:cNvSpPr/>
          <p:nvPr/>
        </p:nvSpPr>
        <p:spPr>
          <a:xfrm rot="10800000">
            <a:off x="-2"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58"/>
          <p:cNvSpPr/>
          <p:nvPr/>
        </p:nvSpPr>
        <p:spPr>
          <a:xfrm>
            <a:off x="6096000" y="0"/>
            <a:ext cx="6096000" cy="6208770"/>
          </a:xfrm>
          <a:prstGeom prst="rect">
            <a:avLst/>
          </a:pr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58"/>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8"/>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cxnSp>
        <p:nvCxnSpPr>
          <p:cNvPr id="110" name="Google Shape;110;p58"/>
          <p:cNvCxnSpPr/>
          <p:nvPr/>
        </p:nvCxnSpPr>
        <p:spPr>
          <a:xfrm>
            <a:off x="406400" y="1476768"/>
            <a:ext cx="711200" cy="0"/>
          </a:xfrm>
          <a:prstGeom prst="straightConnector1">
            <a:avLst/>
          </a:prstGeom>
          <a:noFill/>
          <a:ln w="28575" cap="flat" cmpd="sng">
            <a:solidFill>
              <a:schemeClr val="lt1"/>
            </a:solidFill>
            <a:prstDash val="solid"/>
            <a:miter lim="800000"/>
            <a:headEnd type="none" w="sm" len="sm"/>
            <a:tailEnd type="none" w="sm" len="sm"/>
          </a:ln>
        </p:spPr>
      </p:cxnSp>
      <p:sp>
        <p:nvSpPr>
          <p:cNvPr id="111" name="Google Shape;111;p58"/>
          <p:cNvSpPr txBox="1">
            <a:spLocks noGrp="1"/>
          </p:cNvSpPr>
          <p:nvPr>
            <p:ph type="body" idx="2"/>
          </p:nvPr>
        </p:nvSpPr>
        <p:spPr>
          <a:xfrm>
            <a:off x="6418522" y="419100"/>
            <a:ext cx="5495544" cy="54483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2" name="Google Shape;112;p58"/>
          <p:cNvSpPr/>
          <p:nvPr/>
        </p:nvSpPr>
        <p:spPr>
          <a:xfrm>
            <a:off x="0" y="6212926"/>
            <a:ext cx="12192000"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3" name="Google Shape;113;p5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58"/>
          <p:cNvPicPr preferRelativeResize="0"/>
          <p:nvPr/>
        </p:nvPicPr>
        <p:blipFill rotWithShape="1">
          <a:blip r:embed="rId2">
            <a:alphaModFix/>
          </a:blip>
          <a:srcRect/>
          <a:stretch/>
        </p:blipFill>
        <p:spPr>
          <a:xfrm>
            <a:off x="392430" y="6410997"/>
            <a:ext cx="1607820" cy="2489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arge Image">
  <p:cSld name="Title and Large Image">
    <p:spTree>
      <p:nvGrpSpPr>
        <p:cNvPr id="1" name="Shape 115"/>
        <p:cNvGrpSpPr/>
        <p:nvPr/>
      </p:nvGrpSpPr>
      <p:grpSpPr>
        <a:xfrm>
          <a:off x="0" y="0"/>
          <a:ext cx="0" cy="0"/>
          <a:chOff x="0" y="0"/>
          <a:chExt cx="0" cy="0"/>
        </a:xfrm>
      </p:grpSpPr>
      <p:sp>
        <p:nvSpPr>
          <p:cNvPr id="116" name="Google Shape;116;p59"/>
          <p:cNvSpPr>
            <a:spLocks noGrp="1"/>
          </p:cNvSpPr>
          <p:nvPr>
            <p:ph type="pic" idx="2"/>
          </p:nvPr>
        </p:nvSpPr>
        <p:spPr>
          <a:xfrm>
            <a:off x="0" y="1142999"/>
            <a:ext cx="12192000" cy="5084065"/>
          </a:xfrm>
          <a:prstGeom prst="rect">
            <a:avLst/>
          </a:prstGeom>
          <a:noFill/>
          <a:ln>
            <a:noFill/>
          </a:ln>
        </p:spPr>
      </p:sp>
      <p:sp>
        <p:nvSpPr>
          <p:cNvPr id="117" name="Google Shape;117;p59"/>
          <p:cNvSpPr/>
          <p:nvPr/>
        </p:nvSpPr>
        <p:spPr>
          <a:xfrm>
            <a:off x="0" y="-1"/>
            <a:ext cx="12192000" cy="114300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8" name="Google Shape;118;p5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59"/>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 name="Google Shape;120;p59"/>
          <p:cNvCxnSpPr/>
          <p:nvPr/>
        </p:nvCxnSpPr>
        <p:spPr>
          <a:xfrm>
            <a:off x="406400" y="989880"/>
            <a:ext cx="71120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21"/>
        <p:cNvGrpSpPr/>
        <p:nvPr/>
      </p:nvGrpSpPr>
      <p:grpSpPr>
        <a:xfrm>
          <a:off x="0" y="0"/>
          <a:ext cx="0" cy="0"/>
          <a:chOff x="0" y="0"/>
          <a:chExt cx="0" cy="0"/>
        </a:xfrm>
      </p:grpSpPr>
      <p:sp>
        <p:nvSpPr>
          <p:cNvPr id="122" name="Google Shape;122;p60"/>
          <p:cNvSpPr/>
          <p:nvPr/>
        </p:nvSpPr>
        <p:spPr>
          <a:xfrm rot="10800000">
            <a:off x="0"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3" name="Google Shape;123;p60"/>
          <p:cNvCxnSpPr/>
          <p:nvPr/>
        </p:nvCxnSpPr>
        <p:spPr>
          <a:xfrm>
            <a:off x="406402" y="989880"/>
            <a:ext cx="711200" cy="0"/>
          </a:xfrm>
          <a:prstGeom prst="straightConnector1">
            <a:avLst/>
          </a:prstGeom>
          <a:noFill/>
          <a:ln w="28575" cap="flat" cmpd="sng">
            <a:solidFill>
              <a:schemeClr val="lt1"/>
            </a:solidFill>
            <a:prstDash val="solid"/>
            <a:miter lim="800000"/>
            <a:headEnd type="none" w="sm" len="sm"/>
            <a:tailEnd type="none" w="sm" len="sm"/>
          </a:ln>
        </p:spPr>
      </p:cxnSp>
      <p:sp>
        <p:nvSpPr>
          <p:cNvPr id="124" name="Google Shape;124;p60"/>
          <p:cNvSpPr>
            <a:spLocks noGrp="1"/>
          </p:cNvSpPr>
          <p:nvPr>
            <p:ph type="pic" idx="2"/>
          </p:nvPr>
        </p:nvSpPr>
        <p:spPr>
          <a:xfrm>
            <a:off x="0" y="1143000"/>
            <a:ext cx="12192000" cy="5714999"/>
          </a:xfrm>
          <a:prstGeom prst="rect">
            <a:avLst/>
          </a:prstGeom>
          <a:noFill/>
          <a:ln>
            <a:noFill/>
          </a:ln>
        </p:spPr>
      </p:sp>
      <p:sp>
        <p:nvSpPr>
          <p:cNvPr id="125" name="Google Shape;125;p60"/>
          <p:cNvSpPr/>
          <p:nvPr/>
        </p:nvSpPr>
        <p:spPr>
          <a:xfrm>
            <a:off x="0" y="-1"/>
            <a:ext cx="12192000" cy="1143001"/>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60"/>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 name="Google Shape;127;p60"/>
          <p:cNvCxnSpPr/>
          <p:nvPr/>
        </p:nvCxnSpPr>
        <p:spPr>
          <a:xfrm>
            <a:off x="406400" y="989880"/>
            <a:ext cx="71120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_2">
  <p:cSld name="Title and Text Left Multiple_Content Right_2">
    <p:spTree>
      <p:nvGrpSpPr>
        <p:cNvPr id="1" name="Shape 220"/>
        <p:cNvGrpSpPr/>
        <p:nvPr/>
      </p:nvGrpSpPr>
      <p:grpSpPr>
        <a:xfrm>
          <a:off x="0" y="0"/>
          <a:ext cx="0" cy="0"/>
          <a:chOff x="0" y="0"/>
          <a:chExt cx="0" cy="0"/>
        </a:xfrm>
      </p:grpSpPr>
      <p:sp>
        <p:nvSpPr>
          <p:cNvPr id="221" name="Google Shape;221;p42"/>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42"/>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42"/>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4" name="Google Shape;224;p42"/>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5" name="Google Shape;225;p42"/>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226" name="Google Shape;226;p42"/>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227" name="Google Shape;227;p42"/>
          <p:cNvSpPr>
            <a:spLocks noGrp="1"/>
          </p:cNvSpPr>
          <p:nvPr>
            <p:ph type="pic" idx="2"/>
          </p:nvPr>
        </p:nvSpPr>
        <p:spPr>
          <a:xfrm>
            <a:off x="6096000" y="0"/>
            <a:ext cx="6099048" cy="6217920"/>
          </a:xfrm>
          <a:prstGeom prst="rect">
            <a:avLst/>
          </a:prstGeom>
          <a:noFill/>
          <a:ln>
            <a:noFill/>
          </a:ln>
        </p:spPr>
      </p:sp>
      <p:sp>
        <p:nvSpPr>
          <p:cNvPr id="228" name="Google Shape;228;p4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9284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2"/>
          <p:cNvSpPr txBox="1">
            <a:spLocks noGrp="1"/>
          </p:cNvSpPr>
          <p:nvPr>
            <p:ph type="body" idx="1"/>
          </p:nvPr>
        </p:nvSpPr>
        <p:spPr>
          <a:xfrm>
            <a:off x="277934" y="1535081"/>
            <a:ext cx="5641848" cy="4332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2"/>
          <p:cNvSpPr txBox="1">
            <a:spLocks noGrp="1"/>
          </p:cNvSpPr>
          <p:nvPr>
            <p:ph type="body" idx="2"/>
          </p:nvPr>
        </p:nvSpPr>
        <p:spPr>
          <a:xfrm>
            <a:off x="6275268" y="1535081"/>
            <a:ext cx="5638800" cy="4332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1209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ACC9-65C5-AD26-DCD7-B1AFFB711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E164D-895E-50F9-5BF1-CCCB243B5B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0C063-AB53-6D84-75F4-C74EF2B2C3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C2DAE-5999-B51A-DFF1-F1B3406BA599}"/>
              </a:ext>
            </a:extLst>
          </p:cNvPr>
          <p:cNvSpPr>
            <a:spLocks noGrp="1"/>
          </p:cNvSpPr>
          <p:nvPr>
            <p:ph type="dt" sz="half" idx="10"/>
          </p:nvPr>
        </p:nvSpPr>
        <p:spPr/>
        <p:txBody>
          <a:bodyPr/>
          <a:lstStyle/>
          <a:p>
            <a:fld id="{8D5A6FA9-AFDD-B74A-82AB-E47C73D6EA49}" type="datetimeFigureOut">
              <a:rPr lang="en-US" smtClean="0"/>
              <a:t>1/30/24</a:t>
            </a:fld>
            <a:endParaRPr lang="en-US"/>
          </a:p>
        </p:txBody>
      </p:sp>
      <p:sp>
        <p:nvSpPr>
          <p:cNvPr id="6" name="Footer Placeholder 5">
            <a:extLst>
              <a:ext uri="{FF2B5EF4-FFF2-40B4-BE49-F238E27FC236}">
                <a16:creationId xmlns:a16="http://schemas.microsoft.com/office/drawing/2014/main" id="{5178BC22-F839-DB3E-145E-4BBD80B36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2FCE1-3722-E79A-A7C2-2C27D468EB71}"/>
              </a:ext>
            </a:extLst>
          </p:cNvPr>
          <p:cNvSpPr>
            <a:spLocks noGrp="1"/>
          </p:cNvSpPr>
          <p:nvPr>
            <p:ph type="sldNum" sz="quarter" idx="12"/>
          </p:nvPr>
        </p:nvSpPr>
        <p:spPr/>
        <p:txBody>
          <a:bodyPr/>
          <a:lstStyle/>
          <a:p>
            <a:fld id="{99C9F828-1AD1-5346-86B8-7521AA2977C9}" type="slidenum">
              <a:rPr lang="en-US" smtClean="0"/>
              <a:t>‹#›</a:t>
            </a:fld>
            <a:endParaRPr lang="en-US"/>
          </a:p>
        </p:txBody>
      </p:sp>
    </p:spTree>
    <p:extLst>
      <p:ext uri="{BB962C8B-B14F-4D97-AF65-F5344CB8AC3E}">
        <p14:creationId xmlns:p14="http://schemas.microsoft.com/office/powerpoint/2010/main" val="1613499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8"/>
          <p:cNvSpPr txBox="1">
            <a:spLocks noGrp="1"/>
          </p:cNvSpPr>
          <p:nvPr>
            <p:ph type="body" idx="1"/>
          </p:nvPr>
        </p:nvSpPr>
        <p:spPr>
          <a:xfrm>
            <a:off x="277933" y="1520042"/>
            <a:ext cx="11647367" cy="43582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2"/>
          <p:cNvSpPr txBox="1">
            <a:spLocks noGrp="1"/>
          </p:cNvSpPr>
          <p:nvPr>
            <p:ph type="body" idx="1"/>
          </p:nvPr>
        </p:nvSpPr>
        <p:spPr>
          <a:xfrm>
            <a:off x="277934" y="1535081"/>
            <a:ext cx="5641848" cy="4332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2"/>
          <p:cNvSpPr txBox="1">
            <a:spLocks noGrp="1"/>
          </p:cNvSpPr>
          <p:nvPr>
            <p:ph type="body" idx="2"/>
          </p:nvPr>
        </p:nvSpPr>
        <p:spPr>
          <a:xfrm>
            <a:off x="6275268" y="1535081"/>
            <a:ext cx="5638800" cy="4332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pacer Slide">
  <p:cSld name="Spacer Slide">
    <p:spTree>
      <p:nvGrpSpPr>
        <p:cNvPr id="1" name="Shape 24"/>
        <p:cNvGrpSpPr/>
        <p:nvPr/>
      </p:nvGrpSpPr>
      <p:grpSpPr>
        <a:xfrm>
          <a:off x="0" y="0"/>
          <a:ext cx="0" cy="0"/>
          <a:chOff x="0" y="0"/>
          <a:chExt cx="0" cy="0"/>
        </a:xfrm>
      </p:grpSpPr>
      <p:sp>
        <p:nvSpPr>
          <p:cNvPr id="25" name="Google Shape;25;p30"/>
          <p:cNvSpPr/>
          <p:nvPr/>
        </p:nvSpPr>
        <p:spPr>
          <a:xfrm rot="10800000">
            <a:off x="0" y="0"/>
            <a:ext cx="12192000"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30"/>
          <p:cNvSpPr/>
          <p:nvPr/>
        </p:nvSpPr>
        <p:spPr>
          <a:xfrm>
            <a:off x="0" y="6212926"/>
            <a:ext cx="12192000"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 name="Google Shape;27;p30"/>
          <p:cNvPicPr preferRelativeResize="0"/>
          <p:nvPr/>
        </p:nvPicPr>
        <p:blipFill rotWithShape="1">
          <a:blip r:embed="rId2">
            <a:alphaModFix/>
          </a:blip>
          <a:srcRect/>
          <a:stretch/>
        </p:blipFill>
        <p:spPr>
          <a:xfrm>
            <a:off x="392430" y="6410997"/>
            <a:ext cx="1607820" cy="248927"/>
          </a:xfrm>
          <a:prstGeom prst="rect">
            <a:avLst/>
          </a:prstGeom>
          <a:noFill/>
          <a:ln>
            <a:noFill/>
          </a:ln>
        </p:spPr>
      </p:pic>
      <p:sp>
        <p:nvSpPr>
          <p:cNvPr id="28" name="Google Shape;28;p30"/>
          <p:cNvSpPr txBox="1">
            <a:spLocks noGrp="1"/>
          </p:cNvSpPr>
          <p:nvPr>
            <p:ph type="ctrTitle"/>
          </p:nvPr>
        </p:nvSpPr>
        <p:spPr>
          <a:xfrm>
            <a:off x="1524000" y="2359916"/>
            <a:ext cx="9144000" cy="7315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FEEE9F"/>
              </a:buClr>
              <a:buSzPts val="5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subTitle" idx="1"/>
          </p:nvPr>
        </p:nvSpPr>
        <p:spPr>
          <a:xfrm>
            <a:off x="1524000" y="3358503"/>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3600"/>
              <a:buNone/>
              <a:defRPr sz="36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1"/>
        <p:cNvGrpSpPr/>
        <p:nvPr/>
      </p:nvGrpSpPr>
      <p:grpSpPr>
        <a:xfrm>
          <a:off x="0" y="0"/>
          <a:ext cx="0" cy="0"/>
          <a:chOff x="0" y="0"/>
          <a:chExt cx="0" cy="0"/>
        </a:xfrm>
      </p:grpSpPr>
      <p:sp>
        <p:nvSpPr>
          <p:cNvPr id="162" name="Google Shape;162;p34"/>
          <p:cNvSpPr txBox="1">
            <a:spLocks noGrp="1"/>
          </p:cNvSpPr>
          <p:nvPr>
            <p:ph type="ctrTitle"/>
          </p:nvPr>
        </p:nvSpPr>
        <p:spPr>
          <a:xfrm>
            <a:off x="1524000" y="3200400"/>
            <a:ext cx="9144000" cy="73152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33333"/>
              </a:buClr>
              <a:buSzPts val="45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4"/>
          <p:cNvSpPr txBox="1">
            <a:spLocks noGrp="1"/>
          </p:cNvSpPr>
          <p:nvPr>
            <p:ph type="subTitle" idx="1"/>
          </p:nvPr>
        </p:nvSpPr>
        <p:spPr>
          <a:xfrm>
            <a:off x="1524000" y="4195570"/>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64" name="Google Shape;164;p34"/>
          <p:cNvCxnSpPr/>
          <p:nvPr/>
        </p:nvCxnSpPr>
        <p:spPr>
          <a:xfrm>
            <a:off x="1422400" y="2743200"/>
            <a:ext cx="9347200" cy="0"/>
          </a:xfrm>
          <a:prstGeom prst="straightConnector1">
            <a:avLst/>
          </a:prstGeom>
          <a:noFill/>
          <a:ln w="9525" cap="flat" cmpd="sng">
            <a:solidFill>
              <a:srgbClr val="004165"/>
            </a:solidFill>
            <a:prstDash val="solid"/>
            <a:miter lim="800000"/>
            <a:headEnd type="none" w="sm" len="sm"/>
            <a:tailEnd type="none" w="sm" len="sm"/>
          </a:ln>
        </p:spPr>
      </p:cxnSp>
      <p:pic>
        <p:nvPicPr>
          <p:cNvPr id="165" name="Google Shape;165;p34" descr="Toastmasters International"/>
          <p:cNvPicPr preferRelativeResize="0"/>
          <p:nvPr/>
        </p:nvPicPr>
        <p:blipFill rotWithShape="1">
          <a:blip r:embed="rId2">
            <a:alphaModFix/>
          </a:blip>
          <a:srcRect/>
          <a:stretch/>
        </p:blipFill>
        <p:spPr>
          <a:xfrm>
            <a:off x="4704715" y="1830810"/>
            <a:ext cx="2782570" cy="4308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pacer Slide" type="title">
  <p:cSld name="TITLE">
    <p:spTree>
      <p:nvGrpSpPr>
        <p:cNvPr id="1" name="Shape 166"/>
        <p:cNvGrpSpPr/>
        <p:nvPr/>
      </p:nvGrpSpPr>
      <p:grpSpPr>
        <a:xfrm>
          <a:off x="0" y="0"/>
          <a:ext cx="0" cy="0"/>
          <a:chOff x="0" y="0"/>
          <a:chExt cx="0" cy="0"/>
        </a:xfrm>
      </p:grpSpPr>
      <p:sp>
        <p:nvSpPr>
          <p:cNvPr id="167" name="Google Shape;167;p35"/>
          <p:cNvSpPr txBox="1">
            <a:spLocks noGrp="1"/>
          </p:cNvSpPr>
          <p:nvPr>
            <p:ph type="ctrTitle"/>
          </p:nvPr>
        </p:nvSpPr>
        <p:spPr>
          <a:xfrm>
            <a:off x="1524000" y="2359916"/>
            <a:ext cx="9144000" cy="7315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3333"/>
              </a:buClr>
              <a:buSzPts val="5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5"/>
          <p:cNvSpPr txBox="1">
            <a:spLocks noGrp="1"/>
          </p:cNvSpPr>
          <p:nvPr>
            <p:ph type="subTitle" idx="1"/>
          </p:nvPr>
        </p:nvSpPr>
        <p:spPr>
          <a:xfrm>
            <a:off x="1524000" y="3358503"/>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3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9" name="Google Shape;169;p3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35"/>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1" name="Google Shape;171;p35"/>
          <p:cNvPicPr preferRelativeResize="0"/>
          <p:nvPr/>
        </p:nvPicPr>
        <p:blipFill rotWithShape="1">
          <a:blip r:embed="rId2">
            <a:alphaModFix/>
          </a:blip>
          <a:srcRect/>
          <a:stretch/>
        </p:blipFill>
        <p:spPr>
          <a:xfrm>
            <a:off x="313559" y="6316627"/>
            <a:ext cx="1773873" cy="40484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Image and Text">
  <p:cSld name="Image and Text">
    <p:spTree>
      <p:nvGrpSpPr>
        <p:cNvPr id="1" name="Shape 179"/>
        <p:cNvGrpSpPr/>
        <p:nvPr/>
      </p:nvGrpSpPr>
      <p:grpSpPr>
        <a:xfrm>
          <a:off x="0" y="0"/>
          <a:ext cx="0" cy="0"/>
          <a:chOff x="0" y="0"/>
          <a:chExt cx="0" cy="0"/>
        </a:xfrm>
      </p:grpSpPr>
      <p:sp>
        <p:nvSpPr>
          <p:cNvPr id="180" name="Google Shape;180;p37"/>
          <p:cNvSpPr/>
          <p:nvPr/>
        </p:nvSpPr>
        <p:spPr>
          <a:xfrm>
            <a:off x="-12192" y="6212926"/>
            <a:ext cx="12216384"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1" name="Google Shape;181;p37"/>
          <p:cNvPicPr preferRelativeResize="0"/>
          <p:nvPr/>
        </p:nvPicPr>
        <p:blipFill rotWithShape="1">
          <a:blip r:embed="rId2">
            <a:alphaModFix/>
          </a:blip>
          <a:srcRect/>
          <a:stretch/>
        </p:blipFill>
        <p:spPr>
          <a:xfrm>
            <a:off x="313559" y="6316627"/>
            <a:ext cx="1773873" cy="404848"/>
          </a:xfrm>
          <a:prstGeom prst="rect">
            <a:avLst/>
          </a:prstGeom>
          <a:noFill/>
          <a:ln>
            <a:noFill/>
          </a:ln>
        </p:spPr>
      </p:pic>
      <p:sp>
        <p:nvSpPr>
          <p:cNvPr id="182" name="Google Shape;182;p37"/>
          <p:cNvSpPr/>
          <p:nvPr/>
        </p:nvSpPr>
        <p:spPr>
          <a:xfrm>
            <a:off x="3815398" y="1066800"/>
            <a:ext cx="6509702" cy="4273994"/>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p37"/>
          <p:cNvSpPr/>
          <p:nvPr/>
        </p:nvSpPr>
        <p:spPr>
          <a:xfrm>
            <a:off x="1866900" y="1600200"/>
            <a:ext cx="3111498" cy="3159346"/>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p37"/>
          <p:cNvSpPr>
            <a:spLocks noGrp="1"/>
          </p:cNvSpPr>
          <p:nvPr>
            <p:ph type="pic" idx="2"/>
          </p:nvPr>
        </p:nvSpPr>
        <p:spPr>
          <a:xfrm>
            <a:off x="1866900" y="1600200"/>
            <a:ext cx="3111500" cy="3159346"/>
          </a:xfrm>
          <a:prstGeom prst="rect">
            <a:avLst/>
          </a:prstGeom>
          <a:noFill/>
          <a:ln>
            <a:noFill/>
          </a:ln>
        </p:spPr>
      </p:sp>
      <p:sp>
        <p:nvSpPr>
          <p:cNvPr id="185" name="Google Shape;185;p37"/>
          <p:cNvSpPr txBox="1">
            <a:spLocks noGrp="1"/>
          </p:cNvSpPr>
          <p:nvPr>
            <p:ph type="body" idx="1"/>
          </p:nvPr>
        </p:nvSpPr>
        <p:spPr>
          <a:xfrm>
            <a:off x="4978400" y="2839928"/>
            <a:ext cx="5346700" cy="4572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3200"/>
              <a:buNone/>
              <a:defRPr sz="3200" b="1" i="0">
                <a:solidFill>
                  <a:schemeClr val="dk1"/>
                </a:solidFill>
                <a:latin typeface="Arial"/>
                <a:ea typeface="Arial"/>
                <a:cs typeface="Arial"/>
                <a:sym typeface="Arial"/>
              </a:defRPr>
            </a:lvl1pPr>
            <a:lvl2pPr marL="914400" lvl="1" indent="-228600" algn="ctr">
              <a:lnSpc>
                <a:spcPct val="90000"/>
              </a:lnSpc>
              <a:spcBef>
                <a:spcPts val="500"/>
              </a:spcBef>
              <a:spcAft>
                <a:spcPts val="0"/>
              </a:spcAft>
              <a:buClr>
                <a:srgbClr val="7A7A7A"/>
              </a:buClr>
              <a:buSzPts val="2400"/>
              <a:buNone/>
              <a:defRPr b="0" i="0">
                <a:solidFill>
                  <a:srgbClr val="7A7A7A"/>
                </a:solidFill>
                <a:latin typeface="Open Sans"/>
                <a:ea typeface="Open Sans"/>
                <a:cs typeface="Open Sans"/>
                <a:sym typeface="Open Sans"/>
              </a:defRPr>
            </a:lvl2pPr>
            <a:lvl3pPr marL="1371600" lvl="2" indent="-228600" algn="l">
              <a:lnSpc>
                <a:spcPct val="90000"/>
              </a:lnSpc>
              <a:spcBef>
                <a:spcPts val="500"/>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7"/>
          <p:cNvSpPr txBox="1">
            <a:spLocks noGrp="1"/>
          </p:cNvSpPr>
          <p:nvPr>
            <p:ph type="body" idx="3"/>
          </p:nvPr>
        </p:nvSpPr>
        <p:spPr>
          <a:xfrm>
            <a:off x="4978400" y="3352800"/>
            <a:ext cx="53467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ctr">
              <a:lnSpc>
                <a:spcPct val="90000"/>
              </a:lnSpc>
              <a:spcBef>
                <a:spcPts val="500"/>
              </a:spcBef>
              <a:spcAft>
                <a:spcPts val="0"/>
              </a:spcAft>
              <a:buClr>
                <a:srgbClr val="7A7A7A"/>
              </a:buClr>
              <a:buSzPts val="2400"/>
              <a:buNone/>
              <a:defRPr b="0" i="0">
                <a:solidFill>
                  <a:srgbClr val="7A7A7A"/>
                </a:solidFill>
                <a:latin typeface="Open Sans"/>
                <a:ea typeface="Open Sans"/>
                <a:cs typeface="Open Sans"/>
                <a:sym typeface="Open Sans"/>
              </a:defRPr>
            </a:lvl2pPr>
            <a:lvl3pPr marL="1371600" lvl="2" indent="-228600" algn="l">
              <a:lnSpc>
                <a:spcPct val="90000"/>
              </a:lnSpc>
              <a:spcBef>
                <a:spcPts val="500"/>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Left_Content Right_2">
  <p:cSld name="Title and Text Left_Content Right_2">
    <p:spTree>
      <p:nvGrpSpPr>
        <p:cNvPr id="1" name="Shape 200"/>
        <p:cNvGrpSpPr/>
        <p:nvPr/>
      </p:nvGrpSpPr>
      <p:grpSpPr>
        <a:xfrm>
          <a:off x="0" y="0"/>
          <a:ext cx="0" cy="0"/>
          <a:chOff x="0" y="0"/>
          <a:chExt cx="0" cy="0"/>
        </a:xfrm>
      </p:grpSpPr>
      <p:sp>
        <p:nvSpPr>
          <p:cNvPr id="201" name="Google Shape;201;p39"/>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p39"/>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39"/>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4" name="Google Shape;204;p3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39"/>
          <p:cNvSpPr>
            <a:spLocks noGrp="1"/>
          </p:cNvSpPr>
          <p:nvPr>
            <p:ph type="pic" idx="2"/>
          </p:nvPr>
        </p:nvSpPr>
        <p:spPr>
          <a:xfrm>
            <a:off x="6096000" y="0"/>
            <a:ext cx="6099048" cy="621792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
  <p:cSld name="Title and Text Left Multiple_Content Right">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41"/>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5" name="Google Shape;215;p41"/>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6" name="Google Shape;216;p41"/>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217" name="Google Shape;217;p41"/>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218" name="Google Shape;218;p41"/>
          <p:cNvSpPr>
            <a:spLocks noGrp="1"/>
          </p:cNvSpPr>
          <p:nvPr>
            <p:ph type="pic" idx="2"/>
          </p:nvPr>
        </p:nvSpPr>
        <p:spPr>
          <a:xfrm>
            <a:off x="6096000" y="0"/>
            <a:ext cx="6099048" cy="6217920"/>
          </a:xfrm>
          <a:prstGeom prst="rect">
            <a:avLst/>
          </a:prstGeom>
          <a:noFill/>
          <a:ln>
            <a:noFill/>
          </a:ln>
        </p:spPr>
      </p:sp>
      <p:sp>
        <p:nvSpPr>
          <p:cNvPr id="219" name="Google Shape;219;p4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Text Left Multiple_Text Right">
  <p:cSld name="Title and Text Left Multiple_Text Right">
    <p:spTree>
      <p:nvGrpSpPr>
        <p:cNvPr id="1" name="Shape 229"/>
        <p:cNvGrpSpPr/>
        <p:nvPr/>
      </p:nvGrpSpPr>
      <p:grpSpPr>
        <a:xfrm>
          <a:off x="0" y="0"/>
          <a:ext cx="0" cy="0"/>
          <a:chOff x="0" y="0"/>
          <a:chExt cx="0" cy="0"/>
        </a:xfrm>
      </p:grpSpPr>
      <p:sp>
        <p:nvSpPr>
          <p:cNvPr id="230" name="Google Shape;230;p43"/>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43"/>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43"/>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3" name="Google Shape;233;p43"/>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4" name="Google Shape;234;p43"/>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235" name="Google Shape;235;p43"/>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236" name="Google Shape;236;p43"/>
          <p:cNvSpPr txBox="1">
            <a:spLocks noGrp="1"/>
          </p:cNvSpPr>
          <p:nvPr>
            <p:ph type="body" idx="2"/>
          </p:nvPr>
        </p:nvSpPr>
        <p:spPr>
          <a:xfrm>
            <a:off x="6418522" y="419100"/>
            <a:ext cx="5495544" cy="54483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4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Large Image">
  <p:cSld name="Title and Large Image">
    <p:spTree>
      <p:nvGrpSpPr>
        <p:cNvPr id="1" name="Shape 238"/>
        <p:cNvGrpSpPr/>
        <p:nvPr/>
      </p:nvGrpSpPr>
      <p:grpSpPr>
        <a:xfrm>
          <a:off x="0" y="0"/>
          <a:ext cx="0" cy="0"/>
          <a:chOff x="0" y="0"/>
          <a:chExt cx="0" cy="0"/>
        </a:xfrm>
      </p:grpSpPr>
      <p:sp>
        <p:nvSpPr>
          <p:cNvPr id="239" name="Google Shape;239;p4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0" name="Google Shape;240;p44"/>
          <p:cNvSpPr>
            <a:spLocks noGrp="1"/>
          </p:cNvSpPr>
          <p:nvPr>
            <p:ph type="pic" idx="2"/>
          </p:nvPr>
        </p:nvSpPr>
        <p:spPr>
          <a:xfrm>
            <a:off x="0" y="1142999"/>
            <a:ext cx="12192000" cy="5084065"/>
          </a:xfrm>
          <a:prstGeom prst="rect">
            <a:avLst/>
          </a:prstGeom>
          <a:noFill/>
          <a:ln>
            <a:noFill/>
          </a:ln>
        </p:spPr>
      </p:sp>
      <p:sp>
        <p:nvSpPr>
          <p:cNvPr id="241" name="Google Shape;241;p44"/>
          <p:cNvSpPr/>
          <p:nvPr/>
        </p:nvSpPr>
        <p:spPr>
          <a:xfrm>
            <a:off x="0" y="-1"/>
            <a:ext cx="12192000" cy="1143001"/>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p44"/>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43" name="Google Shape;243;p44"/>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and Full Image">
  <p:cSld name="Title and Full Image">
    <p:spTree>
      <p:nvGrpSpPr>
        <p:cNvPr id="1" name="Shape 244"/>
        <p:cNvGrpSpPr/>
        <p:nvPr/>
      </p:nvGrpSpPr>
      <p:grpSpPr>
        <a:xfrm>
          <a:off x="0" y="0"/>
          <a:ext cx="0" cy="0"/>
          <a:chOff x="0" y="0"/>
          <a:chExt cx="0" cy="0"/>
        </a:xfrm>
      </p:grpSpPr>
      <p:sp>
        <p:nvSpPr>
          <p:cNvPr id="245" name="Google Shape;245;p45"/>
          <p:cNvSpPr>
            <a:spLocks noGrp="1"/>
          </p:cNvSpPr>
          <p:nvPr>
            <p:ph type="pic" idx="2"/>
          </p:nvPr>
        </p:nvSpPr>
        <p:spPr>
          <a:xfrm>
            <a:off x="0" y="1143000"/>
            <a:ext cx="12192000" cy="5715000"/>
          </a:xfrm>
          <a:prstGeom prst="rect">
            <a:avLst/>
          </a:prstGeom>
          <a:noFill/>
          <a:ln>
            <a:noFill/>
          </a:ln>
        </p:spPr>
      </p:sp>
      <p:sp>
        <p:nvSpPr>
          <p:cNvPr id="246" name="Google Shape;246;p45"/>
          <p:cNvSpPr/>
          <p:nvPr/>
        </p:nvSpPr>
        <p:spPr>
          <a:xfrm>
            <a:off x="0" y="-1"/>
            <a:ext cx="12192000" cy="1143001"/>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7" name="Google Shape;247;p45"/>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48" name="Google Shape;248;p45"/>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How to use colors">
  <p:cSld name="How to use colors">
    <p:spTree>
      <p:nvGrpSpPr>
        <p:cNvPr id="1" name="Shape 249"/>
        <p:cNvGrpSpPr/>
        <p:nvPr/>
      </p:nvGrpSpPr>
      <p:grpSpPr>
        <a:xfrm>
          <a:off x="0" y="0"/>
          <a:ext cx="0" cy="0"/>
          <a:chOff x="0" y="0"/>
          <a:chExt cx="0" cy="0"/>
        </a:xfrm>
      </p:grpSpPr>
      <p:sp>
        <p:nvSpPr>
          <p:cNvPr id="250" name="Google Shape;250;p46"/>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p46"/>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46"/>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3" name="Google Shape;253;p46"/>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4" name="Google Shape;254;p46"/>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255" name="Google Shape;255;p46"/>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grpSp>
        <p:nvGrpSpPr>
          <p:cNvPr id="256" name="Google Shape;256;p46"/>
          <p:cNvGrpSpPr/>
          <p:nvPr/>
        </p:nvGrpSpPr>
        <p:grpSpPr>
          <a:xfrm>
            <a:off x="6971959" y="785112"/>
            <a:ext cx="4340506" cy="868101"/>
            <a:chOff x="382104" y="3327719"/>
            <a:chExt cx="4340506" cy="868101"/>
          </a:xfrm>
        </p:grpSpPr>
        <p:sp>
          <p:nvSpPr>
            <p:cNvPr id="257" name="Google Shape;257;p46"/>
            <p:cNvSpPr/>
            <p:nvPr/>
          </p:nvSpPr>
          <p:spPr>
            <a:xfrm>
              <a:off x="382105" y="3327719"/>
              <a:ext cx="868101" cy="868101"/>
            </a:xfrm>
            <a:prstGeom prst="rect">
              <a:avLst/>
            </a:prstGeom>
            <a:solidFill>
              <a:srgbClr val="B3C3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8" name="Google Shape;258;p46"/>
            <p:cNvSpPr/>
            <p:nvPr/>
          </p:nvSpPr>
          <p:spPr>
            <a:xfrm>
              <a:off x="1250206" y="3327719"/>
              <a:ext cx="868101" cy="868101"/>
            </a:xfrm>
            <a:prstGeom prst="rect">
              <a:avLst/>
            </a:prstGeom>
            <a:solidFill>
              <a:srgbClr val="7B98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9" name="Google Shape;259;p46"/>
            <p:cNvSpPr/>
            <p:nvPr/>
          </p:nvSpPr>
          <p:spPr>
            <a:xfrm>
              <a:off x="2118307" y="3327719"/>
              <a:ext cx="868101" cy="868101"/>
            </a:xfrm>
            <a:prstGeom prst="rect">
              <a:avLst/>
            </a:prstGeom>
            <a:solidFill>
              <a:srgbClr val="497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p46"/>
            <p:cNvSpPr/>
            <p:nvPr/>
          </p:nvSpPr>
          <p:spPr>
            <a:xfrm>
              <a:off x="2986408" y="3327719"/>
              <a:ext cx="868101" cy="868101"/>
            </a:xfrm>
            <a:prstGeom prst="rect">
              <a:avLst/>
            </a:prstGeom>
            <a:solidFill>
              <a:srgbClr val="0B58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p46"/>
            <p:cNvSpPr/>
            <p:nvPr/>
          </p:nvSpPr>
          <p:spPr>
            <a:xfrm>
              <a:off x="3854509" y="3327719"/>
              <a:ext cx="868101" cy="86810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p46"/>
            <p:cNvSpPr txBox="1"/>
            <p:nvPr/>
          </p:nvSpPr>
          <p:spPr>
            <a:xfrm>
              <a:off x="382104"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263" name="Google Shape;263;p46"/>
            <p:cNvSpPr txBox="1"/>
            <p:nvPr/>
          </p:nvSpPr>
          <p:spPr>
            <a:xfrm>
              <a:off x="1250206"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264" name="Google Shape;264;p46"/>
            <p:cNvSpPr txBox="1"/>
            <p:nvPr/>
          </p:nvSpPr>
          <p:spPr>
            <a:xfrm>
              <a:off x="2106732"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265" name="Google Shape;265;p46"/>
            <p:cNvSpPr txBox="1"/>
            <p:nvPr/>
          </p:nvSpPr>
          <p:spPr>
            <a:xfrm>
              <a:off x="2974833"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266" name="Google Shape;266;p46"/>
            <p:cNvSpPr txBox="1"/>
            <p:nvPr/>
          </p:nvSpPr>
          <p:spPr>
            <a:xfrm>
              <a:off x="3854509"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grpSp>
        <p:nvGrpSpPr>
          <p:cNvPr id="267" name="Google Shape;267;p46"/>
          <p:cNvGrpSpPr/>
          <p:nvPr/>
        </p:nvGrpSpPr>
        <p:grpSpPr>
          <a:xfrm>
            <a:off x="6971959" y="1900356"/>
            <a:ext cx="4340506" cy="868101"/>
            <a:chOff x="6794478" y="3327719"/>
            <a:chExt cx="4340506" cy="868101"/>
          </a:xfrm>
        </p:grpSpPr>
        <p:sp>
          <p:nvSpPr>
            <p:cNvPr id="268" name="Google Shape;268;p46"/>
            <p:cNvSpPr/>
            <p:nvPr/>
          </p:nvSpPr>
          <p:spPr>
            <a:xfrm>
              <a:off x="6794479" y="3327719"/>
              <a:ext cx="868101" cy="868101"/>
            </a:xfrm>
            <a:prstGeom prst="rect">
              <a:avLst/>
            </a:prstGeom>
            <a:solidFill>
              <a:srgbClr val="DBBF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p46"/>
            <p:cNvSpPr/>
            <p:nvPr/>
          </p:nvSpPr>
          <p:spPr>
            <a:xfrm>
              <a:off x="7662580" y="3327719"/>
              <a:ext cx="868101" cy="868101"/>
            </a:xfrm>
            <a:prstGeom prst="rect">
              <a:avLst/>
            </a:prstGeom>
            <a:solidFill>
              <a:srgbClr val="C08D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0" name="Google Shape;270;p46"/>
            <p:cNvSpPr/>
            <p:nvPr/>
          </p:nvSpPr>
          <p:spPr>
            <a:xfrm>
              <a:off x="8530681" y="3327719"/>
              <a:ext cx="868101" cy="868101"/>
            </a:xfrm>
            <a:prstGeom prst="rect">
              <a:avLst/>
            </a:prstGeom>
            <a:solidFill>
              <a:srgbClr val="A662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46"/>
            <p:cNvSpPr/>
            <p:nvPr/>
          </p:nvSpPr>
          <p:spPr>
            <a:xfrm>
              <a:off x="9398782" y="3327719"/>
              <a:ext cx="868101" cy="868101"/>
            </a:xfrm>
            <a:prstGeom prst="rect">
              <a:avLst/>
            </a:prstGeom>
            <a:solidFill>
              <a:srgbClr val="8D3B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2" name="Google Shape;272;p46"/>
            <p:cNvSpPr/>
            <p:nvPr/>
          </p:nvSpPr>
          <p:spPr>
            <a:xfrm>
              <a:off x="10266883" y="3327719"/>
              <a:ext cx="868101" cy="868101"/>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p46"/>
            <p:cNvSpPr txBox="1"/>
            <p:nvPr/>
          </p:nvSpPr>
          <p:spPr>
            <a:xfrm>
              <a:off x="6794478"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274" name="Google Shape;274;p46"/>
            <p:cNvSpPr txBox="1"/>
            <p:nvPr/>
          </p:nvSpPr>
          <p:spPr>
            <a:xfrm>
              <a:off x="7662580"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275" name="Google Shape;275;p46"/>
            <p:cNvSpPr txBox="1"/>
            <p:nvPr/>
          </p:nvSpPr>
          <p:spPr>
            <a:xfrm>
              <a:off x="8519106"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276" name="Google Shape;276;p46"/>
            <p:cNvSpPr txBox="1"/>
            <p:nvPr/>
          </p:nvSpPr>
          <p:spPr>
            <a:xfrm>
              <a:off x="9387207"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277" name="Google Shape;277;p46"/>
            <p:cNvSpPr txBox="1"/>
            <p:nvPr/>
          </p:nvSpPr>
          <p:spPr>
            <a:xfrm>
              <a:off x="10266883"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sp>
        <p:nvSpPr>
          <p:cNvPr id="278" name="Google Shape;278;p46"/>
          <p:cNvSpPr txBox="1"/>
          <p:nvPr/>
        </p:nvSpPr>
        <p:spPr>
          <a:xfrm>
            <a:off x="6971959" y="3097411"/>
            <a:ext cx="4340506" cy="27699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Minimum font size - </a:t>
            </a:r>
            <a:r>
              <a:rPr lang="en-US" sz="1800" b="1" i="0" u="none" strike="noStrike" cap="none">
                <a:solidFill>
                  <a:schemeClr val="dk1"/>
                </a:solidFill>
                <a:latin typeface="Arial"/>
                <a:ea typeface="Arial"/>
                <a:cs typeface="Arial"/>
                <a:sym typeface="Arial"/>
              </a:rPr>
              <a:t>18pt</a:t>
            </a:r>
            <a:r>
              <a:rPr lang="en-US"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Font weight - </a:t>
            </a:r>
            <a:r>
              <a:rPr lang="en-US" sz="1800" b="1" i="0" u="none" strike="noStrike" cap="none">
                <a:solidFill>
                  <a:schemeClr val="dk1"/>
                </a:solidFill>
                <a:latin typeface="Arial"/>
                <a:ea typeface="Arial"/>
                <a:cs typeface="Arial"/>
                <a:sym typeface="Arial"/>
              </a:rPr>
              <a:t>Bold </a:t>
            </a:r>
            <a:r>
              <a:rPr lang="en-US" sz="1800" b="0" i="0" u="none" strike="noStrike" cap="none">
                <a:solidFill>
                  <a:schemeClr val="dk1"/>
                </a:solidFill>
                <a:latin typeface="Arial"/>
                <a:ea typeface="Arial"/>
                <a:cs typeface="Arial"/>
                <a:sym typeface="Arial"/>
              </a:rPr>
              <a:t>(when used on background colors, for best accessibility).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Use the Dark Gray </a:t>
            </a:r>
            <a:r>
              <a:rPr lang="en-US" sz="1800" b="1" i="0" u="none" strike="noStrike" cap="none">
                <a:solidFill>
                  <a:schemeClr val="dk1"/>
                </a:solidFill>
                <a:latin typeface="Arial"/>
                <a:ea typeface="Arial"/>
                <a:cs typeface="Arial"/>
                <a:sym typeface="Arial"/>
              </a:rPr>
              <a:t>#333333 </a:t>
            </a:r>
            <a:r>
              <a:rPr lang="en-US" sz="1800" b="0" i="0" u="none" strike="noStrike" cap="none">
                <a:solidFill>
                  <a:schemeClr val="dk1"/>
                </a:solidFill>
                <a:latin typeface="Arial"/>
                <a:ea typeface="Arial"/>
                <a:cs typeface="Arial"/>
                <a:sym typeface="Arial"/>
              </a:rPr>
              <a:t>Text color on Accent 1 and Accent 2.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Use the White </a:t>
            </a:r>
            <a:r>
              <a:rPr lang="en-US" sz="1800" b="1" i="0" u="none" strike="noStrike" cap="none">
                <a:solidFill>
                  <a:schemeClr val="dk1"/>
                </a:solidFill>
                <a:latin typeface="Arial"/>
                <a:ea typeface="Arial"/>
                <a:cs typeface="Arial"/>
                <a:sym typeface="Arial"/>
              </a:rPr>
              <a:t>#FFFFFF </a:t>
            </a:r>
            <a:r>
              <a:rPr lang="en-US" sz="1800" b="0" i="0" u="none" strike="noStrike" cap="none">
                <a:solidFill>
                  <a:schemeClr val="dk1"/>
                </a:solidFill>
                <a:latin typeface="Arial"/>
                <a:ea typeface="Arial"/>
                <a:cs typeface="Arial"/>
                <a:sym typeface="Arial"/>
              </a:rPr>
              <a:t>Text color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on Accent 3, Accent 4, and Accent 5.</a:t>
            </a:r>
            <a:endParaRPr sz="1400" b="0" i="0" u="none" strike="noStrike" cap="none">
              <a:solidFill>
                <a:srgbClr val="000000"/>
              </a:solidFill>
              <a:latin typeface="Arial"/>
              <a:ea typeface="Arial"/>
              <a:cs typeface="Arial"/>
              <a:sym typeface="Arial"/>
            </a:endParaRPr>
          </a:p>
        </p:txBody>
      </p:sp>
      <p:sp>
        <p:nvSpPr>
          <p:cNvPr id="279" name="Google Shape;279;p4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47"/>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body" idx="1"/>
          </p:nvPr>
        </p:nvSpPr>
        <p:spPr>
          <a:xfrm>
            <a:off x="277933" y="1520042"/>
            <a:ext cx="11647367" cy="43582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4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3467" y="440269"/>
            <a:ext cx="10938932" cy="609600"/>
          </a:xfrm>
        </p:spPr>
        <p:txBody>
          <a:bodyPr/>
          <a:lstStyle/>
          <a:p>
            <a:r>
              <a:rPr lang="en-US" dirty="0"/>
              <a:t>Click to edit Master title style</a:t>
            </a:r>
          </a:p>
        </p:txBody>
      </p:sp>
      <p:sp>
        <p:nvSpPr>
          <p:cNvPr id="3" name="Content Placeholder 2"/>
          <p:cNvSpPr>
            <a:spLocks noGrp="1"/>
          </p:cNvSpPr>
          <p:nvPr>
            <p:ph sz="half" idx="1"/>
          </p:nvPr>
        </p:nvSpPr>
        <p:spPr>
          <a:xfrm>
            <a:off x="609600" y="1524000"/>
            <a:ext cx="52832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791200" y="1524000"/>
            <a:ext cx="57912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701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ntent">
  <p:cSld name="Title and Three Content">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51"/>
          <p:cNvSpPr>
            <a:spLocks noGrp="1"/>
          </p:cNvSpPr>
          <p:nvPr>
            <p:ph type="body" idx="1"/>
          </p:nvPr>
        </p:nvSpPr>
        <p:spPr>
          <a:xfrm>
            <a:off x="8382000" y="2005584"/>
            <a:ext cx="3200400" cy="3140075"/>
          </a:xfrm>
          <a:prstGeom prst="roundRect">
            <a:avLst>
              <a:gd name="adj" fmla="val 942"/>
            </a:avLst>
          </a:prstGeom>
          <a:noFill/>
          <a:ln w="9525" cap="flat" cmpd="sng">
            <a:solidFill>
              <a:schemeClr val="lt2"/>
            </a:solidFill>
            <a:prstDash val="solid"/>
            <a:round/>
            <a:headEnd type="none" w="sm" len="sm"/>
            <a:tailEnd type="none" w="sm" len="sm"/>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3" name="Google Shape;53;p51"/>
          <p:cNvSpPr>
            <a:spLocks noGrp="1"/>
          </p:cNvSpPr>
          <p:nvPr>
            <p:ph type="body" idx="2"/>
          </p:nvPr>
        </p:nvSpPr>
        <p:spPr>
          <a:xfrm>
            <a:off x="4495800" y="2011680"/>
            <a:ext cx="3200400" cy="3136392"/>
          </a:xfrm>
          <a:prstGeom prst="roundRect">
            <a:avLst>
              <a:gd name="adj" fmla="val 942"/>
            </a:avLst>
          </a:prstGeom>
          <a:noFill/>
          <a:ln w="9525" cap="flat" cmpd="sng">
            <a:solidFill>
              <a:schemeClr val="lt2"/>
            </a:solidFill>
            <a:prstDash val="solid"/>
            <a:round/>
            <a:headEnd type="none" w="sm" len="sm"/>
            <a:tailEnd type="none" w="sm" len="sm"/>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4" name="Google Shape;54;p51"/>
          <p:cNvSpPr>
            <a:spLocks noGrp="1"/>
          </p:cNvSpPr>
          <p:nvPr>
            <p:ph type="body" idx="3"/>
          </p:nvPr>
        </p:nvSpPr>
        <p:spPr>
          <a:xfrm>
            <a:off x="609600" y="1981200"/>
            <a:ext cx="3200400" cy="3140075"/>
          </a:xfrm>
          <a:prstGeom prst="roundRect">
            <a:avLst>
              <a:gd name="adj" fmla="val 942"/>
            </a:avLst>
          </a:prstGeom>
          <a:noFill/>
          <a:ln w="9525" cap="flat" cmpd="sng">
            <a:solidFill>
              <a:schemeClr val="lt2"/>
            </a:solidFill>
            <a:prstDash val="solid"/>
            <a:round/>
            <a:headEnd type="none" w="sm" len="sm"/>
            <a:tailEnd type="none" w="sm" len="sm"/>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51"/>
          <p:cNvSpPr txBox="1">
            <a:spLocks noGrp="1"/>
          </p:cNvSpPr>
          <p:nvPr>
            <p:ph type="body" idx="4"/>
          </p:nvPr>
        </p:nvSpPr>
        <p:spPr>
          <a:xfrm>
            <a:off x="838200" y="2362200"/>
            <a:ext cx="2743200" cy="304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51"/>
          <p:cNvSpPr txBox="1">
            <a:spLocks noGrp="1"/>
          </p:cNvSpPr>
          <p:nvPr>
            <p:ph type="body" idx="5"/>
          </p:nvPr>
        </p:nvSpPr>
        <p:spPr>
          <a:xfrm>
            <a:off x="8610600" y="2362200"/>
            <a:ext cx="2743200" cy="304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7" name="Google Shape;57;p51"/>
          <p:cNvSpPr txBox="1">
            <a:spLocks noGrp="1"/>
          </p:cNvSpPr>
          <p:nvPr>
            <p:ph type="body" idx="6"/>
          </p:nvPr>
        </p:nvSpPr>
        <p:spPr>
          <a:xfrm>
            <a:off x="4724400" y="2362200"/>
            <a:ext cx="2743200" cy="304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Images">
  <p:cSld name="Title and 3 Images">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2"/>
          <p:cNvSpPr>
            <a:spLocks noGrp="1"/>
          </p:cNvSpPr>
          <p:nvPr>
            <p:ph type="pic" idx="2"/>
          </p:nvPr>
        </p:nvSpPr>
        <p:spPr>
          <a:xfrm>
            <a:off x="4928245" y="1953118"/>
            <a:ext cx="2335511" cy="2071068"/>
          </a:xfrm>
          <a:prstGeom prst="rect">
            <a:avLst/>
          </a:prstGeom>
          <a:noFill/>
          <a:ln>
            <a:noFill/>
          </a:ln>
        </p:spPr>
      </p:sp>
      <p:sp>
        <p:nvSpPr>
          <p:cNvPr id="61" name="Google Shape;61;p52"/>
          <p:cNvSpPr>
            <a:spLocks noGrp="1"/>
          </p:cNvSpPr>
          <p:nvPr>
            <p:ph type="body" idx="1"/>
          </p:nvPr>
        </p:nvSpPr>
        <p:spPr>
          <a:xfrm>
            <a:off x="4922310" y="4024190"/>
            <a:ext cx="2347380" cy="1365954"/>
          </a:xfrm>
          <a:prstGeom prst="roundRect">
            <a:avLst>
              <a:gd name="adj" fmla="val 942"/>
            </a:avLst>
          </a:prstGeom>
          <a:solidFill>
            <a:schemeClr val="accent6"/>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52"/>
          <p:cNvSpPr txBox="1">
            <a:spLocks noGrp="1"/>
          </p:cNvSpPr>
          <p:nvPr>
            <p:ph type="body" idx="3"/>
          </p:nvPr>
        </p:nvSpPr>
        <p:spPr>
          <a:xfrm>
            <a:off x="508887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52"/>
          <p:cNvSpPr>
            <a:spLocks noGrp="1"/>
          </p:cNvSpPr>
          <p:nvPr>
            <p:ph type="pic" idx="4"/>
          </p:nvPr>
        </p:nvSpPr>
        <p:spPr>
          <a:xfrm>
            <a:off x="1490460" y="1953118"/>
            <a:ext cx="2335511" cy="2071068"/>
          </a:xfrm>
          <a:prstGeom prst="rect">
            <a:avLst/>
          </a:prstGeom>
          <a:noFill/>
          <a:ln>
            <a:noFill/>
          </a:ln>
        </p:spPr>
      </p:sp>
      <p:sp>
        <p:nvSpPr>
          <p:cNvPr id="64" name="Google Shape;64;p52"/>
          <p:cNvSpPr>
            <a:spLocks noGrp="1"/>
          </p:cNvSpPr>
          <p:nvPr>
            <p:ph type="body" idx="5"/>
          </p:nvPr>
        </p:nvSpPr>
        <p:spPr>
          <a:xfrm>
            <a:off x="1484525" y="4024190"/>
            <a:ext cx="2347380" cy="1365954"/>
          </a:xfrm>
          <a:prstGeom prst="roundRect">
            <a:avLst>
              <a:gd name="adj" fmla="val 942"/>
            </a:avLst>
          </a:prstGeom>
          <a:solidFill>
            <a:schemeClr val="accent6"/>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rgbClr val="F5F5F5"/>
              </a:buClr>
              <a:buSzPts val="1800"/>
              <a:buFont typeface="Arial"/>
              <a:buNone/>
              <a:defRPr sz="1800">
                <a:solidFill>
                  <a:srgbClr val="F5F5F5"/>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52"/>
          <p:cNvSpPr txBox="1">
            <a:spLocks noGrp="1"/>
          </p:cNvSpPr>
          <p:nvPr>
            <p:ph type="body" idx="6"/>
          </p:nvPr>
        </p:nvSpPr>
        <p:spPr>
          <a:xfrm>
            <a:off x="1651094"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52"/>
          <p:cNvSpPr>
            <a:spLocks noGrp="1"/>
          </p:cNvSpPr>
          <p:nvPr>
            <p:ph type="pic" idx="7"/>
          </p:nvPr>
        </p:nvSpPr>
        <p:spPr>
          <a:xfrm>
            <a:off x="8360095" y="1953118"/>
            <a:ext cx="2335511" cy="2071068"/>
          </a:xfrm>
          <a:prstGeom prst="rect">
            <a:avLst/>
          </a:prstGeom>
          <a:noFill/>
          <a:ln>
            <a:noFill/>
          </a:ln>
        </p:spPr>
      </p:sp>
      <p:sp>
        <p:nvSpPr>
          <p:cNvPr id="67" name="Google Shape;67;p52"/>
          <p:cNvSpPr>
            <a:spLocks noGrp="1"/>
          </p:cNvSpPr>
          <p:nvPr>
            <p:ph type="body" idx="8"/>
          </p:nvPr>
        </p:nvSpPr>
        <p:spPr>
          <a:xfrm>
            <a:off x="8354160" y="4024190"/>
            <a:ext cx="2347380" cy="1365954"/>
          </a:xfrm>
          <a:prstGeom prst="roundRect">
            <a:avLst>
              <a:gd name="adj" fmla="val 942"/>
            </a:avLst>
          </a:prstGeom>
          <a:solidFill>
            <a:schemeClr val="accent6"/>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52"/>
          <p:cNvSpPr txBox="1">
            <a:spLocks noGrp="1"/>
          </p:cNvSpPr>
          <p:nvPr>
            <p:ph type="body" idx="9"/>
          </p:nvPr>
        </p:nvSpPr>
        <p:spPr>
          <a:xfrm>
            <a:off x="852072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9" name="Google Shape;69;p5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and Text">
  <p:cSld name="Image and Text">
    <p:spTree>
      <p:nvGrpSpPr>
        <p:cNvPr id="1" name="Shape 70"/>
        <p:cNvGrpSpPr/>
        <p:nvPr/>
      </p:nvGrpSpPr>
      <p:grpSpPr>
        <a:xfrm>
          <a:off x="0" y="0"/>
          <a:ext cx="0" cy="0"/>
          <a:chOff x="0" y="0"/>
          <a:chExt cx="0" cy="0"/>
        </a:xfrm>
      </p:grpSpPr>
      <p:sp>
        <p:nvSpPr>
          <p:cNvPr id="71" name="Google Shape;71;p53"/>
          <p:cNvSpPr/>
          <p:nvPr/>
        </p:nvSpPr>
        <p:spPr>
          <a:xfrm rot="10800000">
            <a:off x="-2"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53"/>
          <p:cNvSpPr/>
          <p:nvPr/>
        </p:nvSpPr>
        <p:spPr>
          <a:xfrm>
            <a:off x="3815398" y="1066800"/>
            <a:ext cx="6509702" cy="4273994"/>
          </a:xfrm>
          <a:prstGeom prst="roundRect">
            <a:avLst>
              <a:gd name="adj" fmla="val 0"/>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53"/>
          <p:cNvSpPr/>
          <p:nvPr/>
        </p:nvSpPr>
        <p:spPr>
          <a:xfrm>
            <a:off x="1866900" y="1600200"/>
            <a:ext cx="3111498" cy="315934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53"/>
          <p:cNvSpPr>
            <a:spLocks noGrp="1"/>
          </p:cNvSpPr>
          <p:nvPr>
            <p:ph type="pic" idx="2"/>
          </p:nvPr>
        </p:nvSpPr>
        <p:spPr>
          <a:xfrm>
            <a:off x="1866900" y="1600200"/>
            <a:ext cx="3111500" cy="3159346"/>
          </a:xfrm>
          <a:prstGeom prst="rect">
            <a:avLst/>
          </a:prstGeom>
          <a:noFill/>
          <a:ln>
            <a:noFill/>
          </a:ln>
        </p:spPr>
      </p:sp>
      <p:sp>
        <p:nvSpPr>
          <p:cNvPr id="75" name="Google Shape;75;p53"/>
          <p:cNvSpPr txBox="1">
            <a:spLocks noGrp="1"/>
          </p:cNvSpPr>
          <p:nvPr>
            <p:ph type="body" idx="1"/>
          </p:nvPr>
        </p:nvSpPr>
        <p:spPr>
          <a:xfrm>
            <a:off x="4978400" y="2839928"/>
            <a:ext cx="5346700" cy="4572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200"/>
              <a:buNone/>
              <a:defRPr sz="3200" b="1" i="0">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rgbClr val="FEFEFE"/>
              </a:buClr>
              <a:buSzPts val="2400"/>
              <a:buNone/>
              <a:defRPr b="0" i="0">
                <a:solidFill>
                  <a:srgbClr val="FEFEFE"/>
                </a:solidFill>
                <a:latin typeface="Open Sans"/>
                <a:ea typeface="Open Sans"/>
                <a:cs typeface="Open Sans"/>
                <a:sym typeface="Open Sans"/>
              </a:defRPr>
            </a:lvl2pPr>
            <a:lvl3pPr marL="1371600" lvl="2" indent="-228600" algn="l">
              <a:lnSpc>
                <a:spcPct val="90000"/>
              </a:lnSpc>
              <a:spcBef>
                <a:spcPts val="500"/>
              </a:spcBef>
              <a:spcAft>
                <a:spcPts val="0"/>
              </a:spcAft>
              <a:buClr>
                <a:srgbClr val="FEFEFE"/>
              </a:buClr>
              <a:buSzPts val="2000"/>
              <a:buNone/>
              <a:defRPr b="1" i="0">
                <a:solidFill>
                  <a:srgbClr val="FEFEFE"/>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6" name="Google Shape;76;p53"/>
          <p:cNvSpPr txBox="1">
            <a:spLocks noGrp="1"/>
          </p:cNvSpPr>
          <p:nvPr>
            <p:ph type="body" idx="3"/>
          </p:nvPr>
        </p:nvSpPr>
        <p:spPr>
          <a:xfrm>
            <a:off x="4978400" y="3352800"/>
            <a:ext cx="53467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rgbClr val="FEFEFE"/>
              </a:buClr>
              <a:buSzPts val="2400"/>
              <a:buNone/>
              <a:defRPr b="0" i="0">
                <a:solidFill>
                  <a:srgbClr val="FEFEFE"/>
                </a:solidFill>
                <a:latin typeface="Open Sans"/>
                <a:ea typeface="Open Sans"/>
                <a:cs typeface="Open Sans"/>
                <a:sym typeface="Open Sans"/>
              </a:defRPr>
            </a:lvl2pPr>
            <a:lvl3pPr marL="1371600" lvl="2" indent="-228600" algn="l">
              <a:lnSpc>
                <a:spcPct val="90000"/>
              </a:lnSpc>
              <a:spcBef>
                <a:spcPts val="500"/>
              </a:spcBef>
              <a:spcAft>
                <a:spcPts val="0"/>
              </a:spcAft>
              <a:buClr>
                <a:srgbClr val="FEFEFE"/>
              </a:buClr>
              <a:buSzPts val="2000"/>
              <a:buNone/>
              <a:defRPr b="1" i="0">
                <a:solidFill>
                  <a:srgbClr val="FEFEFE"/>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53"/>
          <p:cNvSpPr/>
          <p:nvPr/>
        </p:nvSpPr>
        <p:spPr>
          <a:xfrm>
            <a:off x="-2" y="6212926"/>
            <a:ext cx="12192001"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5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53"/>
          <p:cNvPicPr preferRelativeResize="0"/>
          <p:nvPr/>
        </p:nvPicPr>
        <p:blipFill rotWithShape="1">
          <a:blip r:embed="rId2">
            <a:alphaModFix/>
          </a:blip>
          <a:srcRect/>
          <a:stretch/>
        </p:blipFill>
        <p:spPr>
          <a:xfrm>
            <a:off x="392430" y="6410997"/>
            <a:ext cx="1607820" cy="24892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Blank" type="blank">
  <p:cSld name="BLANK">
    <p:spTree>
      <p:nvGrpSpPr>
        <p:cNvPr id="1" name="Shape 80"/>
        <p:cNvGrpSpPr/>
        <p:nvPr/>
      </p:nvGrpSpPr>
      <p:grpSpPr>
        <a:xfrm>
          <a:off x="0" y="0"/>
          <a:ext cx="0" cy="0"/>
          <a:chOff x="0" y="0"/>
          <a:chExt cx="0" cy="0"/>
        </a:xfrm>
      </p:grpSpPr>
      <p:sp>
        <p:nvSpPr>
          <p:cNvPr id="81" name="Google Shape;81;p54"/>
          <p:cNvSpPr/>
          <p:nvPr/>
        </p:nvSpPr>
        <p:spPr>
          <a:xfrm rot="10800000">
            <a:off x="0" y="0"/>
            <a:ext cx="12192000"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54"/>
          <p:cNvSpPr/>
          <p:nvPr/>
        </p:nvSpPr>
        <p:spPr>
          <a:xfrm>
            <a:off x="0" y="6212926"/>
            <a:ext cx="12192000"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 name="Google Shape;83;p54"/>
          <p:cNvPicPr preferRelativeResize="0"/>
          <p:nvPr/>
        </p:nvPicPr>
        <p:blipFill rotWithShape="1">
          <a:blip r:embed="rId2">
            <a:alphaModFix/>
          </a:blip>
          <a:srcRect/>
          <a:stretch/>
        </p:blipFill>
        <p:spPr>
          <a:xfrm>
            <a:off x="392430" y="6410997"/>
            <a:ext cx="1607820" cy="248927"/>
          </a:xfrm>
          <a:prstGeom prst="rect">
            <a:avLst/>
          </a:prstGeom>
          <a:noFill/>
          <a:ln>
            <a:noFill/>
          </a:ln>
        </p:spPr>
      </p:pic>
      <p:sp>
        <p:nvSpPr>
          <p:cNvPr id="84" name="Google Shape;84;p5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Left_Content Right">
  <p:cSld name="Title and Text Left_Content Right">
    <p:spTree>
      <p:nvGrpSpPr>
        <p:cNvPr id="1" name="Shape 85"/>
        <p:cNvGrpSpPr/>
        <p:nvPr/>
      </p:nvGrpSpPr>
      <p:grpSpPr>
        <a:xfrm>
          <a:off x="0" y="0"/>
          <a:ext cx="0" cy="0"/>
          <a:chOff x="0" y="0"/>
          <a:chExt cx="0" cy="0"/>
        </a:xfrm>
      </p:grpSpPr>
      <p:sp>
        <p:nvSpPr>
          <p:cNvPr id="86" name="Google Shape;86;p55"/>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body" idx="1"/>
          </p:nvPr>
        </p:nvSpPr>
        <p:spPr>
          <a:xfrm>
            <a:off x="277934" y="1535080"/>
            <a:ext cx="5498276" cy="4332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8" name="Google Shape;88;p5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55"/>
          <p:cNvSpPr>
            <a:spLocks noGrp="1"/>
          </p:cNvSpPr>
          <p:nvPr>
            <p:ph type="pic" idx="2"/>
          </p:nvPr>
        </p:nvSpPr>
        <p:spPr>
          <a:xfrm>
            <a:off x="6096000" y="0"/>
            <a:ext cx="6099048" cy="621792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5"/>
          <p:cNvSpPr/>
          <p:nvPr/>
        </p:nvSpPr>
        <p:spPr>
          <a:xfrm rot="10800000">
            <a:off x="-2"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25"/>
          <p:cNvSpPr/>
          <p:nvPr/>
        </p:nvSpPr>
        <p:spPr>
          <a:xfrm>
            <a:off x="-2" y="6212926"/>
            <a:ext cx="12192001"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25"/>
          <p:cNvSpPr txBox="1">
            <a:spLocks noGrp="1"/>
          </p:cNvSpPr>
          <p:nvPr>
            <p:ph type="body" idx="1"/>
          </p:nvPr>
        </p:nvSpPr>
        <p:spPr>
          <a:xfrm>
            <a:off x="272316" y="1598532"/>
            <a:ext cx="11647368" cy="426958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3" name="Google Shape;13;p25"/>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EE9F"/>
              </a:buClr>
              <a:buSzPts val="3600"/>
              <a:buFont typeface="Arial"/>
              <a:buNone/>
              <a:defRPr sz="3600" b="1" i="0" u="none" strike="noStrike" cap="none">
                <a:solidFill>
                  <a:srgbClr val="FEEE9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25"/>
          <p:cNvCxnSpPr/>
          <p:nvPr/>
        </p:nvCxnSpPr>
        <p:spPr>
          <a:xfrm>
            <a:off x="406400" y="989880"/>
            <a:ext cx="711200" cy="0"/>
          </a:xfrm>
          <a:prstGeom prst="straightConnector1">
            <a:avLst/>
          </a:prstGeom>
          <a:noFill/>
          <a:ln w="28575" cap="flat" cmpd="sng">
            <a:solidFill>
              <a:schemeClr val="lt1"/>
            </a:solidFill>
            <a:prstDash val="solid"/>
            <a:miter lim="800000"/>
            <a:headEnd type="none" w="sm" len="sm"/>
            <a:tailEnd type="none" w="sm" len="sm"/>
          </a:ln>
        </p:spPr>
      </p:cxnSp>
      <p:pic>
        <p:nvPicPr>
          <p:cNvPr id="16" name="Google Shape;16;p25"/>
          <p:cNvPicPr preferRelativeResize="0"/>
          <p:nvPr/>
        </p:nvPicPr>
        <p:blipFill rotWithShape="1">
          <a:blip r:embed="rId19">
            <a:alphaModFix/>
          </a:blip>
          <a:srcRect/>
          <a:stretch/>
        </p:blipFill>
        <p:spPr>
          <a:xfrm>
            <a:off x="392430" y="6410997"/>
            <a:ext cx="1607820" cy="248927"/>
          </a:xfrm>
          <a:prstGeom prst="rect">
            <a:avLst/>
          </a:prstGeom>
          <a:noFill/>
          <a:ln>
            <a:noFill/>
          </a:ln>
        </p:spPr>
      </p:pic>
      <p:sp>
        <p:nvSpPr>
          <p:cNvPr id="17" name="Google Shape;17;p25"/>
          <p:cNvSpPr txBox="1"/>
          <p:nvPr/>
        </p:nvSpPr>
        <p:spPr>
          <a:xfrm>
            <a:off x="0" y="6705600"/>
            <a:ext cx="1598613"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737373"/>
                </a:solidFill>
                <a:latin typeface="Calibri"/>
                <a:ea typeface="Calibri"/>
                <a:cs typeface="Calibri"/>
                <a:sym typeface="Calibri"/>
              </a:rPr>
              <a:t>Caterpillar: Confidential Green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95" r:id="rId15"/>
    <p:sldLayoutId id="2147483696" r:id="rId16"/>
    <p:sldLayoutId id="214748369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128"/>
        <p:cNvGrpSpPr/>
        <p:nvPr/>
      </p:nvGrpSpPr>
      <p:grpSpPr>
        <a:xfrm>
          <a:off x="0" y="0"/>
          <a:ext cx="0" cy="0"/>
          <a:chOff x="0" y="0"/>
          <a:chExt cx="0" cy="0"/>
        </a:xfrm>
      </p:grpSpPr>
      <p:sp>
        <p:nvSpPr>
          <p:cNvPr id="129" name="Google Shape;129;p27"/>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0" name="Google Shape;130;p27" descr="Toastmasters International"/>
          <p:cNvPicPr preferRelativeResize="0"/>
          <p:nvPr/>
        </p:nvPicPr>
        <p:blipFill rotWithShape="1">
          <a:blip r:embed="rId15">
            <a:alphaModFix/>
          </a:blip>
          <a:srcRect/>
          <a:stretch/>
        </p:blipFill>
        <p:spPr>
          <a:xfrm>
            <a:off x="313559" y="6316627"/>
            <a:ext cx="1773873" cy="404848"/>
          </a:xfrm>
          <a:prstGeom prst="rect">
            <a:avLst/>
          </a:prstGeom>
          <a:noFill/>
          <a:ln>
            <a:noFill/>
          </a:ln>
        </p:spPr>
      </p:pic>
      <p:sp>
        <p:nvSpPr>
          <p:cNvPr id="131" name="Google Shape;131;p27"/>
          <p:cNvSpPr txBox="1">
            <a:spLocks noGrp="1"/>
          </p:cNvSpPr>
          <p:nvPr>
            <p:ph type="body" idx="1"/>
          </p:nvPr>
        </p:nvSpPr>
        <p:spPr>
          <a:xfrm>
            <a:off x="272316" y="1598532"/>
            <a:ext cx="11647368" cy="426958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2" name="Google Shape;132;p27"/>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3333"/>
              </a:buClr>
              <a:buSzPts val="3600"/>
              <a:buFont typeface="Arial"/>
              <a:buNone/>
              <a:defRPr sz="3600" b="1" i="0" u="none" strike="noStrike" cap="none">
                <a:solidFill>
                  <a:srgbClr val="3333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2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4" name="Google Shape;134;p27"/>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6" r:id="rId1"/>
    <p:sldLayoutId id="2147483669" r:id="rId2"/>
    <p:sldLayoutId id="2147483670" r:id="rId3"/>
    <p:sldLayoutId id="2147483671" r:id="rId4"/>
    <p:sldLayoutId id="2147483672" r:id="rId5"/>
    <p:sldLayoutId id="2147483674" r:id="rId6"/>
    <p:sldLayoutId id="2147483676" r:id="rId7"/>
    <p:sldLayoutId id="2147483678" r:id="rId8"/>
    <p:sldLayoutId id="2147483680" r:id="rId9"/>
    <p:sldLayoutId id="2147483681" r:id="rId10"/>
    <p:sldLayoutId id="2147483682" r:id="rId11"/>
    <p:sldLayoutId id="2147483683"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5465/amr.1989.4278999" TargetMode="External"/><Relationship Id="rId2" Type="http://schemas.openxmlformats.org/officeDocument/2006/relationships/hyperlink" Target="https://doi.org/10.1016/1053-4822(91)90011-Z" TargetMode="External"/><Relationship Id="rId1" Type="http://schemas.openxmlformats.org/officeDocument/2006/relationships/slideLayout" Target="../slideLayouts/slideLayout30.xml"/><Relationship Id="rId6" Type="http://schemas.openxmlformats.org/officeDocument/2006/relationships/image" Target="../media/image12.jpeg"/><Relationship Id="rId5" Type="http://schemas.openxmlformats.org/officeDocument/2006/relationships/hyperlink" Target="https://doi.org/10.1002/job.248" TargetMode="External"/><Relationship Id="rId4" Type="http://schemas.openxmlformats.org/officeDocument/2006/relationships/hyperlink" Target="http://dx.doi.org/10.4135/9781452231549"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0.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
          <p:cNvSpPr txBox="1">
            <a:spLocks noGrp="1"/>
          </p:cNvSpPr>
          <p:nvPr>
            <p:ph type="ctrTitle"/>
          </p:nvPr>
        </p:nvSpPr>
        <p:spPr>
          <a:xfrm>
            <a:off x="1524000" y="3200399"/>
            <a:ext cx="9144000" cy="126649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EEE9F"/>
              </a:buClr>
              <a:buSzPts val="4500"/>
              <a:buNone/>
            </a:pPr>
            <a:r>
              <a:rPr lang="en-US" dirty="0"/>
              <a:t>VPM and VPPR Training </a:t>
            </a:r>
            <a:br>
              <a:rPr lang="en-US" dirty="0"/>
            </a:br>
            <a:r>
              <a:rPr lang="en-US" dirty="0"/>
              <a:t>Winter TLI 2024</a:t>
            </a:r>
            <a:br>
              <a:rPr lang="en-US" dirty="0"/>
            </a:br>
            <a:br>
              <a:rPr lang="en-US" sz="2200" dirty="0"/>
            </a:br>
            <a:endParaRPr dirty="0"/>
          </a:p>
        </p:txBody>
      </p:sp>
      <p:sp>
        <p:nvSpPr>
          <p:cNvPr id="286" name="Google Shape;286;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dirty="0"/>
              <a:t>Wendy Pesavento, DTM, CGD</a:t>
            </a:r>
          </a:p>
          <a:p>
            <a:pPr marL="0" lvl="0" indent="0" algn="ctr" rtl="0">
              <a:lnSpc>
                <a:spcPct val="90000"/>
              </a:lnSpc>
              <a:spcBef>
                <a:spcPts val="1000"/>
              </a:spcBef>
              <a:spcAft>
                <a:spcPts val="0"/>
              </a:spcAft>
              <a:buClr>
                <a:schemeClr val="lt1"/>
              </a:buClr>
              <a:buSzPts val="2400"/>
              <a:buNone/>
            </a:pPr>
            <a:r>
              <a:rPr lang="en-US" dirty="0"/>
              <a:t>January 30, 2024</a:t>
            </a:r>
          </a:p>
          <a:p>
            <a:pPr marL="0" lvl="0" indent="0" algn="ctr" rtl="0">
              <a:lnSpc>
                <a:spcPct val="90000"/>
              </a:lnSpc>
              <a:spcBef>
                <a:spcPts val="1000"/>
              </a:spcBef>
              <a:spcAft>
                <a:spcPts val="0"/>
              </a:spcAft>
              <a:buClr>
                <a:schemeClr val="lt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AB7C-F231-5F82-864A-9CF3F1CB8F61}"/>
              </a:ext>
            </a:extLst>
          </p:cNvPr>
          <p:cNvSpPr>
            <a:spLocks noGrp="1"/>
          </p:cNvSpPr>
          <p:nvPr>
            <p:ph type="title"/>
          </p:nvPr>
        </p:nvSpPr>
        <p:spPr/>
        <p:txBody>
          <a:bodyPr>
            <a:normAutofit fontScale="90000"/>
          </a:bodyPr>
          <a:lstStyle/>
          <a:p>
            <a:r>
              <a:rPr lang="en-US" sz="3600" i="1" dirty="0"/>
              <a:t>“</a:t>
            </a:r>
            <a:r>
              <a:rPr lang="en-US" i="1" dirty="0"/>
              <a:t>Having d</a:t>
            </a:r>
            <a:r>
              <a:rPr lang="en-US" sz="3600" i="1" dirty="0"/>
              <a:t>ifficulty motivating members to volunteer.”</a:t>
            </a:r>
            <a:endParaRPr lang="en-US" i="1" dirty="0"/>
          </a:p>
        </p:txBody>
      </p:sp>
      <p:sp>
        <p:nvSpPr>
          <p:cNvPr id="3" name="Text Placeholder 2">
            <a:extLst>
              <a:ext uri="{FF2B5EF4-FFF2-40B4-BE49-F238E27FC236}">
                <a16:creationId xmlns:a16="http://schemas.microsoft.com/office/drawing/2014/main" id="{7A6E79DC-362E-A8A7-0C8D-B5D39F971F1A}"/>
              </a:ext>
            </a:extLst>
          </p:cNvPr>
          <p:cNvSpPr>
            <a:spLocks noGrp="1"/>
          </p:cNvSpPr>
          <p:nvPr>
            <p:ph type="body" idx="1"/>
          </p:nvPr>
        </p:nvSpPr>
        <p:spPr>
          <a:xfrm>
            <a:off x="277934" y="1535081"/>
            <a:ext cx="6427666" cy="4332319"/>
          </a:xfrm>
        </p:spPr>
        <p:txBody>
          <a:bodyPr>
            <a:normAutofit fontScale="70000" lnSpcReduction="20000"/>
          </a:bodyPr>
          <a:lstStyle/>
          <a:p>
            <a:r>
              <a:rPr lang="en-US" b="1" i="1" dirty="0"/>
              <a:t>“You have to take it back to “What’s in it for them (the member)?”  If they volunteer, they learn new skills and they get leadership experience.  They won’t do it unless they see the benefit.”  </a:t>
            </a:r>
          </a:p>
          <a:p>
            <a:r>
              <a:rPr lang="en-US" b="1" i="1" dirty="0"/>
              <a:t>“I prefer the “voluntold” method.  If you need to fill the agenda and no one volunteers, assign meeting roles.”</a:t>
            </a:r>
          </a:p>
          <a:p>
            <a:r>
              <a:rPr lang="en-US" b="1" i="1" dirty="0"/>
              <a:t>“Can’t motivate them (members) if you don’t know what they want out of Toastmasters.  Give them the member interest survey.”</a:t>
            </a:r>
          </a:p>
          <a:p>
            <a:r>
              <a:rPr lang="en-US" b="1" i="1" dirty="0"/>
              <a:t> “I have noticed that every club has a cheerleader or a golden retriever personality member.  Someone needs to generate enthusiasm.  No cheerleader equals no enthusiasm.”</a:t>
            </a:r>
          </a:p>
        </p:txBody>
      </p:sp>
      <p:pic>
        <p:nvPicPr>
          <p:cNvPr id="6" name="Picture 5">
            <a:extLst>
              <a:ext uri="{FF2B5EF4-FFF2-40B4-BE49-F238E27FC236}">
                <a16:creationId xmlns:a16="http://schemas.microsoft.com/office/drawing/2014/main" id="{42404258-EA3C-094C-3BA4-5E5DC65CD4AE}"/>
              </a:ext>
            </a:extLst>
          </p:cNvPr>
          <p:cNvPicPr>
            <a:picLocks noChangeAspect="1"/>
          </p:cNvPicPr>
          <p:nvPr/>
        </p:nvPicPr>
        <p:blipFill>
          <a:blip r:embed="rId2"/>
          <a:stretch>
            <a:fillRect/>
          </a:stretch>
        </p:blipFill>
        <p:spPr>
          <a:xfrm>
            <a:off x="7588185" y="1169276"/>
            <a:ext cx="3012965" cy="4519448"/>
          </a:xfrm>
          <a:prstGeom prst="rect">
            <a:avLst/>
          </a:prstGeom>
        </p:spPr>
      </p:pic>
    </p:spTree>
    <p:extLst>
      <p:ext uri="{BB962C8B-B14F-4D97-AF65-F5344CB8AC3E}">
        <p14:creationId xmlns:p14="http://schemas.microsoft.com/office/powerpoint/2010/main" val="269814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053B13D8-3B71-0242-E2A3-2FBCE24F0779}"/>
            </a:ext>
          </a:extLst>
        </p:cNvPr>
        <p:cNvGrpSpPr/>
        <p:nvPr/>
      </p:nvGrpSpPr>
      <p:grpSpPr>
        <a:xfrm>
          <a:off x="0" y="0"/>
          <a:ext cx="0" cy="0"/>
          <a:chOff x="0" y="0"/>
          <a:chExt cx="0" cy="0"/>
        </a:xfrm>
      </p:grpSpPr>
      <p:sp>
        <p:nvSpPr>
          <p:cNvPr id="306" name="Google Shape;306;p4">
            <a:extLst>
              <a:ext uri="{FF2B5EF4-FFF2-40B4-BE49-F238E27FC236}">
                <a16:creationId xmlns:a16="http://schemas.microsoft.com/office/drawing/2014/main" id="{9B9135DF-6695-1740-2FF2-A0AB69B91FD2}"/>
              </a:ext>
            </a:extLst>
          </p:cNvPr>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EEE9F"/>
              </a:buClr>
              <a:buSzPct val="100000"/>
              <a:buNone/>
            </a:pPr>
            <a:r>
              <a:rPr lang="en-US" dirty="0"/>
              <a:t>Member Engagement</a:t>
            </a:r>
            <a:endParaRPr dirty="0"/>
          </a:p>
        </p:txBody>
      </p:sp>
    </p:spTree>
    <p:extLst>
      <p:ext uri="{BB962C8B-B14F-4D97-AF65-F5344CB8AC3E}">
        <p14:creationId xmlns:p14="http://schemas.microsoft.com/office/powerpoint/2010/main" val="84841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B953-224A-8515-5BE1-90E48EEBBB10}"/>
              </a:ext>
            </a:extLst>
          </p:cNvPr>
          <p:cNvSpPr>
            <a:spLocks noGrp="1"/>
          </p:cNvSpPr>
          <p:nvPr>
            <p:ph type="title"/>
          </p:nvPr>
        </p:nvSpPr>
        <p:spPr>
          <a:xfrm>
            <a:off x="193521" y="-739511"/>
            <a:ext cx="5408493" cy="1616203"/>
          </a:xfrm>
        </p:spPr>
        <p:txBody>
          <a:bodyPr vert="horz" lIns="91440" tIns="45720" rIns="91440" bIns="45720" rtlCol="0" anchor="b">
            <a:normAutofit/>
          </a:bodyPr>
          <a:lstStyle/>
          <a:p>
            <a:r>
              <a:rPr lang="en-US" sz="3200" b="1" dirty="0"/>
              <a:t>Club Member Engagement </a:t>
            </a:r>
          </a:p>
        </p:txBody>
      </p:sp>
      <p:sp>
        <p:nvSpPr>
          <p:cNvPr id="3" name="Content Placeholder 2">
            <a:extLst>
              <a:ext uri="{FF2B5EF4-FFF2-40B4-BE49-F238E27FC236}">
                <a16:creationId xmlns:a16="http://schemas.microsoft.com/office/drawing/2014/main" id="{8EA786D3-13BA-65A6-D8BC-20A755E1ED16}"/>
              </a:ext>
            </a:extLst>
          </p:cNvPr>
          <p:cNvSpPr>
            <a:spLocks noGrp="1"/>
          </p:cNvSpPr>
          <p:nvPr>
            <p:ph sz="half" idx="1"/>
          </p:nvPr>
        </p:nvSpPr>
        <p:spPr>
          <a:xfrm>
            <a:off x="687507" y="1545503"/>
            <a:ext cx="3609190" cy="3447832"/>
          </a:xfrm>
        </p:spPr>
        <p:txBody>
          <a:bodyPr vert="horz" lIns="91440" tIns="45720" rIns="91440" bIns="45720" rtlCol="0" anchor="t">
            <a:normAutofit lnSpcReduction="10000"/>
          </a:bodyPr>
          <a:lstStyle/>
          <a:p>
            <a:pPr marL="0" indent="0">
              <a:buNone/>
            </a:pPr>
            <a:r>
              <a:rPr lang="en-US" sz="2000" b="1" dirty="0"/>
              <a:t>The degree to which a member:</a:t>
            </a:r>
            <a:endParaRPr lang="en-US" sz="2000" b="0" i="0" u="none" strike="noStrike" dirty="0">
              <a:effectLst/>
            </a:endParaRPr>
          </a:p>
          <a:p>
            <a:r>
              <a:rPr lang="en-US" sz="2000" b="0" i="0" u="none" strike="noStrike" dirty="0">
                <a:effectLst/>
              </a:rPr>
              <a:t>Feels </a:t>
            </a:r>
            <a:r>
              <a:rPr lang="en-US" sz="2000" b="0" i="0" u="none" strike="noStrike" dirty="0">
                <a:effectLst/>
                <a:hlinkClick r:id="rId2"/>
              </a:rPr>
              <a:t>committed</a:t>
            </a:r>
            <a:r>
              <a:rPr lang="en-US" sz="2000" b="0" i="0" u="none" strike="noStrike" dirty="0">
                <a:effectLst/>
              </a:rPr>
              <a:t> to the organization</a:t>
            </a:r>
          </a:p>
          <a:p>
            <a:r>
              <a:rPr lang="en-US" sz="2000" b="0" i="0" u="none" strike="noStrike" dirty="0">
                <a:effectLst/>
                <a:hlinkClick r:id="rId3"/>
              </a:rPr>
              <a:t>Identifies</a:t>
            </a:r>
            <a:r>
              <a:rPr lang="en-US" sz="2000" b="0" i="0" u="none" strike="noStrike" dirty="0">
                <a:effectLst/>
              </a:rPr>
              <a:t> with the organization</a:t>
            </a:r>
          </a:p>
          <a:p>
            <a:r>
              <a:rPr lang="en-US" sz="2000" b="0" i="0" u="none" strike="noStrike" dirty="0">
                <a:effectLst/>
              </a:rPr>
              <a:t>Feels </a:t>
            </a:r>
            <a:r>
              <a:rPr lang="en-US" sz="2000" b="0" i="0" u="none" strike="noStrike" dirty="0">
                <a:effectLst/>
                <a:hlinkClick r:id="rId4"/>
              </a:rPr>
              <a:t>satisfied</a:t>
            </a:r>
            <a:r>
              <a:rPr lang="en-US" sz="2000" b="0" i="0" u="none" strike="noStrike" dirty="0">
                <a:effectLst/>
              </a:rPr>
              <a:t> with the organization</a:t>
            </a:r>
          </a:p>
          <a:p>
            <a:r>
              <a:rPr lang="en-US" sz="2000" b="0" i="0" u="none" strike="noStrike" dirty="0">
                <a:effectLst/>
              </a:rPr>
              <a:t>Feels </a:t>
            </a:r>
            <a:r>
              <a:rPr lang="en-US" sz="2000" b="0" i="0" u="none" strike="noStrike" dirty="0">
                <a:effectLst/>
                <a:hlinkClick r:id="rId5"/>
              </a:rPr>
              <a:t>energized</a:t>
            </a:r>
            <a:r>
              <a:rPr lang="en-US" sz="2000" b="0" i="0" u="none" strike="noStrike" dirty="0">
                <a:effectLst/>
              </a:rPr>
              <a:t> by their participation</a:t>
            </a:r>
          </a:p>
          <a:p>
            <a:endParaRPr lang="en-US" sz="2000" dirty="0"/>
          </a:p>
        </p:txBody>
      </p:sp>
      <p:pic>
        <p:nvPicPr>
          <p:cNvPr id="11" name="Content Placeholder 5">
            <a:extLst>
              <a:ext uri="{FF2B5EF4-FFF2-40B4-BE49-F238E27FC236}">
                <a16:creationId xmlns:a16="http://schemas.microsoft.com/office/drawing/2014/main" id="{FC6C908F-6B1C-459C-0AE2-F91DD88A3CC2}"/>
              </a:ext>
            </a:extLst>
          </p:cNvPr>
          <p:cNvPicPr>
            <a:picLocks noGrp="1" noChangeAspect="1"/>
          </p:cNvPicPr>
          <p:nvPr>
            <p:ph sz="half" idx="2"/>
          </p:nvPr>
        </p:nvPicPr>
        <p:blipFill rotWithShape="1">
          <a:blip r:embed="rId6"/>
          <a:srcRect l="3793" r="3796" b="1"/>
          <a:stretch/>
        </p:blipFill>
        <p:spPr>
          <a:xfrm>
            <a:off x="5089243" y="877413"/>
            <a:ext cx="6222628" cy="5043096"/>
          </a:xfrm>
          <a:prstGeom prst="rect">
            <a:avLst/>
          </a:prstGeom>
        </p:spPr>
      </p:pic>
    </p:spTree>
    <p:extLst>
      <p:ext uri="{BB962C8B-B14F-4D97-AF65-F5344CB8AC3E}">
        <p14:creationId xmlns:p14="http://schemas.microsoft.com/office/powerpoint/2010/main" val="223117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5505-B8A7-AFD2-CA89-923457692660}"/>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Member Engagement</a:t>
            </a:r>
          </a:p>
        </p:txBody>
      </p:sp>
      <p:graphicFrame>
        <p:nvGraphicFramePr>
          <p:cNvPr id="5" name="Content Placeholder 4">
            <a:extLst>
              <a:ext uri="{FF2B5EF4-FFF2-40B4-BE49-F238E27FC236}">
                <a16:creationId xmlns:a16="http://schemas.microsoft.com/office/drawing/2014/main" id="{FB012D23-2D52-EC60-725E-84B8C89B3981}"/>
              </a:ext>
            </a:extLst>
          </p:cNvPr>
          <p:cNvGraphicFramePr>
            <a:graphicFrameLocks noGrp="1"/>
          </p:cNvGraphicFramePr>
          <p:nvPr>
            <p:ph sz="half"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34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CDB4-544F-85EB-00A0-EE8536A9EB59}"/>
              </a:ext>
            </a:extLst>
          </p:cNvPr>
          <p:cNvSpPr>
            <a:spLocks noGrp="1"/>
          </p:cNvSpPr>
          <p:nvPr>
            <p:ph type="title"/>
          </p:nvPr>
        </p:nvSpPr>
        <p:spPr>
          <a:xfrm>
            <a:off x="364068" y="862806"/>
            <a:ext cx="10938932" cy="609600"/>
          </a:xfrm>
        </p:spPr>
        <p:txBody>
          <a:bodyPr vert="horz" lIns="91440" tIns="45720" rIns="91440" bIns="45720" rtlCol="0" anchor="b">
            <a:normAutofit fontScale="90000"/>
          </a:bodyPr>
          <a:lstStyle/>
          <a:p>
            <a:r>
              <a:rPr lang="en-US" sz="4000" b="1" dirty="0"/>
              <a:t>Actively Disengaged</a:t>
            </a:r>
            <a:r>
              <a:rPr lang="en-US" sz="4000" dirty="0"/>
              <a:t> </a:t>
            </a:r>
            <a:br>
              <a:rPr lang="en-US" sz="4000" dirty="0"/>
            </a:br>
            <a:endParaRPr lang="en-US" sz="4000" dirty="0"/>
          </a:p>
        </p:txBody>
      </p:sp>
      <p:sp>
        <p:nvSpPr>
          <p:cNvPr id="3" name="Content Placeholder 2">
            <a:extLst>
              <a:ext uri="{FF2B5EF4-FFF2-40B4-BE49-F238E27FC236}">
                <a16:creationId xmlns:a16="http://schemas.microsoft.com/office/drawing/2014/main" id="{7B21935B-C49A-DD66-BB33-9126BF858B56}"/>
              </a:ext>
            </a:extLst>
          </p:cNvPr>
          <p:cNvSpPr>
            <a:spLocks noGrp="1"/>
          </p:cNvSpPr>
          <p:nvPr>
            <p:ph sz="half" idx="1"/>
          </p:nvPr>
        </p:nvSpPr>
        <p:spPr/>
        <p:txBody>
          <a:bodyPr vert="horz" lIns="91440" tIns="45720" rIns="91440" bIns="45720" rtlCol="0">
            <a:normAutofit/>
          </a:bodyPr>
          <a:lstStyle/>
          <a:p>
            <a:pPr marL="342900" marR="0" lvl="0">
              <a:spcBef>
                <a:spcPts val="0"/>
              </a:spcBef>
              <a:spcAft>
                <a:spcPts val="800"/>
              </a:spcAft>
              <a:buSzPts val="1000"/>
              <a:tabLst>
                <a:tab pos="457200" algn="l"/>
              </a:tabLst>
            </a:pPr>
            <a:r>
              <a:rPr lang="en-US" sz="2400" b="1" dirty="0"/>
              <a:t>V</a:t>
            </a:r>
            <a:r>
              <a:rPr lang="en-US" sz="2400" b="1" dirty="0">
                <a:effectLst/>
              </a:rPr>
              <a:t>iew the the organization unfavorably  </a:t>
            </a:r>
          </a:p>
          <a:p>
            <a:pPr marL="342900" marR="0" lvl="0">
              <a:spcBef>
                <a:spcPts val="0"/>
              </a:spcBef>
              <a:spcAft>
                <a:spcPts val="800"/>
              </a:spcAft>
              <a:buSzPts val="1000"/>
              <a:tabLst>
                <a:tab pos="457200" algn="l"/>
              </a:tabLst>
            </a:pPr>
            <a:r>
              <a:rPr lang="en-US" sz="2400" b="1" dirty="0"/>
              <a:t>D</a:t>
            </a:r>
            <a:r>
              <a:rPr lang="en-US" sz="2400" b="1" dirty="0">
                <a:effectLst/>
              </a:rPr>
              <a:t>isparage the organization and its leaders </a:t>
            </a:r>
          </a:p>
          <a:p>
            <a:pPr marL="342900" marR="0" lvl="0">
              <a:spcBef>
                <a:spcPts val="0"/>
              </a:spcBef>
              <a:spcAft>
                <a:spcPts val="800"/>
              </a:spcAft>
              <a:buSzPts val="1000"/>
              <a:tabLst>
                <a:tab pos="457200" algn="l"/>
              </a:tabLst>
            </a:pPr>
            <a:r>
              <a:rPr lang="en-US" sz="2400" b="1" dirty="0"/>
              <a:t>B</a:t>
            </a:r>
            <a:r>
              <a:rPr lang="en-US" sz="2400" b="1" dirty="0">
                <a:effectLst/>
              </a:rPr>
              <a:t>lame the organization </a:t>
            </a:r>
          </a:p>
          <a:p>
            <a:pPr marL="342900" marR="0" lvl="0">
              <a:spcBef>
                <a:spcPts val="0"/>
              </a:spcBef>
              <a:spcAft>
                <a:spcPts val="800"/>
              </a:spcAft>
              <a:buSzPts val="1000"/>
              <a:tabLst>
                <a:tab pos="457200" algn="l"/>
              </a:tabLst>
            </a:pPr>
            <a:r>
              <a:rPr lang="en-US" sz="2400" b="1" dirty="0"/>
              <a:t>P</a:t>
            </a:r>
            <a:r>
              <a:rPr lang="en-US" sz="2400" b="1" dirty="0">
                <a:effectLst/>
              </a:rPr>
              <a:t>oint fingers at others </a:t>
            </a:r>
          </a:p>
          <a:p>
            <a:pPr marL="342900" marR="0" lvl="0">
              <a:spcBef>
                <a:spcPts val="0"/>
              </a:spcBef>
              <a:spcAft>
                <a:spcPts val="800"/>
              </a:spcAft>
              <a:buSzPts val="1000"/>
              <a:tabLst>
                <a:tab pos="457200" algn="l"/>
              </a:tabLst>
            </a:pPr>
            <a:r>
              <a:rPr lang="en-US" sz="2400" b="1" dirty="0">
                <a:effectLst/>
              </a:rPr>
              <a:t>Will quit, or stay and contribute to a negative environment if no change occurs </a:t>
            </a:r>
          </a:p>
          <a:p>
            <a:endParaRPr lang="en-US" sz="1800" dirty="0"/>
          </a:p>
        </p:txBody>
      </p:sp>
      <p:pic>
        <p:nvPicPr>
          <p:cNvPr id="19" name="Content Placeholder 18">
            <a:extLst>
              <a:ext uri="{FF2B5EF4-FFF2-40B4-BE49-F238E27FC236}">
                <a16:creationId xmlns:a16="http://schemas.microsoft.com/office/drawing/2014/main" id="{C99B1C18-ADCF-7CAC-0489-C4E7CAEED75A}"/>
              </a:ext>
            </a:extLst>
          </p:cNvPr>
          <p:cNvPicPr>
            <a:picLocks noGrp="1" noChangeAspect="1"/>
          </p:cNvPicPr>
          <p:nvPr>
            <p:ph sz="half" idx="2"/>
          </p:nvPr>
        </p:nvPicPr>
        <p:blipFill>
          <a:blip r:embed="rId3"/>
          <a:stretch>
            <a:fillRect/>
          </a:stretch>
        </p:blipFill>
        <p:spPr>
          <a:xfrm>
            <a:off x="6432550" y="1472406"/>
            <a:ext cx="5080000" cy="3378200"/>
          </a:xfrm>
        </p:spPr>
      </p:pic>
    </p:spTree>
    <p:extLst>
      <p:ext uri="{BB962C8B-B14F-4D97-AF65-F5344CB8AC3E}">
        <p14:creationId xmlns:p14="http://schemas.microsoft.com/office/powerpoint/2010/main" val="252067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F731-A146-F568-E18D-3398B63E8648}"/>
              </a:ext>
            </a:extLst>
          </p:cNvPr>
          <p:cNvSpPr>
            <a:spLocks noGrp="1"/>
          </p:cNvSpPr>
          <p:nvPr>
            <p:ph type="title"/>
          </p:nvPr>
        </p:nvSpPr>
        <p:spPr>
          <a:xfrm>
            <a:off x="637312" y="556591"/>
            <a:ext cx="10938932" cy="609600"/>
          </a:xfrm>
        </p:spPr>
        <p:txBody>
          <a:bodyPr>
            <a:normAutofit fontScale="90000"/>
          </a:bodyPr>
          <a:lstStyle/>
          <a:p>
            <a:r>
              <a:rPr lang="en-US"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Opportunity Group</a:t>
            </a:r>
            <a:br>
              <a:rPr lang="en-US" kern="100" dirty="0">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0F827EA-D305-6C8F-687B-2346790A7BDD}"/>
              </a:ext>
            </a:extLst>
          </p:cNvPr>
          <p:cNvSpPr>
            <a:spLocks noGrp="1"/>
          </p:cNvSpPr>
          <p:nvPr>
            <p:ph sz="half" idx="1"/>
          </p:nvPr>
        </p:nvSpPr>
        <p:spPr>
          <a:xfrm>
            <a:off x="530942" y="1514167"/>
            <a:ext cx="5283200" cy="4572000"/>
          </a:xfrm>
        </p:spPr>
        <p:txBody>
          <a:bodyPr/>
          <a:lstStyle/>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Members</a:t>
            </a: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 who are ambivalent or indifferent </a:t>
            </a: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F</a:t>
            </a: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ly under the radar  </a:t>
            </a:r>
            <a:endParaRPr lang="en-US" sz="2400" b="1" kern="100" dirty="0">
              <a:solidFill>
                <a:srgbClr val="24301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Do not actively contribute to the club </a:t>
            </a: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Aptos" panose="020B0004020202020204" pitchFamily="34" charset="0"/>
                <a:cs typeface="Times New Roman" panose="02020603050405020304" pitchFamily="18" charset="0"/>
              </a:rPr>
              <a:t>May go, </a:t>
            </a:r>
            <a:r>
              <a:rPr lang="en-US" sz="2400" b="1" kern="0" dirty="0">
                <a:solidFill>
                  <a:srgbClr val="243010"/>
                </a:solidFill>
                <a:latin typeface="Arial" panose="020B0604020202020204" pitchFamily="34" charset="0"/>
                <a:ea typeface="Aptos" panose="020B0004020202020204" pitchFamily="34" charset="0"/>
                <a:cs typeface="Times New Roman" panose="02020603050405020304" pitchFamily="18" charset="0"/>
              </a:rPr>
              <a:t>m</a:t>
            </a:r>
            <a:r>
              <a:rPr lang="en-US" sz="2400" b="1" kern="0" dirty="0">
                <a:solidFill>
                  <a:srgbClr val="243010"/>
                </a:solidFill>
                <a:effectLst/>
                <a:latin typeface="Arial" panose="020B0604020202020204" pitchFamily="34" charset="0"/>
                <a:ea typeface="Aptos" panose="020B0004020202020204" pitchFamily="34" charset="0"/>
                <a:cs typeface="Times New Roman" panose="02020603050405020304" pitchFamily="18" charset="0"/>
              </a:rPr>
              <a:t>ay stay</a:t>
            </a: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dirty="0">
                <a:solidFill>
                  <a:srgbClr val="243010"/>
                </a:solidFill>
                <a:latin typeface="Arial" panose="020B0604020202020204" pitchFamily="34" charset="0"/>
                <a:ea typeface="Aptos" panose="020B0004020202020204" pitchFamily="34" charset="0"/>
                <a:cs typeface="Times New Roman" panose="02020603050405020304" pitchFamily="18" charset="0"/>
              </a:rPr>
              <a:t>Best chance to improve engagement</a:t>
            </a:r>
            <a:endParaRPr lang="en-US" sz="2400" b="1" kern="100" dirty="0">
              <a:solidFill>
                <a:srgbClr val="24301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9" name="Content Placeholder 5">
            <a:extLst>
              <a:ext uri="{FF2B5EF4-FFF2-40B4-BE49-F238E27FC236}">
                <a16:creationId xmlns:a16="http://schemas.microsoft.com/office/drawing/2014/main" id="{6396A502-9F3C-6994-E5FD-FE0D320A1C69}"/>
              </a:ext>
            </a:extLst>
          </p:cNvPr>
          <p:cNvPicPr>
            <a:picLocks noGrp="1" noChangeAspect="1"/>
          </p:cNvPicPr>
          <p:nvPr>
            <p:ph sz="half" idx="2"/>
          </p:nvPr>
        </p:nvPicPr>
        <p:blipFill rotWithShape="1">
          <a:blip r:embed="rId2"/>
          <a:srcRect l="4420" r="6670"/>
          <a:stretch/>
        </p:blipFill>
        <p:spPr>
          <a:xfrm>
            <a:off x="7351553" y="861391"/>
            <a:ext cx="4203135" cy="472740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27013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71B4-03F6-3187-719F-FB6470D25064}"/>
              </a:ext>
            </a:extLst>
          </p:cNvPr>
          <p:cNvSpPr>
            <a:spLocks noGrp="1"/>
          </p:cNvSpPr>
          <p:nvPr>
            <p:ph type="title"/>
          </p:nvPr>
        </p:nvSpPr>
        <p:spPr>
          <a:xfrm>
            <a:off x="423334" y="570897"/>
            <a:ext cx="10938932" cy="609600"/>
          </a:xfrm>
        </p:spPr>
        <p:txBody>
          <a:bodyPr>
            <a:normAutofit fontScale="90000"/>
          </a:bodyPr>
          <a:lstStyle/>
          <a:p>
            <a:r>
              <a:rPr lang="en-US"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Engaged Contributor</a:t>
            </a:r>
            <a:r>
              <a:rPr lang="en-US"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 </a:t>
            </a:r>
            <a:br>
              <a:rPr lang="en-US" kern="100" dirty="0">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3796F9A-45B8-0940-F46E-1A78EB6462F4}"/>
              </a:ext>
            </a:extLst>
          </p:cNvPr>
          <p:cNvSpPr>
            <a:spLocks noGrp="1"/>
          </p:cNvSpPr>
          <p:nvPr>
            <p:ph sz="half" idx="1"/>
          </p:nvPr>
        </p:nvSpPr>
        <p:spPr/>
        <p:txBody>
          <a:bodyPr>
            <a:normAutofit/>
          </a:bodyPr>
          <a:lstStyle/>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Satisfied with their contribution</a:t>
            </a: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S</a:t>
            </a: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peak well of the organization </a:t>
            </a:r>
            <a:endParaRPr lang="en-US" sz="2400" b="1" kern="100" dirty="0">
              <a:solidFill>
                <a:srgbClr val="24301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Meet expectations </a:t>
            </a:r>
            <a:endParaRPr lang="en-US" sz="2400"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Not likely to take risks </a:t>
            </a:r>
            <a:endParaRPr lang="en-US" sz="2400"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Don’t go above and beyond </a:t>
            </a:r>
            <a:endParaRPr lang="en-US" sz="2400" b="1" kern="100" dirty="0">
              <a:solidFill>
                <a:srgbClr val="24301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Tend to stay in their comfort zone </a:t>
            </a:r>
            <a:endParaRPr lang="en-US" sz="2400" b="1" kern="100" dirty="0">
              <a:solidFill>
                <a:srgbClr val="24301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Committed to the organization </a:t>
            </a:r>
            <a:endParaRPr lang="en-US" sz="2400" b="1" kern="100" dirty="0">
              <a:solidFill>
                <a:srgbClr val="24301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Content Placeholder 5">
            <a:extLst>
              <a:ext uri="{FF2B5EF4-FFF2-40B4-BE49-F238E27FC236}">
                <a16:creationId xmlns:a16="http://schemas.microsoft.com/office/drawing/2014/main" id="{77F72E68-9DCE-09CE-4620-2B9235CD6A41}"/>
              </a:ext>
            </a:extLst>
          </p:cNvPr>
          <p:cNvPicPr>
            <a:picLocks noGrp="1" noChangeAspect="1"/>
          </p:cNvPicPr>
          <p:nvPr>
            <p:ph sz="half" idx="2"/>
          </p:nvPr>
        </p:nvPicPr>
        <p:blipFill>
          <a:blip r:embed="rId2"/>
          <a:stretch>
            <a:fillRect/>
          </a:stretch>
        </p:blipFill>
        <p:spPr>
          <a:xfrm>
            <a:off x="6384234" y="2049886"/>
            <a:ext cx="5181600" cy="3452241"/>
          </a:xfrm>
        </p:spPr>
      </p:pic>
    </p:spTree>
    <p:extLst>
      <p:ext uri="{BB962C8B-B14F-4D97-AF65-F5344CB8AC3E}">
        <p14:creationId xmlns:p14="http://schemas.microsoft.com/office/powerpoint/2010/main" val="15395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2F7F-EBFA-9CBB-3405-6CBD85E54FBE}"/>
              </a:ext>
            </a:extLst>
          </p:cNvPr>
          <p:cNvSpPr>
            <a:spLocks noGrp="1"/>
          </p:cNvSpPr>
          <p:nvPr>
            <p:ph type="title"/>
          </p:nvPr>
        </p:nvSpPr>
        <p:spPr>
          <a:xfrm>
            <a:off x="423334" y="677775"/>
            <a:ext cx="10938932" cy="609600"/>
          </a:xfrm>
        </p:spPr>
        <p:txBody>
          <a:bodyPr>
            <a:normAutofit fontScale="90000"/>
          </a:bodyPr>
          <a:lstStyle/>
          <a:p>
            <a:r>
              <a:rPr lang="en-US"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Actively Engaged</a:t>
            </a:r>
            <a:r>
              <a:rPr lang="en-US"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 </a:t>
            </a:r>
            <a:br>
              <a:rPr lang="en-US" kern="100" dirty="0">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239D2B8-B88C-5BCD-D66E-E7423060E9D7}"/>
              </a:ext>
            </a:extLst>
          </p:cNvPr>
          <p:cNvSpPr>
            <a:spLocks noGrp="1"/>
          </p:cNvSpPr>
          <p:nvPr>
            <p:ph sz="half" idx="1"/>
          </p:nvPr>
        </p:nvSpPr>
        <p:spPr>
          <a:xfrm>
            <a:off x="609600" y="1251733"/>
            <a:ext cx="5283200" cy="4572000"/>
          </a:xfrm>
        </p:spPr>
        <p:txBody>
          <a:bodyPr>
            <a:normAutofit/>
          </a:bodyPr>
          <a:lstStyle/>
          <a:p>
            <a:pPr marL="0" marR="0" indent="0">
              <a:lnSpc>
                <a:spcPct val="115000"/>
              </a:lnSpc>
              <a:spcBef>
                <a:spcPts val="0"/>
              </a:spcBef>
              <a:spcAft>
                <a:spcPts val="150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Take personal satisfaction in what they do and how they do it </a:t>
            </a:r>
            <a:endParaRPr lang="en-US" sz="2400" b="1" kern="100" dirty="0">
              <a:solidFill>
                <a:srgbClr val="24301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Will </a:t>
            </a:r>
            <a:r>
              <a:rPr lang="en-US" sz="2400"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contribute</a:t>
            </a: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 in meetings</a:t>
            </a: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latin typeface="Arial" panose="020B0604020202020204" pitchFamily="34" charset="0"/>
                <a:ea typeface="Times New Roman" panose="02020603050405020304" pitchFamily="18" charset="0"/>
                <a:cs typeface="Times New Roman" panose="02020603050405020304" pitchFamily="18" charset="0"/>
              </a:rPr>
              <a:t>S</a:t>
            </a: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tretch themselves to do more</a:t>
            </a: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learning and growing </a:t>
            </a:r>
          </a:p>
          <a:p>
            <a:pPr marL="342900" marR="0" lvl="0" indent="-342900">
              <a:lnSpc>
                <a:spcPct val="115000"/>
              </a:lnSpc>
              <a:spcBef>
                <a:spcPts val="0"/>
              </a:spcBef>
              <a:spcAft>
                <a:spcPts val="800"/>
              </a:spcAft>
              <a:buSzPts val="1000"/>
              <a:buFont typeface="Symbol" pitchFamily="2" charset="2"/>
              <a:buChar char=""/>
              <a:tabLst>
                <a:tab pos="457200" algn="l"/>
              </a:tabLst>
            </a:pPr>
            <a:r>
              <a:rPr lang="en-US" sz="2400" b="1" kern="0" dirty="0">
                <a:solidFill>
                  <a:srgbClr val="243010"/>
                </a:solidFill>
                <a:effectLst/>
                <a:latin typeface="Arial" panose="020B0604020202020204" pitchFamily="34" charset="0"/>
                <a:ea typeface="Times New Roman" panose="02020603050405020304" pitchFamily="18" charset="0"/>
                <a:cs typeface="Times New Roman" panose="02020603050405020304" pitchFamily="18" charset="0"/>
              </a:rPr>
              <a:t>Love to be members</a:t>
            </a:r>
            <a:endParaRPr lang="en-US" sz="2400" b="1" kern="100" dirty="0">
              <a:solidFill>
                <a:srgbClr val="24301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Content Placeholder 5">
            <a:extLst>
              <a:ext uri="{FF2B5EF4-FFF2-40B4-BE49-F238E27FC236}">
                <a16:creationId xmlns:a16="http://schemas.microsoft.com/office/drawing/2014/main" id="{28F4A20C-F742-D615-5268-C1BB98B1784F}"/>
              </a:ext>
            </a:extLst>
          </p:cNvPr>
          <p:cNvPicPr>
            <a:picLocks noGrp="1" noChangeAspect="1"/>
          </p:cNvPicPr>
          <p:nvPr>
            <p:ph sz="half" idx="2"/>
          </p:nvPr>
        </p:nvPicPr>
        <p:blipFill>
          <a:blip r:embed="rId2"/>
          <a:stretch>
            <a:fillRect/>
          </a:stretch>
        </p:blipFill>
        <p:spPr>
          <a:xfrm>
            <a:off x="6400800" y="1690689"/>
            <a:ext cx="5548796" cy="3694088"/>
          </a:xfrm>
        </p:spPr>
      </p:pic>
    </p:spTree>
    <p:extLst>
      <p:ext uri="{BB962C8B-B14F-4D97-AF65-F5344CB8AC3E}">
        <p14:creationId xmlns:p14="http://schemas.microsoft.com/office/powerpoint/2010/main" val="44991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6782C0-5A98-40C8-5BF6-C628ADDB2FE3}"/>
              </a:ext>
            </a:extLst>
          </p:cNvPr>
          <p:cNvSpPr>
            <a:spLocks noGrp="1"/>
          </p:cNvSpPr>
          <p:nvPr>
            <p:ph type="title"/>
          </p:nvPr>
        </p:nvSpPr>
        <p:spPr>
          <a:xfrm>
            <a:off x="6991370" y="644295"/>
            <a:ext cx="4195674" cy="957097"/>
          </a:xfrm>
        </p:spPr>
        <p:txBody>
          <a:bodyPr vert="horz" lIns="91440" tIns="45720" rIns="91440" bIns="45720" rtlCol="0" anchor="b">
            <a:normAutofit/>
          </a:bodyPr>
          <a:lstStyle/>
          <a:p>
            <a:r>
              <a:rPr lang="en-US" sz="5600" b="1" dirty="0"/>
              <a:t> </a:t>
            </a:r>
          </a:p>
        </p:txBody>
      </p:sp>
      <p:pic>
        <p:nvPicPr>
          <p:cNvPr id="36" name="Content Placeholder 35">
            <a:extLst>
              <a:ext uri="{FF2B5EF4-FFF2-40B4-BE49-F238E27FC236}">
                <a16:creationId xmlns:a16="http://schemas.microsoft.com/office/drawing/2014/main" id="{548F2C4B-7222-6ED5-43A4-A561AB8F9CB7}"/>
              </a:ext>
            </a:extLst>
          </p:cNvPr>
          <p:cNvPicPr>
            <a:picLocks noGrp="1" noChangeAspect="1"/>
          </p:cNvPicPr>
          <p:nvPr>
            <p:ph sz="half" idx="2"/>
          </p:nvPr>
        </p:nvPicPr>
        <p:blipFill rotWithShape="1">
          <a:blip r:embed="rId2"/>
          <a:srcRect l="18286" r="15465"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5" name="Content Placeholder 4">
            <a:extLst>
              <a:ext uri="{FF2B5EF4-FFF2-40B4-BE49-F238E27FC236}">
                <a16:creationId xmlns:a16="http://schemas.microsoft.com/office/drawing/2014/main" id="{B97A2AFE-C20E-536B-0F3F-026BC952758C}"/>
              </a:ext>
            </a:extLst>
          </p:cNvPr>
          <p:cNvSpPr>
            <a:spLocks noGrp="1"/>
          </p:cNvSpPr>
          <p:nvPr>
            <p:ph sz="half" idx="1"/>
          </p:nvPr>
        </p:nvSpPr>
        <p:spPr>
          <a:xfrm>
            <a:off x="6991370" y="1720241"/>
            <a:ext cx="4195673" cy="3189689"/>
          </a:xfrm>
        </p:spPr>
        <p:txBody>
          <a:bodyPr vert="horz" lIns="91440" tIns="45720" rIns="91440" bIns="45720" rtlCol="0" anchor="t">
            <a:normAutofit/>
          </a:bodyPr>
          <a:lstStyle/>
          <a:p>
            <a:pPr marL="0" indent="0">
              <a:buNone/>
            </a:pPr>
            <a:r>
              <a:rPr lang="en-US" sz="3200" b="1" i="1" dirty="0"/>
              <a:t>“Are we going to be a group or are we going to be a team?”</a:t>
            </a:r>
            <a:endParaRPr lang="en-US" sz="3200" dirty="0">
              <a:solidFill>
                <a:schemeClr val="tx1">
                  <a:alpha val="80000"/>
                </a:schemeClr>
              </a:solidFill>
            </a:endParaRPr>
          </a:p>
        </p:txBody>
      </p:sp>
    </p:spTree>
    <p:extLst>
      <p:ext uri="{BB962C8B-B14F-4D97-AF65-F5344CB8AC3E}">
        <p14:creationId xmlns:p14="http://schemas.microsoft.com/office/powerpoint/2010/main" val="241380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77BF0033-AD9D-D8B7-D771-FE6C9B251BEA}"/>
            </a:ext>
          </a:extLst>
        </p:cNvPr>
        <p:cNvGrpSpPr/>
        <p:nvPr/>
      </p:nvGrpSpPr>
      <p:grpSpPr>
        <a:xfrm>
          <a:off x="0" y="0"/>
          <a:ext cx="0" cy="0"/>
          <a:chOff x="0" y="0"/>
          <a:chExt cx="0" cy="0"/>
        </a:xfrm>
      </p:grpSpPr>
      <p:sp>
        <p:nvSpPr>
          <p:cNvPr id="306" name="Google Shape;306;p4">
            <a:extLst>
              <a:ext uri="{FF2B5EF4-FFF2-40B4-BE49-F238E27FC236}">
                <a16:creationId xmlns:a16="http://schemas.microsoft.com/office/drawing/2014/main" id="{BBB0CB0D-729B-FDA6-E06F-8AF62F164D80}"/>
              </a:ext>
            </a:extLst>
          </p:cNvPr>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EEE9F"/>
              </a:buClr>
              <a:buSzPct val="100000"/>
              <a:buNone/>
            </a:pPr>
            <a:r>
              <a:rPr lang="en-US" dirty="0"/>
              <a:t>Focus on Member Goals</a:t>
            </a:r>
            <a:endParaRPr dirty="0"/>
          </a:p>
        </p:txBody>
      </p:sp>
    </p:spTree>
    <p:extLst>
      <p:ext uri="{BB962C8B-B14F-4D97-AF65-F5344CB8AC3E}">
        <p14:creationId xmlns:p14="http://schemas.microsoft.com/office/powerpoint/2010/main" val="198557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697A-8B4C-87D4-EE84-8FD737594B92}"/>
              </a:ext>
            </a:extLst>
          </p:cNvPr>
          <p:cNvSpPr>
            <a:spLocks noGrp="1"/>
          </p:cNvSpPr>
          <p:nvPr>
            <p:ph type="title"/>
          </p:nvPr>
        </p:nvSpPr>
        <p:spPr>
          <a:xfrm>
            <a:off x="626534" y="314145"/>
            <a:ext cx="10938932" cy="609600"/>
          </a:xfrm>
        </p:spPr>
        <p:txBody>
          <a:bodyPr/>
          <a:lstStyle/>
          <a:p>
            <a:r>
              <a:rPr lang="en-US" dirty="0"/>
              <a:t>Introduce Yourself </a:t>
            </a:r>
          </a:p>
        </p:txBody>
      </p:sp>
      <p:sp>
        <p:nvSpPr>
          <p:cNvPr id="3" name="Content Placeholder 2">
            <a:extLst>
              <a:ext uri="{FF2B5EF4-FFF2-40B4-BE49-F238E27FC236}">
                <a16:creationId xmlns:a16="http://schemas.microsoft.com/office/drawing/2014/main" id="{E02BE5B1-7F69-0898-3408-33CDE9609E00}"/>
              </a:ext>
            </a:extLst>
          </p:cNvPr>
          <p:cNvSpPr>
            <a:spLocks noGrp="1"/>
          </p:cNvSpPr>
          <p:nvPr>
            <p:ph sz="half" idx="1"/>
          </p:nvPr>
        </p:nvSpPr>
        <p:spPr>
          <a:xfrm>
            <a:off x="216631" y="1576552"/>
            <a:ext cx="5283200" cy="4572000"/>
          </a:xfrm>
        </p:spPr>
        <p:txBody>
          <a:bodyPr/>
          <a:lstStyle/>
          <a:p>
            <a:r>
              <a:rPr lang="en-US" dirty="0"/>
              <a:t>Corporate or Community Club?</a:t>
            </a:r>
          </a:p>
          <a:p>
            <a:r>
              <a:rPr lang="en-US" dirty="0"/>
              <a:t>VPM or VPPR?</a:t>
            </a:r>
          </a:p>
          <a:p>
            <a:r>
              <a:rPr lang="en-US" dirty="0"/>
              <a:t>One (brief) suggestion that you would give to the next VPM / VPPR to help them be successful in their new role.</a:t>
            </a:r>
          </a:p>
        </p:txBody>
      </p:sp>
      <p:pic>
        <p:nvPicPr>
          <p:cNvPr id="5" name="Content Placeholder 31">
            <a:extLst>
              <a:ext uri="{FF2B5EF4-FFF2-40B4-BE49-F238E27FC236}">
                <a16:creationId xmlns:a16="http://schemas.microsoft.com/office/drawing/2014/main" id="{88FB0D62-7795-AB3B-CEA5-E583932CCD18}"/>
              </a:ext>
            </a:extLst>
          </p:cNvPr>
          <p:cNvPicPr>
            <a:picLocks noGrp="1" noChangeAspect="1"/>
          </p:cNvPicPr>
          <p:nvPr>
            <p:ph sz="half" idx="2"/>
          </p:nvPr>
        </p:nvPicPr>
        <p:blipFill>
          <a:blip r:embed="rId3"/>
          <a:stretch>
            <a:fillRect/>
          </a:stretch>
        </p:blipFill>
        <p:spPr>
          <a:xfrm>
            <a:off x="5894120" y="1350920"/>
            <a:ext cx="5791200" cy="3860800"/>
          </a:xfrm>
          <a:ln w="76200">
            <a:solidFill>
              <a:schemeClr val="accent1"/>
            </a:solidFill>
          </a:ln>
        </p:spPr>
      </p:pic>
    </p:spTree>
    <p:extLst>
      <p:ext uri="{BB962C8B-B14F-4D97-AF65-F5344CB8AC3E}">
        <p14:creationId xmlns:p14="http://schemas.microsoft.com/office/powerpoint/2010/main" val="280135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4B4B-B35E-ECBF-ACC9-A3AB203C3DBC}"/>
              </a:ext>
            </a:extLst>
          </p:cNvPr>
          <p:cNvSpPr>
            <a:spLocks noGrp="1"/>
          </p:cNvSpPr>
          <p:nvPr>
            <p:ph type="title"/>
          </p:nvPr>
        </p:nvSpPr>
        <p:spPr/>
        <p:txBody>
          <a:bodyPr/>
          <a:lstStyle/>
          <a:p>
            <a:r>
              <a:rPr lang="en-US" dirty="0"/>
              <a:t>New Member Engagement Tools</a:t>
            </a:r>
          </a:p>
        </p:txBody>
      </p:sp>
      <p:pic>
        <p:nvPicPr>
          <p:cNvPr id="6" name="Content Placeholder 5">
            <a:extLst>
              <a:ext uri="{FF2B5EF4-FFF2-40B4-BE49-F238E27FC236}">
                <a16:creationId xmlns:a16="http://schemas.microsoft.com/office/drawing/2014/main" id="{08E546DD-9A1C-BAEE-15C8-9F74BAD0B6AB}"/>
              </a:ext>
            </a:extLst>
          </p:cNvPr>
          <p:cNvPicPr>
            <a:picLocks noGrp="1" noChangeAspect="1"/>
          </p:cNvPicPr>
          <p:nvPr>
            <p:ph sz="half" idx="1"/>
          </p:nvPr>
        </p:nvPicPr>
        <p:blipFill>
          <a:blip r:embed="rId2"/>
          <a:stretch>
            <a:fillRect/>
          </a:stretch>
        </p:blipFill>
        <p:spPr>
          <a:xfrm>
            <a:off x="1565930" y="1012928"/>
            <a:ext cx="3990390" cy="5164035"/>
          </a:xfrm>
          <a:ln>
            <a:solidFill>
              <a:schemeClr val="accent1"/>
            </a:solidFill>
          </a:ln>
        </p:spPr>
      </p:pic>
      <p:pic>
        <p:nvPicPr>
          <p:cNvPr id="8" name="Content Placeholder 7">
            <a:extLst>
              <a:ext uri="{FF2B5EF4-FFF2-40B4-BE49-F238E27FC236}">
                <a16:creationId xmlns:a16="http://schemas.microsoft.com/office/drawing/2014/main" id="{2EC741E5-2B70-F593-E6EB-7D4430860EFD}"/>
              </a:ext>
            </a:extLst>
          </p:cNvPr>
          <p:cNvPicPr>
            <a:picLocks noGrp="1" noChangeAspect="1"/>
          </p:cNvPicPr>
          <p:nvPr>
            <p:ph sz="half" idx="2"/>
          </p:nvPr>
        </p:nvPicPr>
        <p:blipFill>
          <a:blip r:embed="rId3"/>
          <a:stretch>
            <a:fillRect/>
          </a:stretch>
        </p:blipFill>
        <p:spPr>
          <a:xfrm>
            <a:off x="6574165" y="1012928"/>
            <a:ext cx="3990389" cy="5164034"/>
          </a:xfrm>
          <a:ln>
            <a:solidFill>
              <a:schemeClr val="accent1"/>
            </a:solidFill>
          </a:ln>
        </p:spPr>
      </p:pic>
    </p:spTree>
    <p:extLst>
      <p:ext uri="{BB962C8B-B14F-4D97-AF65-F5344CB8AC3E}">
        <p14:creationId xmlns:p14="http://schemas.microsoft.com/office/powerpoint/2010/main" val="65008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09AD9168-2929-6D28-4BCC-CF0054CF68D9}"/>
              </a:ext>
            </a:extLst>
          </p:cNvPr>
          <p:cNvPicPr>
            <a:picLocks noGrp="1" noChangeAspect="1"/>
          </p:cNvPicPr>
          <p:nvPr>
            <p:ph sz="half" idx="2"/>
          </p:nvPr>
        </p:nvPicPr>
        <p:blipFill>
          <a:blip r:embed="rId2"/>
          <a:stretch>
            <a:fillRect/>
          </a:stretch>
        </p:blipFill>
        <p:spPr>
          <a:xfrm>
            <a:off x="558141" y="0"/>
            <a:ext cx="4821382" cy="6239437"/>
          </a:xfrm>
          <a:ln>
            <a:solidFill>
              <a:schemeClr val="accent1"/>
            </a:solidFill>
          </a:ln>
        </p:spPr>
      </p:pic>
      <p:pic>
        <p:nvPicPr>
          <p:cNvPr id="10" name="Content Placeholder 9">
            <a:extLst>
              <a:ext uri="{FF2B5EF4-FFF2-40B4-BE49-F238E27FC236}">
                <a16:creationId xmlns:a16="http://schemas.microsoft.com/office/drawing/2014/main" id="{A32BC03C-8DE9-DE0C-6B2F-4419DC53C5C1}"/>
              </a:ext>
            </a:extLst>
          </p:cNvPr>
          <p:cNvPicPr>
            <a:picLocks noGrp="1" noChangeAspect="1"/>
          </p:cNvPicPr>
          <p:nvPr>
            <p:ph sz="half" idx="1"/>
          </p:nvPr>
        </p:nvPicPr>
        <p:blipFill>
          <a:blip r:embed="rId3"/>
          <a:stretch>
            <a:fillRect/>
          </a:stretch>
        </p:blipFill>
        <p:spPr>
          <a:xfrm>
            <a:off x="5975353" y="348785"/>
            <a:ext cx="4581811" cy="5929404"/>
          </a:xfrm>
          <a:ln>
            <a:solidFill>
              <a:schemeClr val="accent1"/>
            </a:solidFill>
          </a:ln>
        </p:spPr>
      </p:pic>
    </p:spTree>
    <p:extLst>
      <p:ext uri="{BB962C8B-B14F-4D97-AF65-F5344CB8AC3E}">
        <p14:creationId xmlns:p14="http://schemas.microsoft.com/office/powerpoint/2010/main" val="96842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8691ACE6-43E2-813F-127E-FB26AF0B718B}"/>
            </a:ext>
          </a:extLst>
        </p:cNvPr>
        <p:cNvGrpSpPr/>
        <p:nvPr/>
      </p:nvGrpSpPr>
      <p:grpSpPr>
        <a:xfrm>
          <a:off x="0" y="0"/>
          <a:ext cx="0" cy="0"/>
          <a:chOff x="0" y="0"/>
          <a:chExt cx="0" cy="0"/>
        </a:xfrm>
      </p:grpSpPr>
      <p:sp>
        <p:nvSpPr>
          <p:cNvPr id="306" name="Google Shape;306;p4">
            <a:extLst>
              <a:ext uri="{FF2B5EF4-FFF2-40B4-BE49-F238E27FC236}">
                <a16:creationId xmlns:a16="http://schemas.microsoft.com/office/drawing/2014/main" id="{704D61AD-9E0D-08AB-33D0-128ABBFA7F9E}"/>
              </a:ext>
            </a:extLst>
          </p:cNvPr>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EEE9F"/>
              </a:buClr>
              <a:buSzPct val="100000"/>
              <a:buNone/>
            </a:pPr>
            <a:r>
              <a:rPr lang="en-US" dirty="0"/>
              <a:t>Focus on Club Improvement</a:t>
            </a:r>
            <a:endParaRPr dirty="0"/>
          </a:p>
        </p:txBody>
      </p:sp>
    </p:spTree>
    <p:extLst>
      <p:ext uri="{BB962C8B-B14F-4D97-AF65-F5344CB8AC3E}">
        <p14:creationId xmlns:p14="http://schemas.microsoft.com/office/powerpoint/2010/main" val="246754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029F-7518-9E5E-3E95-31EF98374D4E}"/>
              </a:ext>
            </a:extLst>
          </p:cNvPr>
          <p:cNvSpPr>
            <a:spLocks noGrp="1"/>
          </p:cNvSpPr>
          <p:nvPr>
            <p:ph type="title"/>
          </p:nvPr>
        </p:nvSpPr>
        <p:spPr>
          <a:xfrm>
            <a:off x="96078" y="145600"/>
            <a:ext cx="10515600" cy="1325563"/>
          </a:xfrm>
        </p:spPr>
        <p:txBody>
          <a:bodyPr/>
          <a:lstStyle/>
          <a:p>
            <a:r>
              <a:rPr lang="en-US" dirty="0"/>
              <a:t>Continuous Club Improvement</a:t>
            </a:r>
          </a:p>
        </p:txBody>
      </p:sp>
      <p:pic>
        <p:nvPicPr>
          <p:cNvPr id="6" name="Content Placeholder 5">
            <a:extLst>
              <a:ext uri="{FF2B5EF4-FFF2-40B4-BE49-F238E27FC236}">
                <a16:creationId xmlns:a16="http://schemas.microsoft.com/office/drawing/2014/main" id="{458D5A19-6164-7C2C-2155-61E80906F44E}"/>
              </a:ext>
            </a:extLst>
          </p:cNvPr>
          <p:cNvPicPr>
            <a:picLocks noGrp="1" noChangeAspect="1"/>
          </p:cNvPicPr>
          <p:nvPr>
            <p:ph sz="half" idx="1"/>
          </p:nvPr>
        </p:nvPicPr>
        <p:blipFill>
          <a:blip r:embed="rId2"/>
          <a:stretch>
            <a:fillRect/>
          </a:stretch>
        </p:blipFill>
        <p:spPr>
          <a:xfrm>
            <a:off x="1747801" y="808382"/>
            <a:ext cx="4148448" cy="5368581"/>
          </a:xfrm>
        </p:spPr>
      </p:pic>
      <p:pic>
        <p:nvPicPr>
          <p:cNvPr id="8" name="Content Placeholder 7">
            <a:extLst>
              <a:ext uri="{FF2B5EF4-FFF2-40B4-BE49-F238E27FC236}">
                <a16:creationId xmlns:a16="http://schemas.microsoft.com/office/drawing/2014/main" id="{0763D991-FB40-24F4-3523-F62521247BED}"/>
              </a:ext>
            </a:extLst>
          </p:cNvPr>
          <p:cNvPicPr>
            <a:picLocks noGrp="1" noChangeAspect="1"/>
          </p:cNvPicPr>
          <p:nvPr>
            <p:ph sz="half" idx="2"/>
          </p:nvPr>
        </p:nvPicPr>
        <p:blipFill>
          <a:blip r:embed="rId3"/>
          <a:stretch>
            <a:fillRect/>
          </a:stretch>
        </p:blipFill>
        <p:spPr>
          <a:xfrm>
            <a:off x="7081801" y="808383"/>
            <a:ext cx="4148448" cy="5368580"/>
          </a:xfrm>
        </p:spPr>
      </p:pic>
    </p:spTree>
    <p:extLst>
      <p:ext uri="{BB962C8B-B14F-4D97-AF65-F5344CB8AC3E}">
        <p14:creationId xmlns:p14="http://schemas.microsoft.com/office/powerpoint/2010/main" val="170083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A149BC-CC8F-C730-AE5C-FCD9E26DF3C5}"/>
              </a:ext>
            </a:extLst>
          </p:cNvPr>
          <p:cNvSpPr>
            <a:spLocks noGrp="1"/>
          </p:cNvSpPr>
          <p:nvPr>
            <p:ph type="title"/>
          </p:nvPr>
        </p:nvSpPr>
        <p:spPr/>
        <p:txBody>
          <a:bodyPr/>
          <a:lstStyle/>
          <a:p>
            <a:r>
              <a:rPr lang="en-US" dirty="0"/>
              <a:t>The Experts Say…</a:t>
            </a:r>
          </a:p>
        </p:txBody>
      </p:sp>
      <p:sp>
        <p:nvSpPr>
          <p:cNvPr id="5" name="Text Placeholder 4">
            <a:extLst>
              <a:ext uri="{FF2B5EF4-FFF2-40B4-BE49-F238E27FC236}">
                <a16:creationId xmlns:a16="http://schemas.microsoft.com/office/drawing/2014/main" id="{3DDEE954-6539-3941-1B5D-BDBC18EC45A5}"/>
              </a:ext>
            </a:extLst>
          </p:cNvPr>
          <p:cNvSpPr>
            <a:spLocks noGrp="1"/>
          </p:cNvSpPr>
          <p:nvPr>
            <p:ph type="body" idx="1"/>
          </p:nvPr>
        </p:nvSpPr>
        <p:spPr/>
        <p:txBody>
          <a:bodyPr>
            <a:normAutofit lnSpcReduction="10000"/>
          </a:bodyPr>
          <a:lstStyle/>
          <a:p>
            <a:pPr>
              <a:buFont typeface="Wingdings" pitchFamily="2" charset="2"/>
              <a:buChar char="ü"/>
            </a:pPr>
            <a:r>
              <a:rPr lang="en-US" sz="2400" dirty="0">
                <a:latin typeface="+mn-lt"/>
              </a:rPr>
              <a:t>Volunteers who receive regular recognition are up to 8x more engaged.  (</a:t>
            </a:r>
            <a:r>
              <a:rPr lang="en-US" sz="2400" dirty="0" err="1">
                <a:latin typeface="+mn-lt"/>
              </a:rPr>
              <a:t>Geoforce</a:t>
            </a:r>
            <a:r>
              <a:rPr lang="en-US" sz="2400" dirty="0">
                <a:latin typeface="+mn-lt"/>
              </a:rPr>
              <a:t> 2023)</a:t>
            </a:r>
          </a:p>
          <a:p>
            <a:pPr>
              <a:buFont typeface="Wingdings" pitchFamily="2" charset="2"/>
              <a:buChar char="ü"/>
            </a:pPr>
            <a:r>
              <a:rPr lang="en-US" sz="2400" dirty="0">
                <a:latin typeface="+mn-lt"/>
              </a:rPr>
              <a:t>High performing teams receive 6x more positive feedback than less effective teams. (American </a:t>
            </a:r>
            <a:r>
              <a:rPr lang="en-US" sz="2400" dirty="0" err="1">
                <a:latin typeface="+mn-lt"/>
              </a:rPr>
              <a:t>Behaviorial</a:t>
            </a:r>
            <a:r>
              <a:rPr lang="en-US" sz="2400" dirty="0">
                <a:latin typeface="+mn-lt"/>
              </a:rPr>
              <a:t> Journal 2022)</a:t>
            </a:r>
          </a:p>
          <a:p>
            <a:pPr>
              <a:buFont typeface="Wingdings" pitchFamily="2" charset="2"/>
              <a:buChar char="ü"/>
            </a:pPr>
            <a:r>
              <a:rPr lang="en-US" sz="2400" dirty="0">
                <a:solidFill>
                  <a:srgbClr val="212121"/>
                </a:solidFill>
                <a:latin typeface="+mn-lt"/>
              </a:rPr>
              <a:t>V</a:t>
            </a:r>
            <a:r>
              <a:rPr lang="en-US" sz="2400" b="0" i="0" u="none" strike="noStrike" dirty="0">
                <a:solidFill>
                  <a:srgbClr val="212121"/>
                </a:solidFill>
                <a:effectLst/>
                <a:latin typeface="+mn-lt"/>
              </a:rPr>
              <a:t>olunteers who felt respected stayed longer, perceived a better experience, and had a more positive view of the organization. (Gerontological Social Science Magazine 2018)</a:t>
            </a:r>
            <a:endParaRPr lang="en-US" sz="2400" dirty="0">
              <a:latin typeface="+mn-lt"/>
            </a:endParaRPr>
          </a:p>
        </p:txBody>
      </p:sp>
      <p:pic>
        <p:nvPicPr>
          <p:cNvPr id="8" name="Picture 7">
            <a:extLst>
              <a:ext uri="{FF2B5EF4-FFF2-40B4-BE49-F238E27FC236}">
                <a16:creationId xmlns:a16="http://schemas.microsoft.com/office/drawing/2014/main" id="{B77C3CAF-7430-7211-DB57-BE578CA6AE18}"/>
              </a:ext>
            </a:extLst>
          </p:cNvPr>
          <p:cNvPicPr>
            <a:picLocks noChangeAspect="1"/>
          </p:cNvPicPr>
          <p:nvPr/>
        </p:nvPicPr>
        <p:blipFill>
          <a:blip r:embed="rId2"/>
          <a:stretch>
            <a:fillRect/>
          </a:stretch>
        </p:blipFill>
        <p:spPr>
          <a:xfrm>
            <a:off x="6002595" y="1762432"/>
            <a:ext cx="5414295" cy="3045541"/>
          </a:xfrm>
          <a:prstGeom prst="rect">
            <a:avLst/>
          </a:prstGeom>
        </p:spPr>
      </p:pic>
    </p:spTree>
    <p:extLst>
      <p:ext uri="{BB962C8B-B14F-4D97-AF65-F5344CB8AC3E}">
        <p14:creationId xmlns:p14="http://schemas.microsoft.com/office/powerpoint/2010/main" val="16233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EC115925-1D46-4516-2E33-3B2639E08930}"/>
            </a:ext>
          </a:extLst>
        </p:cNvPr>
        <p:cNvGrpSpPr/>
        <p:nvPr/>
      </p:nvGrpSpPr>
      <p:grpSpPr>
        <a:xfrm>
          <a:off x="0" y="0"/>
          <a:ext cx="0" cy="0"/>
          <a:chOff x="0" y="0"/>
          <a:chExt cx="0" cy="0"/>
        </a:xfrm>
      </p:grpSpPr>
      <p:sp>
        <p:nvSpPr>
          <p:cNvPr id="306" name="Google Shape;306;p4">
            <a:extLst>
              <a:ext uri="{FF2B5EF4-FFF2-40B4-BE49-F238E27FC236}">
                <a16:creationId xmlns:a16="http://schemas.microsoft.com/office/drawing/2014/main" id="{AE94B258-3EE7-FFA1-86BE-BE7A39165818}"/>
              </a:ext>
            </a:extLst>
          </p:cNvPr>
          <p:cNvSpPr txBox="1">
            <a:spLocks noGrp="1"/>
          </p:cNvSpPr>
          <p:nvPr>
            <p:ph type="ctrTitle"/>
          </p:nvPr>
        </p:nvSpPr>
        <p:spPr>
          <a:xfrm>
            <a:off x="1524000" y="3429000"/>
            <a:ext cx="9144000" cy="73152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EEE9F"/>
              </a:buClr>
              <a:buSzPct val="100000"/>
              <a:buNone/>
            </a:pPr>
            <a:r>
              <a:rPr lang="en-US" dirty="0"/>
              <a:t>Year End </a:t>
            </a:r>
            <a:br>
              <a:rPr lang="en-US" dirty="0"/>
            </a:br>
            <a:r>
              <a:rPr lang="en-US" dirty="0"/>
              <a:t>Club Executive Committee</a:t>
            </a:r>
            <a:endParaRPr dirty="0"/>
          </a:p>
        </p:txBody>
      </p:sp>
    </p:spTree>
    <p:extLst>
      <p:ext uri="{BB962C8B-B14F-4D97-AF65-F5344CB8AC3E}">
        <p14:creationId xmlns:p14="http://schemas.microsoft.com/office/powerpoint/2010/main" val="71612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913E9-8637-4F9A-D6E5-635ADB3BE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692A-E1D9-4B4E-2DA2-49BB8D0AF2C1}"/>
              </a:ext>
            </a:extLst>
          </p:cNvPr>
          <p:cNvSpPr>
            <a:spLocks noGrp="1"/>
          </p:cNvSpPr>
          <p:nvPr>
            <p:ph type="title"/>
          </p:nvPr>
        </p:nvSpPr>
        <p:spPr>
          <a:xfrm>
            <a:off x="199697" y="0"/>
            <a:ext cx="6978869" cy="1313793"/>
          </a:xfrm>
        </p:spPr>
        <p:txBody>
          <a:bodyPr vert="horz" lIns="91440" tIns="45720" rIns="91440" bIns="45720" rtlCol="0" anchor="ctr">
            <a:normAutofit/>
          </a:bodyPr>
          <a:lstStyle/>
          <a:p>
            <a:r>
              <a:rPr lang="en-US" b="1" dirty="0"/>
              <a:t>Year End Executive Committee</a:t>
            </a:r>
          </a:p>
        </p:txBody>
      </p:sp>
      <p:sp>
        <p:nvSpPr>
          <p:cNvPr id="3" name="Content Placeholder 2">
            <a:extLst>
              <a:ext uri="{FF2B5EF4-FFF2-40B4-BE49-F238E27FC236}">
                <a16:creationId xmlns:a16="http://schemas.microsoft.com/office/drawing/2014/main" id="{3083B94C-6ED5-52C5-EB0E-0BDE214FCF67}"/>
              </a:ext>
            </a:extLst>
          </p:cNvPr>
          <p:cNvSpPr>
            <a:spLocks noGrp="1"/>
          </p:cNvSpPr>
          <p:nvPr>
            <p:ph sz="half" idx="1"/>
          </p:nvPr>
        </p:nvSpPr>
        <p:spPr>
          <a:xfrm>
            <a:off x="7517431" y="1652214"/>
            <a:ext cx="3986299" cy="2821464"/>
          </a:xfrm>
        </p:spPr>
        <p:txBody>
          <a:bodyPr vert="horz" lIns="91440" tIns="45720" rIns="91440" bIns="45720" rtlCol="0">
            <a:noAutofit/>
          </a:bodyPr>
          <a:lstStyle/>
          <a:p>
            <a:r>
              <a:rPr lang="en-US" sz="2400" b="1" dirty="0"/>
              <a:t>Prepare For Transition </a:t>
            </a:r>
          </a:p>
          <a:p>
            <a:r>
              <a:rPr lang="en-US" sz="2400" b="1" dirty="0"/>
              <a:t>Update Club Success Plan</a:t>
            </a:r>
          </a:p>
          <a:p>
            <a:r>
              <a:rPr lang="en-US" sz="2400" b="1" dirty="0"/>
              <a:t>Review DCP Goals</a:t>
            </a:r>
          </a:p>
          <a:p>
            <a:r>
              <a:rPr lang="en-US" sz="2400" b="1" dirty="0"/>
              <a:t>Plan Recognition And Fun</a:t>
            </a:r>
          </a:p>
        </p:txBody>
      </p:sp>
      <p:pic>
        <p:nvPicPr>
          <p:cNvPr id="7" name="Google Shape;346;p10">
            <a:extLst>
              <a:ext uri="{FF2B5EF4-FFF2-40B4-BE49-F238E27FC236}">
                <a16:creationId xmlns:a16="http://schemas.microsoft.com/office/drawing/2014/main" id="{D7B29FF7-C1E1-B97B-8E28-48441452884B}"/>
              </a:ext>
            </a:extLst>
          </p:cNvPr>
          <p:cNvPicPr preferRelativeResize="0"/>
          <p:nvPr/>
        </p:nvPicPr>
        <p:blipFill rotWithShape="1">
          <a:blip r:embed="rId2">
            <a:alphaModFix/>
          </a:blip>
          <a:srcRect/>
          <a:stretch/>
        </p:blipFill>
        <p:spPr>
          <a:xfrm>
            <a:off x="688270" y="1408956"/>
            <a:ext cx="6490296" cy="4326864"/>
          </a:xfrm>
          <a:prstGeom prst="rect">
            <a:avLst/>
          </a:prstGeom>
          <a:noFill/>
          <a:ln>
            <a:solidFill>
              <a:schemeClr val="accent1"/>
            </a:solidFill>
          </a:ln>
        </p:spPr>
      </p:pic>
    </p:spTree>
    <p:extLst>
      <p:ext uri="{BB962C8B-B14F-4D97-AF65-F5344CB8AC3E}">
        <p14:creationId xmlns:p14="http://schemas.microsoft.com/office/powerpoint/2010/main" val="1564654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B5FAC-4262-5A43-7F31-8717EAA72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62736-083A-3E6B-05C6-338A887481FA}"/>
              </a:ext>
            </a:extLst>
          </p:cNvPr>
          <p:cNvSpPr>
            <a:spLocks noGrp="1"/>
          </p:cNvSpPr>
          <p:nvPr>
            <p:ph type="title"/>
          </p:nvPr>
        </p:nvSpPr>
        <p:spPr/>
        <p:txBody>
          <a:bodyPr/>
          <a:lstStyle/>
          <a:p>
            <a:r>
              <a:rPr lang="en-US" dirty="0"/>
              <a:t>Next Years Executive Committee</a:t>
            </a:r>
          </a:p>
        </p:txBody>
      </p:sp>
      <p:sp>
        <p:nvSpPr>
          <p:cNvPr id="3" name="Text Placeholder 2">
            <a:extLst>
              <a:ext uri="{FF2B5EF4-FFF2-40B4-BE49-F238E27FC236}">
                <a16:creationId xmlns:a16="http://schemas.microsoft.com/office/drawing/2014/main" id="{BBB4CAFD-AE33-D835-EF7E-58981787A790}"/>
              </a:ext>
            </a:extLst>
          </p:cNvPr>
          <p:cNvSpPr>
            <a:spLocks noGrp="1"/>
          </p:cNvSpPr>
          <p:nvPr>
            <p:ph type="body" idx="1"/>
          </p:nvPr>
        </p:nvSpPr>
        <p:spPr>
          <a:xfrm>
            <a:off x="277934" y="1944414"/>
            <a:ext cx="5641848" cy="2575034"/>
          </a:xfrm>
        </p:spPr>
        <p:txBody>
          <a:bodyPr>
            <a:normAutofit lnSpcReduction="10000"/>
          </a:bodyPr>
          <a:lstStyle/>
          <a:p>
            <a:pPr>
              <a:buFont typeface="Wingdings" pitchFamily="2" charset="2"/>
              <a:buChar char="Ø"/>
            </a:pPr>
            <a:r>
              <a:rPr lang="en-US" b="1" dirty="0"/>
              <a:t>Suitable Candidate</a:t>
            </a:r>
          </a:p>
          <a:p>
            <a:pPr>
              <a:buFont typeface="Wingdings" pitchFamily="2" charset="2"/>
              <a:buChar char="Ø"/>
            </a:pPr>
            <a:r>
              <a:rPr lang="en-US" b="1" dirty="0"/>
              <a:t>Elections</a:t>
            </a:r>
          </a:p>
          <a:p>
            <a:pPr>
              <a:buFont typeface="Wingdings" pitchFamily="2" charset="2"/>
              <a:buChar char="Ø"/>
            </a:pPr>
            <a:r>
              <a:rPr lang="en-US" b="1" dirty="0"/>
              <a:t>Installation</a:t>
            </a:r>
          </a:p>
          <a:p>
            <a:pPr>
              <a:buFont typeface="Wingdings" pitchFamily="2" charset="2"/>
              <a:buChar char="Ø"/>
            </a:pPr>
            <a:r>
              <a:rPr lang="en-US" b="1" dirty="0"/>
              <a:t>Mentor</a:t>
            </a:r>
          </a:p>
          <a:p>
            <a:pPr>
              <a:buFont typeface="Wingdings" pitchFamily="2" charset="2"/>
              <a:buChar char="Ø"/>
            </a:pPr>
            <a:r>
              <a:rPr lang="en-US" b="1" dirty="0"/>
              <a:t>Transition</a:t>
            </a:r>
          </a:p>
        </p:txBody>
      </p:sp>
      <p:pic>
        <p:nvPicPr>
          <p:cNvPr id="7" name="Picture 6">
            <a:extLst>
              <a:ext uri="{FF2B5EF4-FFF2-40B4-BE49-F238E27FC236}">
                <a16:creationId xmlns:a16="http://schemas.microsoft.com/office/drawing/2014/main" id="{2A6DA90F-B75B-F8F2-FC46-FE2DF6A99410}"/>
              </a:ext>
            </a:extLst>
          </p:cNvPr>
          <p:cNvPicPr>
            <a:picLocks noChangeAspect="1"/>
          </p:cNvPicPr>
          <p:nvPr/>
        </p:nvPicPr>
        <p:blipFill>
          <a:blip r:embed="rId3"/>
          <a:stretch>
            <a:fillRect/>
          </a:stretch>
        </p:blipFill>
        <p:spPr>
          <a:xfrm>
            <a:off x="5133276" y="1138982"/>
            <a:ext cx="6318336" cy="4185898"/>
          </a:xfrm>
          <a:prstGeom prst="rect">
            <a:avLst/>
          </a:prstGeom>
        </p:spPr>
      </p:pic>
    </p:spTree>
    <p:extLst>
      <p:ext uri="{BB962C8B-B14F-4D97-AF65-F5344CB8AC3E}">
        <p14:creationId xmlns:p14="http://schemas.microsoft.com/office/powerpoint/2010/main" val="178833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7A478ED6-772C-3F9F-2A46-676D7B189057}"/>
            </a:ext>
          </a:extLst>
        </p:cNvPr>
        <p:cNvGrpSpPr/>
        <p:nvPr/>
      </p:nvGrpSpPr>
      <p:grpSpPr>
        <a:xfrm>
          <a:off x="0" y="0"/>
          <a:ext cx="0" cy="0"/>
          <a:chOff x="0" y="0"/>
          <a:chExt cx="0" cy="0"/>
        </a:xfrm>
      </p:grpSpPr>
      <p:sp>
        <p:nvSpPr>
          <p:cNvPr id="306" name="Google Shape;306;p4">
            <a:extLst>
              <a:ext uri="{FF2B5EF4-FFF2-40B4-BE49-F238E27FC236}">
                <a16:creationId xmlns:a16="http://schemas.microsoft.com/office/drawing/2014/main" id="{810BB349-EB0B-AC77-995C-4792ACD2A2BC}"/>
              </a:ext>
            </a:extLst>
          </p:cNvPr>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EEE9F"/>
              </a:buClr>
              <a:buSzPct val="100000"/>
              <a:buNone/>
            </a:pPr>
            <a:r>
              <a:rPr lang="en-US" dirty="0"/>
              <a:t>Update Club Success Plan</a:t>
            </a:r>
            <a:endParaRPr dirty="0"/>
          </a:p>
        </p:txBody>
      </p:sp>
    </p:spTree>
    <p:extLst>
      <p:ext uri="{BB962C8B-B14F-4D97-AF65-F5344CB8AC3E}">
        <p14:creationId xmlns:p14="http://schemas.microsoft.com/office/powerpoint/2010/main" val="3337609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DA8B-28B7-AF00-1F0B-26A3474786E6}"/>
              </a:ext>
            </a:extLst>
          </p:cNvPr>
          <p:cNvSpPr>
            <a:spLocks noGrp="1"/>
          </p:cNvSpPr>
          <p:nvPr>
            <p:ph type="title"/>
          </p:nvPr>
        </p:nvSpPr>
        <p:spPr>
          <a:xfrm>
            <a:off x="96079" y="-72233"/>
            <a:ext cx="10515600" cy="1325563"/>
          </a:xfrm>
        </p:spPr>
        <p:txBody>
          <a:bodyPr/>
          <a:lstStyle/>
          <a:p>
            <a:r>
              <a:rPr lang="en-US" dirty="0"/>
              <a:t>Success Plan</a:t>
            </a:r>
          </a:p>
        </p:txBody>
      </p:sp>
      <p:pic>
        <p:nvPicPr>
          <p:cNvPr id="6" name="Content Placeholder 5">
            <a:extLst>
              <a:ext uri="{FF2B5EF4-FFF2-40B4-BE49-F238E27FC236}">
                <a16:creationId xmlns:a16="http://schemas.microsoft.com/office/drawing/2014/main" id="{9491FD04-1BB3-78C3-D6A3-1AA20F48A75C}"/>
              </a:ext>
            </a:extLst>
          </p:cNvPr>
          <p:cNvPicPr>
            <a:picLocks noGrp="1" noChangeAspect="1"/>
          </p:cNvPicPr>
          <p:nvPr>
            <p:ph sz="half" idx="1"/>
          </p:nvPr>
        </p:nvPicPr>
        <p:blipFill>
          <a:blip r:embed="rId2"/>
          <a:stretch>
            <a:fillRect/>
          </a:stretch>
        </p:blipFill>
        <p:spPr>
          <a:xfrm>
            <a:off x="250306" y="1428059"/>
            <a:ext cx="3736634" cy="4835645"/>
          </a:xfrm>
        </p:spPr>
      </p:pic>
      <p:pic>
        <p:nvPicPr>
          <p:cNvPr id="8" name="Content Placeholder 7">
            <a:extLst>
              <a:ext uri="{FF2B5EF4-FFF2-40B4-BE49-F238E27FC236}">
                <a16:creationId xmlns:a16="http://schemas.microsoft.com/office/drawing/2014/main" id="{CD833656-E371-CF7A-97F5-870BC055E78A}"/>
              </a:ext>
            </a:extLst>
          </p:cNvPr>
          <p:cNvPicPr>
            <a:picLocks noGrp="1" noChangeAspect="1"/>
          </p:cNvPicPr>
          <p:nvPr>
            <p:ph sz="half" idx="2"/>
          </p:nvPr>
        </p:nvPicPr>
        <p:blipFill>
          <a:blip r:embed="rId3"/>
          <a:stretch>
            <a:fillRect/>
          </a:stretch>
        </p:blipFill>
        <p:spPr>
          <a:xfrm>
            <a:off x="3817002" y="1253330"/>
            <a:ext cx="3871653" cy="5010375"/>
          </a:xfrm>
        </p:spPr>
      </p:pic>
      <p:pic>
        <p:nvPicPr>
          <p:cNvPr id="10" name="Picture 9">
            <a:extLst>
              <a:ext uri="{FF2B5EF4-FFF2-40B4-BE49-F238E27FC236}">
                <a16:creationId xmlns:a16="http://schemas.microsoft.com/office/drawing/2014/main" id="{FCFD9AB5-254A-508E-C6E7-117BAC715F7C}"/>
              </a:ext>
            </a:extLst>
          </p:cNvPr>
          <p:cNvPicPr>
            <a:picLocks noChangeAspect="1"/>
          </p:cNvPicPr>
          <p:nvPr/>
        </p:nvPicPr>
        <p:blipFill>
          <a:blip r:embed="rId4"/>
          <a:stretch>
            <a:fillRect/>
          </a:stretch>
        </p:blipFill>
        <p:spPr>
          <a:xfrm>
            <a:off x="7290934" y="700312"/>
            <a:ext cx="4557995" cy="5898581"/>
          </a:xfrm>
          <a:prstGeom prst="rect">
            <a:avLst/>
          </a:prstGeom>
        </p:spPr>
      </p:pic>
    </p:spTree>
    <p:extLst>
      <p:ext uri="{BB962C8B-B14F-4D97-AF65-F5344CB8AC3E}">
        <p14:creationId xmlns:p14="http://schemas.microsoft.com/office/powerpoint/2010/main" val="134468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C635-372E-4CE6-0156-D926B7119388}"/>
              </a:ext>
            </a:extLst>
          </p:cNvPr>
          <p:cNvSpPr>
            <a:spLocks noGrp="1"/>
          </p:cNvSpPr>
          <p:nvPr>
            <p:ph type="title"/>
          </p:nvPr>
        </p:nvSpPr>
        <p:spPr>
          <a:xfrm>
            <a:off x="423334" y="303634"/>
            <a:ext cx="10938932" cy="609600"/>
          </a:xfrm>
        </p:spPr>
        <p:txBody>
          <a:bodyPr/>
          <a:lstStyle/>
          <a:p>
            <a:r>
              <a:rPr lang="en-US" dirty="0"/>
              <a:t>Agenda</a:t>
            </a:r>
          </a:p>
        </p:txBody>
      </p:sp>
      <p:sp>
        <p:nvSpPr>
          <p:cNvPr id="3" name="Content Placeholder 2">
            <a:extLst>
              <a:ext uri="{FF2B5EF4-FFF2-40B4-BE49-F238E27FC236}">
                <a16:creationId xmlns:a16="http://schemas.microsoft.com/office/drawing/2014/main" id="{47C9CC20-B08F-C8F5-8392-835406BF578E}"/>
              </a:ext>
            </a:extLst>
          </p:cNvPr>
          <p:cNvSpPr>
            <a:spLocks noGrp="1"/>
          </p:cNvSpPr>
          <p:nvPr>
            <p:ph sz="half" idx="1"/>
          </p:nvPr>
        </p:nvSpPr>
        <p:spPr>
          <a:xfrm>
            <a:off x="423334" y="2129642"/>
            <a:ext cx="5283200" cy="2242661"/>
          </a:xfrm>
        </p:spPr>
        <p:txBody>
          <a:bodyPr/>
          <a:lstStyle/>
          <a:p>
            <a:r>
              <a:rPr lang="en-US" dirty="0"/>
              <a:t>Check in</a:t>
            </a:r>
          </a:p>
          <a:p>
            <a:r>
              <a:rPr lang="en-US" dirty="0"/>
              <a:t>Member Engagement</a:t>
            </a:r>
          </a:p>
          <a:p>
            <a:r>
              <a:rPr lang="en-US" dirty="0"/>
              <a:t>Executive Committee Tasks </a:t>
            </a:r>
          </a:p>
          <a:p>
            <a:endParaRPr lang="en-US" dirty="0"/>
          </a:p>
        </p:txBody>
      </p:sp>
      <p:pic>
        <p:nvPicPr>
          <p:cNvPr id="6" name="Content Placeholder 5">
            <a:extLst>
              <a:ext uri="{FF2B5EF4-FFF2-40B4-BE49-F238E27FC236}">
                <a16:creationId xmlns:a16="http://schemas.microsoft.com/office/drawing/2014/main" id="{D4FCF3E5-F0A6-2E23-CC9C-D2C8A792E97B}"/>
              </a:ext>
            </a:extLst>
          </p:cNvPr>
          <p:cNvPicPr>
            <a:picLocks noGrp="1" noChangeAspect="1"/>
          </p:cNvPicPr>
          <p:nvPr>
            <p:ph sz="half" idx="2"/>
          </p:nvPr>
        </p:nvPicPr>
        <p:blipFill>
          <a:blip r:embed="rId2"/>
          <a:stretch>
            <a:fillRect/>
          </a:stretch>
        </p:blipFill>
        <p:spPr>
          <a:xfrm>
            <a:off x="5892800" y="1498600"/>
            <a:ext cx="5791200" cy="3860800"/>
          </a:xfrm>
        </p:spPr>
      </p:pic>
    </p:spTree>
    <p:extLst>
      <p:ext uri="{BB962C8B-B14F-4D97-AF65-F5344CB8AC3E}">
        <p14:creationId xmlns:p14="http://schemas.microsoft.com/office/powerpoint/2010/main" val="344077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1CB73093-D649-1BD9-443D-9A4D21BD828D}"/>
            </a:ext>
          </a:extLst>
        </p:cNvPr>
        <p:cNvGrpSpPr/>
        <p:nvPr/>
      </p:nvGrpSpPr>
      <p:grpSpPr>
        <a:xfrm>
          <a:off x="0" y="0"/>
          <a:ext cx="0" cy="0"/>
          <a:chOff x="0" y="0"/>
          <a:chExt cx="0" cy="0"/>
        </a:xfrm>
      </p:grpSpPr>
      <p:sp>
        <p:nvSpPr>
          <p:cNvPr id="306" name="Google Shape;306;p4">
            <a:extLst>
              <a:ext uri="{FF2B5EF4-FFF2-40B4-BE49-F238E27FC236}">
                <a16:creationId xmlns:a16="http://schemas.microsoft.com/office/drawing/2014/main" id="{18364097-3CE9-62FD-7082-2609726161E2}"/>
              </a:ext>
            </a:extLst>
          </p:cNvPr>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EEE9F"/>
              </a:buClr>
              <a:buSzPct val="100000"/>
              <a:buNone/>
            </a:pPr>
            <a:r>
              <a:rPr lang="en-US" dirty="0"/>
              <a:t>Review DCP Goals</a:t>
            </a:r>
            <a:endParaRPr dirty="0"/>
          </a:p>
        </p:txBody>
      </p:sp>
    </p:spTree>
    <p:extLst>
      <p:ext uri="{BB962C8B-B14F-4D97-AF65-F5344CB8AC3E}">
        <p14:creationId xmlns:p14="http://schemas.microsoft.com/office/powerpoint/2010/main" val="2272944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400" name="Google Shape;400;p15"/>
          <p:cNvGrpSpPr/>
          <p:nvPr/>
        </p:nvGrpSpPr>
        <p:grpSpPr>
          <a:xfrm>
            <a:off x="636639" y="1116167"/>
            <a:ext cx="10929958" cy="2125909"/>
            <a:chOff x="358704" y="1116167"/>
            <a:chExt cx="10929958" cy="2125909"/>
          </a:xfrm>
        </p:grpSpPr>
        <p:sp>
          <p:nvSpPr>
            <p:cNvPr id="401" name="Google Shape;401;p15"/>
            <p:cNvSpPr/>
            <p:nvPr/>
          </p:nvSpPr>
          <p:spPr>
            <a:xfrm>
              <a:off x="1022955" y="1116167"/>
              <a:ext cx="1086957" cy="108695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5"/>
            <p:cNvSpPr/>
            <p:nvPr/>
          </p:nvSpPr>
          <p:spPr>
            <a:xfrm>
              <a:off x="358704" y="2522076"/>
              <a:ext cx="241546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5"/>
            <p:cNvSpPr txBox="1"/>
            <p:nvPr/>
          </p:nvSpPr>
          <p:spPr>
            <a:xfrm>
              <a:off x="358704" y="2522076"/>
              <a:ext cx="241546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Education</a:t>
              </a:r>
              <a:endParaRPr sz="1400" b="0" i="0" u="none" strike="noStrike" cap="none">
                <a:solidFill>
                  <a:srgbClr val="000000"/>
                </a:solidFill>
                <a:latin typeface="Arial"/>
                <a:ea typeface="Arial"/>
                <a:cs typeface="Arial"/>
                <a:sym typeface="Arial"/>
              </a:endParaRPr>
            </a:p>
          </p:txBody>
        </p:sp>
        <p:sp>
          <p:nvSpPr>
            <p:cNvPr id="404" name="Google Shape;404;p15"/>
            <p:cNvSpPr/>
            <p:nvPr/>
          </p:nvSpPr>
          <p:spPr>
            <a:xfrm>
              <a:off x="3861121" y="1116167"/>
              <a:ext cx="1086957" cy="108695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5"/>
            <p:cNvSpPr/>
            <p:nvPr/>
          </p:nvSpPr>
          <p:spPr>
            <a:xfrm>
              <a:off x="3196870" y="2522076"/>
              <a:ext cx="241546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5"/>
            <p:cNvSpPr txBox="1"/>
            <p:nvPr/>
          </p:nvSpPr>
          <p:spPr>
            <a:xfrm>
              <a:off x="3196870" y="2522076"/>
              <a:ext cx="241546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Membership</a:t>
              </a:r>
              <a:endParaRPr sz="1400" b="0" i="0" u="none" strike="noStrike" cap="none">
                <a:solidFill>
                  <a:srgbClr val="000000"/>
                </a:solidFill>
                <a:latin typeface="Arial"/>
                <a:ea typeface="Arial"/>
                <a:cs typeface="Arial"/>
                <a:sym typeface="Arial"/>
              </a:endParaRPr>
            </a:p>
          </p:txBody>
        </p:sp>
        <p:sp>
          <p:nvSpPr>
            <p:cNvPr id="407" name="Google Shape;407;p15"/>
            <p:cNvSpPr/>
            <p:nvPr/>
          </p:nvSpPr>
          <p:spPr>
            <a:xfrm>
              <a:off x="6699287" y="1116167"/>
              <a:ext cx="1086957" cy="108695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5"/>
            <p:cNvSpPr/>
            <p:nvPr/>
          </p:nvSpPr>
          <p:spPr>
            <a:xfrm>
              <a:off x="6035036" y="2522076"/>
              <a:ext cx="241546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5"/>
            <p:cNvSpPr txBox="1"/>
            <p:nvPr/>
          </p:nvSpPr>
          <p:spPr>
            <a:xfrm>
              <a:off x="6035036" y="2522076"/>
              <a:ext cx="241546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Training</a:t>
              </a:r>
              <a:endParaRPr sz="1400" b="0" i="0" u="none" strike="noStrike" cap="none">
                <a:solidFill>
                  <a:srgbClr val="000000"/>
                </a:solidFill>
                <a:latin typeface="Arial"/>
                <a:ea typeface="Arial"/>
                <a:cs typeface="Arial"/>
                <a:sym typeface="Arial"/>
              </a:endParaRPr>
            </a:p>
          </p:txBody>
        </p:sp>
        <p:sp>
          <p:nvSpPr>
            <p:cNvPr id="410" name="Google Shape;410;p15"/>
            <p:cNvSpPr/>
            <p:nvPr/>
          </p:nvSpPr>
          <p:spPr>
            <a:xfrm>
              <a:off x="9537453" y="1116167"/>
              <a:ext cx="1086957" cy="1086957"/>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5"/>
            <p:cNvSpPr/>
            <p:nvPr/>
          </p:nvSpPr>
          <p:spPr>
            <a:xfrm>
              <a:off x="8873202" y="2522076"/>
              <a:ext cx="241546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5"/>
            <p:cNvSpPr txBox="1"/>
            <p:nvPr/>
          </p:nvSpPr>
          <p:spPr>
            <a:xfrm>
              <a:off x="8873202" y="2522076"/>
              <a:ext cx="241546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Administration</a:t>
              </a:r>
              <a:endParaRPr sz="1400" b="0" i="0" u="none" strike="noStrike" cap="none">
                <a:solidFill>
                  <a:srgbClr val="000000"/>
                </a:solidFill>
                <a:latin typeface="Arial"/>
                <a:ea typeface="Arial"/>
                <a:cs typeface="Arial"/>
                <a:sym typeface="Arial"/>
              </a:endParaRPr>
            </a:p>
          </p:txBody>
        </p:sp>
      </p:grpSp>
      <p:sp>
        <p:nvSpPr>
          <p:cNvPr id="413" name="Google Shape;413;p15"/>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3600"/>
              <a:buNone/>
            </a:pPr>
            <a:r>
              <a:rPr lang="en-US" dirty="0"/>
              <a:t>Monitor Distinguished Club Program (DCP) Goals</a:t>
            </a:r>
            <a:endParaRPr dirty="0"/>
          </a:p>
        </p:txBody>
      </p:sp>
      <p:sp>
        <p:nvSpPr>
          <p:cNvPr id="414" name="Google Shape;414;p15"/>
          <p:cNvSpPr txBox="1"/>
          <p:nvPr/>
        </p:nvSpPr>
        <p:spPr>
          <a:xfrm>
            <a:off x="266697" y="3018828"/>
            <a:ext cx="3262315" cy="29495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Four Level 1 awards achieved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Two Level 2 awards achieved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Two </a:t>
            </a:r>
            <a:r>
              <a:rPr lang="en-US" sz="1600" b="0" i="1" u="none" strike="noStrike" cap="none" dirty="0">
                <a:solidFill>
                  <a:schemeClr val="dk1"/>
                </a:solidFill>
                <a:latin typeface="Arial"/>
                <a:ea typeface="Arial"/>
                <a:cs typeface="Arial"/>
                <a:sym typeface="Arial"/>
              </a:rPr>
              <a:t>more</a:t>
            </a:r>
            <a:r>
              <a:rPr lang="en-US" sz="1600" b="0" i="0" u="none" strike="noStrike" cap="none" dirty="0">
                <a:solidFill>
                  <a:schemeClr val="dk1"/>
                </a:solidFill>
                <a:latin typeface="Arial"/>
                <a:ea typeface="Arial"/>
                <a:cs typeface="Arial"/>
                <a:sym typeface="Arial"/>
              </a:rPr>
              <a:t> Level 2 awards achieved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Two Level 3 awards achieved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One Level 4, Level 5, or DTM award achieved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One </a:t>
            </a:r>
            <a:r>
              <a:rPr lang="en-US" sz="1600" b="0" i="1" u="none" strike="noStrike" cap="none" dirty="0">
                <a:solidFill>
                  <a:schemeClr val="dk1"/>
                </a:solidFill>
                <a:latin typeface="Arial"/>
                <a:ea typeface="Arial"/>
                <a:cs typeface="Arial"/>
                <a:sym typeface="Arial"/>
              </a:rPr>
              <a:t>more</a:t>
            </a:r>
            <a:r>
              <a:rPr lang="en-US" sz="1600" b="0" i="0" u="none" strike="noStrike" cap="none" dirty="0">
                <a:solidFill>
                  <a:schemeClr val="dk1"/>
                </a:solidFill>
                <a:latin typeface="Arial"/>
                <a:ea typeface="Arial"/>
                <a:cs typeface="Arial"/>
                <a:sym typeface="Arial"/>
              </a:rPr>
              <a:t> Level 4, Level 5, or DTM award achieved</a:t>
            </a:r>
            <a:endParaRPr sz="1400" b="0" i="0" u="none" strike="noStrike" cap="none" dirty="0">
              <a:solidFill>
                <a:srgbClr val="000000"/>
              </a:solidFill>
              <a:latin typeface="Arial"/>
              <a:ea typeface="Arial"/>
              <a:cs typeface="Arial"/>
              <a:sym typeface="Arial"/>
            </a:endParaRPr>
          </a:p>
        </p:txBody>
      </p:sp>
      <p:sp>
        <p:nvSpPr>
          <p:cNvPr id="415" name="Google Shape;415;p15"/>
          <p:cNvSpPr txBox="1"/>
          <p:nvPr/>
        </p:nvSpPr>
        <p:spPr>
          <a:xfrm>
            <a:off x="3529011" y="3018828"/>
            <a:ext cx="2910905" cy="712975"/>
          </a:xfrm>
          <a:prstGeom prst="rect">
            <a:avLst/>
          </a:prstGeom>
          <a:solidFill>
            <a:srgbClr val="FFFF00"/>
          </a:solid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AutoNum type="arabicPeriod" startAt="7"/>
            </a:pPr>
            <a:r>
              <a:rPr lang="en-US" sz="1600" b="0" i="0" u="none" strike="noStrike" cap="none" dirty="0">
                <a:solidFill>
                  <a:schemeClr val="dk1"/>
                </a:solidFill>
                <a:latin typeface="Arial"/>
                <a:ea typeface="Arial"/>
                <a:cs typeface="Arial"/>
                <a:sym typeface="Arial"/>
              </a:rPr>
              <a:t>Four new members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1600"/>
              <a:buFont typeface="Arial"/>
              <a:buAutoNum type="arabicPeriod" startAt="7"/>
            </a:pPr>
            <a:r>
              <a:rPr lang="en-US" sz="1600" b="0" i="0" u="none" strike="noStrike" cap="none" dirty="0">
                <a:solidFill>
                  <a:schemeClr val="dk1"/>
                </a:solidFill>
                <a:latin typeface="Arial"/>
                <a:ea typeface="Arial"/>
                <a:cs typeface="Arial"/>
                <a:sym typeface="Arial"/>
              </a:rPr>
              <a:t>Four </a:t>
            </a:r>
            <a:r>
              <a:rPr lang="en-US" sz="1600" b="0" i="1" u="none" strike="noStrike" cap="none" dirty="0">
                <a:solidFill>
                  <a:schemeClr val="dk1"/>
                </a:solidFill>
                <a:latin typeface="Arial"/>
                <a:ea typeface="Arial"/>
                <a:cs typeface="Arial"/>
                <a:sym typeface="Arial"/>
              </a:rPr>
              <a:t>more</a:t>
            </a:r>
            <a:r>
              <a:rPr lang="en-US" sz="1600" b="0" i="0" u="none" strike="noStrike" cap="none" dirty="0">
                <a:solidFill>
                  <a:schemeClr val="dk1"/>
                </a:solidFill>
                <a:latin typeface="Arial"/>
                <a:ea typeface="Arial"/>
                <a:cs typeface="Arial"/>
                <a:sym typeface="Arial"/>
              </a:rPr>
              <a:t> new members</a:t>
            </a:r>
            <a:endParaRPr sz="1400" b="0" i="0" u="none" strike="noStrike" cap="none" dirty="0">
              <a:solidFill>
                <a:srgbClr val="000000"/>
              </a:solidFill>
              <a:latin typeface="Arial"/>
              <a:ea typeface="Arial"/>
              <a:cs typeface="Arial"/>
              <a:sym typeface="Arial"/>
            </a:endParaRPr>
          </a:p>
        </p:txBody>
      </p:sp>
      <p:sp>
        <p:nvSpPr>
          <p:cNvPr id="416" name="Google Shape;416;p15"/>
          <p:cNvSpPr txBox="1"/>
          <p:nvPr/>
        </p:nvSpPr>
        <p:spPr>
          <a:xfrm>
            <a:off x="6269832" y="3018828"/>
            <a:ext cx="2914650" cy="10772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AutoNum type="arabicPeriod" startAt="9"/>
            </a:pPr>
            <a:r>
              <a:rPr lang="en-US" sz="1600" b="0" i="0" u="none" strike="noStrike" cap="none">
                <a:solidFill>
                  <a:schemeClr val="dk1"/>
                </a:solidFill>
                <a:latin typeface="Arial"/>
                <a:ea typeface="Arial"/>
                <a:cs typeface="Arial"/>
                <a:sym typeface="Arial"/>
              </a:rPr>
              <a:t>A minimum of four club officers trained during each of the two training periods</a:t>
            </a:r>
            <a:endParaRPr sz="1400" b="0" i="0" u="none" strike="noStrike" cap="none">
              <a:solidFill>
                <a:srgbClr val="000000"/>
              </a:solidFill>
              <a:latin typeface="Arial"/>
              <a:ea typeface="Arial"/>
              <a:cs typeface="Arial"/>
              <a:sym typeface="Arial"/>
            </a:endParaRPr>
          </a:p>
        </p:txBody>
      </p:sp>
      <p:sp>
        <p:nvSpPr>
          <p:cNvPr id="417" name="Google Shape;417;p15"/>
          <p:cNvSpPr txBox="1"/>
          <p:nvPr/>
        </p:nvSpPr>
        <p:spPr>
          <a:xfrm>
            <a:off x="8999415" y="3018828"/>
            <a:ext cx="2914650" cy="10772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AutoNum type="arabicPeriod" startAt="10"/>
            </a:pPr>
            <a:r>
              <a:rPr lang="en-US" sz="1600" b="0" i="0" u="none" strike="noStrike" cap="none">
                <a:solidFill>
                  <a:schemeClr val="dk1"/>
                </a:solidFill>
                <a:latin typeface="Arial"/>
                <a:ea typeface="Arial"/>
                <a:cs typeface="Arial"/>
                <a:sym typeface="Arial"/>
              </a:rPr>
              <a:t>On-time payment of membership dues </a:t>
            </a:r>
            <a:r>
              <a:rPr lang="en-US" sz="1600" b="0" i="0" u="sng" strike="noStrike" cap="none">
                <a:solidFill>
                  <a:schemeClr val="dk1"/>
                </a:solidFill>
                <a:latin typeface="Arial"/>
                <a:ea typeface="Arial"/>
                <a:cs typeface="Arial"/>
                <a:sym typeface="Arial"/>
              </a:rPr>
              <a:t>and</a:t>
            </a:r>
            <a:r>
              <a:rPr lang="en-US" sz="1600" b="0" i="0" u="none" strike="noStrike" cap="none">
                <a:solidFill>
                  <a:schemeClr val="dk1"/>
                </a:solidFill>
                <a:latin typeface="Arial"/>
                <a:ea typeface="Arial"/>
                <a:cs typeface="Arial"/>
                <a:sym typeface="Arial"/>
              </a:rPr>
              <a:t> on-time submission of one club officer list</a:t>
            </a:r>
            <a:endParaRPr sz="1400" b="0" i="0" u="none" strike="noStrike" cap="none">
              <a:solidFill>
                <a:srgbClr val="000000"/>
              </a:solidFill>
              <a:latin typeface="Arial"/>
              <a:ea typeface="Arial"/>
              <a:cs typeface="Arial"/>
              <a:sym typeface="Arial"/>
            </a:endParaRPr>
          </a:p>
        </p:txBody>
      </p:sp>
      <p:sp>
        <p:nvSpPr>
          <p:cNvPr id="418" name="Google Shape;418;p15"/>
          <p:cNvSpPr/>
          <p:nvPr/>
        </p:nvSpPr>
        <p:spPr>
          <a:xfrm>
            <a:off x="9893225" y="4592798"/>
            <a:ext cx="1443038" cy="1243013"/>
          </a:xfrm>
          <a:prstGeom prst="star10">
            <a:avLst>
              <a:gd name="adj" fmla="val 42533"/>
              <a:gd name="hf" fmla="val 105146"/>
            </a:avLst>
          </a:prstGeom>
          <a:solidFill>
            <a:srgbClr val="772432"/>
          </a:solidFill>
          <a:ln w="12700" cap="flat" cmpd="sng">
            <a:solidFill>
              <a:srgbClr val="828E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10 Goals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gtEl>
                                        <p:attrNameLst>
                                          <p:attrName>style.visibility</p:attrName>
                                        </p:attrNameLst>
                                      </p:cBhvr>
                                      <p:to>
                                        <p:strVal val="visible"/>
                                      </p:to>
                                    </p:set>
                                    <p:animEffect transition="in" filter="fade">
                                      <p:cBhvr>
                                        <p:cTn id="12" dur="500"/>
                                        <p:tgtEl>
                                          <p:spTgt spid="4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6"/>
                                        </p:tgtEl>
                                        <p:attrNameLst>
                                          <p:attrName>style.visibility</p:attrName>
                                        </p:attrNameLst>
                                      </p:cBhvr>
                                      <p:to>
                                        <p:strVal val="visible"/>
                                      </p:to>
                                    </p:set>
                                    <p:animEffect transition="in" filter="fade">
                                      <p:cBhvr>
                                        <p:cTn id="17" dur="500"/>
                                        <p:tgtEl>
                                          <p:spTgt spid="4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7"/>
                                        </p:tgtEl>
                                        <p:attrNameLst>
                                          <p:attrName>style.visibility</p:attrName>
                                        </p:attrNameLst>
                                      </p:cBhvr>
                                      <p:to>
                                        <p:strVal val="visible"/>
                                      </p:to>
                                    </p:set>
                                    <p:animEffect transition="in" filter="fade">
                                      <p:cBhvr>
                                        <p:cTn id="22"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9C16B6-6046-1C7D-446D-7031A7812053}"/>
              </a:ext>
            </a:extLst>
          </p:cNvPr>
          <p:cNvPicPr>
            <a:picLocks noChangeAspect="1"/>
          </p:cNvPicPr>
          <p:nvPr/>
        </p:nvPicPr>
        <p:blipFill>
          <a:blip r:embed="rId2"/>
          <a:stretch>
            <a:fillRect/>
          </a:stretch>
        </p:blipFill>
        <p:spPr>
          <a:xfrm>
            <a:off x="2091046" y="1164890"/>
            <a:ext cx="7772400" cy="4857750"/>
          </a:xfrm>
          <a:prstGeom prst="rect">
            <a:avLst/>
          </a:prstGeom>
        </p:spPr>
      </p:pic>
      <p:sp>
        <p:nvSpPr>
          <p:cNvPr id="8" name="Title 7">
            <a:extLst>
              <a:ext uri="{FF2B5EF4-FFF2-40B4-BE49-F238E27FC236}">
                <a16:creationId xmlns:a16="http://schemas.microsoft.com/office/drawing/2014/main" id="{42541B9B-6F83-4096-414A-CD4BD4203DE8}"/>
              </a:ext>
            </a:extLst>
          </p:cNvPr>
          <p:cNvSpPr>
            <a:spLocks noGrp="1"/>
          </p:cNvSpPr>
          <p:nvPr>
            <p:ph type="title"/>
          </p:nvPr>
        </p:nvSpPr>
        <p:spPr/>
        <p:txBody>
          <a:bodyPr/>
          <a:lstStyle/>
          <a:p>
            <a:r>
              <a:rPr lang="en-US" dirty="0"/>
              <a:t>What Areas Of Improvement Can This Club Make?</a:t>
            </a:r>
          </a:p>
        </p:txBody>
      </p:sp>
    </p:spTree>
    <p:extLst>
      <p:ext uri="{BB962C8B-B14F-4D97-AF65-F5344CB8AC3E}">
        <p14:creationId xmlns:p14="http://schemas.microsoft.com/office/powerpoint/2010/main" val="4129434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0"/>
          <p:cNvSpPr txBox="1">
            <a:spLocks noGrp="1"/>
          </p:cNvSpPr>
          <p:nvPr>
            <p:ph type="ctr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EEE9F"/>
              </a:buClr>
              <a:buSzPct val="100000"/>
              <a:buNone/>
            </a:pPr>
            <a:r>
              <a:rPr lang="en-US"/>
              <a:t>Wrap-Up</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87F4B-ADCD-D50C-71FE-676B4FBFA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3C6FF-6FEF-0283-5D10-D6F4261C666A}"/>
              </a:ext>
            </a:extLst>
          </p:cNvPr>
          <p:cNvSpPr>
            <a:spLocks noGrp="1"/>
          </p:cNvSpPr>
          <p:nvPr>
            <p:ph type="title"/>
          </p:nvPr>
        </p:nvSpPr>
        <p:spPr>
          <a:xfrm>
            <a:off x="423334" y="303634"/>
            <a:ext cx="10938932" cy="609600"/>
          </a:xfrm>
        </p:spPr>
        <p:txBody>
          <a:bodyPr/>
          <a:lstStyle/>
          <a:p>
            <a:r>
              <a:rPr lang="en-US" dirty="0"/>
              <a:t>Agenda</a:t>
            </a:r>
          </a:p>
        </p:txBody>
      </p:sp>
      <p:sp>
        <p:nvSpPr>
          <p:cNvPr id="3" name="Content Placeholder 2">
            <a:extLst>
              <a:ext uri="{FF2B5EF4-FFF2-40B4-BE49-F238E27FC236}">
                <a16:creationId xmlns:a16="http://schemas.microsoft.com/office/drawing/2014/main" id="{76C53EF4-E29E-6E77-5C63-92C43C9342E5}"/>
              </a:ext>
            </a:extLst>
          </p:cNvPr>
          <p:cNvSpPr>
            <a:spLocks noGrp="1"/>
          </p:cNvSpPr>
          <p:nvPr>
            <p:ph sz="half" idx="1"/>
          </p:nvPr>
        </p:nvSpPr>
        <p:spPr>
          <a:xfrm>
            <a:off x="423334" y="2129642"/>
            <a:ext cx="5283200" cy="2242661"/>
          </a:xfrm>
        </p:spPr>
        <p:txBody>
          <a:bodyPr/>
          <a:lstStyle/>
          <a:p>
            <a:r>
              <a:rPr lang="en-US" dirty="0"/>
              <a:t>Check in</a:t>
            </a:r>
          </a:p>
          <a:p>
            <a:r>
              <a:rPr lang="en-US" dirty="0"/>
              <a:t>Member Engagement</a:t>
            </a:r>
          </a:p>
          <a:p>
            <a:r>
              <a:rPr lang="en-US" dirty="0"/>
              <a:t>Executive Committee Tasks </a:t>
            </a:r>
          </a:p>
          <a:p>
            <a:endParaRPr lang="en-US" dirty="0"/>
          </a:p>
        </p:txBody>
      </p:sp>
      <p:pic>
        <p:nvPicPr>
          <p:cNvPr id="6" name="Content Placeholder 5">
            <a:extLst>
              <a:ext uri="{FF2B5EF4-FFF2-40B4-BE49-F238E27FC236}">
                <a16:creationId xmlns:a16="http://schemas.microsoft.com/office/drawing/2014/main" id="{F7E28BF0-FDED-FF43-A1B6-10B1426B77EB}"/>
              </a:ext>
            </a:extLst>
          </p:cNvPr>
          <p:cNvPicPr>
            <a:picLocks noGrp="1" noChangeAspect="1"/>
          </p:cNvPicPr>
          <p:nvPr>
            <p:ph sz="half" idx="2"/>
          </p:nvPr>
        </p:nvPicPr>
        <p:blipFill>
          <a:blip r:embed="rId2"/>
          <a:stretch>
            <a:fillRect/>
          </a:stretch>
        </p:blipFill>
        <p:spPr>
          <a:xfrm>
            <a:off x="5892800" y="1498600"/>
            <a:ext cx="5791200" cy="3860800"/>
          </a:xfrm>
        </p:spPr>
      </p:pic>
    </p:spTree>
    <p:extLst>
      <p:ext uri="{BB962C8B-B14F-4D97-AF65-F5344CB8AC3E}">
        <p14:creationId xmlns:p14="http://schemas.microsoft.com/office/powerpoint/2010/main" val="27648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This concludes the session.</a:t>
            </a:r>
          </a:p>
        </p:txBody>
      </p:sp>
      <p:sp>
        <p:nvSpPr>
          <p:cNvPr id="3" name="Subtitle 2"/>
          <p:cNvSpPr>
            <a:spLocks noGrp="1"/>
          </p:cNvSpPr>
          <p:nvPr>
            <p:ph type="subTitle" idx="1"/>
          </p:nvPr>
        </p:nvSpPr>
        <p:spPr/>
        <p:txBody>
          <a:bodyPr/>
          <a:lstStyle/>
          <a:p>
            <a:r>
              <a:rPr lang="en-US" dirty="0"/>
              <a:t>Club Officer Training</a:t>
            </a:r>
          </a:p>
        </p:txBody>
      </p:sp>
    </p:spTree>
    <p:extLst>
      <p:ext uri="{BB962C8B-B14F-4D97-AF65-F5344CB8AC3E}">
        <p14:creationId xmlns:p14="http://schemas.microsoft.com/office/powerpoint/2010/main" val="250631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EEE9F"/>
              </a:buClr>
              <a:buSzPct val="100000"/>
              <a:buNone/>
            </a:pPr>
            <a:r>
              <a:rPr lang="en-US" dirty="0"/>
              <a:t>Check in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710E2-D153-EE5D-C4A5-5935A2DE7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2A7C8-5201-B754-AD21-C404909263F4}"/>
              </a:ext>
            </a:extLst>
          </p:cNvPr>
          <p:cNvSpPr>
            <a:spLocks noGrp="1"/>
          </p:cNvSpPr>
          <p:nvPr>
            <p:ph type="title"/>
          </p:nvPr>
        </p:nvSpPr>
        <p:spPr>
          <a:xfrm>
            <a:off x="277934" y="295773"/>
            <a:ext cx="11647366" cy="649224"/>
          </a:xfrm>
        </p:spPr>
        <p:txBody>
          <a:bodyPr/>
          <a:lstStyle/>
          <a:p>
            <a:r>
              <a:rPr lang="en-US" dirty="0"/>
              <a:t>Topics Discussed in Previous VPM / VPPR Session</a:t>
            </a:r>
          </a:p>
        </p:txBody>
      </p:sp>
      <p:sp>
        <p:nvSpPr>
          <p:cNvPr id="3" name="Text Placeholder 2">
            <a:extLst>
              <a:ext uri="{FF2B5EF4-FFF2-40B4-BE49-F238E27FC236}">
                <a16:creationId xmlns:a16="http://schemas.microsoft.com/office/drawing/2014/main" id="{697D0ADC-4077-B79F-F9F5-5979D7D41AE9}"/>
              </a:ext>
            </a:extLst>
          </p:cNvPr>
          <p:cNvSpPr>
            <a:spLocks noGrp="1"/>
          </p:cNvSpPr>
          <p:nvPr>
            <p:ph type="body" idx="1"/>
          </p:nvPr>
        </p:nvSpPr>
        <p:spPr>
          <a:xfrm>
            <a:off x="277932" y="1579292"/>
            <a:ext cx="5641848" cy="4332319"/>
          </a:xfrm>
        </p:spPr>
        <p:txBody>
          <a:bodyPr>
            <a:normAutofit/>
          </a:bodyPr>
          <a:lstStyle/>
          <a:p>
            <a:pPr marL="571500" indent="-457200">
              <a:buFont typeface="+mj-lt"/>
              <a:buAutoNum type="arabicPeriod"/>
            </a:pPr>
            <a:r>
              <a:rPr lang="en-US" sz="2400" dirty="0"/>
              <a:t>Strategies for attracting guests to community clubs. (Community)</a:t>
            </a:r>
          </a:p>
          <a:p>
            <a:pPr marL="571500" indent="-457200">
              <a:buFont typeface="+mj-lt"/>
              <a:buAutoNum type="arabicPeriod"/>
            </a:pPr>
            <a:r>
              <a:rPr lang="en-US" sz="2400" dirty="0"/>
              <a:t>How can host companies support club membership growth? (Corp)</a:t>
            </a:r>
          </a:p>
          <a:p>
            <a:pPr marL="571500" indent="-457200">
              <a:buFont typeface="+mj-lt"/>
              <a:buAutoNum type="arabicPeriod"/>
            </a:pPr>
            <a:r>
              <a:rPr lang="en-US" sz="2400" dirty="0"/>
              <a:t>Following through with guests. (Both) </a:t>
            </a:r>
          </a:p>
          <a:p>
            <a:pPr marL="571500" indent="-457200">
              <a:buFont typeface="+mj-lt"/>
              <a:buAutoNum type="arabicPeriod"/>
            </a:pPr>
            <a:r>
              <a:rPr lang="en-US" sz="2400" dirty="0"/>
              <a:t>Helping new members get started on Pathways. (Both)</a:t>
            </a:r>
          </a:p>
          <a:p>
            <a:pPr marL="571500" indent="-457200">
              <a:buFont typeface="+mj-lt"/>
              <a:buAutoNum type="arabicPeriod"/>
            </a:pPr>
            <a:r>
              <a:rPr lang="en-US" sz="2400" dirty="0"/>
              <a:t>Having difficulty motivating members to volunteer. (Both) </a:t>
            </a:r>
          </a:p>
          <a:p>
            <a:pPr marL="114300" indent="0">
              <a:buNone/>
            </a:pPr>
            <a:endParaRPr lang="en-US" dirty="0"/>
          </a:p>
        </p:txBody>
      </p:sp>
      <p:sp>
        <p:nvSpPr>
          <p:cNvPr id="7" name="Text Placeholder 6">
            <a:extLst>
              <a:ext uri="{FF2B5EF4-FFF2-40B4-BE49-F238E27FC236}">
                <a16:creationId xmlns:a16="http://schemas.microsoft.com/office/drawing/2014/main" id="{D7AF9256-33FC-E44D-55F7-4F8F1B998745}"/>
              </a:ext>
            </a:extLst>
          </p:cNvPr>
          <p:cNvSpPr>
            <a:spLocks noGrp="1"/>
          </p:cNvSpPr>
          <p:nvPr>
            <p:ph type="body" idx="2"/>
          </p:nvPr>
        </p:nvSpPr>
        <p:spPr/>
        <p:txBody>
          <a:bodyPr/>
          <a:lstStyle/>
          <a:p>
            <a:pPr marL="114300" indent="0">
              <a:buNone/>
            </a:pPr>
            <a:endParaRPr lang="en-US" dirty="0"/>
          </a:p>
          <a:p>
            <a:endParaRPr lang="en-US" dirty="0"/>
          </a:p>
          <a:p>
            <a:pPr marL="114300" indent="0">
              <a:buNone/>
            </a:pPr>
            <a:endParaRPr lang="en-US" dirty="0"/>
          </a:p>
          <a:p>
            <a:endParaRPr lang="en-US" dirty="0"/>
          </a:p>
          <a:p>
            <a:pPr marL="114300" indent="0">
              <a:buNone/>
            </a:pPr>
            <a:endParaRPr lang="en-US" dirty="0"/>
          </a:p>
        </p:txBody>
      </p:sp>
      <p:pic>
        <p:nvPicPr>
          <p:cNvPr id="12" name="Content Placeholder 35">
            <a:extLst>
              <a:ext uri="{FF2B5EF4-FFF2-40B4-BE49-F238E27FC236}">
                <a16:creationId xmlns:a16="http://schemas.microsoft.com/office/drawing/2014/main" id="{EA05D4F3-04E0-7736-2FD1-A27A7AA795F7}"/>
              </a:ext>
            </a:extLst>
          </p:cNvPr>
          <p:cNvPicPr>
            <a:picLocks noChangeAspect="1"/>
          </p:cNvPicPr>
          <p:nvPr/>
        </p:nvPicPr>
        <p:blipFill rotWithShape="1">
          <a:blip r:embed="rId2"/>
          <a:srcRect l="18286" r="15465" b="2"/>
          <a:stretch/>
        </p:blipFill>
        <p:spPr>
          <a:xfrm>
            <a:off x="6370983" y="990600"/>
            <a:ext cx="5096776" cy="509677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ln>
            <a:noFill/>
          </a:ln>
        </p:spPr>
      </p:pic>
    </p:spTree>
    <p:extLst>
      <p:ext uri="{BB962C8B-B14F-4D97-AF65-F5344CB8AC3E}">
        <p14:creationId xmlns:p14="http://schemas.microsoft.com/office/powerpoint/2010/main" val="171755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5">
          <a:extLst>
            <a:ext uri="{FF2B5EF4-FFF2-40B4-BE49-F238E27FC236}">
              <a16:creationId xmlns:a16="http://schemas.microsoft.com/office/drawing/2014/main" id="{BD3638E7-2505-1770-C977-E942B4A01A25}"/>
            </a:ext>
          </a:extLst>
        </p:cNvPr>
        <p:cNvGrpSpPr/>
        <p:nvPr/>
      </p:nvGrpSpPr>
      <p:grpSpPr>
        <a:xfrm>
          <a:off x="0" y="0"/>
          <a:ext cx="0" cy="0"/>
          <a:chOff x="0" y="0"/>
          <a:chExt cx="0" cy="0"/>
        </a:xfrm>
      </p:grpSpPr>
      <p:pic>
        <p:nvPicPr>
          <p:cNvPr id="346" name="Google Shape;346;p10">
            <a:extLst>
              <a:ext uri="{FF2B5EF4-FFF2-40B4-BE49-F238E27FC236}">
                <a16:creationId xmlns:a16="http://schemas.microsoft.com/office/drawing/2014/main" id="{DAF621C0-7782-D6FC-86AD-7540F0082E6B}"/>
              </a:ext>
            </a:extLst>
          </p:cNvPr>
          <p:cNvPicPr preferRelativeResize="0"/>
          <p:nvPr/>
        </p:nvPicPr>
        <p:blipFill rotWithShape="1">
          <a:blip r:embed="rId3">
            <a:alphaModFix/>
          </a:blip>
          <a:srcRect/>
          <a:stretch/>
        </p:blipFill>
        <p:spPr>
          <a:xfrm>
            <a:off x="277935" y="1659836"/>
            <a:ext cx="5334590" cy="3500744"/>
          </a:xfrm>
          <a:prstGeom prst="rect">
            <a:avLst/>
          </a:prstGeom>
          <a:noFill/>
          <a:ln>
            <a:noFill/>
          </a:ln>
        </p:spPr>
      </p:pic>
      <p:sp>
        <p:nvSpPr>
          <p:cNvPr id="347" name="Google Shape;347;p10">
            <a:extLst>
              <a:ext uri="{FF2B5EF4-FFF2-40B4-BE49-F238E27FC236}">
                <a16:creationId xmlns:a16="http://schemas.microsoft.com/office/drawing/2014/main" id="{0C9FB6B5-A41A-3C9D-1EA1-1EBB4FD8151D}"/>
              </a:ext>
            </a:extLst>
          </p:cNvPr>
          <p:cNvSpPr txBox="1">
            <a:spLocks noGrp="1"/>
          </p:cNvSpPr>
          <p:nvPr>
            <p:ph type="title"/>
          </p:nvPr>
        </p:nvSpPr>
        <p:spPr>
          <a:xfrm>
            <a:off x="272317" y="341376"/>
            <a:ext cx="11647366" cy="649224"/>
          </a:xfrm>
          <a:prstGeom prst="rect">
            <a:avLst/>
          </a:prstGeom>
          <a:noFill/>
          <a:ln>
            <a:noFill/>
          </a:ln>
        </p:spPr>
        <p:txBody>
          <a:bodyPr spcFirstLastPara="1" wrap="square" lIns="91425" tIns="45700" rIns="91425" bIns="45700" anchor="ctr" anchorCtr="0">
            <a:normAutofit/>
          </a:bodyPr>
          <a:lstStyle/>
          <a:p>
            <a:r>
              <a:rPr lang="en-US" sz="3100" i="1" dirty="0"/>
              <a:t>“Strategies for attracting guests to community clubs.”</a:t>
            </a:r>
            <a:endParaRPr i="1" dirty="0"/>
          </a:p>
        </p:txBody>
      </p:sp>
      <p:sp>
        <p:nvSpPr>
          <p:cNvPr id="348" name="Google Shape;348;p10">
            <a:extLst>
              <a:ext uri="{FF2B5EF4-FFF2-40B4-BE49-F238E27FC236}">
                <a16:creationId xmlns:a16="http://schemas.microsoft.com/office/drawing/2014/main" id="{A1A74D21-AE7B-21CF-9ACD-BEA83D8D8002}"/>
              </a:ext>
            </a:extLst>
          </p:cNvPr>
          <p:cNvSpPr txBox="1">
            <a:spLocks noGrp="1"/>
          </p:cNvSpPr>
          <p:nvPr>
            <p:ph type="body" idx="1"/>
          </p:nvPr>
        </p:nvSpPr>
        <p:spPr>
          <a:xfrm>
            <a:off x="5917324" y="903891"/>
            <a:ext cx="6152286" cy="5213130"/>
          </a:xfrm>
          <a:prstGeom prst="rect">
            <a:avLst/>
          </a:prstGeom>
          <a:noFill/>
          <a:ln>
            <a:noFill/>
          </a:ln>
        </p:spPr>
        <p:txBody>
          <a:bodyPr spcFirstLastPara="1" wrap="square" lIns="91425" tIns="45700" rIns="91425" bIns="45700" anchor="t" anchorCtr="0">
            <a:normAutofit fontScale="47500" lnSpcReduction="20000"/>
          </a:bodyPr>
          <a:lstStyle/>
          <a:p>
            <a:pPr marL="114300" indent="0">
              <a:lnSpc>
                <a:spcPct val="120000"/>
              </a:lnSpc>
              <a:buNone/>
            </a:pPr>
            <a:r>
              <a:rPr lang="en-US" sz="3400" b="1" i="1" dirty="0"/>
              <a:t>“Have to have consistency with social media, especially Meetups.”</a:t>
            </a:r>
          </a:p>
          <a:p>
            <a:pPr marL="114300" indent="0">
              <a:lnSpc>
                <a:spcPct val="120000"/>
              </a:lnSpc>
              <a:buNone/>
            </a:pPr>
            <a:r>
              <a:rPr lang="en-US" sz="3400" b="1" i="1" dirty="0"/>
              <a:t>“Use different social media for different age groups.  Facebook doesn’t work for Gen Z.”</a:t>
            </a:r>
          </a:p>
          <a:p>
            <a:pPr marL="114300" indent="0">
              <a:lnSpc>
                <a:spcPct val="120000"/>
              </a:lnSpc>
              <a:buNone/>
            </a:pPr>
            <a:r>
              <a:rPr lang="en-US" sz="3400" b="1" i="1" dirty="0"/>
              <a:t>“Make sure to plan ahead and advertise your open house if you want a good turnout.”</a:t>
            </a:r>
          </a:p>
          <a:p>
            <a:pPr marL="114300" indent="0">
              <a:lnSpc>
                <a:spcPct val="120000"/>
              </a:lnSpc>
              <a:buNone/>
            </a:pPr>
            <a:r>
              <a:rPr lang="en-US" sz="3400" b="1" i="1" dirty="0"/>
              <a:t>“ALWAYS keep the club website up to date.  Add the next meeting theme to the homepage.”</a:t>
            </a:r>
          </a:p>
          <a:p>
            <a:pPr marL="114300" indent="0">
              <a:lnSpc>
                <a:spcPct val="120000"/>
              </a:lnSpc>
              <a:buNone/>
            </a:pPr>
            <a:r>
              <a:rPr lang="en-US" sz="3400" b="1" i="1" dirty="0"/>
              <a:t>“Extend a personal invite to former members.  Can also send them a digital copy of TI magazine to remind them of Toastmasters.”</a:t>
            </a:r>
          </a:p>
          <a:p>
            <a:pPr marL="114300" indent="0">
              <a:lnSpc>
                <a:spcPct val="120000"/>
              </a:lnSpc>
              <a:buNone/>
            </a:pPr>
            <a:r>
              <a:rPr lang="en-US" sz="3400" b="1" i="1" dirty="0"/>
              <a:t>“Email former guests about each club meeting.”</a:t>
            </a:r>
          </a:p>
          <a:p>
            <a:pPr marL="114300" indent="0">
              <a:lnSpc>
                <a:spcPct val="120000"/>
              </a:lnSpc>
              <a:buNone/>
            </a:pPr>
            <a:r>
              <a:rPr lang="en-US" sz="3400" b="1" i="1" dirty="0"/>
              <a:t>“Advertise your speech contests!!”</a:t>
            </a:r>
          </a:p>
          <a:p>
            <a:pPr marL="114300" indent="0">
              <a:lnSpc>
                <a:spcPct val="120000"/>
              </a:lnSpc>
              <a:buNone/>
            </a:pPr>
            <a:r>
              <a:rPr lang="en-US" sz="3400" b="1" i="1" dirty="0"/>
              <a:t>“Organize a club sponsored Speechcraft.”</a:t>
            </a:r>
          </a:p>
          <a:p>
            <a:pPr marL="114300" indent="0">
              <a:lnSpc>
                <a:spcPct val="120000"/>
              </a:lnSpc>
              <a:buNone/>
            </a:pPr>
            <a:r>
              <a:rPr lang="en-US" sz="3400" b="1" i="1" dirty="0"/>
              <a:t>“Wear TI pins, buttons, t-shirts outside of club meetings.  People will ask you about it.” </a:t>
            </a:r>
          </a:p>
          <a:p>
            <a:pPr marL="0" lvl="0" indent="0" algn="l" rtl="0">
              <a:lnSpc>
                <a:spcPct val="90000"/>
              </a:lnSpc>
              <a:spcBef>
                <a:spcPts val="0"/>
              </a:spcBef>
              <a:spcAft>
                <a:spcPts val="0"/>
              </a:spcAft>
              <a:buClr>
                <a:schemeClr val="dk1"/>
              </a:buClr>
              <a:buSzPts val="2000"/>
              <a:buNone/>
            </a:pPr>
            <a:endParaRPr dirty="0"/>
          </a:p>
        </p:txBody>
      </p:sp>
    </p:spTree>
    <p:extLst>
      <p:ext uri="{BB962C8B-B14F-4D97-AF65-F5344CB8AC3E}">
        <p14:creationId xmlns:p14="http://schemas.microsoft.com/office/powerpoint/2010/main" val="18444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
                                            <p:txEl>
                                              <p:pRg st="0" end="0"/>
                                            </p:txEl>
                                          </p:spTgt>
                                        </p:tgtEl>
                                        <p:attrNameLst>
                                          <p:attrName>style.visibility</p:attrName>
                                        </p:attrNameLst>
                                      </p:cBhvr>
                                      <p:to>
                                        <p:strVal val="visible"/>
                                      </p:to>
                                    </p:set>
                                    <p:anim calcmode="lin" valueType="num">
                                      <p:cBhvr additive="base">
                                        <p:cTn id="7" dur="500" fill="hold"/>
                                        <p:tgtEl>
                                          <p:spTgt spid="3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
                                            <p:txEl>
                                              <p:pRg st="1" end="1"/>
                                            </p:txEl>
                                          </p:spTgt>
                                        </p:tgtEl>
                                        <p:attrNameLst>
                                          <p:attrName>style.visibility</p:attrName>
                                        </p:attrNameLst>
                                      </p:cBhvr>
                                      <p:to>
                                        <p:strVal val="visible"/>
                                      </p:to>
                                    </p:set>
                                    <p:anim calcmode="lin" valueType="num">
                                      <p:cBhvr additive="base">
                                        <p:cTn id="11" dur="500" fill="hold"/>
                                        <p:tgtEl>
                                          <p:spTgt spid="3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8">
                                            <p:txEl>
                                              <p:pRg st="2" end="2"/>
                                            </p:txEl>
                                          </p:spTgt>
                                        </p:tgtEl>
                                        <p:attrNameLst>
                                          <p:attrName>style.visibility</p:attrName>
                                        </p:attrNameLst>
                                      </p:cBhvr>
                                      <p:to>
                                        <p:strVal val="visible"/>
                                      </p:to>
                                    </p:set>
                                    <p:anim calcmode="lin" valueType="num">
                                      <p:cBhvr additive="base">
                                        <p:cTn id="15" dur="500" fill="hold"/>
                                        <p:tgtEl>
                                          <p:spTgt spid="34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8">
                                            <p:txEl>
                                              <p:pRg st="3" end="3"/>
                                            </p:txEl>
                                          </p:spTgt>
                                        </p:tgtEl>
                                        <p:attrNameLst>
                                          <p:attrName>style.visibility</p:attrName>
                                        </p:attrNameLst>
                                      </p:cBhvr>
                                      <p:to>
                                        <p:strVal val="visible"/>
                                      </p:to>
                                    </p:set>
                                    <p:anim calcmode="lin" valueType="num">
                                      <p:cBhvr additive="base">
                                        <p:cTn id="19" dur="500" fill="hold"/>
                                        <p:tgtEl>
                                          <p:spTgt spid="34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8">
                                            <p:txEl>
                                              <p:pRg st="4" end="4"/>
                                            </p:txEl>
                                          </p:spTgt>
                                        </p:tgtEl>
                                        <p:attrNameLst>
                                          <p:attrName>style.visibility</p:attrName>
                                        </p:attrNameLst>
                                      </p:cBhvr>
                                      <p:to>
                                        <p:strVal val="visible"/>
                                      </p:to>
                                    </p:set>
                                    <p:anim calcmode="lin" valueType="num">
                                      <p:cBhvr additive="base">
                                        <p:cTn id="23" dur="500" fill="hold"/>
                                        <p:tgtEl>
                                          <p:spTgt spid="34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8">
                                            <p:txEl>
                                              <p:pRg st="5" end="5"/>
                                            </p:txEl>
                                          </p:spTgt>
                                        </p:tgtEl>
                                        <p:attrNameLst>
                                          <p:attrName>style.visibility</p:attrName>
                                        </p:attrNameLst>
                                      </p:cBhvr>
                                      <p:to>
                                        <p:strVal val="visible"/>
                                      </p:to>
                                    </p:set>
                                    <p:anim calcmode="lin" valueType="num">
                                      <p:cBhvr additive="base">
                                        <p:cTn id="27" dur="500" fill="hold"/>
                                        <p:tgtEl>
                                          <p:spTgt spid="34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8">
                                            <p:txEl>
                                              <p:pRg st="6" end="6"/>
                                            </p:txEl>
                                          </p:spTgt>
                                        </p:tgtEl>
                                        <p:attrNameLst>
                                          <p:attrName>style.visibility</p:attrName>
                                        </p:attrNameLst>
                                      </p:cBhvr>
                                      <p:to>
                                        <p:strVal val="visible"/>
                                      </p:to>
                                    </p:set>
                                    <p:anim calcmode="lin" valueType="num">
                                      <p:cBhvr additive="base">
                                        <p:cTn id="31" dur="500" fill="hold"/>
                                        <p:tgtEl>
                                          <p:spTgt spid="34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8">
                                            <p:txEl>
                                              <p:pRg st="7" end="7"/>
                                            </p:txEl>
                                          </p:spTgt>
                                        </p:tgtEl>
                                        <p:attrNameLst>
                                          <p:attrName>style.visibility</p:attrName>
                                        </p:attrNameLst>
                                      </p:cBhvr>
                                      <p:to>
                                        <p:strVal val="visible"/>
                                      </p:to>
                                    </p:set>
                                    <p:anim calcmode="lin" valueType="num">
                                      <p:cBhvr additive="base">
                                        <p:cTn id="35" dur="500" fill="hold"/>
                                        <p:tgtEl>
                                          <p:spTgt spid="34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8">
                                            <p:txEl>
                                              <p:pRg st="8" end="8"/>
                                            </p:txEl>
                                          </p:spTgt>
                                        </p:tgtEl>
                                        <p:attrNameLst>
                                          <p:attrName>style.visibility</p:attrName>
                                        </p:attrNameLst>
                                      </p:cBhvr>
                                      <p:to>
                                        <p:strVal val="visible"/>
                                      </p:to>
                                    </p:set>
                                    <p:anim calcmode="lin" valueType="num">
                                      <p:cBhvr additive="base">
                                        <p:cTn id="39" dur="500" fill="hold"/>
                                        <p:tgtEl>
                                          <p:spTgt spid="34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4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C743-0858-2053-0E7C-A7E651876BFA}"/>
              </a:ext>
            </a:extLst>
          </p:cNvPr>
          <p:cNvSpPr>
            <a:spLocks noGrp="1"/>
          </p:cNvSpPr>
          <p:nvPr>
            <p:ph type="title"/>
          </p:nvPr>
        </p:nvSpPr>
        <p:spPr>
          <a:xfrm>
            <a:off x="277934" y="524373"/>
            <a:ext cx="11647366" cy="649224"/>
          </a:xfrm>
        </p:spPr>
        <p:txBody>
          <a:bodyPr>
            <a:normAutofit fontScale="90000"/>
          </a:bodyPr>
          <a:lstStyle/>
          <a:p>
            <a:r>
              <a:rPr lang="en-US" sz="3100" i="1" dirty="0"/>
              <a:t>“How can host companies support club membership growth?”</a:t>
            </a:r>
            <a:br>
              <a:rPr lang="en-US" sz="3600" dirty="0"/>
            </a:br>
            <a:endParaRPr lang="en-US" dirty="0"/>
          </a:p>
        </p:txBody>
      </p:sp>
      <p:sp>
        <p:nvSpPr>
          <p:cNvPr id="3" name="Text Placeholder 2">
            <a:extLst>
              <a:ext uri="{FF2B5EF4-FFF2-40B4-BE49-F238E27FC236}">
                <a16:creationId xmlns:a16="http://schemas.microsoft.com/office/drawing/2014/main" id="{28A9362E-FB5A-486A-8EFF-86CF8661769A}"/>
              </a:ext>
            </a:extLst>
          </p:cNvPr>
          <p:cNvSpPr>
            <a:spLocks noGrp="1"/>
          </p:cNvSpPr>
          <p:nvPr>
            <p:ph type="body" idx="1"/>
          </p:nvPr>
        </p:nvSpPr>
        <p:spPr>
          <a:xfrm>
            <a:off x="266700" y="1173597"/>
            <a:ext cx="5641848" cy="4575313"/>
          </a:xfrm>
        </p:spPr>
        <p:txBody>
          <a:bodyPr>
            <a:noAutofit/>
          </a:bodyPr>
          <a:lstStyle/>
          <a:p>
            <a:pPr marL="114300" indent="0">
              <a:buNone/>
            </a:pPr>
            <a:r>
              <a:rPr lang="en-US" sz="1800" b="1" i="1" dirty="0"/>
              <a:t>“Publicize your Toastmasters meetings through the company intranet. Ask for your meetings to be put on the company calendar.” </a:t>
            </a:r>
          </a:p>
          <a:p>
            <a:pPr marL="114300" indent="0">
              <a:buNone/>
            </a:pPr>
            <a:r>
              <a:rPr lang="en-US" sz="1800" b="1" i="1" dirty="0"/>
              <a:t>“My company has interns give a presentation about what they learned at the end of their internship.  Through HR, we offer mentors to the interns to improve their presentation skills.”</a:t>
            </a:r>
          </a:p>
          <a:p>
            <a:pPr marL="114300" indent="0">
              <a:buNone/>
            </a:pPr>
            <a:r>
              <a:rPr lang="en-US" sz="1800" b="1" i="1" dirty="0"/>
              <a:t>“Have the club president invite high level executives to your meetings.  They give a lot of presentations and if they join and like it others will follow.”</a:t>
            </a:r>
          </a:p>
          <a:p>
            <a:pPr marL="114300" indent="0">
              <a:buNone/>
            </a:pPr>
            <a:r>
              <a:rPr lang="en-US" sz="1800" b="1" i="1" dirty="0"/>
              <a:t>”Remember to ask the member if they want a Pathways level completion certificate to be sent to their boss.  It will give more exposure to Toastmasters.”</a:t>
            </a:r>
          </a:p>
        </p:txBody>
      </p:sp>
      <p:pic>
        <p:nvPicPr>
          <p:cNvPr id="6" name="Picture 5">
            <a:extLst>
              <a:ext uri="{FF2B5EF4-FFF2-40B4-BE49-F238E27FC236}">
                <a16:creationId xmlns:a16="http://schemas.microsoft.com/office/drawing/2014/main" id="{C7458480-42F3-0943-B621-0EA3701702A3}"/>
              </a:ext>
            </a:extLst>
          </p:cNvPr>
          <p:cNvPicPr>
            <a:picLocks noChangeAspect="1"/>
          </p:cNvPicPr>
          <p:nvPr/>
        </p:nvPicPr>
        <p:blipFill>
          <a:blip r:embed="rId3"/>
          <a:stretch>
            <a:fillRect/>
          </a:stretch>
        </p:blipFill>
        <p:spPr>
          <a:xfrm rot="5400000">
            <a:off x="6217754" y="1621735"/>
            <a:ext cx="5049078" cy="3786809"/>
          </a:xfrm>
          <a:prstGeom prst="rect">
            <a:avLst/>
          </a:prstGeom>
        </p:spPr>
      </p:pic>
    </p:spTree>
    <p:extLst>
      <p:ext uri="{BB962C8B-B14F-4D97-AF65-F5344CB8AC3E}">
        <p14:creationId xmlns:p14="http://schemas.microsoft.com/office/powerpoint/2010/main" val="344509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E6DD-3415-A797-1AB3-A8C163E76B16}"/>
              </a:ext>
            </a:extLst>
          </p:cNvPr>
          <p:cNvSpPr>
            <a:spLocks noGrp="1"/>
          </p:cNvSpPr>
          <p:nvPr>
            <p:ph type="title"/>
          </p:nvPr>
        </p:nvSpPr>
        <p:spPr/>
        <p:txBody>
          <a:bodyPr/>
          <a:lstStyle/>
          <a:p>
            <a:r>
              <a:rPr lang="en-US" i="1" dirty="0"/>
              <a:t>“Following through with guests.”</a:t>
            </a:r>
          </a:p>
        </p:txBody>
      </p:sp>
      <p:sp>
        <p:nvSpPr>
          <p:cNvPr id="3" name="Text Placeholder 2">
            <a:extLst>
              <a:ext uri="{FF2B5EF4-FFF2-40B4-BE49-F238E27FC236}">
                <a16:creationId xmlns:a16="http://schemas.microsoft.com/office/drawing/2014/main" id="{324D251D-308C-9A09-50C2-D6F791A5A812}"/>
              </a:ext>
            </a:extLst>
          </p:cNvPr>
          <p:cNvSpPr>
            <a:spLocks noGrp="1"/>
          </p:cNvSpPr>
          <p:nvPr>
            <p:ph type="body" idx="1"/>
          </p:nvPr>
        </p:nvSpPr>
        <p:spPr>
          <a:xfrm>
            <a:off x="274885" y="1535080"/>
            <a:ext cx="5641848" cy="4332319"/>
          </a:xfrm>
        </p:spPr>
        <p:txBody>
          <a:bodyPr>
            <a:normAutofit fontScale="77500" lnSpcReduction="20000"/>
          </a:bodyPr>
          <a:lstStyle/>
          <a:p>
            <a:r>
              <a:rPr lang="en-US" i="1" dirty="0"/>
              <a:t>“</a:t>
            </a:r>
            <a:r>
              <a:rPr lang="en-US" b="1" i="1" dirty="0"/>
              <a:t>Sometimes the VPM can’t be at the meeting.  The officers need to work together and decide who will follow up.”</a:t>
            </a:r>
          </a:p>
          <a:p>
            <a:r>
              <a:rPr lang="en-US" b="1" i="1" dirty="0"/>
              <a:t>“Have them (guests) put their contact info in the chat if it is an online meeting.”</a:t>
            </a:r>
          </a:p>
          <a:p>
            <a:r>
              <a:rPr lang="en-US" b="1" i="1" dirty="0"/>
              <a:t>“The VPM should follow up while the meeting is fresh in their (guest) memory.  Don’t be scared to ask them to join the first day if they are really excited.”</a:t>
            </a:r>
          </a:p>
          <a:p>
            <a:r>
              <a:rPr lang="en-US" b="1" i="1" dirty="0"/>
              <a:t>“Send them a guest packet before the meeting and get them an application ASAP!” </a:t>
            </a:r>
          </a:p>
          <a:p>
            <a:endParaRPr lang="en-US" dirty="0"/>
          </a:p>
        </p:txBody>
      </p:sp>
      <p:sp>
        <p:nvSpPr>
          <p:cNvPr id="4" name="Text Placeholder 3">
            <a:extLst>
              <a:ext uri="{FF2B5EF4-FFF2-40B4-BE49-F238E27FC236}">
                <a16:creationId xmlns:a16="http://schemas.microsoft.com/office/drawing/2014/main" id="{B6F02A08-38D9-33B0-05A1-43CB7BF421CC}"/>
              </a:ext>
            </a:extLst>
          </p:cNvPr>
          <p:cNvSpPr>
            <a:spLocks noGrp="1"/>
          </p:cNvSpPr>
          <p:nvPr>
            <p:ph type="body" idx="2"/>
          </p:nvPr>
        </p:nvSpPr>
        <p:spPr/>
        <p:txBody>
          <a:bodyPr/>
          <a:lstStyle/>
          <a:p>
            <a:endParaRPr lang="en-US" dirty="0"/>
          </a:p>
        </p:txBody>
      </p:sp>
      <p:pic>
        <p:nvPicPr>
          <p:cNvPr id="5" name="Content Placeholder 5">
            <a:extLst>
              <a:ext uri="{FF2B5EF4-FFF2-40B4-BE49-F238E27FC236}">
                <a16:creationId xmlns:a16="http://schemas.microsoft.com/office/drawing/2014/main" id="{04F37E97-C571-B0AE-879E-A4F5A8282C56}"/>
              </a:ext>
            </a:extLst>
          </p:cNvPr>
          <p:cNvPicPr>
            <a:picLocks noGrp="1" noChangeAspect="1"/>
          </p:cNvPicPr>
          <p:nvPr>
            <p:ph sz="half" idx="2"/>
          </p:nvPr>
        </p:nvPicPr>
        <p:blipFill rotWithShape="1">
          <a:blip r:embed="rId2"/>
          <a:srcRect t="5436"/>
          <a:stretch/>
        </p:blipFill>
        <p:spPr>
          <a:xfrm>
            <a:off x="6182138" y="1618426"/>
            <a:ext cx="5494683" cy="3896988"/>
          </a:xfrm>
          <a:prstGeom prst="rect">
            <a:avLst/>
          </a:prstGeom>
        </p:spPr>
      </p:pic>
    </p:spTree>
    <p:extLst>
      <p:ext uri="{BB962C8B-B14F-4D97-AF65-F5344CB8AC3E}">
        <p14:creationId xmlns:p14="http://schemas.microsoft.com/office/powerpoint/2010/main" val="315973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260D-B9FB-1CEA-10C6-BAB1062A9F4E}"/>
              </a:ext>
            </a:extLst>
          </p:cNvPr>
          <p:cNvSpPr>
            <a:spLocks noGrp="1"/>
          </p:cNvSpPr>
          <p:nvPr>
            <p:ph type="title"/>
          </p:nvPr>
        </p:nvSpPr>
        <p:spPr/>
        <p:txBody>
          <a:bodyPr/>
          <a:lstStyle/>
          <a:p>
            <a:r>
              <a:rPr lang="en-US" sz="3600" i="1" dirty="0"/>
              <a:t>“Helping new members get started on Pathways.”</a:t>
            </a:r>
            <a:endParaRPr lang="en-US" i="1" dirty="0"/>
          </a:p>
        </p:txBody>
      </p:sp>
      <p:sp>
        <p:nvSpPr>
          <p:cNvPr id="3" name="Text Placeholder 2">
            <a:extLst>
              <a:ext uri="{FF2B5EF4-FFF2-40B4-BE49-F238E27FC236}">
                <a16:creationId xmlns:a16="http://schemas.microsoft.com/office/drawing/2014/main" id="{EE45A533-5EDF-3630-9C0B-5D242190B5FD}"/>
              </a:ext>
            </a:extLst>
          </p:cNvPr>
          <p:cNvSpPr>
            <a:spLocks noGrp="1"/>
          </p:cNvSpPr>
          <p:nvPr>
            <p:ph type="body" idx="1"/>
          </p:nvPr>
        </p:nvSpPr>
        <p:spPr/>
        <p:txBody>
          <a:bodyPr>
            <a:normAutofit fontScale="92500" lnSpcReduction="10000"/>
          </a:bodyPr>
          <a:lstStyle/>
          <a:p>
            <a:r>
              <a:rPr lang="en-US" sz="2400" b="1" i="1" dirty="0"/>
              <a:t>“Schedule a new member orientation session for them when they join.”</a:t>
            </a:r>
          </a:p>
          <a:p>
            <a:r>
              <a:rPr lang="en-US" sz="2400" b="1" i="1" dirty="0"/>
              <a:t>“Show them (new members) how to use both sites (TI site and club site),  If you don’t, they can’t sign up for speeches.”</a:t>
            </a:r>
          </a:p>
          <a:p>
            <a:r>
              <a:rPr lang="en-US" sz="2400" b="1" i="1" dirty="0"/>
              <a:t>“Email the district for information about the next Pathways seminar.  I think Maryann </a:t>
            </a:r>
            <a:r>
              <a:rPr lang="en-US" sz="2400" b="1" i="1" dirty="0" err="1"/>
              <a:t>Reichelt</a:t>
            </a:r>
            <a:r>
              <a:rPr lang="en-US" sz="2400" b="1" i="1" dirty="0"/>
              <a:t> is doing it this year.”  </a:t>
            </a:r>
          </a:p>
          <a:p>
            <a:r>
              <a:rPr lang="en-US" sz="2400" b="1" i="1" dirty="0"/>
              <a:t>“Follow up so you know they (new member) got the link from TI to set up their member account.”</a:t>
            </a:r>
          </a:p>
        </p:txBody>
      </p:sp>
      <p:pic>
        <p:nvPicPr>
          <p:cNvPr id="5" name="Content Placeholder 8">
            <a:extLst>
              <a:ext uri="{FF2B5EF4-FFF2-40B4-BE49-F238E27FC236}">
                <a16:creationId xmlns:a16="http://schemas.microsoft.com/office/drawing/2014/main" id="{C6ECE742-4D08-2A83-6D01-2A0B8076CD38}"/>
              </a:ext>
            </a:extLst>
          </p:cNvPr>
          <p:cNvPicPr>
            <a:picLocks noGrp="1" noChangeAspect="1"/>
          </p:cNvPicPr>
          <p:nvPr>
            <p:ph sz="half" idx="2"/>
          </p:nvPr>
        </p:nvPicPr>
        <p:blipFill>
          <a:blip r:embed="rId2"/>
          <a:stretch>
            <a:fillRect/>
          </a:stretch>
        </p:blipFill>
        <p:spPr>
          <a:xfrm>
            <a:off x="7087628" y="795669"/>
            <a:ext cx="3829156" cy="5071731"/>
          </a:xfrm>
          <a:prstGeom prst="rect">
            <a:avLst/>
          </a:prstGeom>
        </p:spPr>
      </p:pic>
    </p:spTree>
    <p:extLst>
      <p:ext uri="{BB962C8B-B14F-4D97-AF65-F5344CB8AC3E}">
        <p14:creationId xmlns:p14="http://schemas.microsoft.com/office/powerpoint/2010/main" val="18926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10173</TotalTime>
  <Words>1668</Words>
  <Application>Microsoft Macintosh PowerPoint</Application>
  <PresentationFormat>Widescreen</PresentationFormat>
  <Paragraphs>184</Paragraphs>
  <Slides>35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Calibri</vt:lpstr>
      <vt:lpstr>Lucida Grande</vt:lpstr>
      <vt:lpstr>Wingdings</vt:lpstr>
      <vt:lpstr>Open Sans</vt:lpstr>
      <vt:lpstr>Aptos</vt:lpstr>
      <vt:lpstr>Symbol</vt:lpstr>
      <vt:lpstr>Arial</vt:lpstr>
      <vt:lpstr>Open Sans SemiBold</vt:lpstr>
      <vt:lpstr>Toastmasters Theme Dark Mode</vt:lpstr>
      <vt:lpstr>Toastmasters Theme Light Mode</vt:lpstr>
      <vt:lpstr>VPM and VPPR Training  Winter TLI 2024  </vt:lpstr>
      <vt:lpstr>Introduce Yourself </vt:lpstr>
      <vt:lpstr>Agenda</vt:lpstr>
      <vt:lpstr>Check in</vt:lpstr>
      <vt:lpstr>Topics Discussed in Previous VPM / VPPR Session</vt:lpstr>
      <vt:lpstr>“Strategies for attracting guests to community clubs.”</vt:lpstr>
      <vt:lpstr>“How can host companies support club membership growth?” </vt:lpstr>
      <vt:lpstr>“Following through with guests.”</vt:lpstr>
      <vt:lpstr>“Helping new members get started on Pathways.”</vt:lpstr>
      <vt:lpstr>“Having difficulty motivating members to volunteer.”</vt:lpstr>
      <vt:lpstr>Member Engagement</vt:lpstr>
      <vt:lpstr>Club Member Engagement </vt:lpstr>
      <vt:lpstr>Member Engagement</vt:lpstr>
      <vt:lpstr>Actively Disengaged  </vt:lpstr>
      <vt:lpstr>Opportunity Group </vt:lpstr>
      <vt:lpstr>Engaged Contributor  </vt:lpstr>
      <vt:lpstr>Actively Engaged  </vt:lpstr>
      <vt:lpstr> </vt:lpstr>
      <vt:lpstr>Focus on Member Goals</vt:lpstr>
      <vt:lpstr>New Member Engagement Tools</vt:lpstr>
      <vt:lpstr>PowerPoint Presentation</vt:lpstr>
      <vt:lpstr>Focus on Club Improvement</vt:lpstr>
      <vt:lpstr>Continuous Club Improvement</vt:lpstr>
      <vt:lpstr>The Experts Say…</vt:lpstr>
      <vt:lpstr>Year End  Club Executive Committee</vt:lpstr>
      <vt:lpstr>Year End Executive Committee</vt:lpstr>
      <vt:lpstr>Next Years Executive Committee</vt:lpstr>
      <vt:lpstr>Update Club Success Plan</vt:lpstr>
      <vt:lpstr>Success Plan</vt:lpstr>
      <vt:lpstr>Review DCP Goals</vt:lpstr>
      <vt:lpstr>Monitor Distinguished Club Program (DCP) Goals</vt:lpstr>
      <vt:lpstr>What Areas Of Improvement Can This Club Make?</vt:lpstr>
      <vt:lpstr>Wrap-Up</vt:lpstr>
      <vt:lpstr>Agenda</vt:lpstr>
      <vt:lpstr>This concludes the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VPM and VPPR Training</dc:title>
  <dc:creator>Heather Blase</dc:creator>
  <cp:lastModifiedBy>Wendy Pesavento</cp:lastModifiedBy>
  <cp:revision>44</cp:revision>
  <cp:lastPrinted>2024-01-31T00:48:39Z</cp:lastPrinted>
  <dcterms:created xsi:type="dcterms:W3CDTF">2021-06-27T16:16:12Z</dcterms:created>
  <dcterms:modified xsi:type="dcterms:W3CDTF">2024-01-31T04:50:04Z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etDate">
    <vt:lpwstr>2021-06-27T16:16:12Z</vt:lpwstr>
  </property>
  <property fmtid="{D5CDD505-2E9C-101B-9397-08002B2CF9AE}" pid="4" name="MSIP_Label_fb5e2db6-eecf-4aa2-8fc3-174bf94bce19_Method">
    <vt:lpwstr>Standard</vt:lpwstr>
  </property>
  <property fmtid="{D5CDD505-2E9C-101B-9397-08002B2CF9AE}" pid="5" name="MSIP_Label_fb5e2db6-eecf-4aa2-8fc3-174bf94bce19_Name">
    <vt:lpwstr>fb5e2db6-eecf-4aa2-8fc3-174bf94bce19</vt:lpwstr>
  </property>
  <property fmtid="{D5CDD505-2E9C-101B-9397-08002B2CF9AE}" pid="6" name="MSIP_Label_fb5e2db6-eecf-4aa2-8fc3-174bf94bce19_SiteId">
    <vt:lpwstr>ceb177bf-013b-49ab-8a9c-4abce32afc1e</vt:lpwstr>
  </property>
  <property fmtid="{D5CDD505-2E9C-101B-9397-08002B2CF9AE}" pid="7" name="MSIP_Label_fb5e2db6-eecf-4aa2-8fc3-174bf94bce19_ActionId">
    <vt:lpwstr>bfc0a3ff-8dc8-4b85-8f80-9a08cd0554a9</vt:lpwstr>
  </property>
  <property fmtid="{D5CDD505-2E9C-101B-9397-08002B2CF9AE}" pid="8" name="MSIP_Label_fb5e2db6-eecf-4aa2-8fc3-174bf94bce19_ContentBits">
    <vt:lpwstr>2</vt:lpwstr>
  </property>
  <property fmtid="{D5CDD505-2E9C-101B-9397-08002B2CF9AE}" pid="9" name="ClassificationContentMarkingFooterLocations">
    <vt:lpwstr>Toastmasters Theme Light Mode:3\Toastmasters Theme Dark Mode:3</vt:lpwstr>
  </property>
  <property fmtid="{D5CDD505-2E9C-101B-9397-08002B2CF9AE}" pid="10" name="ClassificationContentMarkingFooterText">
    <vt:lpwstr>Caterpillar: Confidential Green</vt:lpwstr>
  </property>
</Properties>
</file>