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318" r:id="rId3"/>
    <p:sldId id="426" r:id="rId4"/>
    <p:sldId id="302" r:id="rId5"/>
    <p:sldId id="288" r:id="rId6"/>
    <p:sldId id="311" r:id="rId7"/>
    <p:sldId id="308" r:id="rId8"/>
    <p:sldId id="284" r:id="rId9"/>
    <p:sldId id="263" r:id="rId10"/>
    <p:sldId id="317" r:id="rId11"/>
    <p:sldId id="292" r:id="rId12"/>
    <p:sldId id="257" r:id="rId13"/>
    <p:sldId id="303" r:id="rId14"/>
    <p:sldId id="289" r:id="rId15"/>
    <p:sldId id="261" r:id="rId16"/>
    <p:sldId id="285" r:id="rId17"/>
    <p:sldId id="301" r:id="rId18"/>
    <p:sldId id="294" r:id="rId19"/>
    <p:sldId id="293" r:id="rId20"/>
    <p:sldId id="315" r:id="rId21"/>
    <p:sldId id="259" r:id="rId22"/>
    <p:sldId id="316" r:id="rId23"/>
    <p:sldId id="260" r:id="rId24"/>
    <p:sldId id="298" r:id="rId25"/>
    <p:sldId id="309" r:id="rId26"/>
    <p:sldId id="310" r:id="rId27"/>
    <p:sldId id="304" r:id="rId28"/>
    <p:sldId id="427" r:id="rId29"/>
    <p:sldId id="428" r:id="rId30"/>
    <p:sldId id="429" r:id="rId31"/>
    <p:sldId id="271" r:id="rId32"/>
    <p:sldId id="270" r:id="rId33"/>
    <p:sldId id="272" r:id="rId34"/>
    <p:sldId id="277" r:id="rId35"/>
    <p:sldId id="280" r:id="rId36"/>
    <p:sldId id="282" r:id="rId37"/>
    <p:sldId id="313" r:id="rId38"/>
    <p:sldId id="265" r:id="rId39"/>
    <p:sldId id="325" r:id="rId40"/>
    <p:sldId id="31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153771-D2A2-4896-899D-B21F7F47FA31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B517485-93D9-41A9-9184-7620302FDD3B}">
      <dgm:prSet/>
      <dgm:spPr/>
      <dgm:t>
        <a:bodyPr/>
        <a:lstStyle/>
        <a:p>
          <a:r>
            <a:rPr lang="en-US"/>
            <a:t>SPEECH</a:t>
          </a:r>
        </a:p>
      </dgm:t>
    </dgm:pt>
    <dgm:pt modelId="{2B32E06A-9C8A-417E-8E0C-47867062FBA8}" type="parTrans" cxnId="{7DADFBA8-9F5D-4344-8FC3-79EA54E578BA}">
      <dgm:prSet/>
      <dgm:spPr/>
      <dgm:t>
        <a:bodyPr/>
        <a:lstStyle/>
        <a:p>
          <a:endParaRPr lang="en-US"/>
        </a:p>
      </dgm:t>
    </dgm:pt>
    <dgm:pt modelId="{C5378C2A-D3F3-474F-BCF8-359FCC0F9F63}" type="sibTrans" cxnId="{7DADFBA8-9F5D-4344-8FC3-79EA54E578BA}">
      <dgm:prSet/>
      <dgm:spPr/>
      <dgm:t>
        <a:bodyPr/>
        <a:lstStyle/>
        <a:p>
          <a:endParaRPr lang="en-US"/>
        </a:p>
      </dgm:t>
    </dgm:pt>
    <dgm:pt modelId="{6FA48B1F-B035-46A2-97FE-282C3E3D48B9}">
      <dgm:prSet/>
      <dgm:spPr/>
      <dgm:t>
        <a:bodyPr/>
        <a:lstStyle/>
        <a:p>
          <a:r>
            <a:rPr lang="en-US" dirty="0"/>
            <a:t>Interpersonal speaking</a:t>
          </a:r>
        </a:p>
      </dgm:t>
    </dgm:pt>
    <dgm:pt modelId="{523AFAEC-253E-456F-81EF-45EB764F8A86}" type="parTrans" cxnId="{25873345-0705-4EDF-91C0-0DCA3687CAE4}">
      <dgm:prSet/>
      <dgm:spPr/>
      <dgm:t>
        <a:bodyPr/>
        <a:lstStyle/>
        <a:p>
          <a:endParaRPr lang="en-US"/>
        </a:p>
      </dgm:t>
    </dgm:pt>
    <dgm:pt modelId="{AD8B231C-C6EC-4021-A9BD-65720091F242}" type="sibTrans" cxnId="{25873345-0705-4EDF-91C0-0DCA3687CAE4}">
      <dgm:prSet/>
      <dgm:spPr/>
      <dgm:t>
        <a:bodyPr/>
        <a:lstStyle/>
        <a:p>
          <a:endParaRPr lang="en-US"/>
        </a:p>
      </dgm:t>
    </dgm:pt>
    <dgm:pt modelId="{70D2198C-C8E8-41D6-9E48-4A6C1DFCFE85}">
      <dgm:prSet/>
      <dgm:spPr/>
      <dgm:t>
        <a:bodyPr/>
        <a:lstStyle/>
        <a:p>
          <a:r>
            <a:rPr lang="en-US" dirty="0"/>
            <a:t>Public Speaking</a:t>
          </a:r>
        </a:p>
      </dgm:t>
    </dgm:pt>
    <dgm:pt modelId="{D370373C-1FCD-4B25-9234-E6716A6302E6}" type="parTrans" cxnId="{F22459A1-7084-4F38-BE4C-43C20912C4C7}">
      <dgm:prSet/>
      <dgm:spPr/>
      <dgm:t>
        <a:bodyPr/>
        <a:lstStyle/>
        <a:p>
          <a:endParaRPr lang="en-US"/>
        </a:p>
      </dgm:t>
    </dgm:pt>
    <dgm:pt modelId="{31A48B05-1429-4189-A7B0-42E87CAB15C5}" type="sibTrans" cxnId="{F22459A1-7084-4F38-BE4C-43C20912C4C7}">
      <dgm:prSet/>
      <dgm:spPr/>
      <dgm:t>
        <a:bodyPr/>
        <a:lstStyle/>
        <a:p>
          <a:endParaRPr lang="en-US"/>
        </a:p>
      </dgm:t>
    </dgm:pt>
    <dgm:pt modelId="{EE50A62A-53DD-4DAC-BE31-1DB3AA27B530}" type="pres">
      <dgm:prSet presAssocID="{C8153771-D2A2-4896-899D-B21F7F47FA31}" presName="linear" presStyleCnt="0">
        <dgm:presLayoutVars>
          <dgm:animLvl val="lvl"/>
          <dgm:resizeHandles val="exact"/>
        </dgm:presLayoutVars>
      </dgm:prSet>
      <dgm:spPr/>
    </dgm:pt>
    <dgm:pt modelId="{EECE55C1-DE51-4C38-964E-D527EEAE5249}" type="pres">
      <dgm:prSet presAssocID="{DB517485-93D9-41A9-9184-7620302FDD3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79A9FD7-CB88-47D5-9AC4-35372C9B8569}" type="pres">
      <dgm:prSet presAssocID="{DB517485-93D9-41A9-9184-7620302FDD3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207200A-3DE9-4E8E-86F6-79BD9FFE8EAA}" type="presOf" srcId="{C8153771-D2A2-4896-899D-B21F7F47FA31}" destId="{EE50A62A-53DD-4DAC-BE31-1DB3AA27B530}" srcOrd="0" destOrd="0" presId="urn:microsoft.com/office/officeart/2005/8/layout/vList2"/>
    <dgm:cxn modelId="{25873345-0705-4EDF-91C0-0DCA3687CAE4}" srcId="{DB517485-93D9-41A9-9184-7620302FDD3B}" destId="{6FA48B1F-B035-46A2-97FE-282C3E3D48B9}" srcOrd="0" destOrd="0" parTransId="{523AFAEC-253E-456F-81EF-45EB764F8A86}" sibTransId="{AD8B231C-C6EC-4021-A9BD-65720091F242}"/>
    <dgm:cxn modelId="{D62DC54C-DA7E-415C-A009-436C870B1542}" type="presOf" srcId="{70D2198C-C8E8-41D6-9E48-4A6C1DFCFE85}" destId="{879A9FD7-CB88-47D5-9AC4-35372C9B8569}" srcOrd="0" destOrd="1" presId="urn:microsoft.com/office/officeart/2005/8/layout/vList2"/>
    <dgm:cxn modelId="{9EC72B74-ADE7-4456-A1CA-E497BD52722D}" type="presOf" srcId="{6FA48B1F-B035-46A2-97FE-282C3E3D48B9}" destId="{879A9FD7-CB88-47D5-9AC4-35372C9B8569}" srcOrd="0" destOrd="0" presId="urn:microsoft.com/office/officeart/2005/8/layout/vList2"/>
    <dgm:cxn modelId="{F22459A1-7084-4F38-BE4C-43C20912C4C7}" srcId="{DB517485-93D9-41A9-9184-7620302FDD3B}" destId="{70D2198C-C8E8-41D6-9E48-4A6C1DFCFE85}" srcOrd="1" destOrd="0" parTransId="{D370373C-1FCD-4B25-9234-E6716A6302E6}" sibTransId="{31A48B05-1429-4189-A7B0-42E87CAB15C5}"/>
    <dgm:cxn modelId="{7DADFBA8-9F5D-4344-8FC3-79EA54E578BA}" srcId="{C8153771-D2A2-4896-899D-B21F7F47FA31}" destId="{DB517485-93D9-41A9-9184-7620302FDD3B}" srcOrd="0" destOrd="0" parTransId="{2B32E06A-9C8A-417E-8E0C-47867062FBA8}" sibTransId="{C5378C2A-D3F3-474F-BCF8-359FCC0F9F63}"/>
    <dgm:cxn modelId="{A1D35ACD-B86F-4B07-BC46-709896670F97}" type="presOf" srcId="{DB517485-93D9-41A9-9184-7620302FDD3B}" destId="{EECE55C1-DE51-4C38-964E-D527EEAE5249}" srcOrd="0" destOrd="0" presId="urn:microsoft.com/office/officeart/2005/8/layout/vList2"/>
    <dgm:cxn modelId="{42C380DA-7676-4D49-82A3-C1ED815BB160}" type="presParOf" srcId="{EE50A62A-53DD-4DAC-BE31-1DB3AA27B530}" destId="{EECE55C1-DE51-4C38-964E-D527EEAE5249}" srcOrd="0" destOrd="0" presId="urn:microsoft.com/office/officeart/2005/8/layout/vList2"/>
    <dgm:cxn modelId="{38691610-F02F-4A63-9FE5-221924F298EE}" type="presParOf" srcId="{EE50A62A-53DD-4DAC-BE31-1DB3AA27B530}" destId="{879A9FD7-CB88-47D5-9AC4-35372C9B856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E55C1-DE51-4C38-964E-D527EEAE5249}">
      <dsp:nvSpPr>
        <dsp:cNvPr id="0" name=""/>
        <dsp:cNvSpPr/>
      </dsp:nvSpPr>
      <dsp:spPr>
        <a:xfrm>
          <a:off x="0" y="1072872"/>
          <a:ext cx="7286948" cy="155902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SPEECH</a:t>
          </a:r>
        </a:p>
      </dsp:txBody>
      <dsp:txXfrm>
        <a:off x="76105" y="1148977"/>
        <a:ext cx="7134738" cy="1406815"/>
      </dsp:txXfrm>
    </dsp:sp>
    <dsp:sp modelId="{879A9FD7-CB88-47D5-9AC4-35372C9B8569}">
      <dsp:nvSpPr>
        <dsp:cNvPr id="0" name=""/>
        <dsp:cNvSpPr/>
      </dsp:nvSpPr>
      <dsp:spPr>
        <a:xfrm>
          <a:off x="0" y="2631897"/>
          <a:ext cx="7286948" cy="1749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361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5100" kern="1200" dirty="0"/>
            <a:t>Interpersonal speaking</a:t>
          </a:r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5100" kern="1200" dirty="0"/>
            <a:t>Public Speaking</a:t>
          </a:r>
        </a:p>
      </dsp:txBody>
      <dsp:txXfrm>
        <a:off x="0" y="2631897"/>
        <a:ext cx="7286948" cy="1749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E5DF5-FDA2-4D3A-8E0A-95AF41269DF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19099-72DF-4E48-A6F4-3979BB5ED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6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E563-5908-12DA-3CD3-7A4959F30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61E2F-C9DF-4119-A7C7-5B22E79B3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65A02-ABEB-BDB4-4248-62ADED8E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6E8BA-F9B7-C921-864A-16566D5AB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AD105-E945-6D83-57C2-CB3A9CB8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7E152-765A-B859-AFFF-9CA7D543A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98610-72EE-AC6B-B0BB-FAFE4CC24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4BE7C-66EA-4402-2595-37880AFE7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87C1D-C6F2-5886-CFDA-25AE7C64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52406-B29A-ED1C-AB50-2B8B0BFB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9C8D13-0C0E-BCE8-7EE0-06D16CD78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183BD-DB13-198E-4DD5-244D31E27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9CA71-F740-B580-8C16-6D7769263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9F383-35DA-3842-BB02-A510414BD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4754A-A467-1150-D321-447C06E9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20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7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96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3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75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52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58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49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1131E-ECF1-0ABF-DFA0-D47F630EA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E168F-E3D8-87E3-B8C5-DBF017178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13493-8CB0-7156-BE0A-E31E45AD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9BFE0-67A4-A780-96CA-73DA0F72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BD246-0A34-B75C-5225-C0E8A443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42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71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21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5CF6A-93A2-E88E-6959-69ADF149E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8CEDE-C3BA-9891-0E08-E963E4B63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4CABD-662D-2888-DA95-98D190D21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04D4B-2692-7D85-9059-C8AEAC157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8E823-9D0A-3EC9-2D4D-CFF8AEAC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6431-E59F-7A0B-EA03-8FB683906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4936-D520-3837-5330-BB4FC6ABF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976EB-8648-01FC-65F4-4D42A4374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D40FB-56C5-2E70-CCF4-87A7F61F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043F0-44EA-B41E-29FA-A8531F00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00E7C-5402-37D5-242E-F601AAF9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7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F8183-3331-0608-4A5F-71A00F11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EA1ED-2186-182C-579C-6FB2D0069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6BCE1-C70D-AB82-32E9-16EBC2896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C494E-78E4-C72F-FF78-283FF759B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F2F03-9841-192D-4D42-15FA60C2E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9127BD-B945-FA77-C19C-BD787DECB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2ACD4-94D0-EA0F-22AE-22C03284C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0696D3-ADB5-79EA-296D-C61D8D4A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0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44520-BDB9-F45F-22D8-19B555A2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666737-FB2A-A692-0BEA-22A8E37A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8807D-5C75-819B-B0EA-7E2800215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5174D-8648-2A9E-7BC6-16DE5881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07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4CC0BB-410E-2945-1D3F-83EDC237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85803-CBF9-5F4B-A559-EC1ACC9D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BA79B-8D56-332D-BC6A-D9955CA58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4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9FBA-F7CB-1C93-C3EB-11AA55FE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ABAA7-9263-9704-7893-6475CF8A8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D594A-9C4D-C0FD-F983-60A6C1705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D65FC-2714-3E4D-C7F8-87A3A1D2C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AFD3E-AEFF-8B15-4AC8-C3362F675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44B29-BA26-B94E-44A0-FE90F3D6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3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F2F8E-B745-D290-EEA1-A4204CF5A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4FC36-379F-56F0-F69E-BF9CF054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A5BCC-4E3A-094E-833B-030B49A26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7C870-ABD6-25D2-6EB4-E8E89C37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E5CBB-9E84-6A87-3B14-D73110A7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8BE59-71A0-0D25-B044-F52524DE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1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11D331-14B2-DBE9-86FB-386B99AC5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F6E0C-BD3A-E3F1-62F1-C9C98EE68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26BAF-443A-3162-4BFD-8DDB272D7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A8C2B-0A04-47F9-BFA0-AFEDBD4391C9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5F733-26CB-C5F8-8536-6D9936765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3805-B266-0880-DD49-FA2D3A004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AA803-A930-4DEE-990A-BF89C38F7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8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31A63-E10C-4276-93EC-809457FE7E1A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B1C5-47F6-4F89-B223-4CEFB398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Crucial-Conversations-Tools-Talking-Stakes/dp/1260474216/ref=sr_1_2_sspa?crid=2VOL16Z3ET0FW&amp;keywords=crucial+conversations&amp;qid=1699479680&amp;s=books&amp;sprefix=Cru%2Cstripbooks%2C104&amp;sr=1-2-spons&amp;sp_csd=d2lkZ2V0TmFtZT1zcF9hdGY&amp;psc=1" TargetMode="External"/><Relationship Id="rId2" Type="http://schemas.openxmlformats.org/officeDocument/2006/relationships/hyperlink" Target="https://www.amazon.com/Crucial-Communication-Difficult-Workplace-Conversations/dp/B08STZGVFV/ref=tmm_pap_swatch_0?_encoding=UTF8&amp;qid=1699479578&amp;sr=1-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amazon.com/Difficult-Conversations-Discuss-What-Matters/dp/0143118447/ref=tmm_pap_swatch_0?_encoding=UTF8&amp;qid=1699479756&amp;sr=1-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jerry@theawardscompany.com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B64AC-60A2-A8E0-D220-3A24D5759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321A4B-3D94-3A9F-BEAD-9CB9560E41BD}"/>
              </a:ext>
            </a:extLst>
          </p:cNvPr>
          <p:cNvSpPr txBox="1"/>
          <p:nvPr/>
        </p:nvSpPr>
        <p:spPr>
          <a:xfrm>
            <a:off x="3337896" y="3586578"/>
            <a:ext cx="53741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District 54</a:t>
            </a:r>
          </a:p>
        </p:txBody>
      </p:sp>
    </p:spTree>
    <p:extLst>
      <p:ext uri="{BB962C8B-B14F-4D97-AF65-F5344CB8AC3E}">
        <p14:creationId xmlns:p14="http://schemas.microsoft.com/office/powerpoint/2010/main" val="639714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D5B5EA-0533-9D6A-E991-0535BCA6F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7A9455-4921-F2B3-E3AD-311BEC59FA76}"/>
              </a:ext>
            </a:extLst>
          </p:cNvPr>
          <p:cNvSpPr txBox="1"/>
          <p:nvPr/>
        </p:nvSpPr>
        <p:spPr>
          <a:xfrm>
            <a:off x="2078370" y="4097043"/>
            <a:ext cx="77320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</a:rPr>
              <a:t>“Bad communication is as </a:t>
            </a:r>
          </a:p>
          <a:p>
            <a:r>
              <a:rPr lang="en-US" sz="4800" b="1" i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</a:rPr>
              <a:t>painful as a “kick in the butt.”</a:t>
            </a:r>
          </a:p>
        </p:txBody>
      </p:sp>
    </p:spTree>
    <p:extLst>
      <p:ext uri="{BB962C8B-B14F-4D97-AF65-F5344CB8AC3E}">
        <p14:creationId xmlns:p14="http://schemas.microsoft.com/office/powerpoint/2010/main" val="1295625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219A7F-651E-C5E3-7D4C-870C2CBF2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701" y="457200"/>
            <a:ext cx="718259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3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AC7895-91A7-0D02-88D8-65307EF19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4051" r="-3" b="53276"/>
          <a:stretch/>
        </p:blipFill>
        <p:spPr>
          <a:xfrm>
            <a:off x="710653" y="643466"/>
            <a:ext cx="1077069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21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AFEFB2-DD50-84A0-0B4D-9FC103070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18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talking&#10;&#10;Description automatically generated">
            <a:extLst>
              <a:ext uri="{FF2B5EF4-FFF2-40B4-BE49-F238E27FC236}">
                <a16:creationId xmlns:a16="http://schemas.microsoft.com/office/drawing/2014/main" id="{02917F9B-2824-6447-56F7-66BCB638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64" y="457200"/>
            <a:ext cx="947187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29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1E806E-8CE5-6E27-B841-D2A58C3DE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35" y="457200"/>
            <a:ext cx="808653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27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CFA9E2-6CC1-C6B1-4D06-FF9535A70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60" y="456986"/>
            <a:ext cx="10566400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CBD506-8C7D-52DA-0D36-1ECFF2B08C3C}"/>
              </a:ext>
            </a:extLst>
          </p:cNvPr>
          <p:cNvSpPr txBox="1"/>
          <p:nvPr/>
        </p:nvSpPr>
        <p:spPr>
          <a:xfrm>
            <a:off x="2987897" y="5149814"/>
            <a:ext cx="2573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1248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Apple iPhone 15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54A7D6-5D37-22D4-18A0-87F5445A44A2}"/>
              </a:ext>
            </a:extLst>
          </p:cNvPr>
          <p:cNvSpPr txBox="1"/>
          <p:nvPr/>
        </p:nvSpPr>
        <p:spPr>
          <a:xfrm>
            <a:off x="6795271" y="5149814"/>
            <a:ext cx="3149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1248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Apple iPhone 15 Pro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865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BC23C-4521-508A-326B-D4EA360E9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95"/>
          <a:stretch/>
        </p:blipFill>
        <p:spPr>
          <a:xfrm>
            <a:off x="1976129" y="0"/>
            <a:ext cx="8239741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15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00EA74-306F-B740-439F-9500B520B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09625"/>
            <a:ext cx="9753600" cy="5238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4FCB02-CDA8-94BB-F4B1-9B6902BD1B0C}"/>
              </a:ext>
            </a:extLst>
          </p:cNvPr>
          <p:cNvSpPr txBox="1"/>
          <p:nvPr/>
        </p:nvSpPr>
        <p:spPr>
          <a:xfrm>
            <a:off x="4793942" y="6027003"/>
            <a:ext cx="2364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iCan</a:t>
            </a:r>
            <a:r>
              <a:rPr lang="en-US" sz="4800" b="1" dirty="0"/>
              <a:t> T23</a:t>
            </a:r>
          </a:p>
        </p:txBody>
      </p:sp>
    </p:spTree>
    <p:extLst>
      <p:ext uri="{BB962C8B-B14F-4D97-AF65-F5344CB8AC3E}">
        <p14:creationId xmlns:p14="http://schemas.microsoft.com/office/powerpoint/2010/main" val="3684583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6B544-79A2-06D8-B54B-C2C43FD92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0" b="112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17F16E-52FC-DCCD-24AA-9C2473A2ED4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Active Listening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908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969860-D62A-EA9B-09CB-A257E936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390650"/>
            <a:ext cx="9525000" cy="4076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1C33EE-85A0-07F9-00F4-E62C33E6835C}"/>
              </a:ext>
            </a:extLst>
          </p:cNvPr>
          <p:cNvSpPr txBox="1"/>
          <p:nvPr/>
        </p:nvSpPr>
        <p:spPr>
          <a:xfrm>
            <a:off x="4095345" y="194553"/>
            <a:ext cx="35203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Happy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D2B27-1F02-EA63-87A6-FBAC4890FB10}"/>
              </a:ext>
            </a:extLst>
          </p:cNvPr>
          <p:cNvSpPr txBox="1"/>
          <p:nvPr/>
        </p:nvSpPr>
        <p:spPr>
          <a:xfrm>
            <a:off x="4516037" y="5001510"/>
            <a:ext cx="26789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58177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E152B9-3921-5129-AF16-AEF1F7CAB1F5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Active Listening Skills </a:t>
            </a:r>
          </a:p>
        </p:txBody>
      </p:sp>
      <p:pic>
        <p:nvPicPr>
          <p:cNvPr id="3" name="Picture 2" descr="A chart of instructions on a white background&#10;&#10;Description automatically generated">
            <a:extLst>
              <a:ext uri="{FF2B5EF4-FFF2-40B4-BE49-F238E27FC236}">
                <a16:creationId xmlns:a16="http://schemas.microsoft.com/office/drawing/2014/main" id="{9958846C-8F60-EABA-D852-4A39D007F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360" y="467208"/>
            <a:ext cx="722388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14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83827B-B238-249C-5E5D-062D12E0D15F}"/>
              </a:ext>
            </a:extLst>
          </p:cNvPr>
          <p:cNvSpPr txBox="1"/>
          <p:nvPr/>
        </p:nvSpPr>
        <p:spPr>
          <a:xfrm>
            <a:off x="363893" y="1534644"/>
            <a:ext cx="6839339" cy="4076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The Gusher </a:t>
            </a:r>
            <a:r>
              <a:rPr lang="en-US" sz="2000" dirty="0">
                <a:solidFill>
                  <a:schemeClr val="tx2"/>
                </a:solidFill>
              </a:rPr>
              <a:t>– These people keep talking about anything and everything.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The Over-Explainer </a:t>
            </a:r>
            <a:r>
              <a:rPr lang="en-US" sz="2000" dirty="0">
                <a:solidFill>
                  <a:schemeClr val="tx2"/>
                </a:solidFill>
              </a:rPr>
              <a:t>– Some people have really good intentions, but they want to give way too much detail.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Ms. All About Me </a:t>
            </a:r>
            <a:r>
              <a:rPr lang="en-US" sz="2000" dirty="0">
                <a:solidFill>
                  <a:schemeClr val="tx2"/>
                </a:solidFill>
              </a:rPr>
              <a:t>– These people talk incessantly about themselves and rarely give someone else the chance to speak. Its always about them.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Mr. Redundant </a:t>
            </a:r>
            <a:r>
              <a:rPr lang="en-US" sz="2000" dirty="0">
                <a:solidFill>
                  <a:schemeClr val="tx2"/>
                </a:solidFill>
              </a:rPr>
              <a:t>– This man (or woman) is repeating the same lines, in the same conversation, and repeated conversations.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The Know it All </a:t>
            </a:r>
            <a:r>
              <a:rPr lang="en-US" sz="2000" dirty="0">
                <a:solidFill>
                  <a:schemeClr val="tx2"/>
                </a:solidFill>
              </a:rPr>
              <a:t>– This person has all the answers and is certain that these are the right answers. He is going to tell you whether you asked or not.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Captain Obvious </a:t>
            </a:r>
            <a:r>
              <a:rPr lang="en-US" sz="2000" dirty="0">
                <a:solidFill>
                  <a:schemeClr val="tx2"/>
                </a:solidFill>
              </a:rPr>
              <a:t>– He or she is saying stuff that everyone already know. Obviously.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phic 5" descr="Chat">
            <a:extLst>
              <a:ext uri="{FF2B5EF4-FFF2-40B4-BE49-F238E27FC236}">
                <a16:creationId xmlns:a16="http://schemas.microsoft.com/office/drawing/2014/main" id="{F770A7BC-8D6F-7ED1-203B-D76E63DD1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365B81-46C8-13B6-4748-4EBD4EEC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65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0D95EB-E7EE-62A8-0BE1-FC55D15A5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68" y="643466"/>
            <a:ext cx="1017546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57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9FFE63-B31C-39F4-F5DE-5FAED0DF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48928"/>
            <a:ext cx="11619049" cy="653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86EE24-5A97-D0AA-55CF-18352A615269}"/>
              </a:ext>
            </a:extLst>
          </p:cNvPr>
          <p:cNvSpPr txBox="1"/>
          <p:nvPr/>
        </p:nvSpPr>
        <p:spPr>
          <a:xfrm>
            <a:off x="5610688" y="5291092"/>
            <a:ext cx="5467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Working From Home</a:t>
            </a:r>
          </a:p>
        </p:txBody>
      </p:sp>
    </p:spTree>
    <p:extLst>
      <p:ext uri="{BB962C8B-B14F-4D97-AF65-F5344CB8AC3E}">
        <p14:creationId xmlns:p14="http://schemas.microsoft.com/office/powerpoint/2010/main" val="4196654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EB20D-3328-30B8-50C6-5E3A45739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" r="1" b="1"/>
          <a:stretch/>
        </p:blipFill>
        <p:spPr>
          <a:xfrm>
            <a:off x="-133145" y="8300"/>
            <a:ext cx="12191980" cy="6866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C3D20-9D75-9A2C-1577-52987A4E80A2}"/>
              </a:ext>
            </a:extLst>
          </p:cNvPr>
          <p:cNvSpPr txBox="1"/>
          <p:nvPr/>
        </p:nvSpPr>
        <p:spPr>
          <a:xfrm>
            <a:off x="2769832" y="4589756"/>
            <a:ext cx="60573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Essential Soft Skills</a:t>
            </a:r>
          </a:p>
        </p:txBody>
      </p:sp>
    </p:spTree>
    <p:extLst>
      <p:ext uri="{BB962C8B-B14F-4D97-AF65-F5344CB8AC3E}">
        <p14:creationId xmlns:p14="http://schemas.microsoft.com/office/powerpoint/2010/main" val="1423534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B3B188-E278-213F-E18E-A6B9DE342AEE}"/>
              </a:ext>
            </a:extLst>
          </p:cNvPr>
          <p:cNvSpPr txBox="1"/>
          <p:nvPr/>
        </p:nvSpPr>
        <p:spPr>
          <a:xfrm>
            <a:off x="132990" y="1373428"/>
            <a:ext cx="6933459" cy="4111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3200" dirty="0"/>
              <a:t>VERBAL  COMMUNICATION 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0000"/>
              <a:buFont typeface="Courier New" panose="02070309020205020404" pitchFamily="49" charset="0"/>
              <a:buChar char="o"/>
            </a:pPr>
            <a:r>
              <a:rPr lang="en-US" sz="2400" b="1" dirty="0"/>
              <a:t>Interaction with people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0000"/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0000"/>
              <a:buFont typeface="Courier New" panose="02070309020205020404" pitchFamily="49" charset="0"/>
              <a:buChar char="o"/>
            </a:pPr>
            <a:r>
              <a:rPr lang="en-US" sz="2400" b="1" dirty="0"/>
              <a:t>Face-to-face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0000"/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0000"/>
              <a:buFont typeface="Courier New" panose="02070309020205020404" pitchFamily="49" charset="0"/>
              <a:buChar char="o"/>
            </a:pPr>
            <a:r>
              <a:rPr lang="en-US" sz="2400" b="1" dirty="0"/>
              <a:t>Key components are sound, words, speaking and  language                                 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sz="2400" b="1" dirty="0"/>
              <a:t>      </a:t>
            </a:r>
            <a:endParaRPr lang="en-US" sz="20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0000"/>
              <a:buFont typeface="Courier New" panose="02070309020205020404" pitchFamily="49" charset="0"/>
              <a:buChar char="o"/>
            </a:pPr>
            <a:r>
              <a:rPr lang="en-US" sz="2400" b="1" dirty="0"/>
              <a:t>Over 3000 languages spoken in the world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 descr="Working space background">
            <a:extLst>
              <a:ext uri="{FF2B5EF4-FFF2-40B4-BE49-F238E27FC236}">
                <a16:creationId xmlns:a16="http://schemas.microsoft.com/office/drawing/2014/main" id="{44488B43-1811-8AB5-56BC-22B59885C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07" r="-1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81384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" name="TextBox 1">
            <a:extLst>
              <a:ext uri="{FF2B5EF4-FFF2-40B4-BE49-F238E27FC236}">
                <a16:creationId xmlns:a16="http://schemas.microsoft.com/office/drawing/2014/main" id="{BE55D094-0AA0-E334-DB3A-43ED8FB8F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2455970"/>
              </p:ext>
            </p:extLst>
          </p:nvPr>
        </p:nvGraphicFramePr>
        <p:xfrm>
          <a:off x="4905052" y="750440"/>
          <a:ext cx="7286948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81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5433609-65E4-D8A7-FE52-31BF8FB3E5E7}"/>
              </a:ext>
            </a:extLst>
          </p:cNvPr>
          <p:cNvSpPr txBox="1"/>
          <p:nvPr/>
        </p:nvSpPr>
        <p:spPr>
          <a:xfrm>
            <a:off x="1233982" y="2024742"/>
            <a:ext cx="9724031" cy="4107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INTERPERSONAL SPEAKING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800" dirty="0"/>
              <a:t>First Impressions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800" dirty="0"/>
              <a:t>Think before you speak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800" dirty="0"/>
              <a:t>Different styles of speaking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800" dirty="0"/>
              <a:t>Expressive style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800" dirty="0"/>
              <a:t>Directive style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800" dirty="0"/>
              <a:t>Problem-solving style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800" dirty="0"/>
              <a:t>Meta style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4430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9B42D9-A399-6985-6887-BE24549340C7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PUBLIC SPEAKING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  <a:buFont typeface="Courier New" panose="02070309020205020404" pitchFamily="49" charset="0"/>
              <a:buChar char="o"/>
            </a:pPr>
            <a:r>
              <a:rPr lang="en-US" sz="2800" dirty="0"/>
              <a:t>Topic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  <a:buFont typeface="Courier New" panose="02070309020205020404" pitchFamily="49" charset="0"/>
              <a:buChar char="o"/>
            </a:pPr>
            <a:r>
              <a:rPr lang="en-US" sz="2800" dirty="0"/>
              <a:t>Purpose of your speech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  <a:buFont typeface="Courier New" panose="02070309020205020404" pitchFamily="49" charset="0"/>
              <a:buChar char="o"/>
            </a:pPr>
            <a:r>
              <a:rPr lang="en-US" sz="2800" dirty="0"/>
              <a:t>Get to know your audience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  <a:buFont typeface="Courier New" panose="02070309020205020404" pitchFamily="49" charset="0"/>
              <a:buChar char="o"/>
            </a:pPr>
            <a:r>
              <a:rPr lang="en-US" sz="2800" dirty="0"/>
              <a:t>Organize your speech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  <a:buFont typeface="Courier New" panose="02070309020205020404" pitchFamily="49" charset="0"/>
              <a:buChar char="o"/>
            </a:pPr>
            <a:r>
              <a:rPr lang="en-US" sz="2800" dirty="0"/>
              <a:t>Adding an introduction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  <a:buFont typeface="Courier New" panose="02070309020205020404" pitchFamily="49" charset="0"/>
              <a:buChar char="o"/>
            </a:pPr>
            <a:r>
              <a:rPr lang="en-US" sz="2800" dirty="0"/>
              <a:t>Conclusion to your speech </a:t>
            </a:r>
          </a:p>
        </p:txBody>
      </p:sp>
    </p:spTree>
    <p:extLst>
      <p:ext uri="{BB962C8B-B14F-4D97-AF65-F5344CB8AC3E}">
        <p14:creationId xmlns:p14="http://schemas.microsoft.com/office/powerpoint/2010/main" val="279822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CB8136-0AF5-3376-91A6-B0196282D0A7}"/>
              </a:ext>
            </a:extLst>
          </p:cNvPr>
          <p:cNvSpPr txBox="1"/>
          <p:nvPr/>
        </p:nvSpPr>
        <p:spPr>
          <a:xfrm>
            <a:off x="527732" y="5506567"/>
            <a:ext cx="10053182" cy="91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Power of Crucial Communication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                                                               Jerry Evans, DTM</a:t>
            </a:r>
            <a:endParaRPr lang="en-US" sz="3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olourful network cables">
            <a:extLst>
              <a:ext uri="{FF2B5EF4-FFF2-40B4-BE49-F238E27FC236}">
                <a16:creationId xmlns:a16="http://schemas.microsoft.com/office/drawing/2014/main" id="{5DF2EF76-DA2E-56AD-5D99-61A965F48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0" b="28333"/>
          <a:stretch/>
        </p:blipFill>
        <p:spPr>
          <a:xfrm>
            <a:off x="2" y="-77136"/>
            <a:ext cx="12191998" cy="5352218"/>
          </a:xfrm>
          <a:prstGeom prst="rect">
            <a:avLst/>
          </a:prstGeom>
        </p:spPr>
      </p:pic>
      <p:pic>
        <p:nvPicPr>
          <p:cNvPr id="5" name="Picture 4" descr="A person in a suit smiling&#10;&#10;Description automatically generated">
            <a:extLst>
              <a:ext uri="{FF2B5EF4-FFF2-40B4-BE49-F238E27FC236}">
                <a16:creationId xmlns:a16="http://schemas.microsoft.com/office/drawing/2014/main" id="{F0281568-9E29-F635-40E5-56BF84098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2" y="506851"/>
            <a:ext cx="3032449" cy="454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9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B97BE6-1F3C-6587-BEE4-B43D6C47B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EB9B56-7085-7AEA-01B5-1823119E4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811813" y="457200"/>
            <a:ext cx="1056837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4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65DC2-536E-270D-54C0-E8FF8F89E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67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46096-180A-4B47-7B57-99313C055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33" b="2499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43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E9C50D-8CF6-FABD-9A1A-0AA21849F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6" b="2616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32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E58C0-D037-3122-CD11-43AFDA15A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3" b="21151"/>
          <a:stretch/>
        </p:blipFill>
        <p:spPr>
          <a:xfrm>
            <a:off x="811430" y="456986"/>
            <a:ext cx="10568373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CAC8BF-FA13-94F0-D0FA-EE335FAA8A9D}"/>
              </a:ext>
            </a:extLst>
          </p:cNvPr>
          <p:cNvSpPr txBox="1"/>
          <p:nvPr/>
        </p:nvSpPr>
        <p:spPr>
          <a:xfrm>
            <a:off x="1367160" y="456130"/>
            <a:ext cx="3396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4 Steps Recap</a:t>
            </a:r>
          </a:p>
        </p:txBody>
      </p:sp>
    </p:spTree>
    <p:extLst>
      <p:ext uri="{BB962C8B-B14F-4D97-AF65-F5344CB8AC3E}">
        <p14:creationId xmlns:p14="http://schemas.microsoft.com/office/powerpoint/2010/main" val="4203904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05B5-1A3F-EC3A-E13F-26224629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RESOURCES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A11A2-65B7-4AD3-9122-ED1BFC118D9F}"/>
              </a:ext>
            </a:extLst>
          </p:cNvPr>
          <p:cNvSpPr txBox="1"/>
          <p:nvPr/>
        </p:nvSpPr>
        <p:spPr>
          <a:xfrm>
            <a:off x="1171851" y="1961965"/>
            <a:ext cx="81585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Crucial Communications - Gary Peterson </a:t>
            </a:r>
          </a:p>
          <a:p>
            <a:r>
              <a:rPr lang="en-US" dirty="0">
                <a:hlinkClick r:id="rId2"/>
              </a:rPr>
              <a:t>Crucial Communication: Control Difficult Workplace Conversations Using Essential Dialogue Tools to Achieve Positive Results More Often: Peterson, Gary: 9798594245280: Amazon.com: Books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Crucial Conversations –Kerry Patterson, Joseph </a:t>
            </a:r>
            <a:r>
              <a:rPr lang="en-US" b="1" dirty="0" err="1"/>
              <a:t>Grenny</a:t>
            </a:r>
            <a:r>
              <a:rPr lang="en-US" b="1" dirty="0"/>
              <a:t>, Ron McMillian, Al </a:t>
            </a:r>
            <a:r>
              <a:rPr lang="en-US" b="1" dirty="0" err="1"/>
              <a:t>Switzler</a:t>
            </a:r>
            <a:endParaRPr lang="en-US" b="1" dirty="0"/>
          </a:p>
          <a:p>
            <a:r>
              <a:rPr lang="en-US" dirty="0">
                <a:hlinkClick r:id="rId3"/>
              </a:rPr>
              <a:t>Crucial Conversations: Tools for Talking When Stakes are High, Third Edition: </a:t>
            </a:r>
            <a:r>
              <a:rPr lang="en-US" dirty="0" err="1">
                <a:hlinkClick r:id="rId3"/>
              </a:rPr>
              <a:t>Grenny</a:t>
            </a:r>
            <a:r>
              <a:rPr lang="en-US" dirty="0">
                <a:hlinkClick r:id="rId3"/>
              </a:rPr>
              <a:t>, Joseph, Patterson, Kerry, McMillan, Ron, </a:t>
            </a:r>
            <a:r>
              <a:rPr lang="en-US" dirty="0" err="1">
                <a:hlinkClick r:id="rId3"/>
              </a:rPr>
              <a:t>Switzler</a:t>
            </a:r>
            <a:r>
              <a:rPr lang="en-US" dirty="0">
                <a:hlinkClick r:id="rId3"/>
              </a:rPr>
              <a:t>, Al, Gregory, Emily: 9781260474213: Amazon.com: Books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Difficult Conversations – Douglas Stone, Bruce Patton, Sheila Heen</a:t>
            </a:r>
          </a:p>
          <a:p>
            <a:r>
              <a:rPr lang="en-US" dirty="0">
                <a:hlinkClick r:id="rId4"/>
              </a:rPr>
              <a:t>Difficult Conversations: How to Discuss... by Stone, Douglas (amazon.com)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67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424364" y="254000"/>
            <a:ext cx="3089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6000" b="1">
                <a:solidFill>
                  <a:prstClr val="black"/>
                </a:solidFill>
                <a:cs typeface="Arial" charset="0"/>
              </a:rPr>
              <a:t>G.U.T.S.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43200" y="2286000"/>
            <a:ext cx="176683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6000" b="1" dirty="0">
                <a:solidFill>
                  <a:prstClr val="black"/>
                </a:solidFill>
                <a:cs typeface="Arial" charset="0"/>
              </a:rPr>
              <a:t>G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o</a:t>
            </a:r>
          </a:p>
          <a:p>
            <a:r>
              <a:rPr lang="en-US" altLang="en-US" sz="6000" b="1" dirty="0">
                <a:solidFill>
                  <a:prstClr val="black"/>
                </a:solidFill>
                <a:cs typeface="Arial" charset="0"/>
              </a:rPr>
              <a:t>U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se </a:t>
            </a:r>
          </a:p>
          <a:p>
            <a:r>
              <a:rPr lang="en-US" altLang="en-US" sz="6000" b="1" dirty="0">
                <a:solidFill>
                  <a:prstClr val="black"/>
                </a:solidFill>
                <a:cs typeface="Arial" charset="0"/>
              </a:rPr>
              <a:t>T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his</a:t>
            </a:r>
          </a:p>
          <a:p>
            <a:r>
              <a:rPr lang="en-US" altLang="en-US" sz="6000" b="1" dirty="0">
                <a:solidFill>
                  <a:prstClr val="black"/>
                </a:solidFill>
                <a:cs typeface="Arial" charset="0"/>
              </a:rPr>
              <a:t>S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tuff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762001"/>
            <a:ext cx="22955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72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346" name="Rectangle 14234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348" name="Rectangle 14234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350" name="Rectangle 14234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352" name="Rectangle 14235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2340" name="Picture 4" descr="j0282777">
            <a:extLst>
              <a:ext uri="{FF2B5EF4-FFF2-40B4-BE49-F238E27FC236}">
                <a16:creationId xmlns:a16="http://schemas.microsoft.com/office/drawing/2014/main" id="{4147CF9E-A933-580F-0703-D400F4C32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90" y="3057525"/>
            <a:ext cx="3807619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WordArt 5">
            <a:extLst>
              <a:ext uri="{FF2B5EF4-FFF2-40B4-BE49-F238E27FC236}">
                <a16:creationId xmlns:a16="http://schemas.microsoft.com/office/drawing/2014/main" id="{B321BF11-78FC-BF79-11E8-232569A4A5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78090" y="457200"/>
            <a:ext cx="3807619" cy="21359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106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6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Black Chancery"/>
                <a:ea typeface="+mn-ea"/>
                <a:cs typeface="+mn-cs"/>
              </a:rPr>
              <a:t>Let's</a:t>
            </a:r>
          </a:p>
          <a:p>
            <a:pPr marL="0" marR="0" lvl="0" indent="0" algn="ctr" defTabSz="1106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6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Black Chancery"/>
                <a:ea typeface="+mn-ea"/>
                <a:cs typeface="+mn-cs"/>
              </a:rPr>
              <a:t>Have FUN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Black Chancery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rson holding mouse">
            <a:extLst>
              <a:ext uri="{FF2B5EF4-FFF2-40B4-BE49-F238E27FC236}">
                <a16:creationId xmlns:a16="http://schemas.microsoft.com/office/drawing/2014/main" id="{AF658899-A33A-BDC2-2F63-EBC6C5901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4" r="1658" b="-1"/>
          <a:stretch/>
        </p:blipFill>
        <p:spPr>
          <a:xfrm>
            <a:off x="0" y="10"/>
            <a:ext cx="10888823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1297E5-D948-76DC-CB8E-7E7F3A120BC7}"/>
              </a:ext>
            </a:extLst>
          </p:cNvPr>
          <p:cNvSpPr txBox="1"/>
          <p:nvPr/>
        </p:nvSpPr>
        <p:spPr>
          <a:xfrm>
            <a:off x="6096000" y="2434201"/>
            <a:ext cx="5651241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Contact Information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Jerry Evans, DTM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hlinkClick r:id="rId3"/>
              </a:rPr>
              <a:t>jerry@theawardscompany.com</a:t>
            </a:r>
            <a:endParaRPr lang="en-US" sz="3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Cell: 630-640-9219</a:t>
            </a:r>
            <a:endParaRPr lang="en-US" sz="3200" dirty="0"/>
          </a:p>
        </p:txBody>
      </p:sp>
      <p:pic>
        <p:nvPicPr>
          <p:cNvPr id="6" name="Picture 5" descr="A person in a suit smiling&#10;&#10;Description automatically generated">
            <a:extLst>
              <a:ext uri="{FF2B5EF4-FFF2-40B4-BE49-F238E27FC236}">
                <a16:creationId xmlns:a16="http://schemas.microsoft.com/office/drawing/2014/main" id="{9B896B18-3315-4643-D260-D10B40431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004" y="381564"/>
            <a:ext cx="1828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9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Back to the Future Delorean Time Machine Print - Etsy">
            <a:extLst>
              <a:ext uri="{FF2B5EF4-FFF2-40B4-BE49-F238E27FC236}">
                <a16:creationId xmlns:a16="http://schemas.microsoft.com/office/drawing/2014/main" id="{7EF78733-4B3B-C03B-160D-0F99EFFF3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0" b="842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4F7B09-5DB2-CDFB-C423-48FA046D4ADC}"/>
              </a:ext>
            </a:extLst>
          </p:cNvPr>
          <p:cNvSpPr txBox="1"/>
          <p:nvPr/>
        </p:nvSpPr>
        <p:spPr>
          <a:xfrm>
            <a:off x="805968" y="5140172"/>
            <a:ext cx="26789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20517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sign on a building&#10;&#10;Description automatically generated">
            <a:extLst>
              <a:ext uri="{FF2B5EF4-FFF2-40B4-BE49-F238E27FC236}">
                <a16:creationId xmlns:a16="http://schemas.microsoft.com/office/drawing/2014/main" id="{4273516F-15B7-3259-5CEF-F43610ED7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4" r="1" b="8109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7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opening his shirt&#10;&#10;Description automatically generated">
            <a:extLst>
              <a:ext uri="{FF2B5EF4-FFF2-40B4-BE49-F238E27FC236}">
                <a16:creationId xmlns:a16="http://schemas.microsoft.com/office/drawing/2014/main" id="{B8FB9A8B-8BF4-5A52-3735-18336C220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67" y="457200"/>
            <a:ext cx="837126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87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4111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Crucial Communication: Control Difficult Workplace Conversations Using  Essential Dialogue Tools to Achieve Positive Results More Often: Peterson,  Gary: 9798594245280: Amazon.com: Books">
            <a:extLst>
              <a:ext uri="{FF2B5EF4-FFF2-40B4-BE49-F238E27FC236}">
                <a16:creationId xmlns:a16="http://schemas.microsoft.com/office/drawing/2014/main" id="{BF7623DB-4DC3-8305-4235-3C9C22A5A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7959" y="643467"/>
            <a:ext cx="364904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3" name="Rectangle 4113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rucial Conversations Tools for Talking... by: Kerry Patterson -  9780071772204 | RedShelf">
            <a:extLst>
              <a:ext uri="{FF2B5EF4-FFF2-40B4-BE49-F238E27FC236}">
                <a16:creationId xmlns:a16="http://schemas.microsoft.com/office/drawing/2014/main" id="{F776F3EB-EBF6-582F-EE4B-64874911D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065" y="643467"/>
            <a:ext cx="338290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592292-B995-70DD-9EA1-5909F34DA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46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8028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CD1B8-21E7-2C93-8A9B-7B33FF120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52" b="19053"/>
          <a:stretch/>
        </p:blipFill>
        <p:spPr>
          <a:xfrm>
            <a:off x="20" y="432"/>
            <a:ext cx="12191980" cy="4244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767B4-5536-05DD-DB20-17A248586C99}"/>
              </a:ext>
            </a:extLst>
          </p:cNvPr>
          <p:cNvSpPr txBox="1"/>
          <p:nvPr/>
        </p:nvSpPr>
        <p:spPr>
          <a:xfrm>
            <a:off x="1259633" y="4658613"/>
            <a:ext cx="9246636" cy="1465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Communication is a learned skill, just like riding a bike. The more you practice the better you become.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96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43232</TotalTime>
  <Words>424</Words>
  <Application>Microsoft Office PowerPoint</Application>
  <PresentationFormat>Widescreen</PresentationFormat>
  <Paragraphs>79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Black Chancery</vt:lpstr>
      <vt:lpstr>Calibri</vt:lpstr>
      <vt:lpstr>Calibri Light</vt:lpstr>
      <vt:lpstr>Courier New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Evans</dc:creator>
  <cp:lastModifiedBy>Jerry Evans</cp:lastModifiedBy>
  <cp:revision>44</cp:revision>
  <dcterms:created xsi:type="dcterms:W3CDTF">2023-07-26T19:36:15Z</dcterms:created>
  <dcterms:modified xsi:type="dcterms:W3CDTF">2024-01-30T04:35:57Z</dcterms:modified>
</cp:coreProperties>
</file>