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9" r:id="rId1"/>
  </p:sldMasterIdLst>
  <p:notesMasterIdLst>
    <p:notesMasterId r:id="rId18"/>
  </p:notesMasterIdLst>
  <p:sldIdLst>
    <p:sldId id="256" r:id="rId2"/>
    <p:sldId id="312" r:id="rId3"/>
    <p:sldId id="303" r:id="rId4"/>
    <p:sldId id="261" r:id="rId5"/>
    <p:sldId id="310" r:id="rId6"/>
    <p:sldId id="305" r:id="rId7"/>
    <p:sldId id="298" r:id="rId8"/>
    <p:sldId id="321" r:id="rId9"/>
    <p:sldId id="297" r:id="rId10"/>
    <p:sldId id="317" r:id="rId11"/>
    <p:sldId id="306" r:id="rId12"/>
    <p:sldId id="262" r:id="rId13"/>
    <p:sldId id="311" r:id="rId14"/>
    <p:sldId id="320" r:id="rId15"/>
    <p:sldId id="322"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9"/>
    <p:restoredTop sz="74898"/>
  </p:normalViewPr>
  <p:slideViewPr>
    <p:cSldViewPr snapToGrid="0" snapToObjects="1">
      <p:cViewPr varScale="1">
        <p:scale>
          <a:sx n="94" d="100"/>
          <a:sy n="94" d="100"/>
        </p:scale>
        <p:origin x="1712" y="192"/>
      </p:cViewPr>
      <p:guideLst/>
    </p:cSldViewPr>
  </p:slideViewPr>
  <p:notesTextViewPr>
    <p:cViewPr>
      <p:scale>
        <a:sx n="1" d="1"/>
        <a:sy n="1" d="1"/>
      </p:scale>
      <p:origin x="0" y="0"/>
    </p:cViewPr>
  </p:notesTextViewPr>
  <p:sorterViewPr>
    <p:cViewPr>
      <p:scale>
        <a:sx n="143" d="100"/>
        <a:sy n="14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3230F-5034-EF48-BC6C-37545C6B24C0}" type="doc">
      <dgm:prSet loTypeId="urn:microsoft.com/office/officeart/2005/8/layout/venn1" loCatId="relationship" qsTypeId="urn:microsoft.com/office/officeart/2005/8/quickstyle/simple1" qsCatId="simple" csTypeId="urn:microsoft.com/office/officeart/2005/8/colors/accent1_2" csCatId="accent1" phldr="1"/>
      <dgm:spPr/>
    </dgm:pt>
    <dgm:pt modelId="{B10D14B4-9EF4-CF4A-9BB7-38538CE0DFCE}">
      <dgm:prSet phldrT="[Text]"/>
      <dgm:spPr/>
      <dgm:t>
        <a:bodyPr/>
        <a:lstStyle/>
        <a:p>
          <a:r>
            <a:rPr lang="en-US" dirty="0"/>
            <a:t>Coach</a:t>
          </a:r>
        </a:p>
      </dgm:t>
    </dgm:pt>
    <dgm:pt modelId="{A5B4733A-50AE-D147-BD0E-BBF5BB71C4A0}" type="parTrans" cxnId="{B3CD6AA7-5347-CF49-9C93-977F092B3ADB}">
      <dgm:prSet/>
      <dgm:spPr/>
      <dgm:t>
        <a:bodyPr/>
        <a:lstStyle/>
        <a:p>
          <a:endParaRPr lang="en-US"/>
        </a:p>
      </dgm:t>
    </dgm:pt>
    <dgm:pt modelId="{970BC9C6-08A2-EC4A-8C52-E0A81B53F2D0}" type="sibTrans" cxnId="{B3CD6AA7-5347-CF49-9C93-977F092B3ADB}">
      <dgm:prSet/>
      <dgm:spPr/>
      <dgm:t>
        <a:bodyPr/>
        <a:lstStyle/>
        <a:p>
          <a:endParaRPr lang="en-US"/>
        </a:p>
      </dgm:t>
    </dgm:pt>
    <dgm:pt modelId="{A3CD5560-3C7B-1B41-81A9-09B89ED83056}">
      <dgm:prSet phldrT="[Text]"/>
      <dgm:spPr/>
      <dgm:t>
        <a:bodyPr/>
        <a:lstStyle/>
        <a:p>
          <a:r>
            <a:rPr lang="en-US" dirty="0"/>
            <a:t>Mentor</a:t>
          </a:r>
        </a:p>
      </dgm:t>
    </dgm:pt>
    <dgm:pt modelId="{EB205436-71E7-1446-8E84-158F89F5984A}" type="parTrans" cxnId="{152A15BC-0A5C-0244-8845-92AF0F69AF7C}">
      <dgm:prSet/>
      <dgm:spPr/>
      <dgm:t>
        <a:bodyPr/>
        <a:lstStyle/>
        <a:p>
          <a:endParaRPr lang="en-US"/>
        </a:p>
      </dgm:t>
    </dgm:pt>
    <dgm:pt modelId="{00A06AA5-9A51-4342-86D7-84BF235100AA}" type="sibTrans" cxnId="{152A15BC-0A5C-0244-8845-92AF0F69AF7C}">
      <dgm:prSet/>
      <dgm:spPr/>
      <dgm:t>
        <a:bodyPr/>
        <a:lstStyle/>
        <a:p>
          <a:endParaRPr lang="en-US"/>
        </a:p>
      </dgm:t>
    </dgm:pt>
    <dgm:pt modelId="{DFA674FA-3991-AB47-A1D5-4B6C9EBE0B7B}">
      <dgm:prSet phldrT="[Text]"/>
      <dgm:spPr/>
      <dgm:t>
        <a:bodyPr/>
        <a:lstStyle/>
        <a:p>
          <a:r>
            <a:rPr lang="en-US" dirty="0"/>
            <a:t>Sponsor</a:t>
          </a:r>
        </a:p>
      </dgm:t>
    </dgm:pt>
    <dgm:pt modelId="{33DF1843-E395-DE4C-B218-5704E4D978DF}" type="parTrans" cxnId="{0DF3E64B-A462-134A-9D92-BDCEE2AD35C1}">
      <dgm:prSet/>
      <dgm:spPr/>
      <dgm:t>
        <a:bodyPr/>
        <a:lstStyle/>
        <a:p>
          <a:endParaRPr lang="en-US"/>
        </a:p>
      </dgm:t>
    </dgm:pt>
    <dgm:pt modelId="{0949AEBF-89D1-994C-8A81-1CE042A389DE}" type="sibTrans" cxnId="{0DF3E64B-A462-134A-9D92-BDCEE2AD35C1}">
      <dgm:prSet/>
      <dgm:spPr/>
      <dgm:t>
        <a:bodyPr/>
        <a:lstStyle/>
        <a:p>
          <a:endParaRPr lang="en-US"/>
        </a:p>
      </dgm:t>
    </dgm:pt>
    <dgm:pt modelId="{0EAA5A0E-1C76-5142-A209-3389ECD66AD5}" type="pres">
      <dgm:prSet presAssocID="{B5E3230F-5034-EF48-BC6C-37545C6B24C0}" presName="compositeShape" presStyleCnt="0">
        <dgm:presLayoutVars>
          <dgm:chMax val="7"/>
          <dgm:dir/>
          <dgm:resizeHandles val="exact"/>
        </dgm:presLayoutVars>
      </dgm:prSet>
      <dgm:spPr/>
    </dgm:pt>
    <dgm:pt modelId="{9C34A20D-C32D-7D4A-8373-15D80632AE4C}" type="pres">
      <dgm:prSet presAssocID="{B10D14B4-9EF4-CF4A-9BB7-38538CE0DFCE}" presName="circ1" presStyleLbl="vennNode1" presStyleIdx="0" presStyleCnt="3"/>
      <dgm:spPr/>
    </dgm:pt>
    <dgm:pt modelId="{24F4BDD2-15A1-B24D-B252-DB83D005231B}" type="pres">
      <dgm:prSet presAssocID="{B10D14B4-9EF4-CF4A-9BB7-38538CE0DFCE}" presName="circ1Tx" presStyleLbl="revTx" presStyleIdx="0" presStyleCnt="0">
        <dgm:presLayoutVars>
          <dgm:chMax val="0"/>
          <dgm:chPref val="0"/>
          <dgm:bulletEnabled val="1"/>
        </dgm:presLayoutVars>
      </dgm:prSet>
      <dgm:spPr/>
    </dgm:pt>
    <dgm:pt modelId="{FD0D7820-422A-934E-BE80-3691663216FB}" type="pres">
      <dgm:prSet presAssocID="{A3CD5560-3C7B-1B41-81A9-09B89ED83056}" presName="circ2" presStyleLbl="vennNode1" presStyleIdx="1" presStyleCnt="3"/>
      <dgm:spPr/>
    </dgm:pt>
    <dgm:pt modelId="{92BB460B-80F4-E344-AD50-587E97AACC89}" type="pres">
      <dgm:prSet presAssocID="{A3CD5560-3C7B-1B41-81A9-09B89ED83056}" presName="circ2Tx" presStyleLbl="revTx" presStyleIdx="0" presStyleCnt="0">
        <dgm:presLayoutVars>
          <dgm:chMax val="0"/>
          <dgm:chPref val="0"/>
          <dgm:bulletEnabled val="1"/>
        </dgm:presLayoutVars>
      </dgm:prSet>
      <dgm:spPr/>
    </dgm:pt>
    <dgm:pt modelId="{E58FC942-2A0D-784E-BFDB-C7EF80C10FD5}" type="pres">
      <dgm:prSet presAssocID="{DFA674FA-3991-AB47-A1D5-4B6C9EBE0B7B}" presName="circ3" presStyleLbl="vennNode1" presStyleIdx="2" presStyleCnt="3"/>
      <dgm:spPr/>
    </dgm:pt>
    <dgm:pt modelId="{D33C1267-2347-6C41-9D38-E56501245AB3}" type="pres">
      <dgm:prSet presAssocID="{DFA674FA-3991-AB47-A1D5-4B6C9EBE0B7B}" presName="circ3Tx" presStyleLbl="revTx" presStyleIdx="0" presStyleCnt="0">
        <dgm:presLayoutVars>
          <dgm:chMax val="0"/>
          <dgm:chPref val="0"/>
          <dgm:bulletEnabled val="1"/>
        </dgm:presLayoutVars>
      </dgm:prSet>
      <dgm:spPr/>
    </dgm:pt>
  </dgm:ptLst>
  <dgm:cxnLst>
    <dgm:cxn modelId="{2C23700C-E3AE-034E-90FB-C1AD36098ABF}" type="presOf" srcId="{DFA674FA-3991-AB47-A1D5-4B6C9EBE0B7B}" destId="{D33C1267-2347-6C41-9D38-E56501245AB3}" srcOrd="1" destOrd="0" presId="urn:microsoft.com/office/officeart/2005/8/layout/venn1"/>
    <dgm:cxn modelId="{0DF3E64B-A462-134A-9D92-BDCEE2AD35C1}" srcId="{B5E3230F-5034-EF48-BC6C-37545C6B24C0}" destId="{DFA674FA-3991-AB47-A1D5-4B6C9EBE0B7B}" srcOrd="2" destOrd="0" parTransId="{33DF1843-E395-DE4C-B218-5704E4D978DF}" sibTransId="{0949AEBF-89D1-994C-8A81-1CE042A389DE}"/>
    <dgm:cxn modelId="{04300264-159C-0647-9A49-A7AE420F7AAD}" type="presOf" srcId="{A3CD5560-3C7B-1B41-81A9-09B89ED83056}" destId="{FD0D7820-422A-934E-BE80-3691663216FB}" srcOrd="0" destOrd="0" presId="urn:microsoft.com/office/officeart/2005/8/layout/venn1"/>
    <dgm:cxn modelId="{C6F97290-5D09-CF40-A0A7-73552EBD4E4E}" type="presOf" srcId="{B5E3230F-5034-EF48-BC6C-37545C6B24C0}" destId="{0EAA5A0E-1C76-5142-A209-3389ECD66AD5}" srcOrd="0" destOrd="0" presId="urn:microsoft.com/office/officeart/2005/8/layout/venn1"/>
    <dgm:cxn modelId="{B2DE5E9C-7D0B-7248-B9E6-01CF76E484B1}" type="presOf" srcId="{DFA674FA-3991-AB47-A1D5-4B6C9EBE0B7B}" destId="{E58FC942-2A0D-784E-BFDB-C7EF80C10FD5}" srcOrd="0" destOrd="0" presId="urn:microsoft.com/office/officeart/2005/8/layout/venn1"/>
    <dgm:cxn modelId="{B3CD6AA7-5347-CF49-9C93-977F092B3ADB}" srcId="{B5E3230F-5034-EF48-BC6C-37545C6B24C0}" destId="{B10D14B4-9EF4-CF4A-9BB7-38538CE0DFCE}" srcOrd="0" destOrd="0" parTransId="{A5B4733A-50AE-D147-BD0E-BBF5BB71C4A0}" sibTransId="{970BC9C6-08A2-EC4A-8C52-E0A81B53F2D0}"/>
    <dgm:cxn modelId="{284966B2-CF14-DE42-B853-9A0B7ED95602}" type="presOf" srcId="{B10D14B4-9EF4-CF4A-9BB7-38538CE0DFCE}" destId="{24F4BDD2-15A1-B24D-B252-DB83D005231B}" srcOrd="1" destOrd="0" presId="urn:microsoft.com/office/officeart/2005/8/layout/venn1"/>
    <dgm:cxn modelId="{152A15BC-0A5C-0244-8845-92AF0F69AF7C}" srcId="{B5E3230F-5034-EF48-BC6C-37545C6B24C0}" destId="{A3CD5560-3C7B-1B41-81A9-09B89ED83056}" srcOrd="1" destOrd="0" parTransId="{EB205436-71E7-1446-8E84-158F89F5984A}" sibTransId="{00A06AA5-9A51-4342-86D7-84BF235100AA}"/>
    <dgm:cxn modelId="{B93EA5DF-9FC9-574B-A685-86657492D336}" type="presOf" srcId="{A3CD5560-3C7B-1B41-81A9-09B89ED83056}" destId="{92BB460B-80F4-E344-AD50-587E97AACC89}" srcOrd="1" destOrd="0" presId="urn:microsoft.com/office/officeart/2005/8/layout/venn1"/>
    <dgm:cxn modelId="{8471E8E6-F2AE-6143-BF4E-957E25B5E8A8}" type="presOf" srcId="{B10D14B4-9EF4-CF4A-9BB7-38538CE0DFCE}" destId="{9C34A20D-C32D-7D4A-8373-15D80632AE4C}" srcOrd="0" destOrd="0" presId="urn:microsoft.com/office/officeart/2005/8/layout/venn1"/>
    <dgm:cxn modelId="{24F18372-B6E5-A34B-BD8C-EAA53A843087}" type="presParOf" srcId="{0EAA5A0E-1C76-5142-A209-3389ECD66AD5}" destId="{9C34A20D-C32D-7D4A-8373-15D80632AE4C}" srcOrd="0" destOrd="0" presId="urn:microsoft.com/office/officeart/2005/8/layout/venn1"/>
    <dgm:cxn modelId="{44D9241C-FC84-2745-8A5A-756EE172123F}" type="presParOf" srcId="{0EAA5A0E-1C76-5142-A209-3389ECD66AD5}" destId="{24F4BDD2-15A1-B24D-B252-DB83D005231B}" srcOrd="1" destOrd="0" presId="urn:microsoft.com/office/officeart/2005/8/layout/venn1"/>
    <dgm:cxn modelId="{23ECCF9B-C994-9F47-95EE-F2A77CADEFB1}" type="presParOf" srcId="{0EAA5A0E-1C76-5142-A209-3389ECD66AD5}" destId="{FD0D7820-422A-934E-BE80-3691663216FB}" srcOrd="2" destOrd="0" presId="urn:microsoft.com/office/officeart/2005/8/layout/venn1"/>
    <dgm:cxn modelId="{66D8AACE-C041-034C-BD19-817FE09C343E}" type="presParOf" srcId="{0EAA5A0E-1C76-5142-A209-3389ECD66AD5}" destId="{92BB460B-80F4-E344-AD50-587E97AACC89}" srcOrd="3" destOrd="0" presId="urn:microsoft.com/office/officeart/2005/8/layout/venn1"/>
    <dgm:cxn modelId="{6FD1E218-249B-B241-A97F-E0369867BDF6}" type="presParOf" srcId="{0EAA5A0E-1C76-5142-A209-3389ECD66AD5}" destId="{E58FC942-2A0D-784E-BFDB-C7EF80C10FD5}" srcOrd="4" destOrd="0" presId="urn:microsoft.com/office/officeart/2005/8/layout/venn1"/>
    <dgm:cxn modelId="{6A32536C-DA2A-3844-8131-CD62B0ACE2E2}" type="presParOf" srcId="{0EAA5A0E-1C76-5142-A209-3389ECD66AD5}" destId="{D33C1267-2347-6C41-9D38-E56501245AB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4A20D-C32D-7D4A-8373-15D80632AE4C}">
      <dsp:nvSpPr>
        <dsp:cNvPr id="0" name=""/>
        <dsp:cNvSpPr/>
      </dsp:nvSpPr>
      <dsp:spPr>
        <a:xfrm>
          <a:off x="1285398" y="54391"/>
          <a:ext cx="2610802" cy="26108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Coach</a:t>
          </a:r>
        </a:p>
      </dsp:txBody>
      <dsp:txXfrm>
        <a:off x="1633505" y="511282"/>
        <a:ext cx="1914588" cy="1174861"/>
      </dsp:txXfrm>
    </dsp:sp>
    <dsp:sp modelId="{FD0D7820-422A-934E-BE80-3691663216FB}">
      <dsp:nvSpPr>
        <dsp:cNvPr id="0" name=""/>
        <dsp:cNvSpPr/>
      </dsp:nvSpPr>
      <dsp:spPr>
        <a:xfrm>
          <a:off x="2227463" y="1686143"/>
          <a:ext cx="2610802" cy="26108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Mentor</a:t>
          </a:r>
        </a:p>
      </dsp:txBody>
      <dsp:txXfrm>
        <a:off x="3025933" y="2360600"/>
        <a:ext cx="1566481" cy="1435941"/>
      </dsp:txXfrm>
    </dsp:sp>
    <dsp:sp modelId="{E58FC942-2A0D-784E-BFDB-C7EF80C10FD5}">
      <dsp:nvSpPr>
        <dsp:cNvPr id="0" name=""/>
        <dsp:cNvSpPr/>
      </dsp:nvSpPr>
      <dsp:spPr>
        <a:xfrm>
          <a:off x="343333" y="1686143"/>
          <a:ext cx="2610802" cy="26108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Sponsor</a:t>
          </a:r>
        </a:p>
      </dsp:txBody>
      <dsp:txXfrm>
        <a:off x="589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37828-B5E1-E242-8F29-E39681AB8181}" type="datetimeFigureOut">
              <a:rPr lang="en-US" smtClean="0"/>
              <a:t>11/27/24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6AE96-483C-2C4F-BDF0-1960AABE09C9}" type="slidenum">
              <a:rPr lang="en-US" smtClean="0"/>
              <a:t>‹#›</a:t>
            </a:fld>
            <a:endParaRPr lang="en-US" dirty="0"/>
          </a:p>
        </p:txBody>
      </p:sp>
    </p:spTree>
    <p:extLst>
      <p:ext uri="{BB962C8B-B14F-4D97-AF65-F5344CB8AC3E}">
        <p14:creationId xmlns:p14="http://schemas.microsoft.com/office/powerpoint/2010/main" val="53760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cebreakerspeech.com/benefits-public-spea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icebreakerspeech.com/toastmasters-pathway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DTM is the highest designation that is awarded by Toastmasters.  The journey to becoming a DTM will increase your confidence and expand your skills as a speaker and a leader. It an amazing personal growth journey.</a:t>
            </a:r>
          </a:p>
        </p:txBody>
      </p:sp>
      <p:sp>
        <p:nvSpPr>
          <p:cNvPr id="4" name="Slide Number Placeholder 3"/>
          <p:cNvSpPr>
            <a:spLocks noGrp="1"/>
          </p:cNvSpPr>
          <p:nvPr>
            <p:ph type="sldNum" sz="quarter" idx="5"/>
          </p:nvPr>
        </p:nvSpPr>
        <p:spPr/>
        <p:txBody>
          <a:bodyPr/>
          <a:lstStyle/>
          <a:p>
            <a:fld id="{01C6AE96-483C-2C4F-BDF0-1960AABE09C9}" type="slidenum">
              <a:rPr lang="en-US" smtClean="0"/>
              <a:t>1</a:t>
            </a:fld>
            <a:endParaRPr lang="en-US" dirty="0"/>
          </a:p>
        </p:txBody>
      </p:sp>
    </p:spTree>
    <p:extLst>
      <p:ext uri="{BB962C8B-B14F-4D97-AF65-F5344CB8AC3E}">
        <p14:creationId xmlns:p14="http://schemas.microsoft.com/office/powerpoint/2010/main" val="104612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Youth Leadership Program is Toastmasters workshop developed for young people, usually between the ages of 14-18.  Youth Leadership Coordinators recruit a group of adult Toastmaster volunteers to conduct 8 educational sessions that are similar to a Toastmasters Club Meeting.  Participants gain experience learning to lead and conduct a club meeting, stay on time using an agenda, fill meeting roles, deliver speeches, practice table topics, and deliver evaluations.  Many YPL’s result in gavel clubs (TI club for the under 18 age group).  The materials for a YPL include a facilitators guide and a participant workbook.  These materials can be purchased at the TI shop at Toastmasters.org.</a:t>
            </a:r>
          </a:p>
          <a:p>
            <a:r>
              <a:rPr lang="en-US" dirty="0"/>
              <a:t>The 6</a:t>
            </a:r>
            <a:r>
              <a:rPr lang="en-US" baseline="30000" dirty="0"/>
              <a:t>th</a:t>
            </a:r>
            <a:r>
              <a:rPr lang="en-US" dirty="0"/>
              <a:t> and final requirement of the DTM is the DTM Project.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C6AE96-483C-2C4F-BDF0-1960AABE09C9}" type="slidenum">
              <a:rPr lang="en-US" smtClean="0"/>
              <a:t>11</a:t>
            </a:fld>
            <a:endParaRPr lang="en-US" dirty="0"/>
          </a:p>
        </p:txBody>
      </p:sp>
    </p:spTree>
    <p:extLst>
      <p:ext uri="{BB962C8B-B14F-4D97-AF65-F5344CB8AC3E}">
        <p14:creationId xmlns:p14="http://schemas.microsoft.com/office/powerpoint/2010/main" val="1155799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chemeClr val="tx1"/>
                </a:solidFill>
                <a:effectLst/>
                <a:latin typeface="+mn-lt"/>
              </a:rPr>
              <a:t>The </a:t>
            </a:r>
            <a:r>
              <a:rPr lang="en-US" b="0" i="0" u="none" strike="noStrike" dirty="0">
                <a:solidFill>
                  <a:srgbClr val="424242"/>
                </a:solidFill>
                <a:effectLst/>
                <a:latin typeface="Open Sans" panose="020B0606030504020204" pitchFamily="34" charset="0"/>
              </a:rPr>
              <a:t>DTM Project is a capstone project, encompassing all of the skills necessary to complete DTM requirements 1-5.  </a:t>
            </a:r>
          </a:p>
          <a:p>
            <a:pPr algn="l" rtl="0" fontAlgn="base"/>
            <a:r>
              <a:rPr lang="en-US" b="0" i="0" u="none" strike="noStrike" dirty="0">
                <a:solidFill>
                  <a:srgbClr val="424242"/>
                </a:solidFill>
                <a:effectLst/>
                <a:latin typeface="Open Sans" panose="020B0606030504020204" pitchFamily="34" charset="0"/>
              </a:rPr>
              <a:t>A DTM Project requires the Candidate to plan and complete a project that </a:t>
            </a:r>
            <a:r>
              <a:rPr lang="en-US" b="0" i="0" u="sng" strike="noStrike" dirty="0">
                <a:solidFill>
                  <a:srgbClr val="2A2877"/>
                </a:solidFill>
                <a:effectLst/>
                <a:latin typeface="Open Sans" panose="020B0606030504020204" pitchFamily="34" charset="0"/>
                <a:hlinkClick r:id="rId3"/>
              </a:rPr>
              <a:t>benefits</a:t>
            </a:r>
            <a:r>
              <a:rPr lang="en-US" b="0" i="0" u="none" strike="noStrike" dirty="0">
                <a:solidFill>
                  <a:srgbClr val="424242"/>
                </a:solidFill>
                <a:effectLst/>
                <a:latin typeface="Open Sans" panose="020B0606030504020204" pitchFamily="34" charset="0"/>
              </a:rPr>
              <a:t> an organization. </a:t>
            </a:r>
          </a:p>
          <a:p>
            <a:pPr algn="l" rtl="0" fontAlgn="base">
              <a:buFont typeface="+mj-lt"/>
              <a:buAutoNum type="arabicPeriod"/>
            </a:pPr>
            <a:r>
              <a:rPr lang="en-US" b="0" i="0" u="none" strike="noStrike" dirty="0">
                <a:solidFill>
                  <a:srgbClr val="424242"/>
                </a:solidFill>
                <a:effectLst/>
                <a:latin typeface="Open Sans" panose="020B0606030504020204" pitchFamily="34" charset="0"/>
              </a:rPr>
              <a:t>A Candidate may choose to revisit any previous </a:t>
            </a:r>
            <a:r>
              <a:rPr lang="en-US" b="0" i="0" u="sng" strike="noStrike" dirty="0">
                <a:solidFill>
                  <a:srgbClr val="2A2877"/>
                </a:solidFill>
                <a:effectLst/>
                <a:latin typeface="Open Sans" panose="020B0606030504020204" pitchFamily="34" charset="0"/>
                <a:hlinkClick r:id="rId4"/>
              </a:rPr>
              <a:t>Toastmasters Pathways</a:t>
            </a:r>
            <a:r>
              <a:rPr lang="en-US" b="0" i="0" u="none" strike="noStrike" dirty="0">
                <a:solidFill>
                  <a:srgbClr val="424242"/>
                </a:solidFill>
                <a:effectLst/>
                <a:latin typeface="Open Sans" panose="020B0606030504020204" pitchFamily="34" charset="0"/>
              </a:rPr>
              <a:t> project that contains information to help to complete the project. </a:t>
            </a:r>
          </a:p>
          <a:p>
            <a:pPr algn="l" rtl="0" fontAlgn="base">
              <a:buFont typeface="+mj-lt"/>
              <a:buAutoNum type="arabicPeriod"/>
            </a:pPr>
            <a:r>
              <a:rPr lang="en-US" b="0" i="0" u="none" strike="noStrike" dirty="0">
                <a:solidFill>
                  <a:srgbClr val="424242"/>
                </a:solidFill>
                <a:effectLst/>
                <a:latin typeface="Open Sans" panose="020B0606030504020204" pitchFamily="34" charset="0"/>
              </a:rPr>
              <a:t>Develop a team and design a plan.</a:t>
            </a:r>
          </a:p>
          <a:p>
            <a:pPr algn="l" rtl="0" fontAlgn="base">
              <a:buFont typeface="+mj-lt"/>
              <a:buAutoNum type="arabicPeriod"/>
            </a:pPr>
            <a:r>
              <a:rPr lang="en-US" b="0" i="0" u="none" strike="noStrike" dirty="0">
                <a:solidFill>
                  <a:srgbClr val="424242"/>
                </a:solidFill>
                <a:effectLst/>
                <a:latin typeface="Open Sans" panose="020B0606030504020204" pitchFamily="34" charset="0"/>
              </a:rPr>
              <a:t>Deliver a 5- to 7-minute speech at a club meeting to share the plan. </a:t>
            </a:r>
          </a:p>
          <a:p>
            <a:pPr algn="l" rtl="0" fontAlgn="base">
              <a:buFont typeface="+mj-lt"/>
              <a:buAutoNum type="arabicPeriod"/>
            </a:pPr>
            <a:r>
              <a:rPr lang="en-US" b="0" i="0" u="none" strike="noStrike" dirty="0">
                <a:solidFill>
                  <a:srgbClr val="424242"/>
                </a:solidFill>
                <a:effectLst/>
                <a:latin typeface="Open Sans" panose="020B0606030504020204" pitchFamily="34" charset="0"/>
              </a:rPr>
              <a:t>Organize the project and lead a team to complete it. </a:t>
            </a:r>
          </a:p>
          <a:p>
            <a:pPr algn="l" rtl="0" fontAlgn="base">
              <a:buFont typeface="+mj-lt"/>
              <a:buAutoNum type="arabicPeriod"/>
            </a:pPr>
            <a:r>
              <a:rPr lang="en-US" b="0" i="0" u="none" strike="noStrike" dirty="0">
                <a:solidFill>
                  <a:srgbClr val="424242"/>
                </a:solidFill>
                <a:effectLst/>
                <a:latin typeface="Open Sans" panose="020B0606030504020204" pitchFamily="34" charset="0"/>
              </a:rPr>
              <a:t>Ask members of the team, the organization, and a peer to complete a 360° evaluation of the Candidates leadership skills.</a:t>
            </a:r>
          </a:p>
          <a:p>
            <a:pPr algn="l" rtl="0" fontAlgn="base">
              <a:buFont typeface="+mj-lt"/>
              <a:buAutoNum type="arabicPeriod"/>
            </a:pPr>
            <a:r>
              <a:rPr lang="en-US" b="0" i="0" u="none" strike="noStrike" dirty="0">
                <a:solidFill>
                  <a:srgbClr val="424242"/>
                </a:solidFill>
                <a:effectLst/>
                <a:latin typeface="Open Sans" panose="020B0606030504020204" pitchFamily="34" charset="0"/>
              </a:rPr>
              <a:t>Deliver an 8- to 10-minute speech at a club meeting to review the project, its outcomes, benefits, and the lessons learned.</a:t>
            </a:r>
          </a:p>
          <a:p>
            <a:pPr algn="l" rtl="0" fontAlgn="base">
              <a:buFont typeface="+mj-lt"/>
              <a:buAutoNum type="arabicPeriod"/>
            </a:pPr>
            <a:endParaRPr lang="en-US" b="0" i="0" u="none" strike="noStrike" dirty="0">
              <a:solidFill>
                <a:srgbClr val="424242"/>
              </a:solidFill>
              <a:effectLst/>
              <a:latin typeface="Open Sans" panose="020B0606030504020204" pitchFamily="34" charset="0"/>
            </a:endParaRPr>
          </a:p>
          <a:p>
            <a:pPr algn="l" rtl="0" fontAlgn="base">
              <a:buFont typeface="+mj-lt"/>
              <a:buNone/>
            </a:pPr>
            <a:r>
              <a:rPr lang="en-US" b="0" i="0" u="none" strike="noStrike" dirty="0">
                <a:solidFill>
                  <a:srgbClr val="424242"/>
                </a:solidFill>
                <a:effectLst/>
                <a:latin typeface="Open Sans" panose="020B0606030504020204" pitchFamily="34" charset="0"/>
              </a:rPr>
              <a:t>Common DTM Projects within D54 are to serve as a TLI Dean (club officer training) or a District Conference Co-Chair.</a:t>
            </a:r>
          </a:p>
          <a:p>
            <a:pPr algn="l" rtl="0" fontAlgn="base">
              <a:buFont typeface="+mj-lt"/>
              <a:buNone/>
            </a:pPr>
            <a:endParaRPr lang="en-US" b="0" i="0" u="none" strike="noStrike" dirty="0">
              <a:solidFill>
                <a:srgbClr val="424242"/>
              </a:solidFill>
              <a:effectLst/>
              <a:latin typeface="Open Sans" panose="020B0606030504020204" pitchFamily="34" charset="0"/>
            </a:endParaRPr>
          </a:p>
          <a:p>
            <a:pPr algn="l" rtl="0" fontAlgn="base">
              <a:buFont typeface="+mj-lt"/>
              <a:buNone/>
            </a:pPr>
            <a:r>
              <a:rPr lang="en-US" b="0" i="0" u="none" strike="noStrike" dirty="0">
                <a:solidFill>
                  <a:srgbClr val="424242"/>
                </a:solidFill>
                <a:effectLst/>
                <a:latin typeface="Open Sans" panose="020B0606030504020204" pitchFamily="34" charset="0"/>
              </a:rPr>
              <a:t>We have discussed the 6 DTM requirements.  Now let’s talk about how to get started.</a:t>
            </a:r>
          </a:p>
          <a:p>
            <a:pPr algn="l" rtl="0" fontAlgn="base"/>
            <a:endParaRPr lang="en-US" b="0" i="0" u="none" strike="noStrike" dirty="0">
              <a:solidFill>
                <a:srgbClr val="424242"/>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01C6AE96-483C-2C4F-BDF0-1960AABE09C9}" type="slidenum">
              <a:rPr lang="en-US" smtClean="0"/>
              <a:t>12</a:t>
            </a:fld>
            <a:endParaRPr lang="en-US" dirty="0"/>
          </a:p>
        </p:txBody>
      </p:sp>
    </p:spTree>
    <p:extLst>
      <p:ext uri="{BB962C8B-B14F-4D97-AF65-F5344CB8AC3E}">
        <p14:creationId xmlns:p14="http://schemas.microsoft.com/office/powerpoint/2010/main" val="263406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Toastmasters ask, “How do I get Started?” when considering undertaking a DTM journey.  Let’s review some steps that will help organize the tasks necessary to earn a DTM.</a:t>
            </a:r>
          </a:p>
          <a:p>
            <a:r>
              <a:rPr lang="en-US" dirty="0"/>
              <a:t>REVIEW THE SLIDE.</a:t>
            </a:r>
          </a:p>
          <a:p>
            <a:r>
              <a:rPr lang="en-US" dirty="0"/>
              <a:t>Let’s take a look at a DTM Application found on the Toastmasters.org website.</a:t>
            </a:r>
          </a:p>
        </p:txBody>
      </p:sp>
      <p:sp>
        <p:nvSpPr>
          <p:cNvPr id="4" name="Slide Number Placeholder 3"/>
          <p:cNvSpPr>
            <a:spLocks noGrp="1"/>
          </p:cNvSpPr>
          <p:nvPr>
            <p:ph type="sldNum" sz="quarter" idx="5"/>
          </p:nvPr>
        </p:nvSpPr>
        <p:spPr/>
        <p:txBody>
          <a:bodyPr/>
          <a:lstStyle/>
          <a:p>
            <a:fld id="{01C6AE96-483C-2C4F-BDF0-1960AABE09C9}" type="slidenum">
              <a:rPr lang="en-US" smtClean="0"/>
              <a:t>13</a:t>
            </a:fld>
            <a:endParaRPr lang="en-US" dirty="0"/>
          </a:p>
        </p:txBody>
      </p:sp>
    </p:spTree>
    <p:extLst>
      <p:ext uri="{BB962C8B-B14F-4D97-AF65-F5344CB8AC3E}">
        <p14:creationId xmlns:p14="http://schemas.microsoft.com/office/powerpoint/2010/main" val="111132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what we have discussed today, can you think of any potential benefits of earning a DTM?</a:t>
            </a:r>
          </a:p>
        </p:txBody>
      </p:sp>
      <p:sp>
        <p:nvSpPr>
          <p:cNvPr id="4" name="Slide Number Placeholder 3"/>
          <p:cNvSpPr>
            <a:spLocks noGrp="1"/>
          </p:cNvSpPr>
          <p:nvPr>
            <p:ph type="sldNum" sz="quarter" idx="5"/>
          </p:nvPr>
        </p:nvSpPr>
        <p:spPr/>
        <p:txBody>
          <a:bodyPr/>
          <a:lstStyle/>
          <a:p>
            <a:fld id="{01C6AE96-483C-2C4F-BDF0-1960AABE09C9}" type="slidenum">
              <a:rPr lang="en-US" smtClean="0"/>
              <a:t>14</a:t>
            </a:fld>
            <a:endParaRPr lang="en-US" dirty="0"/>
          </a:p>
        </p:txBody>
      </p:sp>
    </p:spTree>
    <p:extLst>
      <p:ext uri="{BB962C8B-B14F-4D97-AF65-F5344CB8AC3E}">
        <p14:creationId xmlns:p14="http://schemas.microsoft.com/office/powerpoint/2010/main" val="359355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A3398-2102-8470-5614-DDC2DCB8D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15C34-BEC6-0465-EDA7-86F0E5554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E3FCF-AC5D-D329-9CBB-CC125D8184E4}"/>
              </a:ext>
            </a:extLst>
          </p:cNvPr>
          <p:cNvSpPr>
            <a:spLocks noGrp="1"/>
          </p:cNvSpPr>
          <p:nvPr>
            <p:ph type="body" idx="1"/>
          </p:nvPr>
        </p:nvSpPr>
        <p:spPr/>
        <p:txBody>
          <a:bodyPr/>
          <a:lstStyle/>
          <a:p>
            <a:r>
              <a:rPr lang="en-US" dirty="0"/>
              <a:t>Let’s briefly review our learning outcomes for this session.</a:t>
            </a:r>
          </a:p>
          <a:p>
            <a:endParaRPr lang="en-US" dirty="0"/>
          </a:p>
        </p:txBody>
      </p:sp>
      <p:sp>
        <p:nvSpPr>
          <p:cNvPr id="4" name="Slide Number Placeholder 3">
            <a:extLst>
              <a:ext uri="{FF2B5EF4-FFF2-40B4-BE49-F238E27FC236}">
                <a16:creationId xmlns:a16="http://schemas.microsoft.com/office/drawing/2014/main" id="{5EFA9768-154C-4884-8DC4-BF210E741BC2}"/>
              </a:ext>
            </a:extLst>
          </p:cNvPr>
          <p:cNvSpPr>
            <a:spLocks noGrp="1"/>
          </p:cNvSpPr>
          <p:nvPr>
            <p:ph type="sldNum" sz="quarter" idx="5"/>
          </p:nvPr>
        </p:nvSpPr>
        <p:spPr/>
        <p:txBody>
          <a:bodyPr/>
          <a:lstStyle/>
          <a:p>
            <a:fld id="{01C6AE96-483C-2C4F-BDF0-1960AABE09C9}" type="slidenum">
              <a:rPr lang="en-US" smtClean="0"/>
              <a:t>15</a:t>
            </a:fld>
            <a:endParaRPr lang="en-US" dirty="0"/>
          </a:p>
        </p:txBody>
      </p:sp>
    </p:spTree>
    <p:extLst>
      <p:ext uri="{BB962C8B-B14F-4D97-AF65-F5344CB8AC3E}">
        <p14:creationId xmlns:p14="http://schemas.microsoft.com/office/powerpoint/2010/main" val="342610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01C6AE96-483C-2C4F-BDF0-1960AABE09C9}" type="slidenum">
              <a:rPr lang="en-US" smtClean="0"/>
              <a:t>16</a:t>
            </a:fld>
            <a:endParaRPr lang="en-US" dirty="0"/>
          </a:p>
        </p:txBody>
      </p:sp>
    </p:spTree>
    <p:extLst>
      <p:ext uri="{BB962C8B-B14F-4D97-AF65-F5344CB8AC3E}">
        <p14:creationId xmlns:p14="http://schemas.microsoft.com/office/powerpoint/2010/main" val="231934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review our learning outcomes for this session.</a:t>
            </a:r>
          </a:p>
          <a:p>
            <a:endParaRPr lang="en-US" dirty="0"/>
          </a:p>
        </p:txBody>
      </p:sp>
      <p:sp>
        <p:nvSpPr>
          <p:cNvPr id="4" name="Slide Number Placeholder 3"/>
          <p:cNvSpPr>
            <a:spLocks noGrp="1"/>
          </p:cNvSpPr>
          <p:nvPr>
            <p:ph type="sldNum" sz="quarter" idx="5"/>
          </p:nvPr>
        </p:nvSpPr>
        <p:spPr/>
        <p:txBody>
          <a:bodyPr/>
          <a:lstStyle/>
          <a:p>
            <a:fld id="{01C6AE96-483C-2C4F-BDF0-1960AABE09C9}" type="slidenum">
              <a:rPr lang="en-US" smtClean="0"/>
              <a:t>2</a:t>
            </a:fld>
            <a:endParaRPr lang="en-US" dirty="0"/>
          </a:p>
        </p:txBody>
      </p:sp>
    </p:spTree>
    <p:extLst>
      <p:ext uri="{BB962C8B-B14F-4D97-AF65-F5344CB8AC3E}">
        <p14:creationId xmlns:p14="http://schemas.microsoft.com/office/powerpoint/2010/main" val="807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Earning a DTM is a big deal.  </a:t>
            </a:r>
          </a:p>
          <a:p>
            <a:r>
              <a:rPr lang="en-US" dirty="0"/>
              <a:t>902 TI members earned a DTM in 2023-2024</a:t>
            </a:r>
          </a:p>
          <a:p>
            <a:r>
              <a:rPr lang="en-US" dirty="0"/>
              <a:t>TI membership in 2023-2024 totaled 280,000 members in 150 countries</a:t>
            </a:r>
          </a:p>
          <a:p>
            <a:r>
              <a:rPr lang="en-US" dirty="0"/>
              <a:t>The DTM can be completed in 2-3 years  Some like to take more time to enjoy the journey and may take longer.</a:t>
            </a:r>
          </a:p>
          <a:p>
            <a:r>
              <a:rPr lang="en-US" dirty="0"/>
              <a:t>Like most things in life that are worthwhile, the DTM requires a plan and persistence. </a:t>
            </a:r>
          </a:p>
          <a:p>
            <a:r>
              <a:rPr lang="en-US" dirty="0"/>
              <a:t>Let’s begin by discussing the 6 requirements to earn a DTM.</a:t>
            </a:r>
          </a:p>
          <a:p>
            <a:endParaRPr lang="en-US" dirty="0"/>
          </a:p>
        </p:txBody>
      </p:sp>
      <p:sp>
        <p:nvSpPr>
          <p:cNvPr id="4" name="Slide Number Placeholder 3"/>
          <p:cNvSpPr>
            <a:spLocks noGrp="1"/>
          </p:cNvSpPr>
          <p:nvPr>
            <p:ph type="sldNum" sz="quarter" idx="5"/>
          </p:nvPr>
        </p:nvSpPr>
        <p:spPr/>
        <p:txBody>
          <a:bodyPr/>
          <a:lstStyle/>
          <a:p>
            <a:fld id="{01C6AE96-483C-2C4F-BDF0-1960AABE09C9}" type="slidenum">
              <a:rPr lang="en-US" smtClean="0"/>
              <a:t>3</a:t>
            </a:fld>
            <a:endParaRPr lang="en-US" dirty="0"/>
          </a:p>
        </p:txBody>
      </p:sp>
    </p:spTree>
    <p:extLst>
      <p:ext uri="{BB962C8B-B14F-4D97-AF65-F5344CB8AC3E}">
        <p14:creationId xmlns:p14="http://schemas.microsoft.com/office/powerpoint/2010/main" val="261161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b="0" i="0" u="none" strike="noStrike" dirty="0">
                <a:solidFill>
                  <a:srgbClr val="424242"/>
                </a:solidFill>
                <a:effectLst/>
                <a:latin typeface="Open Sans" panose="020B0606030504020204" pitchFamily="34" charset="0"/>
              </a:rPr>
              <a:t>Achieving a DTM requires completing 6 tasks.  They are...</a:t>
            </a:r>
          </a:p>
          <a:p>
            <a:pPr algn="l" fontAlgn="base">
              <a:buFont typeface="Arial" panose="020B0604020202020204" pitchFamily="34" charset="0"/>
              <a:buNone/>
            </a:pPr>
            <a:r>
              <a:rPr lang="en-US" b="0" i="0" u="none" strike="noStrike" dirty="0">
                <a:solidFill>
                  <a:srgbClr val="424242"/>
                </a:solidFill>
                <a:effectLst/>
                <a:latin typeface="Open Sans" panose="020B0606030504020204" pitchFamily="34" charset="0"/>
              </a:rPr>
              <a:t>READ THE SLIDE.  (Don’t elaborate yet).</a:t>
            </a:r>
          </a:p>
          <a:p>
            <a:pPr algn="l" fontAlgn="base">
              <a:buFont typeface="Arial" panose="020B0604020202020204" pitchFamily="34" charset="0"/>
              <a:buNone/>
            </a:pPr>
            <a:r>
              <a:rPr lang="en-US" b="0" i="0" u="none" strike="noStrike" dirty="0">
                <a:solidFill>
                  <a:srgbClr val="424242"/>
                </a:solidFill>
                <a:effectLst/>
                <a:latin typeface="Open Sans" panose="020B0606030504020204" pitchFamily="34" charset="0"/>
              </a:rPr>
              <a:t>The first requirement is related to education.</a:t>
            </a:r>
          </a:p>
          <a:p>
            <a:endParaRPr lang="en-US" dirty="0"/>
          </a:p>
        </p:txBody>
      </p:sp>
      <p:sp>
        <p:nvSpPr>
          <p:cNvPr id="4" name="Slide Number Placeholder 3"/>
          <p:cNvSpPr>
            <a:spLocks noGrp="1"/>
          </p:cNvSpPr>
          <p:nvPr>
            <p:ph type="sldNum" sz="quarter" idx="5"/>
          </p:nvPr>
        </p:nvSpPr>
        <p:spPr/>
        <p:txBody>
          <a:bodyPr/>
          <a:lstStyle/>
          <a:p>
            <a:fld id="{01C6AE96-483C-2C4F-BDF0-1960AABE09C9}" type="slidenum">
              <a:rPr lang="en-US" smtClean="0"/>
              <a:t>4</a:t>
            </a:fld>
            <a:endParaRPr lang="en-US" dirty="0"/>
          </a:p>
        </p:txBody>
      </p:sp>
    </p:spTree>
    <p:extLst>
      <p:ext uri="{BB962C8B-B14F-4D97-AF65-F5344CB8AC3E}">
        <p14:creationId xmlns:p14="http://schemas.microsoft.com/office/powerpoint/2010/main" val="267924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dirty="0"/>
              <a:t>The first DTM requirement is to complete 2 full Paths in Pathways.  It is a good idea to get started on this requirement early and you may have already made progress without knowing it!  Pathways speeches that have been delivered previously absolutely count toward the first DTM requirement!.  It is necessary to complete 1 full path and 3 levels of a second path before requesting access to the DTM project from TI.  </a:t>
            </a:r>
          </a:p>
          <a:p>
            <a:pPr marL="0"/>
            <a:r>
              <a:rPr lang="en-US" sz="1200" dirty="0"/>
              <a:t>The second requirement is related to club service.</a:t>
            </a:r>
          </a:p>
        </p:txBody>
      </p:sp>
      <p:sp>
        <p:nvSpPr>
          <p:cNvPr id="4" name="Slide Number Placeholder 3"/>
          <p:cNvSpPr>
            <a:spLocks noGrp="1"/>
          </p:cNvSpPr>
          <p:nvPr>
            <p:ph type="sldNum" sz="quarter" idx="5"/>
          </p:nvPr>
        </p:nvSpPr>
        <p:spPr/>
        <p:txBody>
          <a:bodyPr/>
          <a:lstStyle/>
          <a:p>
            <a:fld id="{01C6AE96-483C-2C4F-BDF0-1960AABE09C9}" type="slidenum">
              <a:rPr lang="en-US" smtClean="0"/>
              <a:t>5</a:t>
            </a:fld>
            <a:endParaRPr lang="en-US" dirty="0"/>
          </a:p>
        </p:txBody>
      </p:sp>
    </p:spTree>
    <p:extLst>
      <p:ext uri="{BB962C8B-B14F-4D97-AF65-F5344CB8AC3E}">
        <p14:creationId xmlns:p14="http://schemas.microsoft.com/office/powerpoint/2010/main" val="409303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DC6DD-F50C-8829-635A-81E57056E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50A09-F9C2-53A3-C275-7DE7BEB74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0616C-A8B1-4C78-4774-3B6F3B00302F}"/>
              </a:ext>
            </a:extLst>
          </p:cNvPr>
          <p:cNvSpPr>
            <a:spLocks noGrp="1"/>
          </p:cNvSpPr>
          <p:nvPr>
            <p:ph type="body" idx="1"/>
          </p:nvPr>
        </p:nvSpPr>
        <p:spPr/>
        <p:txBody>
          <a:bodyPr/>
          <a:lstStyle/>
          <a:p>
            <a:pPr algn="l" rtl="0" fontAlgn="base"/>
            <a:r>
              <a:rPr lang="en-US" b="0" i="0" u="none" strike="noStrike" dirty="0">
                <a:solidFill>
                  <a:srgbClr val="424242"/>
                </a:solidFill>
                <a:effectLst/>
                <a:latin typeface="Open Sans" panose="020B0606030504020204" pitchFamily="34" charset="0"/>
              </a:rPr>
              <a:t>The second DTM requirement is to serve as a club officer for 12 consecutive months or to serve two 6-month terms. Previous terms as a club officer can be counted toward this requirement.  </a:t>
            </a:r>
            <a:r>
              <a:rPr lang="en-US" dirty="0"/>
              <a:t>Club officers are elected by their clubs.  It is necessary to fulfill the requirements of the officer role in order to receive DTM credit. </a:t>
            </a:r>
          </a:p>
          <a:p>
            <a:r>
              <a:rPr lang="en-US" dirty="0"/>
              <a:t>The third DTM requirement relates to serving the District,</a:t>
            </a:r>
          </a:p>
        </p:txBody>
      </p:sp>
      <p:sp>
        <p:nvSpPr>
          <p:cNvPr id="4" name="Slide Number Placeholder 3">
            <a:extLst>
              <a:ext uri="{FF2B5EF4-FFF2-40B4-BE49-F238E27FC236}">
                <a16:creationId xmlns:a16="http://schemas.microsoft.com/office/drawing/2014/main" id="{346A1CC8-E650-2963-F57B-B6FDF898BEB5}"/>
              </a:ext>
            </a:extLst>
          </p:cNvPr>
          <p:cNvSpPr>
            <a:spLocks noGrp="1"/>
          </p:cNvSpPr>
          <p:nvPr>
            <p:ph type="sldNum" sz="quarter" idx="5"/>
          </p:nvPr>
        </p:nvSpPr>
        <p:spPr/>
        <p:txBody>
          <a:bodyPr/>
          <a:lstStyle/>
          <a:p>
            <a:fld id="{01C6AE96-483C-2C4F-BDF0-1960AABE09C9}" type="slidenum">
              <a:rPr lang="en-US" smtClean="0"/>
              <a:t>6</a:t>
            </a:fld>
            <a:endParaRPr lang="en-US" dirty="0"/>
          </a:p>
        </p:txBody>
      </p:sp>
    </p:spTree>
    <p:extLst>
      <p:ext uri="{BB962C8B-B14F-4D97-AF65-F5344CB8AC3E}">
        <p14:creationId xmlns:p14="http://schemas.microsoft.com/office/powerpoint/2010/main" val="286576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b="0" i="0" u="none" strike="noStrike" dirty="0">
                <a:solidFill>
                  <a:srgbClr val="424242"/>
                </a:solidFill>
                <a:effectLst/>
                <a:latin typeface="Open Sans" panose="020B0606030504020204" pitchFamily="34" charset="0"/>
              </a:rPr>
              <a:t>The 3</a:t>
            </a:r>
            <a:r>
              <a:rPr lang="en-US" b="0" i="0" u="none" strike="noStrike" baseline="30000" dirty="0">
                <a:solidFill>
                  <a:srgbClr val="424242"/>
                </a:solidFill>
                <a:effectLst/>
                <a:latin typeface="Open Sans" panose="020B0606030504020204" pitchFamily="34" charset="0"/>
              </a:rPr>
              <a:t>rd</a:t>
            </a:r>
            <a:r>
              <a:rPr lang="en-US" b="0" i="0" u="none" strike="noStrike" dirty="0">
                <a:solidFill>
                  <a:srgbClr val="424242"/>
                </a:solidFill>
                <a:effectLst/>
                <a:latin typeface="Open Sans" panose="020B0606030504020204" pitchFamily="34" charset="0"/>
              </a:rPr>
              <a:t> requirement of the DTM is to serve 12 consecutive months as a district officer.  </a:t>
            </a:r>
          </a:p>
          <a:p>
            <a:pPr algn="l" fontAlgn="base">
              <a:buFont typeface="Arial" panose="020B0604020202020204" pitchFamily="34" charset="0"/>
              <a:buNone/>
            </a:pPr>
            <a:endParaRPr lang="en-US" b="0" i="0" u="none" strike="noStrike" dirty="0">
              <a:solidFill>
                <a:srgbClr val="424242"/>
              </a:solidFill>
              <a:effectLst/>
              <a:latin typeface="Open Sans" panose="020B0606030504020204" pitchFamily="34" charset="0"/>
            </a:endParaRP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Eligible roles are:</a:t>
            </a: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District Director:</a:t>
            </a:r>
            <a:r>
              <a:rPr lang="en-US" b="0" i="0" u="none" strike="noStrike" dirty="0">
                <a:solidFill>
                  <a:srgbClr val="424242"/>
                </a:solidFill>
                <a:effectLst/>
                <a:latin typeface="Open Sans" panose="020B0606030504020204" pitchFamily="34" charset="0"/>
              </a:rPr>
              <a:t> The leader of the district who represents the district in the TI organization.  DD’s have many responsibilities to fulfill both as both leaders and administrators. </a:t>
            </a: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Program Quality Director:</a:t>
            </a:r>
            <a:r>
              <a:rPr lang="en-US" b="0" i="0" u="none" strike="noStrike" dirty="0">
                <a:solidFill>
                  <a:srgbClr val="424242"/>
                </a:solidFill>
                <a:effectLst/>
                <a:latin typeface="Open Sans" panose="020B0606030504020204" pitchFamily="34" charset="0"/>
              </a:rPr>
              <a:t> The PQD is 2</a:t>
            </a:r>
            <a:r>
              <a:rPr lang="en-US" b="0" i="0" u="none" strike="noStrike" baseline="30000" dirty="0">
                <a:solidFill>
                  <a:srgbClr val="424242"/>
                </a:solidFill>
                <a:effectLst/>
                <a:latin typeface="Open Sans" panose="020B0606030504020204" pitchFamily="34" charset="0"/>
              </a:rPr>
              <a:t>nd</a:t>
            </a:r>
            <a:r>
              <a:rPr lang="en-US" b="0" i="0" u="none" strike="noStrike" dirty="0">
                <a:solidFill>
                  <a:srgbClr val="424242"/>
                </a:solidFill>
                <a:effectLst/>
                <a:latin typeface="Open Sans" panose="020B0606030504020204" pitchFamily="34" charset="0"/>
              </a:rPr>
              <a:t> in charge and responsible for the oversight of club quality and district education.  </a:t>
            </a: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Club Growth Director:</a:t>
            </a:r>
            <a:r>
              <a:rPr lang="en-US" b="0" i="0" u="none" strike="noStrike" dirty="0">
                <a:solidFill>
                  <a:srgbClr val="424242"/>
                </a:solidFill>
                <a:effectLst/>
                <a:latin typeface="Open Sans" panose="020B0606030504020204" pitchFamily="34" charset="0"/>
              </a:rPr>
              <a:t> The CGD is 3</a:t>
            </a:r>
            <a:r>
              <a:rPr lang="en-US" b="0" i="0" u="none" strike="noStrike" baseline="30000" dirty="0">
                <a:solidFill>
                  <a:srgbClr val="424242"/>
                </a:solidFill>
                <a:effectLst/>
                <a:latin typeface="Open Sans" panose="020B0606030504020204" pitchFamily="34" charset="0"/>
              </a:rPr>
              <a:t>rd</a:t>
            </a:r>
            <a:r>
              <a:rPr lang="en-US" b="0" i="0" u="none" strike="noStrike" dirty="0">
                <a:solidFill>
                  <a:srgbClr val="424242"/>
                </a:solidFill>
                <a:effectLst/>
                <a:latin typeface="Open Sans" panose="020B0606030504020204" pitchFamily="34" charset="0"/>
              </a:rPr>
              <a:t> in charge.  CGD’s charter new clubs, appoint club sponsors, mentors and coaches, and oversee all aspects of club growth.</a:t>
            </a: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Public Relations Manager:</a:t>
            </a:r>
            <a:r>
              <a:rPr lang="en-US" b="0" i="0" u="none" strike="noStrike" dirty="0">
                <a:solidFill>
                  <a:srgbClr val="424242"/>
                </a:solidFill>
                <a:effectLst/>
                <a:latin typeface="Open Sans" panose="020B0606030504020204" pitchFamily="34" charset="0"/>
              </a:rPr>
              <a:t> PRM’s job is to promote Toastmasters events within and outside of the district.</a:t>
            </a: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Administrative Manager:</a:t>
            </a:r>
            <a:r>
              <a:rPr lang="en-US" b="0" i="0" u="none" strike="noStrike" dirty="0">
                <a:solidFill>
                  <a:srgbClr val="424242"/>
                </a:solidFill>
                <a:effectLst/>
                <a:latin typeface="Open Sans" panose="020B0606030504020204" pitchFamily="34" charset="0"/>
              </a:rPr>
              <a:t> The Admin Manager is in-charge of the meeting minutes of district executive council (DEC) and district council.</a:t>
            </a: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Financial Manager:</a:t>
            </a:r>
            <a:r>
              <a:rPr lang="en-US" b="0" i="0" u="none" strike="noStrike" dirty="0">
                <a:solidFill>
                  <a:srgbClr val="424242"/>
                </a:solidFill>
                <a:effectLst/>
                <a:latin typeface="Open Sans" panose="020B0606030504020204" pitchFamily="34" charset="0"/>
              </a:rPr>
              <a:t> The Financial Manager assists in developing the district budget, pays all district expenses and maintains district accounting.</a:t>
            </a: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Division Director:</a:t>
            </a:r>
            <a:r>
              <a:rPr lang="en-US" b="0" i="0" u="none" strike="noStrike" dirty="0">
                <a:solidFill>
                  <a:srgbClr val="424242"/>
                </a:solidFill>
                <a:effectLst/>
                <a:latin typeface="Open Sans" panose="020B0606030504020204" pitchFamily="34" charset="0"/>
              </a:rPr>
              <a:t>  DivD’s support multiple Area Directors within their division, hold semi-annual </a:t>
            </a:r>
            <a:r>
              <a:rPr lang="en-US" b="0" i="0" u="none" strike="noStrike" dirty="0">
                <a:solidFill>
                  <a:srgbClr val="2A2877"/>
                </a:solidFill>
                <a:effectLst/>
                <a:latin typeface="Open Sans" panose="020B0606030504020204" pitchFamily="34" charset="0"/>
              </a:rPr>
              <a:t>Division Council Meetings, and organize the annual Division speech contest</a:t>
            </a:r>
            <a:r>
              <a:rPr lang="en-US" b="0" i="0" u="sng" strike="noStrike" dirty="0">
                <a:solidFill>
                  <a:srgbClr val="2A2877"/>
                </a:solidFill>
                <a:effectLst/>
                <a:latin typeface="Open Sans" panose="020B0606030504020204" pitchFamily="34" charset="0"/>
              </a:rPr>
              <a:t>.</a:t>
            </a:r>
          </a:p>
          <a:p>
            <a:pPr algn="l" fontAlgn="base">
              <a:buFont typeface="Arial" panose="020B0604020202020204" pitchFamily="34" charset="0"/>
              <a:buChar char="•"/>
            </a:pPr>
            <a:r>
              <a:rPr lang="en-US" b="1" i="0" u="none" strike="noStrike" dirty="0">
                <a:solidFill>
                  <a:srgbClr val="424242"/>
                </a:solidFill>
                <a:effectLst/>
                <a:latin typeface="Open Sans" panose="020B0606030504020204" pitchFamily="34" charset="0"/>
              </a:rPr>
              <a:t>Area Director:</a:t>
            </a:r>
            <a:r>
              <a:rPr lang="en-US" b="0" i="0" u="none" strike="noStrike" dirty="0">
                <a:solidFill>
                  <a:srgbClr val="424242"/>
                </a:solidFill>
                <a:effectLst/>
                <a:latin typeface="Open Sans" panose="020B0606030504020204" pitchFamily="34" charset="0"/>
              </a:rPr>
              <a:t> AD’s support the clubs in their area by working with the clubs EC to ensure clubs are running successfully and to provide help if needed. AD’s also make biannual club visits and oversee Area speech contests.</a:t>
            </a:r>
          </a:p>
          <a:p>
            <a:pPr algn="l" fontAlgn="base">
              <a:buFont typeface="Arial" panose="020B0604020202020204" pitchFamily="34" charset="0"/>
              <a:buNone/>
            </a:pPr>
            <a:endParaRPr lang="en-US" b="0" i="0" u="none" strike="noStrike" dirty="0">
              <a:solidFill>
                <a:srgbClr val="424242"/>
              </a:solidFill>
              <a:effectLst/>
              <a:latin typeface="Open Sans" panose="020B0606030504020204" pitchFamily="34" charset="0"/>
            </a:endParaRPr>
          </a:p>
          <a:p>
            <a:pPr algn="l" fontAlgn="base">
              <a:buFont typeface="Arial" panose="020B0604020202020204" pitchFamily="34" charset="0"/>
              <a:buNone/>
            </a:pPr>
            <a:r>
              <a:rPr lang="en-US" b="0" i="0" u="none" strike="noStrike" dirty="0">
                <a:solidFill>
                  <a:srgbClr val="424242"/>
                </a:solidFill>
                <a:effectLst/>
                <a:latin typeface="Open Sans" panose="020B0606030504020204" pitchFamily="34" charset="0"/>
              </a:rPr>
              <a:t>The fourth and fifth DTM requirements may need some additional explanation.</a:t>
            </a:r>
          </a:p>
          <a:p>
            <a:endParaRPr lang="en-US" dirty="0"/>
          </a:p>
        </p:txBody>
      </p:sp>
      <p:sp>
        <p:nvSpPr>
          <p:cNvPr id="4" name="Slide Number Placeholder 3"/>
          <p:cNvSpPr>
            <a:spLocks noGrp="1"/>
          </p:cNvSpPr>
          <p:nvPr>
            <p:ph type="sldNum" sz="quarter" idx="5"/>
          </p:nvPr>
        </p:nvSpPr>
        <p:spPr/>
        <p:txBody>
          <a:bodyPr/>
          <a:lstStyle/>
          <a:p>
            <a:fld id="{01C6AE96-483C-2C4F-BDF0-1960AABE09C9}" type="slidenum">
              <a:rPr lang="en-US" smtClean="0"/>
              <a:t>7</a:t>
            </a:fld>
            <a:endParaRPr lang="en-US" dirty="0"/>
          </a:p>
        </p:txBody>
      </p:sp>
    </p:spTree>
    <p:extLst>
      <p:ext uri="{BB962C8B-B14F-4D97-AF65-F5344CB8AC3E}">
        <p14:creationId xmlns:p14="http://schemas.microsoft.com/office/powerpoint/2010/main" val="120829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discuss the 4</a:t>
            </a:r>
            <a:r>
              <a:rPr lang="en-US" baseline="30000" dirty="0"/>
              <a:t>th</a:t>
            </a:r>
            <a:r>
              <a:rPr lang="en-US" dirty="0"/>
              <a:t> and 5</a:t>
            </a:r>
            <a:r>
              <a:rPr lang="en-US" baseline="30000" dirty="0"/>
              <a:t>th</a:t>
            </a:r>
            <a:r>
              <a:rPr lang="en-US" dirty="0"/>
              <a:t> DTM requirements, let’s talk about the difference between 3 similar terms;  Club Coach, Club Sponsor, and Club Mentor.   </a:t>
            </a:r>
          </a:p>
          <a:p>
            <a:r>
              <a:rPr lang="en-US" dirty="0"/>
              <a:t>Does anyone know the difference?</a:t>
            </a:r>
          </a:p>
          <a:p>
            <a:r>
              <a:rPr lang="en-US" dirty="0"/>
              <a:t>READ THE SLIDE.</a:t>
            </a:r>
          </a:p>
          <a:p>
            <a:r>
              <a:rPr lang="en-US" dirty="0"/>
              <a:t>Let’s discuss how the role of Club Coach and Mentor can fulfill the the 4</a:t>
            </a:r>
            <a:r>
              <a:rPr lang="en-US" baseline="30000" dirty="0"/>
              <a:t>th</a:t>
            </a:r>
            <a:r>
              <a:rPr lang="en-US" dirty="0"/>
              <a:t> DTM requirement.  </a:t>
            </a:r>
          </a:p>
        </p:txBody>
      </p:sp>
      <p:sp>
        <p:nvSpPr>
          <p:cNvPr id="4" name="Slide Number Placeholder 3"/>
          <p:cNvSpPr>
            <a:spLocks noGrp="1"/>
          </p:cNvSpPr>
          <p:nvPr>
            <p:ph type="sldNum" sz="quarter" idx="5"/>
          </p:nvPr>
        </p:nvSpPr>
        <p:spPr/>
        <p:txBody>
          <a:bodyPr/>
          <a:lstStyle/>
          <a:p>
            <a:fld id="{01C6AE96-483C-2C4F-BDF0-1960AABE09C9}" type="slidenum">
              <a:rPr lang="en-US" smtClean="0"/>
              <a:t>9</a:t>
            </a:fld>
            <a:endParaRPr lang="en-US" dirty="0"/>
          </a:p>
        </p:txBody>
      </p:sp>
    </p:spTree>
    <p:extLst>
      <p:ext uri="{BB962C8B-B14F-4D97-AF65-F5344CB8AC3E}">
        <p14:creationId xmlns:p14="http://schemas.microsoft.com/office/powerpoint/2010/main" val="298111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choosing how to fulfill the 4th DTM requirement, there are two options form which to choose.  Option 1 is to serve as a  Club Coach and Option 2 is to serve as a Club Mentor.</a:t>
            </a:r>
          </a:p>
          <a:p>
            <a:r>
              <a:rPr lang="en-US" dirty="0"/>
              <a:t>Let’s discuss each of these roles in more depth and how they benefit struggling clubs and new clubs.</a:t>
            </a:r>
          </a:p>
        </p:txBody>
      </p:sp>
      <p:sp>
        <p:nvSpPr>
          <p:cNvPr id="4" name="Slide Number Placeholder 3"/>
          <p:cNvSpPr>
            <a:spLocks noGrp="1"/>
          </p:cNvSpPr>
          <p:nvPr>
            <p:ph type="sldNum" sz="quarter" idx="5"/>
          </p:nvPr>
        </p:nvSpPr>
        <p:spPr/>
        <p:txBody>
          <a:bodyPr/>
          <a:lstStyle/>
          <a:p>
            <a:fld id="{01C6AE96-483C-2C4F-BDF0-1960AABE09C9}" type="slidenum">
              <a:rPr lang="en-US" smtClean="0"/>
              <a:t>10</a:t>
            </a:fld>
            <a:endParaRPr lang="en-US" dirty="0"/>
          </a:p>
        </p:txBody>
      </p:sp>
    </p:spTree>
    <p:extLst>
      <p:ext uri="{BB962C8B-B14F-4D97-AF65-F5344CB8AC3E}">
        <p14:creationId xmlns:p14="http://schemas.microsoft.com/office/powerpoint/2010/main" val="143031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1578-729F-E63E-626C-DB10D311E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469A4B-137D-E39C-29CE-612C71704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526248-6164-CB90-A0CE-FFE005B757AD}"/>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5" name="Footer Placeholder 4">
            <a:extLst>
              <a:ext uri="{FF2B5EF4-FFF2-40B4-BE49-F238E27FC236}">
                <a16:creationId xmlns:a16="http://schemas.microsoft.com/office/drawing/2014/main" id="{44F2135A-801F-896F-717E-E14071848B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3117DD-AF12-3D37-F717-84A10405C5E7}"/>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252615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FBD2-BD29-BA37-9856-C4C3CF7B3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0E339E-4D78-4994-3ADB-1C30996DF5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50980-A8CB-54C8-4729-CBFC27F554F0}"/>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5" name="Footer Placeholder 4">
            <a:extLst>
              <a:ext uri="{FF2B5EF4-FFF2-40B4-BE49-F238E27FC236}">
                <a16:creationId xmlns:a16="http://schemas.microsoft.com/office/drawing/2014/main" id="{DEE66FDC-0C3D-1440-55E0-E53C4D71F5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DB181D-CCD6-216D-39D7-3ACD7903B741}"/>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350530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A8A24-B707-79D4-6E7D-3A3FA0255B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5D9838-37D9-099F-4B3E-7D2F18A0F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E199F-F04B-66A4-3DB2-76377AF87C1E}"/>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5" name="Footer Placeholder 4">
            <a:extLst>
              <a:ext uri="{FF2B5EF4-FFF2-40B4-BE49-F238E27FC236}">
                <a16:creationId xmlns:a16="http://schemas.microsoft.com/office/drawing/2014/main" id="{EC518C42-42C1-5AD3-62A4-8A62603F0C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5C50B7-0FDC-43A3-5E25-2D5E1D54FFFE}"/>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331388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9B34-EF37-4E2C-23EB-BB0DB7C95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3A7100-F872-6A52-0D28-552ABE1558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8CAD5-BFA4-0104-3DE5-3B0A194D4BDA}"/>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5" name="Footer Placeholder 4">
            <a:extLst>
              <a:ext uri="{FF2B5EF4-FFF2-40B4-BE49-F238E27FC236}">
                <a16:creationId xmlns:a16="http://schemas.microsoft.com/office/drawing/2014/main" id="{4D440097-8A9E-387D-24F5-3603D35E26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5902BF-DFBF-7A3E-DBF7-544B2C8792A3}"/>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119049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4FAE-352C-2DD3-33E2-B1644E208F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423C7E-FD72-A0EA-A884-608918F159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3AF1A-7D42-C59D-07A6-150B31620D1F}"/>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5" name="Footer Placeholder 4">
            <a:extLst>
              <a:ext uri="{FF2B5EF4-FFF2-40B4-BE49-F238E27FC236}">
                <a16:creationId xmlns:a16="http://schemas.microsoft.com/office/drawing/2014/main" id="{99675205-D9F9-492F-E072-BA9600FE7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1AA38F-BD37-439B-E09C-71F8BAF45FD2}"/>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58597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7E13-57C6-E986-DE1C-E81F62141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4F5A2-A244-30A3-4638-3BCDF8A1C2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E13D58-314C-24BB-097D-8C03BCD1C9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AECB2-B063-CFA3-A11F-395570A18327}"/>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6" name="Footer Placeholder 5">
            <a:extLst>
              <a:ext uri="{FF2B5EF4-FFF2-40B4-BE49-F238E27FC236}">
                <a16:creationId xmlns:a16="http://schemas.microsoft.com/office/drawing/2014/main" id="{40E3B99E-FBB7-2812-DF43-7C6AA85D52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3F5D86-16AD-04EC-0536-3040172C7738}"/>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42011100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144E-39F6-40E8-D46A-5CD1D45858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582944-F3AE-30EB-EBC1-6CCB42361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3323F-41DF-FDDB-ACB7-E75155E512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C701F-DD55-C625-5360-EFBD36F7F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9047B7-DB26-9CAC-81BA-4874747173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660295-132B-3220-9E8F-8130075B4C03}"/>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8" name="Footer Placeholder 7">
            <a:extLst>
              <a:ext uri="{FF2B5EF4-FFF2-40B4-BE49-F238E27FC236}">
                <a16:creationId xmlns:a16="http://schemas.microsoft.com/office/drawing/2014/main" id="{6CD617B8-AC3D-D4F9-73AE-9C33CE6D87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E4324A6-C506-AA42-8C60-02E3D4DBB166}"/>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18857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DF08-0112-5999-299B-887AAB283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3EFD44-928E-CAC1-29DA-EC85D8381543}"/>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4" name="Footer Placeholder 3">
            <a:extLst>
              <a:ext uri="{FF2B5EF4-FFF2-40B4-BE49-F238E27FC236}">
                <a16:creationId xmlns:a16="http://schemas.microsoft.com/office/drawing/2014/main" id="{1B362DFF-C661-E648-3839-F3B5AFBAD5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442684-3A8A-FFE6-1FCA-32B1A48C0D89}"/>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98301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EFE94-472A-4EDF-AC8D-E26EBD7FD96E}"/>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3" name="Footer Placeholder 2">
            <a:extLst>
              <a:ext uri="{FF2B5EF4-FFF2-40B4-BE49-F238E27FC236}">
                <a16:creationId xmlns:a16="http://schemas.microsoft.com/office/drawing/2014/main" id="{D02951A3-A51C-C5D8-32E3-86C8F309D3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E2F5DD-9AFD-6E85-7B37-1D3AD5C6B3BB}"/>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13584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94C8-F716-52EB-AB97-C20AFFF1B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C15CE0-E28F-FE8E-AB14-973DFF448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969433-274F-37F8-392A-04900B1CE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0EA17-A51E-8F13-B59A-EC25256FA75B}"/>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6" name="Footer Placeholder 5">
            <a:extLst>
              <a:ext uri="{FF2B5EF4-FFF2-40B4-BE49-F238E27FC236}">
                <a16:creationId xmlns:a16="http://schemas.microsoft.com/office/drawing/2014/main" id="{E23225E1-9DBE-FEED-09B8-EA4A71ECE4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012B50-500E-D6C6-9403-598CC09E39C3}"/>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33000633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5D0D-3B0E-2A61-3693-D1897261C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D43BF4-927C-86F8-430D-D776DF634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DC20B6-D458-9FF3-7520-B5DCB9805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3C736-A13E-6CBE-DB2B-D21E2481FE88}"/>
              </a:ext>
            </a:extLst>
          </p:cNvPr>
          <p:cNvSpPr>
            <a:spLocks noGrp="1"/>
          </p:cNvSpPr>
          <p:nvPr>
            <p:ph type="dt" sz="half" idx="10"/>
          </p:nvPr>
        </p:nvSpPr>
        <p:spPr/>
        <p:txBody>
          <a:bodyPr/>
          <a:lstStyle/>
          <a:p>
            <a:fld id="{D04D6F77-6C3F-7B41-A07E-C5F793F6748F}" type="datetimeFigureOut">
              <a:rPr lang="en-US" smtClean="0"/>
              <a:t>11/27/24</a:t>
            </a:fld>
            <a:endParaRPr lang="en-US" dirty="0"/>
          </a:p>
        </p:txBody>
      </p:sp>
      <p:sp>
        <p:nvSpPr>
          <p:cNvPr id="6" name="Footer Placeholder 5">
            <a:extLst>
              <a:ext uri="{FF2B5EF4-FFF2-40B4-BE49-F238E27FC236}">
                <a16:creationId xmlns:a16="http://schemas.microsoft.com/office/drawing/2014/main" id="{D13E6CD5-8C8E-293B-1974-33CCFCDB4A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58FF35-CFB6-F3A4-9E0C-BAF32C530E09}"/>
              </a:ext>
            </a:extLst>
          </p:cNvPr>
          <p:cNvSpPr>
            <a:spLocks noGrp="1"/>
          </p:cNvSpPr>
          <p:nvPr>
            <p:ph type="sldNum" sz="quarter" idx="12"/>
          </p:nvPr>
        </p:nvSpPr>
        <p:spPr/>
        <p:txBody>
          <a:bodyPr/>
          <a:lstStyle/>
          <a:p>
            <a:fld id="{B542A3A7-260E-524E-BD47-98D108973F65}" type="slidenum">
              <a:rPr lang="en-US" smtClean="0"/>
              <a:t>‹#›</a:t>
            </a:fld>
            <a:endParaRPr lang="en-US" dirty="0"/>
          </a:p>
        </p:txBody>
      </p:sp>
    </p:spTree>
    <p:extLst>
      <p:ext uri="{BB962C8B-B14F-4D97-AF65-F5344CB8AC3E}">
        <p14:creationId xmlns:p14="http://schemas.microsoft.com/office/powerpoint/2010/main" val="245726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49697-E1AB-2C3C-AAE3-A47F591ED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009F20-A2F6-0E46-9E3D-ECCB3ED95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07490-79EB-501C-DBBA-3AEF200D2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4D6F77-6C3F-7B41-A07E-C5F793F6748F}" type="datetimeFigureOut">
              <a:rPr lang="en-US" smtClean="0"/>
              <a:t>11/27/24</a:t>
            </a:fld>
            <a:endParaRPr lang="en-US" dirty="0"/>
          </a:p>
        </p:txBody>
      </p:sp>
      <p:sp>
        <p:nvSpPr>
          <p:cNvPr id="5" name="Footer Placeholder 4">
            <a:extLst>
              <a:ext uri="{FF2B5EF4-FFF2-40B4-BE49-F238E27FC236}">
                <a16:creationId xmlns:a16="http://schemas.microsoft.com/office/drawing/2014/main" id="{3E5BFFEA-5193-3FC5-4196-DBE291CA6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33F4C1B-60A9-09A6-0286-9E6A4E339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42A3A7-260E-524E-BD47-98D108973F65}" type="slidenum">
              <a:rPr lang="en-US" smtClean="0"/>
              <a:t>‹#›</a:t>
            </a:fld>
            <a:endParaRPr lang="en-US" dirty="0"/>
          </a:p>
        </p:txBody>
      </p:sp>
    </p:spTree>
    <p:extLst>
      <p:ext uri="{BB962C8B-B14F-4D97-AF65-F5344CB8AC3E}">
        <p14:creationId xmlns:p14="http://schemas.microsoft.com/office/powerpoint/2010/main" val="201415041"/>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40F026-798A-A44A-88E2-1CB435B4AED8}"/>
              </a:ext>
            </a:extLst>
          </p:cNvPr>
          <p:cNvSpPr>
            <a:spLocks noGrp="1"/>
          </p:cNvSpPr>
          <p:nvPr>
            <p:ph type="ctrTitle"/>
          </p:nvPr>
        </p:nvSpPr>
        <p:spPr>
          <a:xfrm>
            <a:off x="674104" y="1999963"/>
            <a:ext cx="5586019" cy="902412"/>
          </a:xfrm>
        </p:spPr>
        <p:txBody>
          <a:bodyPr anchor="t">
            <a:noAutofit/>
          </a:bodyPr>
          <a:lstStyle/>
          <a:p>
            <a:pPr algn="l"/>
            <a:r>
              <a:rPr lang="en-US" sz="3600" dirty="0"/>
              <a:t>"</a:t>
            </a:r>
            <a:r>
              <a:rPr lang="en-US" sz="3600" i="1" dirty="0"/>
              <a:t>The destination determines the direction.”</a:t>
            </a:r>
            <a:br>
              <a:rPr lang="en-US" sz="3600" i="1" dirty="0"/>
            </a:br>
            <a:r>
              <a:rPr lang="en-US" sz="3600" dirty="0"/>
              <a:t>		</a:t>
            </a:r>
            <a:r>
              <a:rPr lang="en-US" sz="2800" dirty="0"/>
              <a:t> – Ralph Smedley</a:t>
            </a:r>
            <a:br>
              <a:rPr lang="en-US" sz="2800" dirty="0"/>
            </a:br>
            <a:br>
              <a:rPr lang="en-US" sz="3600" dirty="0"/>
            </a:br>
            <a:r>
              <a:rPr lang="en-US" sz="3200" b="1" dirty="0"/>
              <a:t>The ABC’s of the DTM Journey</a:t>
            </a:r>
            <a:br>
              <a:rPr lang="en-US" sz="3200" dirty="0"/>
            </a:br>
            <a:endParaRPr lang="en-US" sz="3200" i="1" cap="none"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EBEBBE2-4227-4146-9E47-276E76383174}"/>
              </a:ext>
            </a:extLst>
          </p:cNvPr>
          <p:cNvSpPr>
            <a:spLocks noGrp="1"/>
          </p:cNvSpPr>
          <p:nvPr>
            <p:ph type="subTitle" idx="1"/>
          </p:nvPr>
        </p:nvSpPr>
        <p:spPr>
          <a:xfrm>
            <a:off x="674104" y="4858037"/>
            <a:ext cx="4408228" cy="1192815"/>
          </a:xfrm>
          <a:ln>
            <a:solidFill>
              <a:schemeClr val="tx1"/>
            </a:solidFill>
          </a:ln>
        </p:spPr>
        <p:txBody>
          <a:bodyPr anchor="b">
            <a:normAutofit/>
          </a:bodyPr>
          <a:lstStyle/>
          <a:p>
            <a:pPr algn="l">
              <a:spcBef>
                <a:spcPts val="400"/>
              </a:spcBef>
              <a:spcAft>
                <a:spcPts val="150"/>
              </a:spcAft>
            </a:pPr>
            <a:r>
              <a:rPr lang="en-US" sz="1700" b="1" dirty="0">
                <a:latin typeface="Baghdad" pitchFamily="2" charset="-78"/>
                <a:cs typeface="Baghdad" pitchFamily="2" charset="-78"/>
              </a:rPr>
              <a:t>Wendy Pesavento, DTM</a:t>
            </a:r>
          </a:p>
          <a:p>
            <a:pPr algn="l">
              <a:spcBef>
                <a:spcPts val="400"/>
              </a:spcBef>
              <a:spcAft>
                <a:spcPts val="150"/>
              </a:spcAft>
            </a:pPr>
            <a:r>
              <a:rPr lang="en-US" sz="1700" b="1" dirty="0">
                <a:latin typeface="Baghdad" pitchFamily="2" charset="-78"/>
                <a:cs typeface="Baghdad" pitchFamily="2" charset="-78"/>
              </a:rPr>
              <a:t>Dekalb Area Toastmasters</a:t>
            </a:r>
          </a:p>
          <a:p>
            <a:pPr algn="l">
              <a:spcBef>
                <a:spcPts val="400"/>
              </a:spcBef>
              <a:spcAft>
                <a:spcPts val="150"/>
              </a:spcAft>
            </a:pPr>
            <a:r>
              <a:rPr lang="en-US" sz="1700" b="1" dirty="0">
                <a:latin typeface="Baghdad" pitchFamily="2" charset="-78"/>
                <a:cs typeface="Baghdad" pitchFamily="2" charset="-78"/>
              </a:rPr>
              <a:t>11/11/2024</a:t>
            </a:r>
          </a:p>
        </p:txBody>
      </p:sp>
      <p:sp>
        <p:nvSpPr>
          <p:cNvPr id="54" name="Rectangle 5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09B1A0A-1223-8995-B4AC-8F6AA85D579A}"/>
              </a:ext>
            </a:extLst>
          </p:cNvPr>
          <p:cNvPicPr>
            <a:picLocks noChangeAspect="1"/>
          </p:cNvPicPr>
          <p:nvPr/>
        </p:nvPicPr>
        <p:blipFill>
          <a:blip r:embed="rId3"/>
          <a:srcRect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41084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269"/>
            <a:lum/>
          </a:blip>
          <a:srcRect/>
          <a:stretch>
            <a:fillRect t="-9000" b="-9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F49026-BFE5-3BD4-D889-5606DDC0AD18}"/>
              </a:ext>
            </a:extLst>
          </p:cNvPr>
          <p:cNvSpPr>
            <a:spLocks noGrp="1"/>
          </p:cNvSpPr>
          <p:nvPr>
            <p:ph type="title"/>
          </p:nvPr>
        </p:nvSpPr>
        <p:spPr/>
        <p:txBody>
          <a:bodyPr/>
          <a:lstStyle/>
          <a:p>
            <a:r>
              <a:rPr lang="en-US" b="1" dirty="0"/>
              <a:t>Choose One of Each</a:t>
            </a:r>
          </a:p>
        </p:txBody>
      </p:sp>
      <p:sp>
        <p:nvSpPr>
          <p:cNvPr id="3" name="Text Placeholder 2">
            <a:extLst>
              <a:ext uri="{FF2B5EF4-FFF2-40B4-BE49-F238E27FC236}">
                <a16:creationId xmlns:a16="http://schemas.microsoft.com/office/drawing/2014/main" id="{97EAEF24-15E5-754D-00DE-85CF2114CD48}"/>
              </a:ext>
            </a:extLst>
          </p:cNvPr>
          <p:cNvSpPr>
            <a:spLocks noGrp="1"/>
          </p:cNvSpPr>
          <p:nvPr>
            <p:ph type="body" idx="1"/>
          </p:nvPr>
        </p:nvSpPr>
        <p:spPr/>
        <p:txBody>
          <a:bodyPr>
            <a:normAutofit/>
          </a:bodyPr>
          <a:lstStyle/>
          <a:p>
            <a:r>
              <a:rPr lang="en-US" sz="3200" u="sng" dirty="0"/>
              <a:t>4.  Choose 1</a:t>
            </a:r>
          </a:p>
        </p:txBody>
      </p:sp>
      <p:sp>
        <p:nvSpPr>
          <p:cNvPr id="8" name="Content Placeholder 7">
            <a:extLst>
              <a:ext uri="{FF2B5EF4-FFF2-40B4-BE49-F238E27FC236}">
                <a16:creationId xmlns:a16="http://schemas.microsoft.com/office/drawing/2014/main" id="{E7A3E4A5-F201-3EC3-F08E-7DE6C456729B}"/>
              </a:ext>
            </a:extLst>
          </p:cNvPr>
          <p:cNvSpPr>
            <a:spLocks noGrp="1"/>
          </p:cNvSpPr>
          <p:nvPr>
            <p:ph sz="half" idx="2"/>
          </p:nvPr>
        </p:nvSpPr>
        <p:spPr>
          <a:xfrm>
            <a:off x="633411" y="2529219"/>
            <a:ext cx="5360988" cy="3684588"/>
          </a:xfrm>
        </p:spPr>
        <p:txBody>
          <a:bodyPr/>
          <a:lstStyle/>
          <a:p>
            <a:r>
              <a:rPr lang="en-US" sz="2800" b="1" dirty="0"/>
              <a:t>Club Coach</a:t>
            </a:r>
          </a:p>
          <a:p>
            <a:r>
              <a:rPr lang="en-US" sz="2800" b="1" dirty="0"/>
              <a:t>Club Mentor </a:t>
            </a:r>
          </a:p>
          <a:p>
            <a:endParaRPr lang="en-US" dirty="0"/>
          </a:p>
        </p:txBody>
      </p:sp>
      <p:sp>
        <p:nvSpPr>
          <p:cNvPr id="4" name="Text Placeholder 3">
            <a:extLst>
              <a:ext uri="{FF2B5EF4-FFF2-40B4-BE49-F238E27FC236}">
                <a16:creationId xmlns:a16="http://schemas.microsoft.com/office/drawing/2014/main" id="{78CF7EE7-DCBC-4A96-AD25-96D7677EABE6}"/>
              </a:ext>
            </a:extLst>
          </p:cNvPr>
          <p:cNvSpPr>
            <a:spLocks noGrp="1"/>
          </p:cNvSpPr>
          <p:nvPr>
            <p:ph type="body" sz="quarter" idx="3"/>
          </p:nvPr>
        </p:nvSpPr>
        <p:spPr/>
        <p:txBody>
          <a:bodyPr>
            <a:normAutofit/>
          </a:bodyPr>
          <a:lstStyle/>
          <a:p>
            <a:r>
              <a:rPr lang="en-US" sz="3200" u="sng" dirty="0"/>
              <a:t>5.  Choose 1</a:t>
            </a:r>
          </a:p>
        </p:txBody>
      </p:sp>
      <p:sp>
        <p:nvSpPr>
          <p:cNvPr id="2" name="Content Placeholder 1">
            <a:extLst>
              <a:ext uri="{FF2B5EF4-FFF2-40B4-BE49-F238E27FC236}">
                <a16:creationId xmlns:a16="http://schemas.microsoft.com/office/drawing/2014/main" id="{D4CF90D9-BCC6-F576-75E6-7375C8F21C0D}"/>
              </a:ext>
            </a:extLst>
          </p:cNvPr>
          <p:cNvSpPr>
            <a:spLocks noGrp="1"/>
          </p:cNvSpPr>
          <p:nvPr>
            <p:ph sz="quarter" idx="4"/>
          </p:nvPr>
        </p:nvSpPr>
        <p:spPr>
          <a:xfrm>
            <a:off x="5994399" y="2505075"/>
            <a:ext cx="5360989" cy="3684588"/>
          </a:xfrm>
        </p:spPr>
        <p:txBody>
          <a:bodyPr/>
          <a:lstStyle/>
          <a:p>
            <a:r>
              <a:rPr lang="en-US" sz="2800" b="1" dirty="0"/>
              <a:t>Club Sponsor</a:t>
            </a:r>
          </a:p>
          <a:p>
            <a:r>
              <a:rPr lang="en-US" sz="2800" b="1" dirty="0"/>
              <a:t>Speechcraft Coordinator</a:t>
            </a:r>
          </a:p>
          <a:p>
            <a:r>
              <a:rPr lang="en-US" sz="2800" b="1" dirty="0"/>
              <a:t>Youth Leadership Coordinator</a:t>
            </a:r>
          </a:p>
          <a:p>
            <a:endParaRPr lang="en-US" dirty="0"/>
          </a:p>
        </p:txBody>
      </p:sp>
    </p:spTree>
    <p:extLst>
      <p:ext uri="{BB962C8B-B14F-4D97-AF65-F5344CB8AC3E}">
        <p14:creationId xmlns:p14="http://schemas.microsoft.com/office/powerpoint/2010/main" val="155461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41A5-C729-F546-C7FF-68201800820F}"/>
              </a:ext>
            </a:extLst>
          </p:cNvPr>
          <p:cNvSpPr>
            <a:spLocks noGrp="1"/>
          </p:cNvSpPr>
          <p:nvPr>
            <p:ph type="title"/>
          </p:nvPr>
        </p:nvSpPr>
        <p:spPr>
          <a:xfrm>
            <a:off x="6096000" y="974581"/>
            <a:ext cx="5464968" cy="1559301"/>
          </a:xfrm>
        </p:spPr>
        <p:txBody>
          <a:bodyPr vert="horz" lIns="91440" tIns="45720" rIns="91440" bIns="45720" rtlCol="0" anchor="ctr">
            <a:normAutofit/>
          </a:bodyPr>
          <a:lstStyle/>
          <a:p>
            <a:r>
              <a:rPr lang="en-US" sz="3200" dirty="0"/>
              <a:t>Youth Leadership Program (YLP)</a:t>
            </a:r>
          </a:p>
        </p:txBody>
      </p:sp>
      <p:sp>
        <p:nvSpPr>
          <p:cNvPr id="8" name="Content Placeholder 7">
            <a:extLst>
              <a:ext uri="{FF2B5EF4-FFF2-40B4-BE49-F238E27FC236}">
                <a16:creationId xmlns:a16="http://schemas.microsoft.com/office/drawing/2014/main" id="{C49151AD-ABE4-FB86-47AF-F58E7ACBF3E6}"/>
              </a:ext>
            </a:extLst>
          </p:cNvPr>
          <p:cNvSpPr>
            <a:spLocks noGrp="1"/>
          </p:cNvSpPr>
          <p:nvPr>
            <p:ph sz="half" idx="1"/>
          </p:nvPr>
        </p:nvSpPr>
        <p:spPr>
          <a:xfrm>
            <a:off x="6096000" y="2260542"/>
            <a:ext cx="4455886" cy="2243665"/>
          </a:xfrm>
        </p:spPr>
        <p:txBody>
          <a:bodyPr vert="horz" lIns="91440" tIns="45720" rIns="91440" bIns="45720" rtlCol="0" anchor="ctr">
            <a:noAutofit/>
          </a:bodyPr>
          <a:lstStyle/>
          <a:p>
            <a:endParaRPr lang="en-US" sz="2400" dirty="0"/>
          </a:p>
          <a:p>
            <a:r>
              <a:rPr lang="en-US" sz="2400" dirty="0"/>
              <a:t>Manuals and Workbooks</a:t>
            </a:r>
          </a:p>
          <a:p>
            <a:r>
              <a:rPr lang="en-US" sz="2400" dirty="0"/>
              <a:t>8 sessions, 2 hours each</a:t>
            </a:r>
          </a:p>
          <a:p>
            <a:r>
              <a:rPr lang="en-US" sz="2400" dirty="0"/>
              <a:t>14-18 age group</a:t>
            </a:r>
          </a:p>
          <a:p>
            <a:r>
              <a:rPr lang="en-US" sz="2400" dirty="0"/>
              <a:t>Limited to 25 students</a:t>
            </a:r>
          </a:p>
          <a:p>
            <a:r>
              <a:rPr lang="en-US" sz="2400" dirty="0"/>
              <a:t>Club often pays </a:t>
            </a:r>
          </a:p>
          <a:p>
            <a:pPr marL="0" indent="0">
              <a:buNone/>
            </a:pPr>
            <a:endParaRPr lang="en-US" sz="2400" dirty="0"/>
          </a:p>
        </p:txBody>
      </p:sp>
      <p:sp>
        <p:nvSpPr>
          <p:cNvPr id="5" name="Content Placeholder 2">
            <a:extLst>
              <a:ext uri="{FF2B5EF4-FFF2-40B4-BE49-F238E27FC236}">
                <a16:creationId xmlns:a16="http://schemas.microsoft.com/office/drawing/2014/main" id="{A68DEA10-334D-3DA9-155B-D63761D56EF5}"/>
              </a:ext>
            </a:extLst>
          </p:cNvPr>
          <p:cNvSpPr txBox="1">
            <a:spLocks/>
          </p:cNvSpPr>
          <p:nvPr/>
        </p:nvSpPr>
        <p:spPr>
          <a:xfrm>
            <a:off x="829343" y="2342813"/>
            <a:ext cx="4455886" cy="22436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TI Online Portal</a:t>
            </a:r>
          </a:p>
          <a:p>
            <a:r>
              <a:rPr lang="en-US" sz="2400" dirty="0"/>
              <a:t>Club driven activity, EC approved</a:t>
            </a:r>
          </a:p>
          <a:p>
            <a:r>
              <a:rPr lang="en-US" sz="2400" dirty="0"/>
              <a:t>8 hours of class</a:t>
            </a:r>
          </a:p>
          <a:p>
            <a:r>
              <a:rPr lang="en-US" sz="2400" dirty="0"/>
              <a:t>Attendee pays </a:t>
            </a:r>
          </a:p>
        </p:txBody>
      </p:sp>
      <p:sp>
        <p:nvSpPr>
          <p:cNvPr id="7" name="Title 1">
            <a:extLst>
              <a:ext uri="{FF2B5EF4-FFF2-40B4-BE49-F238E27FC236}">
                <a16:creationId xmlns:a16="http://schemas.microsoft.com/office/drawing/2014/main" id="{35E4E367-5FF6-63D7-062A-88675FD929AF}"/>
              </a:ext>
            </a:extLst>
          </p:cNvPr>
          <p:cNvSpPr txBox="1">
            <a:spLocks/>
          </p:cNvSpPr>
          <p:nvPr/>
        </p:nvSpPr>
        <p:spPr>
          <a:xfrm>
            <a:off x="829343" y="1438999"/>
            <a:ext cx="3443514" cy="6304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Speechcraft</a:t>
            </a:r>
          </a:p>
        </p:txBody>
      </p:sp>
    </p:spTree>
    <p:extLst>
      <p:ext uri="{BB962C8B-B14F-4D97-AF65-F5344CB8AC3E}">
        <p14:creationId xmlns:p14="http://schemas.microsoft.com/office/powerpoint/2010/main" val="86223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995E6D7-25F2-AA41-941D-1F0070F671DD}"/>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6.  DTM Project</a:t>
            </a:r>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9B3653C0-AE5A-95CA-234C-A008292D9AB2}"/>
              </a:ext>
            </a:extLst>
          </p:cNvPr>
          <p:cNvPicPr>
            <a:picLocks noChangeAspect="1"/>
          </p:cNvPicPr>
          <p:nvPr/>
        </p:nvPicPr>
        <p:blipFill>
          <a:blip r:embed="rId3"/>
          <a:stretch>
            <a:fillRect/>
          </a:stretch>
        </p:blipFill>
        <p:spPr>
          <a:xfrm>
            <a:off x="911124" y="511293"/>
            <a:ext cx="436149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8" name="Content Placeholder 7">
            <a:extLst>
              <a:ext uri="{FF2B5EF4-FFF2-40B4-BE49-F238E27FC236}">
                <a16:creationId xmlns:a16="http://schemas.microsoft.com/office/drawing/2014/main" id="{8EFFA059-745D-FA40-A871-6F01A3DB7C8D}"/>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sz="1800" b="1" dirty="0"/>
              <a:t>Capstone project </a:t>
            </a:r>
          </a:p>
          <a:p>
            <a:r>
              <a:rPr lang="en-US" sz="1800" b="1" dirty="0"/>
              <a:t>Request after completing 1 path + 3 levels</a:t>
            </a:r>
          </a:p>
          <a:p>
            <a:r>
              <a:rPr lang="en-US" sz="1800" b="1" dirty="0"/>
              <a:t>District approval</a:t>
            </a:r>
          </a:p>
          <a:p>
            <a:r>
              <a:rPr lang="en-US" sz="1800" b="1" dirty="0"/>
              <a:t>Guidance committee </a:t>
            </a:r>
          </a:p>
          <a:p>
            <a:r>
              <a:rPr lang="en-US" sz="1800" b="1" dirty="0"/>
              <a:t>Project plan</a:t>
            </a:r>
          </a:p>
          <a:p>
            <a:pPr lvl="1"/>
            <a:r>
              <a:rPr lang="en-US" sz="1800" b="1" dirty="0"/>
              <a:t>Build a team</a:t>
            </a:r>
          </a:p>
          <a:p>
            <a:pPr lvl="1"/>
            <a:r>
              <a:rPr lang="en-US" sz="1800" b="1" dirty="0"/>
              <a:t>Coordinate tasks</a:t>
            </a:r>
          </a:p>
          <a:p>
            <a:pPr lvl="1"/>
            <a:r>
              <a:rPr lang="en-US" sz="1800" b="1" dirty="0"/>
              <a:t>Execute plan</a:t>
            </a:r>
          </a:p>
          <a:p>
            <a:r>
              <a:rPr lang="en-US" sz="1800" b="1" dirty="0"/>
              <a:t>360-degree evaluations</a:t>
            </a:r>
          </a:p>
          <a:p>
            <a:r>
              <a:rPr lang="en-US" sz="1800" b="1" dirty="0"/>
              <a:t>2 speeches</a:t>
            </a:r>
          </a:p>
          <a:p>
            <a:endParaRPr lang="en-US" sz="1400" dirty="0"/>
          </a:p>
        </p:txBody>
      </p:sp>
    </p:spTree>
    <p:extLst>
      <p:ext uri="{BB962C8B-B14F-4D97-AF65-F5344CB8AC3E}">
        <p14:creationId xmlns:p14="http://schemas.microsoft.com/office/powerpoint/2010/main" val="282468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935321-0CC0-BC41-7BA6-DA6187F3CA80}"/>
              </a:ext>
            </a:extLst>
          </p:cNvPr>
          <p:cNvSpPr>
            <a:spLocks noGrp="1"/>
          </p:cNvSpPr>
          <p:nvPr>
            <p:ph type="title"/>
          </p:nvPr>
        </p:nvSpPr>
        <p:spPr>
          <a:xfrm>
            <a:off x="950259" y="3752849"/>
            <a:ext cx="2581835" cy="2452687"/>
          </a:xfrm>
        </p:spPr>
        <p:txBody>
          <a:bodyPr vert="horz" lIns="91440" tIns="45720" rIns="91440" bIns="45720" rtlCol="0" anchor="ctr">
            <a:normAutofit/>
          </a:bodyPr>
          <a:lstStyle/>
          <a:p>
            <a:r>
              <a:rPr lang="en-US" sz="3600" dirty="0"/>
              <a:t>Getting Started</a:t>
            </a:r>
          </a:p>
        </p:txBody>
      </p:sp>
      <p:pic>
        <p:nvPicPr>
          <p:cNvPr id="3" name="Picture 2">
            <a:extLst>
              <a:ext uri="{FF2B5EF4-FFF2-40B4-BE49-F238E27FC236}">
                <a16:creationId xmlns:a16="http://schemas.microsoft.com/office/drawing/2014/main" id="{6EC9D02A-79BB-8D79-43DA-E7FCBAA6265E}"/>
              </a:ext>
            </a:extLst>
          </p:cNvPr>
          <p:cNvPicPr>
            <a:picLocks noChangeAspect="1"/>
          </p:cNvPicPr>
          <p:nvPr/>
        </p:nvPicPr>
        <p:blipFill>
          <a:blip r:embed="rId3"/>
          <a:srcRect t="3021" b="1302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6EA0FEA8-F130-541B-BC8B-F16C6A9A1A45}"/>
              </a:ext>
            </a:extLst>
          </p:cNvPr>
          <p:cNvSpPr>
            <a:spLocks noGrp="1"/>
          </p:cNvSpPr>
          <p:nvPr>
            <p:ph sz="half" idx="1"/>
          </p:nvPr>
        </p:nvSpPr>
        <p:spPr>
          <a:xfrm>
            <a:off x="3532094" y="3710613"/>
            <a:ext cx="7709647" cy="3012915"/>
          </a:xfrm>
        </p:spPr>
        <p:txBody>
          <a:bodyPr vert="horz" lIns="91440" tIns="45720" rIns="91440" bIns="45720" rtlCol="0" anchor="ctr">
            <a:normAutofit/>
          </a:bodyPr>
          <a:lstStyle/>
          <a:p>
            <a:r>
              <a:rPr lang="en-US" sz="1800" dirty="0"/>
              <a:t>Download and review the DTM application stored on </a:t>
            </a:r>
            <a:r>
              <a:rPr lang="en-US" sz="1800" dirty="0" err="1"/>
              <a:t>Toastmasters.org</a:t>
            </a:r>
            <a:endParaRPr lang="en-US" sz="1800" dirty="0"/>
          </a:p>
          <a:p>
            <a:r>
              <a:rPr lang="en-US" sz="1800" dirty="0"/>
              <a:t>Make a DTM Plan and a DTM calendar</a:t>
            </a:r>
          </a:p>
          <a:p>
            <a:r>
              <a:rPr lang="en-US" sz="1800" dirty="0"/>
              <a:t>Find a DTM mentor / accountability partner</a:t>
            </a:r>
          </a:p>
          <a:p>
            <a:r>
              <a:rPr lang="en-US" sz="1800" dirty="0"/>
              <a:t>Tell your club what you are doing and ask for their support</a:t>
            </a:r>
          </a:p>
          <a:p>
            <a:r>
              <a:rPr lang="en-US" sz="1800" dirty="0"/>
              <a:t>Ask d</a:t>
            </a:r>
            <a:r>
              <a:rPr lang="en-US" sz="1800" dirty="0">
                <a:effectLst/>
              </a:rPr>
              <a:t>istrict leaders to help you find opportunities to be a club mentor, sponsor, or coach. They also can help with ideas on Speechcraft, Youth Leadership, or forming new clubs.</a:t>
            </a:r>
          </a:p>
          <a:p>
            <a:endParaRPr lang="en-US" sz="1500" dirty="0"/>
          </a:p>
        </p:txBody>
      </p:sp>
    </p:spTree>
    <p:extLst>
      <p:ext uri="{BB962C8B-B14F-4D97-AF65-F5344CB8AC3E}">
        <p14:creationId xmlns:p14="http://schemas.microsoft.com/office/powerpoint/2010/main" val="143330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7F3888-819B-0E07-8CF8-0C00F2227E30}"/>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200"/>
              <a:t>Benefits of Earning A DTM</a:t>
            </a:r>
          </a:p>
        </p:txBody>
      </p:sp>
      <p:sp>
        <p:nvSpPr>
          <p:cNvPr id="29" name="Oval 2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F9B1263-AF0A-2468-D690-B07FFB3AD32D}"/>
              </a:ext>
            </a:extLst>
          </p:cNvPr>
          <p:cNvPicPr>
            <a:picLocks noGrp="1" noChangeAspect="1"/>
          </p:cNvPicPr>
          <p:nvPr>
            <p:ph sz="half" idx="2"/>
          </p:nvPr>
        </p:nvPicPr>
        <p:blipFill>
          <a:blip r:embed="rId3"/>
          <a:srcRect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9C141FF-DB4F-5010-5344-EB6E1CF4FC43}"/>
              </a:ext>
            </a:extLst>
          </p:cNvPr>
          <p:cNvSpPr>
            <a:spLocks noGrp="1"/>
          </p:cNvSpPr>
          <p:nvPr>
            <p:ph sz="half" idx="1"/>
          </p:nvPr>
        </p:nvSpPr>
        <p:spPr>
          <a:xfrm>
            <a:off x="6657715" y="2990818"/>
            <a:ext cx="4195673" cy="2913872"/>
          </a:xfrm>
        </p:spPr>
        <p:txBody>
          <a:bodyPr vert="horz" lIns="91440" tIns="45720" rIns="91440" bIns="45720" rtlCol="0" anchor="t">
            <a:normAutofit/>
          </a:bodyPr>
          <a:lstStyle/>
          <a:p>
            <a:r>
              <a:rPr lang="en-US" sz="2000">
                <a:solidFill>
                  <a:schemeClr val="tx1">
                    <a:alpha val="80000"/>
                  </a:schemeClr>
                </a:solidFill>
              </a:rPr>
              <a:t>Individual Toastmaster</a:t>
            </a:r>
          </a:p>
          <a:p>
            <a:r>
              <a:rPr lang="en-US" sz="2000">
                <a:solidFill>
                  <a:schemeClr val="tx1">
                    <a:alpha val="80000"/>
                  </a:schemeClr>
                </a:solidFill>
              </a:rPr>
              <a:t>Club</a:t>
            </a:r>
          </a:p>
          <a:p>
            <a:r>
              <a:rPr lang="en-US" sz="2000">
                <a:solidFill>
                  <a:schemeClr val="tx1">
                    <a:alpha val="80000"/>
                  </a:schemeClr>
                </a:solidFill>
              </a:rPr>
              <a:t>District</a:t>
            </a:r>
          </a:p>
        </p:txBody>
      </p:sp>
      <p:sp>
        <p:nvSpPr>
          <p:cNvPr id="3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83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D7C63-957A-8489-7E9B-84B519892F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F53E2E-E76D-7B48-7663-9148262950BC}"/>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a:t>Learning Outcomes</a:t>
            </a:r>
          </a:p>
        </p:txBody>
      </p:sp>
      <p:sp>
        <p:nvSpPr>
          <p:cNvPr id="5" name="Content Placeholder 4">
            <a:extLst>
              <a:ext uri="{FF2B5EF4-FFF2-40B4-BE49-F238E27FC236}">
                <a16:creationId xmlns:a16="http://schemas.microsoft.com/office/drawing/2014/main" id="{6E162047-E688-E878-A019-164A549ACE3D}"/>
              </a:ext>
            </a:extLst>
          </p:cNvPr>
          <p:cNvSpPr>
            <a:spLocks noGrp="1"/>
          </p:cNvSpPr>
          <p:nvPr>
            <p:ph sz="half" idx="1"/>
          </p:nvPr>
        </p:nvSpPr>
        <p:spPr>
          <a:xfrm>
            <a:off x="622654" y="2285999"/>
            <a:ext cx="4646905" cy="2608119"/>
          </a:xfrm>
        </p:spPr>
        <p:txBody>
          <a:bodyPr vert="horz" lIns="91440" tIns="45720" rIns="91440" bIns="45720" rtlCol="0" anchor="ctr">
            <a:normAutofit/>
          </a:bodyPr>
          <a:lstStyle/>
          <a:p>
            <a:r>
              <a:rPr lang="en-US" sz="2000" dirty="0"/>
              <a:t>The Process To Earn A DTM</a:t>
            </a:r>
          </a:p>
          <a:p>
            <a:r>
              <a:rPr lang="en-US" sz="2000" dirty="0"/>
              <a:t>Planning A DTM</a:t>
            </a:r>
          </a:p>
          <a:p>
            <a:r>
              <a:rPr lang="en-US" sz="2000" dirty="0"/>
              <a:t>Getting Started</a:t>
            </a:r>
          </a:p>
          <a:p>
            <a:r>
              <a:rPr lang="en-US" sz="2000" dirty="0"/>
              <a:t>The Benefits Of Pursuing A DTM</a:t>
            </a:r>
          </a:p>
          <a:p>
            <a:endParaRPr lang="en-US" sz="2000" dirty="0"/>
          </a:p>
        </p:txBody>
      </p:sp>
      <p:pic>
        <p:nvPicPr>
          <p:cNvPr id="8" name="Content Placeholder 7">
            <a:extLst>
              <a:ext uri="{FF2B5EF4-FFF2-40B4-BE49-F238E27FC236}">
                <a16:creationId xmlns:a16="http://schemas.microsoft.com/office/drawing/2014/main" id="{1EE48B65-FADD-C415-B4E0-258B0CDBD109}"/>
              </a:ext>
            </a:extLst>
          </p:cNvPr>
          <p:cNvPicPr>
            <a:picLocks noGrp="1" noChangeAspect="1"/>
          </p:cNvPicPr>
          <p:nvPr>
            <p:ph sz="half" idx="2"/>
          </p:nvPr>
        </p:nvPicPr>
        <p:blipFill>
          <a:blip r:embed="rId3"/>
          <a:srcRect l="15724" r="3298" b="2"/>
          <a:stretch/>
        </p:blipFill>
        <p:spPr>
          <a:xfrm>
            <a:off x="6096000" y="1"/>
            <a:ext cx="6102825" cy="6858000"/>
          </a:xfrm>
          <a:prstGeom prst="rect">
            <a:avLst/>
          </a:prstGeom>
        </p:spPr>
      </p:pic>
    </p:spTree>
    <p:extLst>
      <p:ext uri="{BB962C8B-B14F-4D97-AF65-F5344CB8AC3E}">
        <p14:creationId xmlns:p14="http://schemas.microsoft.com/office/powerpoint/2010/main" val="386356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FD88-653C-EBC5-054C-D02683B866AC}"/>
              </a:ext>
            </a:extLst>
          </p:cNvPr>
          <p:cNvSpPr>
            <a:spLocks noGrp="1"/>
          </p:cNvSpPr>
          <p:nvPr>
            <p:ph type="title"/>
          </p:nvPr>
        </p:nvSpPr>
        <p:spPr>
          <a:xfrm>
            <a:off x="6846137" y="727626"/>
            <a:ext cx="4602152" cy="1718225"/>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Thank you!</a:t>
            </a:r>
          </a:p>
        </p:txBody>
      </p:sp>
      <p:pic>
        <p:nvPicPr>
          <p:cNvPr id="5" name="Content Placeholder 4">
            <a:extLst>
              <a:ext uri="{FF2B5EF4-FFF2-40B4-BE49-F238E27FC236}">
                <a16:creationId xmlns:a16="http://schemas.microsoft.com/office/drawing/2014/main" id="{A0CD4F65-3AC8-6F8F-82E6-8927FA1F6AA4}"/>
              </a:ext>
            </a:extLst>
          </p:cNvPr>
          <p:cNvPicPr>
            <a:picLocks noGrp="1" noChangeAspect="1"/>
          </p:cNvPicPr>
          <p:nvPr>
            <p:ph sz="half" idx="1"/>
          </p:nvPr>
        </p:nvPicPr>
        <p:blipFill>
          <a:blip r:embed="rId3"/>
          <a:srcRect r="17798"/>
          <a:stretch/>
        </p:blipFill>
        <p:spPr>
          <a:xfrm rot="5400000">
            <a:off x="142256" y="684468"/>
            <a:ext cx="6053328" cy="5522976"/>
          </a:xfrm>
          <a:prstGeom prst="rect">
            <a:avLst/>
          </a:prstGeom>
        </p:spPr>
      </p:pic>
      <p:sp>
        <p:nvSpPr>
          <p:cNvPr id="3" name="Content Placeholder 2">
            <a:extLst>
              <a:ext uri="{FF2B5EF4-FFF2-40B4-BE49-F238E27FC236}">
                <a16:creationId xmlns:a16="http://schemas.microsoft.com/office/drawing/2014/main" id="{2737DE68-ADEF-671E-E443-1D611BA95942}"/>
              </a:ext>
            </a:extLst>
          </p:cNvPr>
          <p:cNvSpPr>
            <a:spLocks noGrp="1"/>
          </p:cNvSpPr>
          <p:nvPr>
            <p:ph sz="half" idx="2"/>
          </p:nvPr>
        </p:nvSpPr>
        <p:spPr>
          <a:xfrm>
            <a:off x="7663543" y="3428999"/>
            <a:ext cx="3784746" cy="2706799"/>
          </a:xfrm>
        </p:spPr>
        <p:txBody>
          <a:bodyPr vert="horz" lIns="91440" tIns="45720" rIns="91440" bIns="45720" rtlCol="0">
            <a:normAutofit/>
          </a:bodyPr>
          <a:lstStyle/>
          <a:p>
            <a:pPr marL="0" indent="0">
              <a:buNone/>
            </a:pPr>
            <a:r>
              <a:rPr lang="en-US" sz="3200" dirty="0"/>
              <a:t>Questions?</a:t>
            </a:r>
          </a:p>
        </p:txBody>
      </p:sp>
    </p:spTree>
    <p:extLst>
      <p:ext uri="{BB962C8B-B14F-4D97-AF65-F5344CB8AC3E}">
        <p14:creationId xmlns:p14="http://schemas.microsoft.com/office/powerpoint/2010/main" val="161222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33" name="Rectangle 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71654E4-20EE-D563-866D-33B430913348}"/>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a:t>Learning Outcomes</a:t>
            </a:r>
          </a:p>
        </p:txBody>
      </p:sp>
      <p:sp>
        <p:nvSpPr>
          <p:cNvPr id="5" name="Content Placeholder 4">
            <a:extLst>
              <a:ext uri="{FF2B5EF4-FFF2-40B4-BE49-F238E27FC236}">
                <a16:creationId xmlns:a16="http://schemas.microsoft.com/office/drawing/2014/main" id="{9B4F095E-F5DD-401E-45C6-61945FBBC995}"/>
              </a:ext>
            </a:extLst>
          </p:cNvPr>
          <p:cNvSpPr>
            <a:spLocks noGrp="1"/>
          </p:cNvSpPr>
          <p:nvPr>
            <p:ph sz="half" idx="1"/>
          </p:nvPr>
        </p:nvSpPr>
        <p:spPr>
          <a:xfrm>
            <a:off x="622654" y="2285999"/>
            <a:ext cx="4646905" cy="2608119"/>
          </a:xfrm>
        </p:spPr>
        <p:txBody>
          <a:bodyPr vert="horz" lIns="91440" tIns="45720" rIns="91440" bIns="45720" rtlCol="0" anchor="ctr">
            <a:normAutofit/>
          </a:bodyPr>
          <a:lstStyle/>
          <a:p>
            <a:r>
              <a:rPr lang="en-US" sz="2000" dirty="0"/>
              <a:t>The Process To Earn A DTM</a:t>
            </a:r>
          </a:p>
          <a:p>
            <a:r>
              <a:rPr lang="en-US" sz="2000" dirty="0"/>
              <a:t>Planning A DTM</a:t>
            </a:r>
          </a:p>
          <a:p>
            <a:r>
              <a:rPr lang="en-US" sz="2000" dirty="0"/>
              <a:t>Getting Started</a:t>
            </a:r>
          </a:p>
          <a:p>
            <a:r>
              <a:rPr lang="en-US" sz="2000" dirty="0"/>
              <a:t>The Benefits Of Pursuing A DTM</a:t>
            </a:r>
          </a:p>
          <a:p>
            <a:endParaRPr lang="en-US" sz="2000" dirty="0"/>
          </a:p>
        </p:txBody>
      </p:sp>
      <p:pic>
        <p:nvPicPr>
          <p:cNvPr id="8" name="Content Placeholder 7">
            <a:extLst>
              <a:ext uri="{FF2B5EF4-FFF2-40B4-BE49-F238E27FC236}">
                <a16:creationId xmlns:a16="http://schemas.microsoft.com/office/drawing/2014/main" id="{2679CB39-0CEC-FCB0-2A79-7D58ADE1A888}"/>
              </a:ext>
            </a:extLst>
          </p:cNvPr>
          <p:cNvPicPr>
            <a:picLocks noGrp="1" noChangeAspect="1"/>
          </p:cNvPicPr>
          <p:nvPr>
            <p:ph sz="half" idx="2"/>
          </p:nvPr>
        </p:nvPicPr>
        <p:blipFill>
          <a:blip r:embed="rId3"/>
          <a:srcRect l="15724" r="3298" b="2"/>
          <a:stretch/>
        </p:blipFill>
        <p:spPr>
          <a:xfrm>
            <a:off x="6096000" y="1"/>
            <a:ext cx="6102825" cy="6858000"/>
          </a:xfrm>
          <a:prstGeom prst="rect">
            <a:avLst/>
          </a:prstGeom>
        </p:spPr>
      </p:pic>
    </p:spTree>
    <p:extLst>
      <p:ext uri="{BB962C8B-B14F-4D97-AF65-F5344CB8AC3E}">
        <p14:creationId xmlns:p14="http://schemas.microsoft.com/office/powerpoint/2010/main" val="365359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FC31D4-1D06-668B-AF44-A156E26ACD98}"/>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a:t>DTM FACTS</a:t>
            </a:r>
          </a:p>
        </p:txBody>
      </p:sp>
      <p:sp>
        <p:nvSpPr>
          <p:cNvPr id="31" name="Oval 3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B66D6BB-6E88-3499-D545-0DAA679472A0}"/>
              </a:ext>
            </a:extLst>
          </p:cNvPr>
          <p:cNvPicPr>
            <a:picLocks noChangeAspect="1"/>
          </p:cNvPicPr>
          <p:nvPr/>
        </p:nvPicPr>
        <p:blipFill>
          <a:blip r:embed="rId3"/>
          <a:srcRect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0" name="Content Placeholder 9">
            <a:extLst>
              <a:ext uri="{FF2B5EF4-FFF2-40B4-BE49-F238E27FC236}">
                <a16:creationId xmlns:a16="http://schemas.microsoft.com/office/drawing/2014/main" id="{562842B0-C858-F930-8092-38FC9184858C}"/>
              </a:ext>
            </a:extLst>
          </p:cNvPr>
          <p:cNvSpPr>
            <a:spLocks noGrp="1"/>
          </p:cNvSpPr>
          <p:nvPr>
            <p:ph sz="half" idx="1"/>
          </p:nvPr>
        </p:nvSpPr>
        <p:spPr>
          <a:xfrm>
            <a:off x="6657715" y="2990818"/>
            <a:ext cx="4195673" cy="2913872"/>
          </a:xfrm>
        </p:spPr>
        <p:txBody>
          <a:bodyPr vert="horz" lIns="91440" tIns="45720" rIns="91440" bIns="45720" rtlCol="0" anchor="t">
            <a:normAutofit/>
          </a:bodyPr>
          <a:lstStyle/>
          <a:p>
            <a:pPr lvl="0"/>
            <a:r>
              <a:rPr lang="en-US" sz="2000" dirty="0">
                <a:solidFill>
                  <a:schemeClr val="tx1">
                    <a:alpha val="80000"/>
                  </a:schemeClr>
                </a:solidFill>
              </a:rPr>
              <a:t>902 DTM’s awarded in 2023-2024 </a:t>
            </a:r>
          </a:p>
          <a:p>
            <a:pPr lvl="0"/>
            <a:r>
              <a:rPr lang="en-US" sz="2000" dirty="0">
                <a:solidFill>
                  <a:schemeClr val="tx1">
                    <a:alpha val="80000"/>
                  </a:schemeClr>
                </a:solidFill>
              </a:rPr>
              <a:t>Less than half a percent of all toastmasters are DTM’s</a:t>
            </a:r>
          </a:p>
          <a:p>
            <a:pPr lvl="0"/>
            <a:r>
              <a:rPr lang="en-US" sz="2000" dirty="0">
                <a:solidFill>
                  <a:schemeClr val="tx1">
                    <a:alpha val="80000"/>
                  </a:schemeClr>
                </a:solidFill>
              </a:rPr>
              <a:t>The DTM requires both speaking and leadership tasks</a:t>
            </a:r>
          </a:p>
          <a:p>
            <a:pPr lvl="0"/>
            <a:r>
              <a:rPr lang="en-US" sz="2000" dirty="0">
                <a:solidFill>
                  <a:schemeClr val="tx1">
                    <a:alpha val="80000"/>
                  </a:schemeClr>
                </a:solidFill>
              </a:rPr>
              <a:t>The DTM can be completed in 2-3 years</a:t>
            </a:r>
          </a:p>
          <a:p>
            <a:pPr lvl="0"/>
            <a:r>
              <a:rPr lang="en-US" sz="2000" dirty="0">
                <a:solidFill>
                  <a:schemeClr val="tx1">
                    <a:alpha val="80000"/>
                  </a:schemeClr>
                </a:solidFill>
              </a:rPr>
              <a:t>D54 has 134 total DTM’s on record</a:t>
            </a:r>
          </a:p>
        </p:txBody>
      </p:sp>
      <p:sp>
        <p:nvSpPr>
          <p:cNvPr id="3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42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34" name="Rectangle 3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1D111C-04BF-D446-AD86-4B334756B6CD}"/>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b="1" dirty="0"/>
              <a:t>What Are the Requirements of the DTM Designation?</a:t>
            </a:r>
          </a:p>
        </p:txBody>
      </p:sp>
      <p:sp>
        <p:nvSpPr>
          <p:cNvPr id="3" name="Content Placeholder 2">
            <a:extLst>
              <a:ext uri="{FF2B5EF4-FFF2-40B4-BE49-F238E27FC236}">
                <a16:creationId xmlns:a16="http://schemas.microsoft.com/office/drawing/2014/main" id="{F459C9FE-8F0C-6E4C-925A-D0123BFF2744}"/>
              </a:ext>
            </a:extLst>
          </p:cNvPr>
          <p:cNvSpPr>
            <a:spLocks noGrp="1"/>
          </p:cNvSpPr>
          <p:nvPr>
            <p:ph sz="half" idx="2"/>
          </p:nvPr>
        </p:nvSpPr>
        <p:spPr>
          <a:xfrm>
            <a:off x="761803" y="2324912"/>
            <a:ext cx="4646904" cy="4031437"/>
          </a:xfrm>
        </p:spPr>
        <p:txBody>
          <a:bodyPr vert="horz" lIns="91440" tIns="45720" rIns="91440" bIns="45720" rtlCol="0" anchor="ctr">
            <a:noAutofit/>
          </a:bodyPr>
          <a:lstStyle/>
          <a:p>
            <a:pPr marL="457200" indent="-457200">
              <a:buFont typeface="+mj-lt"/>
              <a:buAutoNum type="arabicPeriod"/>
            </a:pPr>
            <a:r>
              <a:rPr lang="en-US" sz="2400" dirty="0"/>
              <a:t>2 Paths (Completed)</a:t>
            </a:r>
          </a:p>
          <a:p>
            <a:pPr marL="457200" indent="-457200">
              <a:buFont typeface="+mj-lt"/>
              <a:buAutoNum type="arabicPeriod"/>
            </a:pPr>
            <a:r>
              <a:rPr lang="en-US" sz="2400" dirty="0"/>
              <a:t>Club Officer for 12 months </a:t>
            </a:r>
          </a:p>
          <a:p>
            <a:pPr marL="457200" indent="-457200">
              <a:buFont typeface="+mj-lt"/>
              <a:buAutoNum type="arabicPeriod"/>
            </a:pPr>
            <a:r>
              <a:rPr lang="en-US" sz="2400" dirty="0"/>
              <a:t>District Officer 12 months </a:t>
            </a:r>
          </a:p>
          <a:p>
            <a:pPr marL="457200" indent="-457200">
              <a:buFont typeface="+mj-lt"/>
              <a:buAutoNum type="arabicPeriod"/>
            </a:pPr>
            <a:r>
              <a:rPr lang="en-US" sz="2400" dirty="0"/>
              <a:t>Club Mentor or Club Coach </a:t>
            </a:r>
          </a:p>
          <a:p>
            <a:pPr marL="457200" indent="-457200">
              <a:buFont typeface="+mj-lt"/>
              <a:buAutoNum type="arabicPeriod"/>
            </a:pPr>
            <a:r>
              <a:rPr lang="en-US" sz="2400" dirty="0"/>
              <a:t>Club Sponsor, Speechcraft or Youth Leadership Program (YLP) Coordinator</a:t>
            </a:r>
          </a:p>
          <a:p>
            <a:pPr marL="457200" indent="-457200">
              <a:buFont typeface="+mj-lt"/>
              <a:buAutoNum type="arabicPeriod"/>
            </a:pPr>
            <a:r>
              <a:rPr lang="en-US" sz="2400" dirty="0"/>
              <a:t>DTM project</a:t>
            </a:r>
          </a:p>
        </p:txBody>
      </p:sp>
      <p:sp>
        <p:nvSpPr>
          <p:cNvPr id="17" name="TextBox 16">
            <a:extLst>
              <a:ext uri="{FF2B5EF4-FFF2-40B4-BE49-F238E27FC236}">
                <a16:creationId xmlns:a16="http://schemas.microsoft.com/office/drawing/2014/main" id="{5CD397B3-A923-9B47-9E47-D231987E6BBA}"/>
              </a:ext>
            </a:extLst>
          </p:cNvPr>
          <p:cNvSpPr txBox="1"/>
          <p:nvPr/>
        </p:nvSpPr>
        <p:spPr>
          <a:xfrm>
            <a:off x="1989438" y="3546389"/>
            <a:ext cx="184731" cy="369332"/>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56C601E1-B369-1ADB-64FA-FD2F79974A4F}"/>
              </a:ext>
            </a:extLst>
          </p:cNvPr>
          <p:cNvPicPr>
            <a:picLocks noChangeAspect="1"/>
          </p:cNvPicPr>
          <p:nvPr/>
        </p:nvPicPr>
        <p:blipFill>
          <a:blip r:embed="rId3"/>
          <a:stretch>
            <a:fillRect/>
          </a:stretch>
        </p:blipFill>
        <p:spPr>
          <a:xfrm>
            <a:off x="5854700" y="0"/>
            <a:ext cx="6323852" cy="6323852"/>
          </a:xfrm>
          <a:prstGeom prst="rect">
            <a:avLst/>
          </a:prstGeom>
        </p:spPr>
      </p:pic>
    </p:spTree>
    <p:extLst>
      <p:ext uri="{BB962C8B-B14F-4D97-AF65-F5344CB8AC3E}">
        <p14:creationId xmlns:p14="http://schemas.microsoft.com/office/powerpoint/2010/main" val="41612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61BF43-CA23-A163-5C88-34D03A8BF015}"/>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kern="1200">
                <a:solidFill>
                  <a:schemeClr val="tx1"/>
                </a:solidFill>
                <a:latin typeface="+mj-lt"/>
                <a:ea typeface="+mj-ea"/>
                <a:cs typeface="+mj-cs"/>
              </a:rPr>
              <a:t>1.  Complete 2 Paths</a:t>
            </a:r>
          </a:p>
        </p:txBody>
      </p:sp>
      <p:sp>
        <p:nvSpPr>
          <p:cNvPr id="8" name="Content Placeholder 7">
            <a:extLst>
              <a:ext uri="{FF2B5EF4-FFF2-40B4-BE49-F238E27FC236}">
                <a16:creationId xmlns:a16="http://schemas.microsoft.com/office/drawing/2014/main" id="{41D4EB59-0C10-A9D1-D77D-F8A6473B984E}"/>
              </a:ext>
            </a:extLst>
          </p:cNvPr>
          <p:cNvSpPr>
            <a:spLocks noGrp="1"/>
          </p:cNvSpPr>
          <p:nvPr>
            <p:ph sz="half" idx="1"/>
          </p:nvPr>
        </p:nvSpPr>
        <p:spPr>
          <a:xfrm>
            <a:off x="876693" y="2533476"/>
            <a:ext cx="3455821" cy="3447832"/>
          </a:xfrm>
        </p:spPr>
        <p:txBody>
          <a:bodyPr vert="horz" lIns="91440" tIns="45720" rIns="91440" bIns="45720" rtlCol="0" anchor="t">
            <a:normAutofit/>
          </a:bodyPr>
          <a:lstStyle/>
          <a:p>
            <a:pPr marL="0"/>
            <a:r>
              <a:rPr lang="en-US" sz="1600" dirty="0"/>
              <a:t>One path and a second path</a:t>
            </a:r>
          </a:p>
          <a:p>
            <a:pPr marL="0"/>
            <a:r>
              <a:rPr lang="en-US" sz="1600" dirty="0"/>
              <a:t>Can be any path</a:t>
            </a:r>
          </a:p>
          <a:p>
            <a:pPr marL="0"/>
            <a:r>
              <a:rPr lang="en-US" sz="1600" dirty="0"/>
              <a:t>Can include “legacy paths”</a:t>
            </a:r>
          </a:p>
          <a:p>
            <a:pPr marL="0"/>
            <a:r>
              <a:rPr lang="en-US" sz="1600" dirty="0"/>
              <a:t>Record evaluations in Base Camp</a:t>
            </a:r>
          </a:p>
          <a:p>
            <a:pPr marL="0"/>
            <a:r>
              <a:rPr lang="en-US" sz="1600" dirty="0"/>
              <a:t>Speak often, at any club </a:t>
            </a:r>
          </a:p>
          <a:p>
            <a:pPr marL="0"/>
            <a:r>
              <a:rPr lang="en-US" sz="1600" dirty="0"/>
              <a:t>Request the DTM project after completing path 1 + 3 levels of path 2</a:t>
            </a:r>
          </a:p>
          <a:p>
            <a:pPr marL="0"/>
            <a:endParaRPr lang="en-US" sz="1600" dirty="0"/>
          </a:p>
        </p:txBody>
      </p:sp>
      <p:pic>
        <p:nvPicPr>
          <p:cNvPr id="9" name="Content Placeholder 8">
            <a:extLst>
              <a:ext uri="{FF2B5EF4-FFF2-40B4-BE49-F238E27FC236}">
                <a16:creationId xmlns:a16="http://schemas.microsoft.com/office/drawing/2014/main" id="{1CD58F6B-C764-6D88-2A93-6766AAA3C7BE}"/>
              </a:ext>
            </a:extLst>
          </p:cNvPr>
          <p:cNvPicPr>
            <a:picLocks noGrp="1" noChangeAspect="1"/>
          </p:cNvPicPr>
          <p:nvPr>
            <p:ph sz="half" idx="2"/>
          </p:nvPr>
        </p:nvPicPr>
        <p:blipFill>
          <a:blip r:embed="rId3"/>
          <a:stretch>
            <a:fillRect/>
          </a:stretch>
        </p:blipFill>
        <p:spPr>
          <a:xfrm>
            <a:off x="4987672" y="1357118"/>
            <a:ext cx="6389346" cy="4153074"/>
          </a:xfrm>
          <a:prstGeom prst="rect">
            <a:avLst/>
          </a:prstGeom>
        </p:spPr>
      </p:pic>
      <p:grpSp>
        <p:nvGrpSpPr>
          <p:cNvPr id="40" name="Group 3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41" name="Rectangle 4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339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B727C4-1F0D-A6AE-7696-9982DECB33F0}"/>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5FB50B7-5461-B947-6EF4-7B7FA42C5B15}"/>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r>
              <a:rPr lang="en-US" sz="3200" kern="1200">
                <a:solidFill>
                  <a:srgbClr val="595959"/>
                </a:solidFill>
                <a:latin typeface="+mj-lt"/>
                <a:ea typeface="+mj-ea"/>
                <a:cs typeface="+mj-cs"/>
              </a:rPr>
              <a:t>2.  Serve 12 Months as a Club Officer</a:t>
            </a:r>
          </a:p>
        </p:txBody>
      </p:sp>
      <p:sp>
        <p:nvSpPr>
          <p:cNvPr id="9" name="Content Placeholder 8">
            <a:extLst>
              <a:ext uri="{FF2B5EF4-FFF2-40B4-BE49-F238E27FC236}">
                <a16:creationId xmlns:a16="http://schemas.microsoft.com/office/drawing/2014/main" id="{ADF310C2-6CC5-6F17-FFD2-ECF307FC34BA}"/>
              </a:ext>
            </a:extLst>
          </p:cNvPr>
          <p:cNvSpPr>
            <a:spLocks noGrp="1"/>
          </p:cNvSpPr>
          <p:nvPr>
            <p:ph sz="half" idx="1"/>
          </p:nvPr>
        </p:nvSpPr>
        <p:spPr>
          <a:xfrm>
            <a:off x="871442" y="2447337"/>
            <a:ext cx="4353116" cy="3770434"/>
          </a:xfrm>
        </p:spPr>
        <p:txBody>
          <a:bodyPr vert="horz" lIns="91440" tIns="45720" rIns="91440" bIns="45720" rtlCol="0" anchor="t">
            <a:normAutofit/>
          </a:bodyPr>
          <a:lstStyle/>
          <a:p>
            <a:r>
              <a:rPr lang="en-US" sz="2000">
                <a:solidFill>
                  <a:srgbClr val="595959"/>
                </a:solidFill>
              </a:rPr>
              <a:t>Any elected club officer role including immediate past president</a:t>
            </a:r>
          </a:p>
          <a:p>
            <a:r>
              <a:rPr lang="en-US" sz="2000">
                <a:solidFill>
                  <a:srgbClr val="595959"/>
                </a:solidFill>
              </a:rPr>
              <a:t>2 terms of 6 months each OR 12 consecutive months</a:t>
            </a:r>
          </a:p>
          <a:p>
            <a:r>
              <a:rPr lang="en-US" sz="2000">
                <a:solidFill>
                  <a:srgbClr val="595959"/>
                </a:solidFill>
              </a:rPr>
              <a:t>Don’t have to serve both terms at the same club</a:t>
            </a:r>
          </a:p>
          <a:p>
            <a:r>
              <a:rPr lang="en-US" sz="2000">
                <a:solidFill>
                  <a:srgbClr val="595959"/>
                </a:solidFill>
              </a:rPr>
              <a:t>Name on the club officer list submitted to TI</a:t>
            </a:r>
          </a:p>
          <a:p>
            <a:r>
              <a:rPr lang="en-US" sz="2000">
                <a:solidFill>
                  <a:srgbClr val="595959"/>
                </a:solidFill>
              </a:rPr>
              <a:t>Club success plan, attend club officer training, attend club and EC meetings</a:t>
            </a:r>
          </a:p>
        </p:txBody>
      </p:sp>
      <p:pic>
        <p:nvPicPr>
          <p:cNvPr id="13" name="Content Placeholder 12">
            <a:extLst>
              <a:ext uri="{FF2B5EF4-FFF2-40B4-BE49-F238E27FC236}">
                <a16:creationId xmlns:a16="http://schemas.microsoft.com/office/drawing/2014/main" id="{65A01677-40F9-A0FD-7C8E-742A12C7F1A5}"/>
              </a:ext>
            </a:extLst>
          </p:cNvPr>
          <p:cNvPicPr>
            <a:picLocks noGrp="1" noChangeAspect="1"/>
          </p:cNvPicPr>
          <p:nvPr>
            <p:ph sz="half" idx="2"/>
          </p:nvPr>
        </p:nvPicPr>
        <p:blipFill>
          <a:blip r:embed="rId3"/>
          <a:stretch>
            <a:fillRect/>
          </a:stretch>
        </p:blipFill>
        <p:spPr>
          <a:xfrm>
            <a:off x="6781801" y="2270510"/>
            <a:ext cx="4797056" cy="2362550"/>
          </a:xfrm>
          <a:prstGeom prst="rect">
            <a:avLst/>
          </a:prstGeom>
        </p:spPr>
      </p:pic>
    </p:spTree>
    <p:extLst>
      <p:ext uri="{BB962C8B-B14F-4D97-AF65-F5344CB8AC3E}">
        <p14:creationId xmlns:p14="http://schemas.microsoft.com/office/powerpoint/2010/main" val="87875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31" name="Rectangle 3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FDCB4147-BDB0-0BFE-2BC3-FE63C2ABCB16}"/>
              </a:ext>
            </a:extLst>
          </p:cNvPr>
          <p:cNvSpPr>
            <a:spLocks noGrp="1"/>
          </p:cNvSpPr>
          <p:nvPr>
            <p:ph type="title"/>
          </p:nvPr>
        </p:nvSpPr>
        <p:spPr>
          <a:xfrm>
            <a:off x="354842" y="350196"/>
            <a:ext cx="4913194" cy="1624520"/>
          </a:xfrm>
        </p:spPr>
        <p:txBody>
          <a:bodyPr vert="horz" lIns="91440" tIns="45720" rIns="91440" bIns="45720" rtlCol="0" anchor="ctr">
            <a:normAutofit fontScale="90000"/>
          </a:bodyPr>
          <a:lstStyle/>
          <a:p>
            <a:pPr algn="ctr"/>
            <a:r>
              <a:rPr lang="en-US" sz="4000" dirty="0"/>
              <a:t>3.  12 Months of Service      as a District Officer</a:t>
            </a:r>
          </a:p>
        </p:txBody>
      </p:sp>
      <p:sp>
        <p:nvSpPr>
          <p:cNvPr id="11" name="Content Placeholder 10">
            <a:extLst>
              <a:ext uri="{FF2B5EF4-FFF2-40B4-BE49-F238E27FC236}">
                <a16:creationId xmlns:a16="http://schemas.microsoft.com/office/drawing/2014/main" id="{803213CD-BC96-7200-81E6-571E14E5B0D1}"/>
              </a:ext>
            </a:extLst>
          </p:cNvPr>
          <p:cNvSpPr>
            <a:spLocks noGrp="1"/>
          </p:cNvSpPr>
          <p:nvPr>
            <p:ph sz="half" idx="2"/>
          </p:nvPr>
        </p:nvSpPr>
        <p:spPr>
          <a:xfrm>
            <a:off x="508000" y="2286000"/>
            <a:ext cx="4900707" cy="4070350"/>
          </a:xfrm>
        </p:spPr>
        <p:txBody>
          <a:bodyPr vert="horz" lIns="91440" tIns="45720" rIns="91440" bIns="45720" rtlCol="0" anchor="ctr">
            <a:normAutofit/>
          </a:bodyPr>
          <a:lstStyle/>
          <a:p>
            <a:pPr lvl="1"/>
            <a:r>
              <a:rPr lang="en-US" dirty="0"/>
              <a:t>District Director</a:t>
            </a:r>
          </a:p>
          <a:p>
            <a:pPr lvl="1"/>
            <a:r>
              <a:rPr lang="en-US" dirty="0"/>
              <a:t>Program Quality Director</a:t>
            </a:r>
          </a:p>
          <a:p>
            <a:pPr lvl="1"/>
            <a:r>
              <a:rPr lang="en-US" dirty="0"/>
              <a:t>Club Growth Director</a:t>
            </a:r>
          </a:p>
          <a:p>
            <a:pPr lvl="1"/>
            <a:r>
              <a:rPr lang="en-US" dirty="0"/>
              <a:t>Public Relations Manager</a:t>
            </a:r>
          </a:p>
          <a:p>
            <a:pPr lvl="1"/>
            <a:r>
              <a:rPr lang="en-US" dirty="0"/>
              <a:t>Administrative Manager</a:t>
            </a:r>
          </a:p>
          <a:p>
            <a:pPr lvl="1"/>
            <a:r>
              <a:rPr lang="en-US" dirty="0"/>
              <a:t>Financial Manager</a:t>
            </a:r>
          </a:p>
          <a:p>
            <a:pPr lvl="1"/>
            <a:r>
              <a:rPr lang="en-US" dirty="0"/>
              <a:t>Division Director</a:t>
            </a:r>
          </a:p>
          <a:p>
            <a:pPr lvl="1"/>
            <a:r>
              <a:rPr lang="en-US" dirty="0"/>
              <a:t>Area Director</a:t>
            </a:r>
          </a:p>
        </p:txBody>
      </p:sp>
      <p:pic>
        <p:nvPicPr>
          <p:cNvPr id="24" name="Content Placeholder 23">
            <a:extLst>
              <a:ext uri="{FF2B5EF4-FFF2-40B4-BE49-F238E27FC236}">
                <a16:creationId xmlns:a16="http://schemas.microsoft.com/office/drawing/2014/main" id="{A762CF99-4543-0CDB-B4B0-3A20438E2876}"/>
              </a:ext>
            </a:extLst>
          </p:cNvPr>
          <p:cNvPicPr>
            <a:picLocks noGrp="1" noChangeAspect="1"/>
          </p:cNvPicPr>
          <p:nvPr>
            <p:ph sz="half" idx="1"/>
          </p:nvPr>
        </p:nvPicPr>
        <p:blipFill>
          <a:blip r:embed="rId3"/>
          <a:srcRect r="15720" b="1"/>
          <a:stretch/>
        </p:blipFill>
        <p:spPr>
          <a:xfrm rot="5400000">
            <a:off x="5718412" y="377588"/>
            <a:ext cx="6858000" cy="6102825"/>
          </a:xfrm>
          <a:prstGeom prst="rect">
            <a:avLst/>
          </a:prstGeom>
        </p:spPr>
      </p:pic>
    </p:spTree>
    <p:extLst>
      <p:ext uri="{BB962C8B-B14F-4D97-AF65-F5344CB8AC3E}">
        <p14:creationId xmlns:p14="http://schemas.microsoft.com/office/powerpoint/2010/main" val="205943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EFEC51B-2C59-C3FA-520D-A6E4D7EABB90}"/>
              </a:ext>
            </a:extLst>
          </p:cNvPr>
          <p:cNvPicPr>
            <a:picLocks noGrp="1" noChangeAspect="1"/>
          </p:cNvPicPr>
          <p:nvPr>
            <p:ph sz="half" idx="1"/>
          </p:nvPr>
        </p:nvPicPr>
        <p:blipFill>
          <a:blip r:embed="rId2"/>
          <a:stretch>
            <a:fillRect/>
          </a:stretch>
        </p:blipFill>
        <p:spPr>
          <a:xfrm>
            <a:off x="812989" y="175991"/>
            <a:ext cx="9819266" cy="6506017"/>
          </a:xfrm>
        </p:spPr>
      </p:pic>
    </p:spTree>
    <p:extLst>
      <p:ext uri="{BB962C8B-B14F-4D97-AF65-F5344CB8AC3E}">
        <p14:creationId xmlns:p14="http://schemas.microsoft.com/office/powerpoint/2010/main" val="360763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B0CF18-1DA9-A7C3-2828-F0A2D65EA66F}"/>
              </a:ext>
            </a:extLst>
          </p:cNvPr>
          <p:cNvSpPr>
            <a:spLocks noGrp="1"/>
          </p:cNvSpPr>
          <p:nvPr>
            <p:ph type="title"/>
          </p:nvPr>
        </p:nvSpPr>
        <p:spPr>
          <a:xfrm>
            <a:off x="263471" y="365125"/>
            <a:ext cx="11090329" cy="1325563"/>
          </a:xfrm>
        </p:spPr>
        <p:txBody>
          <a:bodyPr>
            <a:normAutofit/>
          </a:bodyPr>
          <a:lstStyle/>
          <a:p>
            <a:r>
              <a:rPr lang="en-US" dirty="0">
                <a:latin typeface="Arial" panose="020B0604020202020204" pitchFamily="34" charset="0"/>
                <a:cs typeface="Arial" panose="020B0604020202020204" pitchFamily="34" charset="0"/>
              </a:rPr>
              <a:t>Club Coach, Club Sponsor, Club Mentor?  What’s the Difference?</a:t>
            </a:r>
          </a:p>
        </p:txBody>
      </p:sp>
      <p:sp>
        <p:nvSpPr>
          <p:cNvPr id="8" name="Content Placeholder 7">
            <a:extLst>
              <a:ext uri="{FF2B5EF4-FFF2-40B4-BE49-F238E27FC236}">
                <a16:creationId xmlns:a16="http://schemas.microsoft.com/office/drawing/2014/main" id="{0398D217-B77B-6C4C-0059-85BCC140E072}"/>
              </a:ext>
            </a:extLst>
          </p:cNvPr>
          <p:cNvSpPr>
            <a:spLocks noGrp="1"/>
          </p:cNvSpPr>
          <p:nvPr>
            <p:ph sz="half" idx="1"/>
          </p:nvPr>
        </p:nvSpPr>
        <p:spPr>
          <a:xfrm>
            <a:off x="488198" y="1828800"/>
            <a:ext cx="5846734" cy="4478095"/>
          </a:xfrm>
        </p:spPr>
        <p:txBody>
          <a:bodyPr>
            <a:normAutofit fontScale="92500" lnSpcReduction="20000"/>
          </a:bodyPr>
          <a:lstStyle/>
          <a:p>
            <a:pPr marL="0" indent="0">
              <a:buNone/>
            </a:pPr>
            <a:endParaRPr lang="en-US" b="1" dirty="0"/>
          </a:p>
          <a:p>
            <a:pPr marL="0" indent="0">
              <a:buNone/>
            </a:pPr>
            <a:r>
              <a:rPr lang="en-US" b="1" dirty="0"/>
              <a:t>Club Coach</a:t>
            </a:r>
          </a:p>
          <a:p>
            <a:pPr marL="0" indent="0">
              <a:buNone/>
            </a:pPr>
            <a:r>
              <a:rPr lang="en-US" dirty="0"/>
              <a:t>Works to rebuild a club that is in decline and needs new members.</a:t>
            </a:r>
          </a:p>
          <a:p>
            <a:pPr marL="0" indent="0">
              <a:buNone/>
            </a:pPr>
            <a:endParaRPr lang="en-US" dirty="0"/>
          </a:p>
          <a:p>
            <a:pPr marL="0" indent="0">
              <a:buNone/>
            </a:pPr>
            <a:r>
              <a:rPr lang="en-US" b="1" dirty="0"/>
              <a:t>Club Sponsor</a:t>
            </a:r>
          </a:p>
          <a:p>
            <a:pPr marL="0" indent="0">
              <a:buNone/>
            </a:pPr>
            <a:r>
              <a:rPr lang="en-US" dirty="0"/>
              <a:t>Works to get a new club chartered.</a:t>
            </a:r>
          </a:p>
          <a:p>
            <a:pPr marL="0" indent="0">
              <a:buNone/>
            </a:pPr>
            <a:endParaRPr lang="en-US" dirty="0"/>
          </a:p>
          <a:p>
            <a:pPr marL="0" indent="0">
              <a:buNone/>
            </a:pPr>
            <a:r>
              <a:rPr lang="en-US" b="1" dirty="0"/>
              <a:t>Club Mentor</a:t>
            </a:r>
          </a:p>
          <a:p>
            <a:pPr marL="0" indent="0">
              <a:buNone/>
            </a:pPr>
            <a:r>
              <a:rPr lang="en-US" dirty="0"/>
              <a:t>Helps a new club through early period following the chartering process.</a:t>
            </a:r>
            <a:r>
              <a:rPr lang="en-US" b="1" dirty="0"/>
              <a:t> </a:t>
            </a:r>
          </a:p>
          <a:p>
            <a:pPr marL="0" indent="0">
              <a:buNone/>
            </a:pPr>
            <a:endParaRPr lang="en-US" sz="2400" dirty="0"/>
          </a:p>
          <a:p>
            <a:endParaRPr lang="en-US" dirty="0"/>
          </a:p>
        </p:txBody>
      </p:sp>
      <p:graphicFrame>
        <p:nvGraphicFramePr>
          <p:cNvPr id="4" name="Content Placeholder 3">
            <a:extLst>
              <a:ext uri="{FF2B5EF4-FFF2-40B4-BE49-F238E27FC236}">
                <a16:creationId xmlns:a16="http://schemas.microsoft.com/office/drawing/2014/main" id="{373640A2-C5A5-F9DC-A1FD-99CDDFB782DC}"/>
              </a:ext>
            </a:extLst>
          </p:cNvPr>
          <p:cNvGraphicFramePr>
            <a:graphicFrameLocks noGrp="1"/>
          </p:cNvGraphicFramePr>
          <p:nvPr>
            <p:ph sz="half" idx="2"/>
            <p:extLst>
              <p:ext uri="{D42A27DB-BD31-4B8C-83A1-F6EECF244321}">
                <p14:modId xmlns:p14="http://schemas.microsoft.com/office/powerpoint/2010/main" val="3608101239"/>
              </p:ext>
            </p:extLst>
          </p:nvPr>
        </p:nvGraphicFramePr>
        <p:xfrm>
          <a:off x="6559658" y="1597673"/>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36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additive="base">
                                        <p:cTn id="3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5734</TotalTime>
  <Words>1618</Words>
  <Application>Microsoft Macintosh PowerPoint</Application>
  <PresentationFormat>Widescreen</PresentationFormat>
  <Paragraphs>176</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Baghdad</vt:lpstr>
      <vt:lpstr>Calibri</vt:lpstr>
      <vt:lpstr>Open Sans</vt:lpstr>
      <vt:lpstr>Office Theme</vt:lpstr>
      <vt:lpstr>"The destination determines the direction.”    – Ralph Smedley  The ABC’s of the DTM Journey </vt:lpstr>
      <vt:lpstr>Learning Outcomes</vt:lpstr>
      <vt:lpstr>DTM FACTS</vt:lpstr>
      <vt:lpstr>What Are the Requirements of the DTM Designation?</vt:lpstr>
      <vt:lpstr>1.  Complete 2 Paths</vt:lpstr>
      <vt:lpstr>2.  Serve 12 Months as a Club Officer</vt:lpstr>
      <vt:lpstr>3.  12 Months of Service      as a District Officer</vt:lpstr>
      <vt:lpstr>PowerPoint Presentation</vt:lpstr>
      <vt:lpstr>Club Coach, Club Sponsor, Club Mentor?  What’s the Difference?</vt:lpstr>
      <vt:lpstr>Choose One of Each</vt:lpstr>
      <vt:lpstr>Youth Leadership Program (YLP)</vt:lpstr>
      <vt:lpstr>6.  DTM Project</vt:lpstr>
      <vt:lpstr>Getting Started</vt:lpstr>
      <vt:lpstr>Benefits of Earning A DTM</vt:lpstr>
      <vt:lpstr>Learning Outcomes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DTM Project Speech 2: None of Us  Are as Smart  as All of Us</dc:title>
  <dc:creator>Wendy P</dc:creator>
  <cp:lastModifiedBy>Wendy Pesavento</cp:lastModifiedBy>
  <cp:revision>40</cp:revision>
  <cp:lastPrinted>2024-11-11T23:28:12Z</cp:lastPrinted>
  <dcterms:created xsi:type="dcterms:W3CDTF">2020-07-10T04:02:05Z</dcterms:created>
  <dcterms:modified xsi:type="dcterms:W3CDTF">2024-11-27T21:18:13Z</dcterms:modified>
</cp:coreProperties>
</file>