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83" r:id="rId4"/>
    <p:sldId id="275" r:id="rId5"/>
    <p:sldId id="258" r:id="rId6"/>
    <p:sldId id="259" r:id="rId7"/>
    <p:sldId id="260" r:id="rId8"/>
    <p:sldId id="261" r:id="rId9"/>
    <p:sldId id="262" r:id="rId10"/>
    <p:sldId id="271" r:id="rId11"/>
    <p:sldId id="278" r:id="rId12"/>
    <p:sldId id="277" r:id="rId13"/>
    <p:sldId id="263" r:id="rId14"/>
    <p:sldId id="272" r:id="rId15"/>
    <p:sldId id="264" r:id="rId16"/>
    <p:sldId id="274" r:id="rId17"/>
    <p:sldId id="268" r:id="rId18"/>
    <p:sldId id="266" r:id="rId19"/>
    <p:sldId id="269" r:id="rId20"/>
    <p:sldId id="267"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p:restoredTop sz="81144" autoAdjust="0"/>
  </p:normalViewPr>
  <p:slideViewPr>
    <p:cSldViewPr snapToGrid="0" snapToObjects="1">
      <p:cViewPr varScale="1">
        <p:scale>
          <a:sx n="49" d="100"/>
          <a:sy n="49" d="100"/>
        </p:scale>
        <p:origin x="1700" y="26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B06B2-CD5A-2A43-BD4F-2F55A5F4FF04}" type="datetimeFigureOut">
              <a:rPr lang="en-US" smtClean="0"/>
              <a:t>10/27/2025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7339C-6379-C040-A294-9170E2655109}" type="slidenum">
              <a:rPr lang="en-US" smtClean="0"/>
              <a:t>‹#›</a:t>
            </a:fld>
            <a:endParaRPr lang="en-US"/>
          </a:p>
        </p:txBody>
      </p:sp>
    </p:spTree>
    <p:extLst>
      <p:ext uri="{BB962C8B-B14F-4D97-AF65-F5344CB8AC3E}">
        <p14:creationId xmlns:p14="http://schemas.microsoft.com/office/powerpoint/2010/main" val="245401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PPT </a:t>
            </a:r>
            <a:r>
              <a:rPr lang="en-US" dirty="0" err="1"/>
              <a:t>slidedeck</a:t>
            </a:r>
            <a:r>
              <a:rPr lang="en-US" dirty="0"/>
              <a:t> developed by Wendy Pesavento, October 2025</a:t>
            </a:r>
          </a:p>
          <a:p>
            <a:r>
              <a:rPr lang="en-US" dirty="0"/>
              <a:t>Updated PPT </a:t>
            </a:r>
            <a:r>
              <a:rPr lang="en-US" dirty="0" err="1"/>
              <a:t>slidedeck</a:t>
            </a:r>
            <a:r>
              <a:rPr lang="en-US" dirty="0"/>
              <a:t> developed by Maryann Reichelt, October 16, 2025</a:t>
            </a:r>
          </a:p>
        </p:txBody>
      </p:sp>
      <p:sp>
        <p:nvSpPr>
          <p:cNvPr id="4" name="Slide Number Placeholder 3"/>
          <p:cNvSpPr>
            <a:spLocks noGrp="1"/>
          </p:cNvSpPr>
          <p:nvPr>
            <p:ph type="sldNum" sz="quarter" idx="5"/>
          </p:nvPr>
        </p:nvSpPr>
        <p:spPr/>
        <p:txBody>
          <a:bodyPr/>
          <a:lstStyle/>
          <a:p>
            <a:fld id="{4247339C-6379-C040-A294-9170E2655109}" type="slidenum">
              <a:rPr lang="en-US" smtClean="0"/>
              <a:t>1</a:t>
            </a:fld>
            <a:endParaRPr lang="en-US"/>
          </a:p>
        </p:txBody>
      </p:sp>
    </p:spTree>
    <p:extLst>
      <p:ext uri="{BB962C8B-B14F-4D97-AF65-F5344CB8AC3E}">
        <p14:creationId xmlns:p14="http://schemas.microsoft.com/office/powerpoint/2010/main" val="2915224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if a meeting role is part of a transcript project, such as Table Topics Master (elective - Active Listening).  The Club would have to discern if a member completing an elective that contains a meeting role would qualify as both a project completion </a:t>
            </a:r>
            <a:r>
              <a:rPr lang="en-US" b="1" dirty="0"/>
              <a:t>AND</a:t>
            </a:r>
            <a:r>
              <a:rPr lang="en-US" dirty="0"/>
              <a:t> a meeting role fulfilment.</a:t>
            </a:r>
          </a:p>
          <a:p>
            <a:endParaRPr lang="en-US" dirty="0"/>
          </a:p>
        </p:txBody>
      </p:sp>
      <p:sp>
        <p:nvSpPr>
          <p:cNvPr id="4" name="Slide Number Placeholder 3"/>
          <p:cNvSpPr>
            <a:spLocks noGrp="1"/>
          </p:cNvSpPr>
          <p:nvPr>
            <p:ph type="sldNum" sz="quarter" idx="5"/>
          </p:nvPr>
        </p:nvSpPr>
        <p:spPr/>
        <p:txBody>
          <a:bodyPr/>
          <a:lstStyle/>
          <a:p>
            <a:fld id="{4247339C-6379-C040-A294-9170E2655109}" type="slidenum">
              <a:rPr lang="en-US" smtClean="0"/>
              <a:t>13</a:t>
            </a:fld>
            <a:endParaRPr lang="en-US"/>
          </a:p>
        </p:txBody>
      </p:sp>
    </p:spTree>
    <p:extLst>
      <p:ext uri="{BB962C8B-B14F-4D97-AF65-F5344CB8AC3E}">
        <p14:creationId xmlns:p14="http://schemas.microsoft.com/office/powerpoint/2010/main" val="308779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if a meeting role is part of a transcript project, such as Table Topics Master (elective - Active Listening).  The Club would have to discern if a member completing an elective that contains a meeting role would qualify as both a project completion </a:t>
            </a:r>
            <a:r>
              <a:rPr lang="en-US" b="1" dirty="0"/>
              <a:t>AND</a:t>
            </a:r>
            <a:r>
              <a:rPr lang="en-US" dirty="0"/>
              <a:t> a meeting role fulfilment.</a:t>
            </a:r>
          </a:p>
          <a:p>
            <a:endParaRPr lang="en-US" dirty="0"/>
          </a:p>
        </p:txBody>
      </p:sp>
      <p:sp>
        <p:nvSpPr>
          <p:cNvPr id="4" name="Slide Number Placeholder 3"/>
          <p:cNvSpPr>
            <a:spLocks noGrp="1"/>
          </p:cNvSpPr>
          <p:nvPr>
            <p:ph type="sldNum" sz="quarter" idx="5"/>
          </p:nvPr>
        </p:nvSpPr>
        <p:spPr/>
        <p:txBody>
          <a:bodyPr/>
          <a:lstStyle/>
          <a:p>
            <a:fld id="{4247339C-6379-C040-A294-9170E2655109}" type="slidenum">
              <a:rPr lang="en-US" smtClean="0"/>
              <a:t>15</a:t>
            </a:fld>
            <a:endParaRPr lang="en-US"/>
          </a:p>
        </p:txBody>
      </p:sp>
    </p:spTree>
    <p:extLst>
      <p:ext uri="{BB962C8B-B14F-4D97-AF65-F5344CB8AC3E}">
        <p14:creationId xmlns:p14="http://schemas.microsoft.com/office/powerpoint/2010/main" val="99530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member has begun Level 1 projects before giving their response to a Table Topics thought or question, they may get credit for this role.</a:t>
            </a:r>
          </a:p>
          <a:p>
            <a:r>
              <a:rPr lang="en-US" dirty="0"/>
              <a:t>Specialized Role allows a member to fill a role that is specific to your club or a unique situation. For example, your club may have an Online Moderator role, or there may be a circumstance where they are needed to manage visual aids for another member.</a:t>
            </a:r>
          </a:p>
        </p:txBody>
      </p:sp>
      <p:sp>
        <p:nvSpPr>
          <p:cNvPr id="4" name="Slide Number Placeholder 3"/>
          <p:cNvSpPr>
            <a:spLocks noGrp="1"/>
          </p:cNvSpPr>
          <p:nvPr>
            <p:ph type="sldNum" sz="quarter" idx="5"/>
          </p:nvPr>
        </p:nvSpPr>
        <p:spPr/>
        <p:txBody>
          <a:bodyPr/>
          <a:lstStyle/>
          <a:p>
            <a:fld id="{4247339C-6379-C040-A294-9170E2655109}" type="slidenum">
              <a:rPr lang="en-US" smtClean="0"/>
              <a:t>18</a:t>
            </a:fld>
            <a:endParaRPr lang="en-US"/>
          </a:p>
        </p:txBody>
      </p:sp>
    </p:spTree>
    <p:extLst>
      <p:ext uri="{BB962C8B-B14F-4D97-AF65-F5344CB8AC3E}">
        <p14:creationId xmlns:p14="http://schemas.microsoft.com/office/powerpoint/2010/main" val="1801216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Legacy and translated Paths will </a:t>
            </a:r>
            <a:r>
              <a:rPr lang="en-US" b="1" dirty="0"/>
              <a:t>NOT</a:t>
            </a:r>
            <a:r>
              <a:rPr lang="en-US" dirty="0"/>
              <a:t> contain the 2025 Pathways enhancements.  Legacy (retired) Paths are on a different system than LMS Pathways and will not be updated to include the 2025 enhancements.  As Paths get translated, the 2025 enhancements </a:t>
            </a:r>
            <a:r>
              <a:rPr lang="en-US" b="1" dirty="0"/>
              <a:t>WILL</a:t>
            </a:r>
            <a:r>
              <a:rPr lang="en-US" dirty="0"/>
              <a:t> be included in the transcripts.</a:t>
            </a:r>
          </a:p>
        </p:txBody>
      </p:sp>
      <p:sp>
        <p:nvSpPr>
          <p:cNvPr id="4" name="Slide Number Placeholder 3"/>
          <p:cNvSpPr>
            <a:spLocks noGrp="1"/>
          </p:cNvSpPr>
          <p:nvPr>
            <p:ph type="sldNum" sz="quarter" idx="5"/>
          </p:nvPr>
        </p:nvSpPr>
        <p:spPr/>
        <p:txBody>
          <a:bodyPr/>
          <a:lstStyle/>
          <a:p>
            <a:fld id="{4247339C-6379-C040-A294-9170E2655109}" type="slidenum">
              <a:rPr lang="en-US" smtClean="0"/>
              <a:t>19</a:t>
            </a:fld>
            <a:endParaRPr lang="en-US"/>
          </a:p>
        </p:txBody>
      </p:sp>
    </p:spTree>
    <p:extLst>
      <p:ext uri="{BB962C8B-B14F-4D97-AF65-F5344CB8AC3E}">
        <p14:creationId xmlns:p14="http://schemas.microsoft.com/office/powerpoint/2010/main" val="331316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dirty="0"/>
              <a:t>Enhancements for each Level will appear </a:t>
            </a:r>
            <a:r>
              <a:rPr lang="en-US" sz="2400" b="1" dirty="0"/>
              <a:t>above</a:t>
            </a:r>
            <a:r>
              <a:rPr lang="en-US" sz="2400" dirty="0"/>
              <a:t> that Level’s projects.  This shows </a:t>
            </a:r>
            <a:r>
              <a:rPr lang="en-US" sz="2400" b="1" dirty="0"/>
              <a:t>all</a:t>
            </a:r>
            <a:r>
              <a:rPr lang="en-US" sz="2400" dirty="0"/>
              <a:t> meeting roles (including those imbedded in a Level Project, such as, L1-P4-Evaluation and Feedback) </a:t>
            </a:r>
            <a:r>
              <a:rPr lang="en-US" sz="2400" b="1" dirty="0"/>
              <a:t>AND </a:t>
            </a:r>
            <a:r>
              <a:rPr lang="en-US" sz="2400" dirty="0"/>
              <a:t>Legacy Presentation modules.</a:t>
            </a:r>
          </a:p>
          <a:p>
            <a:pPr marL="0" indent="0">
              <a:buNone/>
            </a:pPr>
            <a:endParaRPr lang="en-US" sz="2400" dirty="0"/>
          </a:p>
          <a:p>
            <a:pPr marL="0" indent="0">
              <a:buNone/>
            </a:pPr>
            <a:r>
              <a:rPr lang="en-US" sz="2400" dirty="0"/>
              <a:t>Meeting Roles will </a:t>
            </a:r>
            <a:r>
              <a:rPr lang="en-US" sz="2400" b="1" dirty="0"/>
              <a:t>NOT </a:t>
            </a:r>
            <a:r>
              <a:rPr lang="en-US" sz="2400" b="0" dirty="0"/>
              <a:t>be tracked in Base Camp.  Clubs can discern if a member may complete meeting roles out of Level order.</a:t>
            </a:r>
          </a:p>
          <a:p>
            <a:pPr marL="0" indent="0">
              <a:buNone/>
            </a:pPr>
            <a:r>
              <a:rPr lang="en-US" sz="2400" b="0" dirty="0"/>
              <a:t>Members can track most meeting roles in their Pathways profile with the date completed. Introductory Mentor, Table Topics Speaker, and Specialized Role will </a:t>
            </a:r>
            <a:r>
              <a:rPr lang="en-US" sz="2400" b="1" dirty="0"/>
              <a:t>NOT</a:t>
            </a:r>
            <a:r>
              <a:rPr lang="en-US" sz="2400" b="0" dirty="0"/>
              <a:t> be added to the member’s Pathways profile.</a:t>
            </a:r>
          </a:p>
          <a:p>
            <a:pPr marL="0" indent="0">
              <a:buNone/>
            </a:pPr>
            <a:r>
              <a:rPr lang="en-US" sz="1200" kern="1200" dirty="0">
                <a:solidFill>
                  <a:schemeClr val="tx1"/>
                </a:solidFill>
                <a:effectLst/>
                <a:latin typeface="+mn-lt"/>
                <a:ea typeface="+mn-ea"/>
                <a:cs typeface="+mn-cs"/>
              </a:rPr>
              <a:t>The Board of Directors has determined that members must complete their required meeting roles within the relevant level to receive credit.  For example, a role completed in Level 1 cannot count toward Level 3</a:t>
            </a:r>
            <a:endParaRPr lang="en-US" sz="2400" b="0" dirty="0"/>
          </a:p>
          <a:p>
            <a:pPr marL="0" indent="0">
              <a:buNone/>
            </a:pPr>
            <a:endParaRPr lang="en-US" sz="2400" b="1" dirty="0"/>
          </a:p>
          <a:p>
            <a:pPr marL="0" indent="0">
              <a:buNone/>
            </a:pPr>
            <a:r>
              <a:rPr lang="en-US" sz="2400" dirty="0"/>
              <a:t>Education Series Presentations will also have to be tracked by the club.</a:t>
            </a:r>
          </a:p>
          <a:p>
            <a:endParaRPr lang="en-US" dirty="0"/>
          </a:p>
        </p:txBody>
      </p:sp>
      <p:sp>
        <p:nvSpPr>
          <p:cNvPr id="4" name="Slide Number Placeholder 3"/>
          <p:cNvSpPr>
            <a:spLocks noGrp="1"/>
          </p:cNvSpPr>
          <p:nvPr>
            <p:ph type="sldNum" sz="quarter" idx="5"/>
          </p:nvPr>
        </p:nvSpPr>
        <p:spPr/>
        <p:txBody>
          <a:bodyPr/>
          <a:lstStyle/>
          <a:p>
            <a:fld id="{4247339C-6379-C040-A294-9170E2655109}" type="slidenum">
              <a:rPr lang="en-US" smtClean="0"/>
              <a:t>4</a:t>
            </a:fld>
            <a:endParaRPr lang="en-US"/>
          </a:p>
        </p:txBody>
      </p:sp>
    </p:spTree>
    <p:extLst>
      <p:ext uri="{BB962C8B-B14F-4D97-AF65-F5344CB8AC3E}">
        <p14:creationId xmlns:p14="http://schemas.microsoft.com/office/powerpoint/2010/main" val="361533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roles for each level can be downloaded from the Toastmasters International implementation notice e-mail sent October 22. 2025 by clicking  on</a:t>
            </a:r>
          </a:p>
          <a:p>
            <a:r>
              <a:rPr lang="en-US" sz="1200" b="1" u="none" kern="1200" dirty="0">
                <a:solidFill>
                  <a:schemeClr val="tx1"/>
                </a:solidFill>
                <a:effectLst/>
                <a:latin typeface="+mn-lt"/>
                <a:ea typeface="+mn-ea"/>
                <a:cs typeface="+mn-cs"/>
              </a:rPr>
              <a:t>”</a:t>
            </a:r>
            <a:r>
              <a:rPr lang="en-US" sz="1200" b="0" u="none" kern="1200" dirty="0">
                <a:solidFill>
                  <a:schemeClr val="tx1"/>
                </a:solidFill>
                <a:effectLst/>
                <a:latin typeface="+mn-lt"/>
                <a:ea typeface="+mn-ea"/>
                <a:cs typeface="+mn-cs"/>
              </a:rPr>
              <a:t>how to support these changes in your club</a:t>
            </a:r>
            <a:r>
              <a:rPr lang="en-US" sz="1200" b="1" u="none" kern="1200" dirty="0">
                <a:solidFill>
                  <a:schemeClr val="tx1"/>
                </a:solidFill>
                <a:effectLst/>
                <a:latin typeface="+mn-lt"/>
                <a:ea typeface="+mn-ea"/>
                <a:cs typeface="+mn-cs"/>
              </a:rPr>
              <a:t>”.</a:t>
            </a:r>
            <a:endParaRPr lang="en-US" u="none" dirty="0"/>
          </a:p>
        </p:txBody>
      </p:sp>
      <p:sp>
        <p:nvSpPr>
          <p:cNvPr id="4" name="Slide Number Placeholder 3"/>
          <p:cNvSpPr>
            <a:spLocks noGrp="1"/>
          </p:cNvSpPr>
          <p:nvPr>
            <p:ph type="sldNum" sz="quarter" idx="5"/>
          </p:nvPr>
        </p:nvSpPr>
        <p:spPr/>
        <p:txBody>
          <a:bodyPr/>
          <a:lstStyle/>
          <a:p>
            <a:fld id="{4247339C-6379-C040-A294-9170E2655109}" type="slidenum">
              <a:rPr lang="en-US" smtClean="0"/>
              <a:t>5</a:t>
            </a:fld>
            <a:endParaRPr lang="en-US"/>
          </a:p>
        </p:txBody>
      </p:sp>
    </p:spTree>
    <p:extLst>
      <p:ext uri="{BB962C8B-B14F-4D97-AF65-F5344CB8AC3E}">
        <p14:creationId xmlns:p14="http://schemas.microsoft.com/office/powerpoint/2010/main" val="411919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can be directed to Toastmasters International Resources site via the link in the Toastmasters International implementation notice e-mail sent October 22, 2025 “how to support these changes in your club”.</a:t>
            </a:r>
          </a:p>
        </p:txBody>
      </p:sp>
      <p:sp>
        <p:nvSpPr>
          <p:cNvPr id="4" name="Slide Number Placeholder 3"/>
          <p:cNvSpPr>
            <a:spLocks noGrp="1"/>
          </p:cNvSpPr>
          <p:nvPr>
            <p:ph type="sldNum" sz="quarter" idx="5"/>
          </p:nvPr>
        </p:nvSpPr>
        <p:spPr/>
        <p:txBody>
          <a:bodyPr/>
          <a:lstStyle/>
          <a:p>
            <a:fld id="{4247339C-6379-C040-A294-9170E2655109}" type="slidenum">
              <a:rPr lang="en-US" smtClean="0"/>
              <a:t>6</a:t>
            </a:fld>
            <a:endParaRPr lang="en-US"/>
          </a:p>
        </p:txBody>
      </p:sp>
    </p:spTree>
    <p:extLst>
      <p:ext uri="{BB962C8B-B14F-4D97-AF65-F5344CB8AC3E}">
        <p14:creationId xmlns:p14="http://schemas.microsoft.com/office/powerpoint/2010/main" val="352503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suggested that a member respond to a Table Topic thought or question prior to the Ice Breaker, the club can discern if a speech is delivered AND the member also answers a Table Topics thought or question, if the member can get credit for both roles on the same date.</a:t>
            </a:r>
          </a:p>
        </p:txBody>
      </p:sp>
      <p:sp>
        <p:nvSpPr>
          <p:cNvPr id="4" name="Slide Number Placeholder 3"/>
          <p:cNvSpPr>
            <a:spLocks noGrp="1"/>
          </p:cNvSpPr>
          <p:nvPr>
            <p:ph type="sldNum" sz="quarter" idx="5"/>
          </p:nvPr>
        </p:nvSpPr>
        <p:spPr/>
        <p:txBody>
          <a:bodyPr/>
          <a:lstStyle/>
          <a:p>
            <a:fld id="{4247339C-6379-C040-A294-9170E2655109}" type="slidenum">
              <a:rPr lang="en-US" smtClean="0"/>
              <a:t>7</a:t>
            </a:fld>
            <a:endParaRPr lang="en-US"/>
          </a:p>
        </p:txBody>
      </p:sp>
    </p:spTree>
    <p:extLst>
      <p:ext uri="{BB962C8B-B14F-4D97-AF65-F5344CB8AC3E}">
        <p14:creationId xmlns:p14="http://schemas.microsoft.com/office/powerpoint/2010/main" val="217905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Introductory Mentor is a member that helps a guest navigate the agenda, answers their questions, helps them navigate what each meeting role requires.  Is </a:t>
            </a:r>
            <a:r>
              <a:rPr lang="en-US" b="1" dirty="0"/>
              <a:t>NOT</a:t>
            </a:r>
            <a:r>
              <a:rPr lang="en-US" dirty="0"/>
              <a:t> their ‘official’ mentor.</a:t>
            </a:r>
          </a:p>
          <a:p>
            <a:r>
              <a:rPr lang="en-US" dirty="0"/>
              <a:t>Check if a meeting role is part of a transcript project, such as Table Topics Master (elective - Active Listening).  The Club can discern if a member completing an elective that contains a meeting role would qualify as both a project completion </a:t>
            </a:r>
            <a:r>
              <a:rPr lang="en-US" b="1" dirty="0"/>
              <a:t>AND</a:t>
            </a:r>
            <a:r>
              <a:rPr lang="en-US" dirty="0"/>
              <a:t> a meeting role fulfilment.</a:t>
            </a:r>
          </a:p>
        </p:txBody>
      </p:sp>
      <p:sp>
        <p:nvSpPr>
          <p:cNvPr id="4" name="Slide Number Placeholder 3"/>
          <p:cNvSpPr>
            <a:spLocks noGrp="1"/>
          </p:cNvSpPr>
          <p:nvPr>
            <p:ph type="sldNum" sz="quarter" idx="5"/>
          </p:nvPr>
        </p:nvSpPr>
        <p:spPr/>
        <p:txBody>
          <a:bodyPr/>
          <a:lstStyle/>
          <a:p>
            <a:fld id="{4247339C-6379-C040-A294-9170E2655109}" type="slidenum">
              <a:rPr lang="en-US" smtClean="0"/>
              <a:t>9</a:t>
            </a:fld>
            <a:endParaRPr lang="en-US"/>
          </a:p>
        </p:txBody>
      </p:sp>
    </p:spTree>
    <p:extLst>
      <p:ext uri="{BB962C8B-B14F-4D97-AF65-F5344CB8AC3E}">
        <p14:creationId xmlns:p14="http://schemas.microsoft.com/office/powerpoint/2010/main" val="327373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other options will appear in Levels 4 and 5</a:t>
            </a:r>
          </a:p>
          <a:p>
            <a:endParaRPr lang="en-US" dirty="0"/>
          </a:p>
        </p:txBody>
      </p:sp>
      <p:sp>
        <p:nvSpPr>
          <p:cNvPr id="4" name="Slide Number Placeholder 3"/>
          <p:cNvSpPr>
            <a:spLocks noGrp="1"/>
          </p:cNvSpPr>
          <p:nvPr>
            <p:ph type="sldNum" sz="quarter" idx="5"/>
          </p:nvPr>
        </p:nvSpPr>
        <p:spPr/>
        <p:txBody>
          <a:bodyPr/>
          <a:lstStyle/>
          <a:p>
            <a:fld id="{4247339C-6379-C040-A294-9170E2655109}" type="slidenum">
              <a:rPr lang="en-US" smtClean="0"/>
              <a:t>10</a:t>
            </a:fld>
            <a:endParaRPr lang="en-US"/>
          </a:p>
        </p:txBody>
      </p:sp>
    </p:spTree>
    <p:extLst>
      <p:ext uri="{BB962C8B-B14F-4D97-AF65-F5344CB8AC3E}">
        <p14:creationId xmlns:p14="http://schemas.microsoft.com/office/powerpoint/2010/main" val="3741068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sample of some of the Better Speaker Series of presentations.  Click on the ‘how to support these enhancements’ link, scroll towards the bottom of the PDF, and select the Legacy Education Series you wish to download.  Refer to ‘how to support these changes in your club’ link in the Toastmasters International implementation e-mail sent October 22, 2025 to be directed to the Toastmasters International Resources page.</a:t>
            </a:r>
          </a:p>
        </p:txBody>
      </p:sp>
      <p:sp>
        <p:nvSpPr>
          <p:cNvPr id="4" name="Slide Number Placeholder 3"/>
          <p:cNvSpPr>
            <a:spLocks noGrp="1"/>
          </p:cNvSpPr>
          <p:nvPr>
            <p:ph type="sldNum" sz="quarter" idx="5"/>
          </p:nvPr>
        </p:nvSpPr>
        <p:spPr/>
        <p:txBody>
          <a:bodyPr/>
          <a:lstStyle/>
          <a:p>
            <a:fld id="{4247339C-6379-C040-A294-9170E2655109}" type="slidenum">
              <a:rPr lang="en-US" smtClean="0"/>
              <a:t>11</a:t>
            </a:fld>
            <a:endParaRPr lang="en-US"/>
          </a:p>
        </p:txBody>
      </p:sp>
    </p:spTree>
    <p:extLst>
      <p:ext uri="{BB962C8B-B14F-4D97-AF65-F5344CB8AC3E}">
        <p14:creationId xmlns:p14="http://schemas.microsoft.com/office/powerpoint/2010/main" val="231520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PPT </a:t>
            </a:r>
            <a:r>
              <a:rPr lang="en-US" dirty="0" err="1"/>
              <a:t>slidedeck</a:t>
            </a:r>
            <a:r>
              <a:rPr lang="en-US" dirty="0"/>
              <a:t> for </a:t>
            </a:r>
            <a:r>
              <a:rPr lang="en-US" b="1" dirty="0"/>
              <a:t>outdated </a:t>
            </a:r>
            <a:r>
              <a:rPr lang="en-US" dirty="0"/>
              <a:t>verbiage.  Some modification to the current LMS enhanced Pathways </a:t>
            </a:r>
            <a:r>
              <a:rPr lang="en-US" b="1" dirty="0"/>
              <a:t>ma</a:t>
            </a:r>
            <a:r>
              <a:rPr lang="en-US" dirty="0"/>
              <a:t>y be necessary.</a:t>
            </a:r>
          </a:p>
        </p:txBody>
      </p:sp>
      <p:sp>
        <p:nvSpPr>
          <p:cNvPr id="4" name="Slide Number Placeholder 3"/>
          <p:cNvSpPr>
            <a:spLocks noGrp="1"/>
          </p:cNvSpPr>
          <p:nvPr>
            <p:ph type="sldNum" sz="quarter" idx="5"/>
          </p:nvPr>
        </p:nvSpPr>
        <p:spPr/>
        <p:txBody>
          <a:bodyPr/>
          <a:lstStyle/>
          <a:p>
            <a:fld id="{4247339C-6379-C040-A294-9170E2655109}" type="slidenum">
              <a:rPr lang="en-US" smtClean="0"/>
              <a:t>12</a:t>
            </a:fld>
            <a:endParaRPr lang="en-US"/>
          </a:p>
        </p:txBody>
      </p:sp>
    </p:spTree>
    <p:extLst>
      <p:ext uri="{BB962C8B-B14F-4D97-AF65-F5344CB8AC3E}">
        <p14:creationId xmlns:p14="http://schemas.microsoft.com/office/powerpoint/2010/main" val="339188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986118" y="735106"/>
            <a:ext cx="7540322" cy="2928470"/>
          </a:xfrm>
        </p:spPr>
        <p:txBody>
          <a:bodyPr anchor="b">
            <a:normAutofit/>
          </a:bodyPr>
          <a:lstStyle/>
          <a:p>
            <a:pPr algn="l"/>
            <a:r>
              <a:rPr lang="en-US" sz="4200" dirty="0">
                <a:solidFill>
                  <a:srgbClr val="FFFFFF"/>
                </a:solidFill>
              </a:rPr>
              <a:t>Overview of October 2025 </a:t>
            </a:r>
            <a:br>
              <a:rPr lang="en-US" sz="4200" dirty="0">
                <a:solidFill>
                  <a:srgbClr val="FFFFFF"/>
                </a:solidFill>
              </a:rPr>
            </a:br>
            <a:r>
              <a:rPr lang="en-US" sz="4200" dirty="0">
                <a:solidFill>
                  <a:srgbClr val="FFFFFF"/>
                </a:solidFill>
              </a:rPr>
              <a:t>Pathways Enhancements</a:t>
            </a:r>
          </a:p>
        </p:txBody>
      </p:sp>
      <p:sp>
        <p:nvSpPr>
          <p:cNvPr id="3" name="Subtitle 2"/>
          <p:cNvSpPr>
            <a:spLocks noGrp="1"/>
          </p:cNvSpPr>
          <p:nvPr>
            <p:ph type="subTitle" idx="1"/>
          </p:nvPr>
        </p:nvSpPr>
        <p:spPr>
          <a:xfrm>
            <a:off x="1013011" y="4870824"/>
            <a:ext cx="7504463" cy="1458258"/>
          </a:xfrm>
        </p:spPr>
        <p:txBody>
          <a:bodyPr anchor="ctr">
            <a:normAutofit/>
          </a:bodyPr>
          <a:lstStyle/>
          <a:p>
            <a:pPr algn="l">
              <a:lnSpc>
                <a:spcPct val="90000"/>
              </a:lnSpc>
            </a:pPr>
            <a:r>
              <a:rPr lang="en-US" sz="3000" dirty="0"/>
              <a:t>Toastmasters International</a:t>
            </a:r>
          </a:p>
          <a:p>
            <a:pPr algn="l">
              <a:lnSpc>
                <a:spcPct val="90000"/>
              </a:lnSpc>
            </a:pPr>
            <a:r>
              <a:rPr lang="en-US" sz="3000" dirty="0"/>
              <a:t>Enhancing Member Experience and Club Success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D07757-D59A-8FE9-7121-565ADA08FC4E}"/>
              </a:ext>
            </a:extLst>
          </p:cNvPr>
          <p:cNvSpPr>
            <a:spLocks noGrp="1"/>
          </p:cNvSpPr>
          <p:nvPr>
            <p:ph type="title"/>
          </p:nvPr>
        </p:nvSpPr>
        <p:spPr/>
        <p:txBody>
          <a:bodyPr>
            <a:normAutofit fontScale="90000"/>
          </a:bodyPr>
          <a:lstStyle/>
          <a:p>
            <a:r>
              <a:rPr lang="en-US" b="1" dirty="0">
                <a:latin typeface="+mn-lt"/>
              </a:rPr>
              <a:t>Successful Club Series Speech Options</a:t>
            </a:r>
          </a:p>
        </p:txBody>
      </p:sp>
      <p:sp>
        <p:nvSpPr>
          <p:cNvPr id="5" name="Content Placeholder 4">
            <a:extLst>
              <a:ext uri="{FF2B5EF4-FFF2-40B4-BE49-F238E27FC236}">
                <a16:creationId xmlns:a16="http://schemas.microsoft.com/office/drawing/2014/main" id="{4F4F395F-C9FD-E9A8-90F6-C7EA9CEF5663}"/>
              </a:ext>
            </a:extLst>
          </p:cNvPr>
          <p:cNvSpPr>
            <a:spLocks noGrp="1"/>
          </p:cNvSpPr>
          <p:nvPr>
            <p:ph sz="half" idx="1"/>
          </p:nvPr>
        </p:nvSpPr>
        <p:spPr>
          <a:xfrm>
            <a:off x="274321" y="1835426"/>
            <a:ext cx="8503920" cy="4290737"/>
          </a:xfrm>
        </p:spPr>
        <p:txBody>
          <a:bodyPr>
            <a:normAutofit/>
          </a:bodyPr>
          <a:lstStyle/>
          <a:p>
            <a:r>
              <a:rPr lang="en-US" sz="4000" dirty="0"/>
              <a:t>Creating the Best Club Climate</a:t>
            </a:r>
          </a:p>
          <a:p>
            <a:r>
              <a:rPr lang="en-US" sz="4000" dirty="0"/>
              <a:t>Meeting Roles and Responsibilities</a:t>
            </a:r>
          </a:p>
          <a:p>
            <a:r>
              <a:rPr lang="en-US" sz="4000" dirty="0"/>
              <a:t>Keeping the Commitment</a:t>
            </a:r>
          </a:p>
          <a:p>
            <a:r>
              <a:rPr lang="en-US" sz="4000" dirty="0"/>
              <a:t>Going Beyond Our Club</a:t>
            </a:r>
          </a:p>
          <a:p>
            <a:endParaRPr lang="en-US" dirty="0"/>
          </a:p>
          <a:p>
            <a:pPr marL="0" indent="0">
              <a:buNone/>
            </a:pPr>
            <a:endParaRPr lang="en-US" dirty="0"/>
          </a:p>
        </p:txBody>
      </p:sp>
    </p:spTree>
    <p:extLst>
      <p:ext uri="{BB962C8B-B14F-4D97-AF65-F5344CB8AC3E}">
        <p14:creationId xmlns:p14="http://schemas.microsoft.com/office/powerpoint/2010/main" val="620835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2DCEF9-A911-8E5B-6E9E-7415037162AF}"/>
              </a:ext>
            </a:extLst>
          </p:cNvPr>
          <p:cNvSpPr>
            <a:spLocks noGrp="1"/>
          </p:cNvSpPr>
          <p:nvPr>
            <p:ph type="title"/>
          </p:nvPr>
        </p:nvSpPr>
        <p:spPr/>
        <p:txBody>
          <a:bodyPr/>
          <a:lstStyle/>
          <a:p>
            <a:r>
              <a:rPr lang="en-US" dirty="0"/>
              <a:t>Download Each Series from TI Site</a:t>
            </a:r>
          </a:p>
        </p:txBody>
      </p:sp>
      <p:pic>
        <p:nvPicPr>
          <p:cNvPr id="10" name="Content Placeholder 9">
            <a:extLst>
              <a:ext uri="{FF2B5EF4-FFF2-40B4-BE49-F238E27FC236}">
                <a16:creationId xmlns:a16="http://schemas.microsoft.com/office/drawing/2014/main" id="{C4143E3F-1D79-FD8C-FE82-637A009B3BF9}"/>
              </a:ext>
            </a:extLst>
          </p:cNvPr>
          <p:cNvPicPr>
            <a:picLocks noGrp="1" noChangeAspect="1"/>
          </p:cNvPicPr>
          <p:nvPr>
            <p:ph idx="1"/>
          </p:nvPr>
        </p:nvPicPr>
        <p:blipFill>
          <a:blip r:embed="rId3"/>
          <a:stretch>
            <a:fillRect/>
          </a:stretch>
        </p:blipFill>
        <p:spPr>
          <a:xfrm>
            <a:off x="1082821" y="1600200"/>
            <a:ext cx="6978357" cy="4525963"/>
          </a:xfrm>
        </p:spPr>
      </p:pic>
    </p:spTree>
    <p:extLst>
      <p:ext uri="{BB962C8B-B14F-4D97-AF65-F5344CB8AC3E}">
        <p14:creationId xmlns:p14="http://schemas.microsoft.com/office/powerpoint/2010/main" val="123613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F10D-9D0A-D77D-DE85-A0949DF87F15}"/>
              </a:ext>
            </a:extLst>
          </p:cNvPr>
          <p:cNvSpPr>
            <a:spLocks noGrp="1"/>
          </p:cNvSpPr>
          <p:nvPr>
            <p:ph type="title"/>
          </p:nvPr>
        </p:nvSpPr>
        <p:spPr/>
        <p:txBody>
          <a:bodyPr>
            <a:normAutofit fontScale="90000"/>
          </a:bodyPr>
          <a:lstStyle/>
          <a:p>
            <a:r>
              <a:rPr lang="en-US" dirty="0"/>
              <a:t>Successful Club Series Moments of Truth Materials</a:t>
            </a:r>
          </a:p>
        </p:txBody>
      </p:sp>
      <p:sp>
        <p:nvSpPr>
          <p:cNvPr id="9" name="Text Placeholder 8">
            <a:extLst>
              <a:ext uri="{FF2B5EF4-FFF2-40B4-BE49-F238E27FC236}">
                <a16:creationId xmlns:a16="http://schemas.microsoft.com/office/drawing/2014/main" id="{B023F27B-B8D3-F2D6-524A-AA77E042F144}"/>
              </a:ext>
            </a:extLst>
          </p:cNvPr>
          <p:cNvSpPr>
            <a:spLocks noGrp="1"/>
          </p:cNvSpPr>
          <p:nvPr>
            <p:ph type="body" idx="1"/>
          </p:nvPr>
        </p:nvSpPr>
        <p:spPr/>
        <p:txBody>
          <a:bodyPr/>
          <a:lstStyle/>
          <a:p>
            <a:pPr algn="ctr"/>
            <a:r>
              <a:rPr lang="en-US" dirty="0"/>
              <a:t>Manual</a:t>
            </a:r>
          </a:p>
        </p:txBody>
      </p:sp>
      <p:pic>
        <p:nvPicPr>
          <p:cNvPr id="6" name="Content Placeholder 5">
            <a:extLst>
              <a:ext uri="{FF2B5EF4-FFF2-40B4-BE49-F238E27FC236}">
                <a16:creationId xmlns:a16="http://schemas.microsoft.com/office/drawing/2014/main" id="{957F7049-100C-5FE2-A09C-DB9014A0E53D}"/>
              </a:ext>
            </a:extLst>
          </p:cNvPr>
          <p:cNvPicPr>
            <a:picLocks noGrp="1" noChangeAspect="1"/>
          </p:cNvPicPr>
          <p:nvPr>
            <p:ph sz="half" idx="2"/>
          </p:nvPr>
        </p:nvPicPr>
        <p:blipFill>
          <a:blip r:embed="rId3"/>
          <a:stretch>
            <a:fillRect/>
          </a:stretch>
        </p:blipFill>
        <p:spPr>
          <a:xfrm>
            <a:off x="950660" y="2174875"/>
            <a:ext cx="3053268" cy="3951288"/>
          </a:xfrm>
        </p:spPr>
      </p:pic>
      <p:sp>
        <p:nvSpPr>
          <p:cNvPr id="10" name="Text Placeholder 9">
            <a:extLst>
              <a:ext uri="{FF2B5EF4-FFF2-40B4-BE49-F238E27FC236}">
                <a16:creationId xmlns:a16="http://schemas.microsoft.com/office/drawing/2014/main" id="{AA60825B-6779-6F81-5808-5C4F54956471}"/>
              </a:ext>
            </a:extLst>
          </p:cNvPr>
          <p:cNvSpPr>
            <a:spLocks noGrp="1"/>
          </p:cNvSpPr>
          <p:nvPr>
            <p:ph type="body" sz="quarter" idx="3"/>
          </p:nvPr>
        </p:nvSpPr>
        <p:spPr/>
        <p:txBody>
          <a:bodyPr/>
          <a:lstStyle/>
          <a:p>
            <a:pPr algn="ctr"/>
            <a:r>
              <a:rPr lang="en-US" dirty="0" err="1"/>
              <a:t>Powerpoint</a:t>
            </a:r>
            <a:r>
              <a:rPr lang="en-US" dirty="0"/>
              <a:t> </a:t>
            </a:r>
          </a:p>
        </p:txBody>
      </p:sp>
      <p:pic>
        <p:nvPicPr>
          <p:cNvPr id="8" name="Content Placeholder 7">
            <a:extLst>
              <a:ext uri="{FF2B5EF4-FFF2-40B4-BE49-F238E27FC236}">
                <a16:creationId xmlns:a16="http://schemas.microsoft.com/office/drawing/2014/main" id="{F2A8852E-3E6A-4411-3B5B-62109EAF789A}"/>
              </a:ext>
            </a:extLst>
          </p:cNvPr>
          <p:cNvPicPr>
            <a:picLocks noGrp="1" noChangeAspect="1"/>
          </p:cNvPicPr>
          <p:nvPr>
            <p:ph sz="quarter" idx="4"/>
          </p:nvPr>
        </p:nvPicPr>
        <p:blipFill>
          <a:blip r:embed="rId4"/>
          <a:stretch>
            <a:fillRect/>
          </a:stretch>
        </p:blipFill>
        <p:spPr>
          <a:xfrm>
            <a:off x="4645025" y="2588924"/>
            <a:ext cx="4041775" cy="3123189"/>
          </a:xfrm>
        </p:spPr>
      </p:pic>
    </p:spTree>
    <p:extLst>
      <p:ext uri="{BB962C8B-B14F-4D97-AF65-F5344CB8AC3E}">
        <p14:creationId xmlns:p14="http://schemas.microsoft.com/office/powerpoint/2010/main" val="26015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Level 4 Enhancements</a:t>
            </a:r>
          </a:p>
        </p:txBody>
      </p:sp>
      <p:sp>
        <p:nvSpPr>
          <p:cNvPr id="3" name="Content Placeholder 2"/>
          <p:cNvSpPr>
            <a:spLocks noGrp="1"/>
          </p:cNvSpPr>
          <p:nvPr>
            <p:ph idx="1"/>
          </p:nvPr>
        </p:nvSpPr>
        <p:spPr>
          <a:xfrm>
            <a:off x="457200" y="1351722"/>
            <a:ext cx="8229600" cy="4774441"/>
          </a:xfrm>
        </p:spPr>
        <p:txBody>
          <a:bodyPr>
            <a:normAutofit lnSpcReduction="10000"/>
          </a:bodyPr>
          <a:lstStyle/>
          <a:p>
            <a:pPr marL="0" indent="0">
              <a:buNone/>
            </a:pPr>
            <a:r>
              <a:rPr dirty="0"/>
              <a:t>Meeting Roles:</a:t>
            </a:r>
          </a:p>
          <a:p>
            <a:pPr marL="400050" lvl="1" indent="0">
              <a:buNone/>
            </a:pPr>
            <a:r>
              <a:rPr dirty="0"/>
              <a:t>• Toastmaster</a:t>
            </a:r>
          </a:p>
          <a:p>
            <a:pPr marL="400050" lvl="1" indent="0">
              <a:buNone/>
            </a:pPr>
            <a:r>
              <a:rPr dirty="0"/>
              <a:t>• General Evaluator</a:t>
            </a:r>
          </a:p>
          <a:p>
            <a:pPr marL="400050" lvl="1" indent="0">
              <a:buNone/>
            </a:pPr>
            <a:r>
              <a:rPr dirty="0"/>
              <a:t>• Evaluator</a:t>
            </a:r>
          </a:p>
          <a:p>
            <a:pPr marL="400050" lvl="1" indent="0">
              <a:buNone/>
            </a:pPr>
            <a:r>
              <a:rPr dirty="0"/>
              <a:t>• Table Topics Speaker, T</a:t>
            </a:r>
            <a:r>
              <a:rPr lang="en-US" dirty="0"/>
              <a:t>able T</a:t>
            </a:r>
            <a:r>
              <a:rPr dirty="0"/>
              <a:t>opics</a:t>
            </a:r>
            <a:r>
              <a:rPr lang="en-US" dirty="0"/>
              <a:t> M</a:t>
            </a:r>
            <a:r>
              <a:rPr dirty="0"/>
              <a:t>aster, </a:t>
            </a:r>
            <a:r>
              <a:rPr lang="en-US" dirty="0"/>
              <a:t>	   	   	   	   </a:t>
            </a:r>
            <a:r>
              <a:rPr dirty="0"/>
              <a:t>Specialized</a:t>
            </a:r>
            <a:r>
              <a:rPr lang="en-US" dirty="0"/>
              <a:t> </a:t>
            </a:r>
            <a:r>
              <a:rPr dirty="0"/>
              <a:t>Role</a:t>
            </a:r>
            <a:r>
              <a:rPr lang="en-US" dirty="0"/>
              <a:t>*</a:t>
            </a:r>
            <a:r>
              <a:rPr dirty="0"/>
              <a:t>, </a:t>
            </a:r>
            <a:r>
              <a:rPr b="1" dirty="0"/>
              <a:t>or</a:t>
            </a:r>
            <a:r>
              <a:rPr dirty="0"/>
              <a:t> repeat role</a:t>
            </a:r>
            <a:r>
              <a:rPr lang="en-US" dirty="0"/>
              <a:t> listed above</a:t>
            </a:r>
            <a:endParaRPr dirty="0"/>
          </a:p>
          <a:p>
            <a:pPr marL="0" indent="0">
              <a:buNone/>
            </a:pPr>
            <a:endParaRPr sz="2400" dirty="0"/>
          </a:p>
          <a:p>
            <a:pPr marL="0" indent="0">
              <a:buNone/>
            </a:pPr>
            <a:r>
              <a:rPr dirty="0"/>
              <a:t>Education Series:</a:t>
            </a:r>
          </a:p>
          <a:p>
            <a:pPr marL="400050" lvl="1" indent="0">
              <a:buNone/>
            </a:pPr>
            <a:r>
              <a:rPr dirty="0"/>
              <a:t>• One </a:t>
            </a:r>
            <a:r>
              <a:rPr b="1" dirty="0"/>
              <a:t>Successful Club Series </a:t>
            </a:r>
            <a:r>
              <a:rPr dirty="0"/>
              <a:t>presentation</a:t>
            </a:r>
          </a:p>
          <a:p>
            <a:pPr marL="400050" lvl="1" indent="0">
              <a:buNone/>
            </a:pPr>
            <a:r>
              <a:rPr dirty="0"/>
              <a:t>• One </a:t>
            </a:r>
            <a:r>
              <a:rPr b="1" dirty="0"/>
              <a:t>Better Speaker Series </a:t>
            </a:r>
            <a:r>
              <a:rPr dirty="0"/>
              <a:t>presentation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99FB2-2005-329E-8256-AEF977814760}"/>
              </a:ext>
            </a:extLst>
          </p:cNvPr>
          <p:cNvSpPr>
            <a:spLocks noGrp="1"/>
          </p:cNvSpPr>
          <p:nvPr>
            <p:ph type="title"/>
          </p:nvPr>
        </p:nvSpPr>
        <p:spPr/>
        <p:txBody>
          <a:bodyPr/>
          <a:lstStyle/>
          <a:p>
            <a:r>
              <a:rPr lang="en-US" dirty="0"/>
              <a:t>Level 4:  Pick 1 from Each Series</a:t>
            </a:r>
          </a:p>
        </p:txBody>
      </p:sp>
      <p:sp>
        <p:nvSpPr>
          <p:cNvPr id="2" name="Text Placeholder 1">
            <a:extLst>
              <a:ext uri="{FF2B5EF4-FFF2-40B4-BE49-F238E27FC236}">
                <a16:creationId xmlns:a16="http://schemas.microsoft.com/office/drawing/2014/main" id="{90E3DB74-F896-D6F6-F636-A6228DBF80E7}"/>
              </a:ext>
            </a:extLst>
          </p:cNvPr>
          <p:cNvSpPr>
            <a:spLocks noGrp="1"/>
          </p:cNvSpPr>
          <p:nvPr>
            <p:ph type="body" idx="1"/>
          </p:nvPr>
        </p:nvSpPr>
        <p:spPr>
          <a:xfrm>
            <a:off x="190005" y="1535113"/>
            <a:ext cx="4307383" cy="639762"/>
          </a:xfrm>
        </p:spPr>
        <p:txBody>
          <a:bodyPr>
            <a:normAutofit/>
          </a:bodyPr>
          <a:lstStyle/>
          <a:p>
            <a:pPr algn="ctr"/>
            <a:r>
              <a:rPr lang="en-US" dirty="0"/>
              <a:t>Successful Club Series</a:t>
            </a:r>
          </a:p>
        </p:txBody>
      </p:sp>
      <p:sp>
        <p:nvSpPr>
          <p:cNvPr id="5" name="Content Placeholder 4">
            <a:extLst>
              <a:ext uri="{FF2B5EF4-FFF2-40B4-BE49-F238E27FC236}">
                <a16:creationId xmlns:a16="http://schemas.microsoft.com/office/drawing/2014/main" id="{4EBE032D-5E94-E0F6-10AC-518A2BA11BDF}"/>
              </a:ext>
            </a:extLst>
          </p:cNvPr>
          <p:cNvSpPr>
            <a:spLocks noGrp="1"/>
          </p:cNvSpPr>
          <p:nvPr>
            <p:ph sz="half" idx="2"/>
          </p:nvPr>
        </p:nvSpPr>
        <p:spPr/>
        <p:txBody>
          <a:bodyPr>
            <a:normAutofit fontScale="92500" lnSpcReduction="10000"/>
          </a:bodyPr>
          <a:lstStyle/>
          <a:p>
            <a:r>
              <a:rPr lang="en-US" dirty="0"/>
              <a:t>Finding New Members</a:t>
            </a:r>
          </a:p>
          <a:p>
            <a:r>
              <a:rPr lang="en-US" dirty="0"/>
              <a:t>Closing the Sale</a:t>
            </a:r>
          </a:p>
          <a:p>
            <a:r>
              <a:rPr lang="en-US" dirty="0"/>
              <a:t>How to be a Distinguished Club</a:t>
            </a:r>
          </a:p>
          <a:p>
            <a:r>
              <a:rPr lang="en-US" dirty="0"/>
              <a:t>Toastmasters Education Program</a:t>
            </a:r>
          </a:p>
          <a:p>
            <a:pPr marL="0" indent="0">
              <a:buNone/>
            </a:pPr>
            <a:endParaRPr lang="en-US" dirty="0"/>
          </a:p>
          <a:p>
            <a:endParaRPr lang="en-US" dirty="0"/>
          </a:p>
        </p:txBody>
      </p:sp>
      <p:sp>
        <p:nvSpPr>
          <p:cNvPr id="3" name="Text Placeholder 2">
            <a:extLst>
              <a:ext uri="{FF2B5EF4-FFF2-40B4-BE49-F238E27FC236}">
                <a16:creationId xmlns:a16="http://schemas.microsoft.com/office/drawing/2014/main" id="{27BD3964-BE01-907C-19A6-28CEFA37D3F5}"/>
              </a:ext>
            </a:extLst>
          </p:cNvPr>
          <p:cNvSpPr>
            <a:spLocks noGrp="1"/>
          </p:cNvSpPr>
          <p:nvPr>
            <p:ph type="body" sz="quarter" idx="3"/>
          </p:nvPr>
        </p:nvSpPr>
        <p:spPr/>
        <p:txBody>
          <a:bodyPr>
            <a:normAutofit/>
          </a:bodyPr>
          <a:lstStyle/>
          <a:p>
            <a:pPr algn="ctr"/>
            <a:r>
              <a:rPr lang="en-US" dirty="0"/>
              <a:t>Better Speaker Series</a:t>
            </a:r>
          </a:p>
        </p:txBody>
      </p:sp>
      <p:sp>
        <p:nvSpPr>
          <p:cNvPr id="6" name="Content Placeholder 5">
            <a:extLst>
              <a:ext uri="{FF2B5EF4-FFF2-40B4-BE49-F238E27FC236}">
                <a16:creationId xmlns:a16="http://schemas.microsoft.com/office/drawing/2014/main" id="{283BA2D8-2AFB-D4F3-449C-9A838F8A1011}"/>
              </a:ext>
            </a:extLst>
          </p:cNvPr>
          <p:cNvSpPr>
            <a:spLocks noGrp="1"/>
          </p:cNvSpPr>
          <p:nvPr>
            <p:ph sz="quarter" idx="4"/>
          </p:nvPr>
        </p:nvSpPr>
        <p:spPr/>
        <p:txBody>
          <a:bodyPr>
            <a:normAutofit fontScale="92500" lnSpcReduction="10000"/>
          </a:bodyPr>
          <a:lstStyle/>
          <a:p>
            <a:r>
              <a:rPr lang="en-US" dirty="0"/>
              <a:t>Beginning Your Speech</a:t>
            </a:r>
          </a:p>
          <a:p>
            <a:r>
              <a:rPr lang="en-US" dirty="0"/>
              <a:t>Concluding Your Speech</a:t>
            </a:r>
          </a:p>
          <a:p>
            <a:r>
              <a:rPr lang="en-US" dirty="0"/>
              <a:t>Controlling Your Fear</a:t>
            </a:r>
          </a:p>
          <a:p>
            <a:r>
              <a:rPr lang="en-US" dirty="0"/>
              <a:t>Impromptu Speaking </a:t>
            </a:r>
          </a:p>
          <a:p>
            <a:r>
              <a:rPr lang="en-US" dirty="0"/>
              <a:t>Selecting Your Topic</a:t>
            </a:r>
          </a:p>
          <a:p>
            <a:r>
              <a:rPr lang="en-US" dirty="0"/>
              <a:t>Know Your Audience</a:t>
            </a:r>
          </a:p>
          <a:p>
            <a:r>
              <a:rPr lang="en-US" dirty="0"/>
              <a:t>Organizing Your Speech</a:t>
            </a:r>
          </a:p>
          <a:p>
            <a:r>
              <a:rPr lang="en-US" dirty="0"/>
              <a:t>Creating an Introduction</a:t>
            </a:r>
          </a:p>
          <a:p>
            <a:r>
              <a:rPr lang="en-US" dirty="0"/>
              <a:t>Preparation and Practice</a:t>
            </a:r>
          </a:p>
          <a:p>
            <a:r>
              <a:rPr lang="en-US" dirty="0"/>
              <a:t>Using Body Language</a:t>
            </a:r>
          </a:p>
          <a:p>
            <a:endParaRPr lang="en-US" dirty="0"/>
          </a:p>
        </p:txBody>
      </p:sp>
    </p:spTree>
    <p:extLst>
      <p:ext uri="{BB962C8B-B14F-4D97-AF65-F5344CB8AC3E}">
        <p14:creationId xmlns:p14="http://schemas.microsoft.com/office/powerpoint/2010/main" val="42697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Level 5 Enhancements</a:t>
            </a:r>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pPr marL="0" indent="0">
              <a:buNone/>
            </a:pPr>
            <a:r>
              <a:rPr dirty="0"/>
              <a:t>Meeting Roles:</a:t>
            </a:r>
          </a:p>
          <a:p>
            <a:pPr marL="400050" lvl="1" indent="0">
              <a:buNone/>
            </a:pPr>
            <a:r>
              <a:rPr dirty="0"/>
              <a:t>• General Evaluator (twice)</a:t>
            </a:r>
          </a:p>
          <a:p>
            <a:pPr marL="400050" lvl="1" indent="0">
              <a:buNone/>
            </a:pPr>
            <a:r>
              <a:rPr dirty="0"/>
              <a:t>• Toastmaster (twice)</a:t>
            </a:r>
          </a:p>
          <a:p>
            <a:pPr marL="400050" lvl="1" indent="0">
              <a:buNone/>
            </a:pPr>
            <a:r>
              <a:rPr dirty="0"/>
              <a:t>• Evaluator (twice)</a:t>
            </a:r>
          </a:p>
          <a:p>
            <a:pPr marL="400050" lvl="1" indent="0">
              <a:buNone/>
            </a:pPr>
            <a:r>
              <a:rPr dirty="0"/>
              <a:t>• Other roles: Table Topics, </a:t>
            </a:r>
            <a:r>
              <a:rPr lang="en-US" dirty="0"/>
              <a:t>Table </a:t>
            </a:r>
            <a:r>
              <a:rPr dirty="0"/>
              <a:t>Topics</a:t>
            </a:r>
            <a:r>
              <a:rPr lang="en-US" dirty="0"/>
              <a:t>  M</a:t>
            </a:r>
            <a:r>
              <a:rPr dirty="0"/>
              <a:t>aster, </a:t>
            </a:r>
            <a:r>
              <a:rPr lang="en-US" dirty="0"/>
              <a:t>	 	 	  </a:t>
            </a:r>
            <a:r>
              <a:rPr dirty="0"/>
              <a:t>Grammarian, Timer, Ah-Counter, Mentor, or Specialized </a:t>
            </a:r>
            <a:r>
              <a:rPr lang="en-US" dirty="0"/>
              <a:t>	  </a:t>
            </a:r>
            <a:r>
              <a:rPr dirty="0"/>
              <a:t>Role</a:t>
            </a:r>
            <a:r>
              <a:rPr lang="en-US" dirty="0"/>
              <a:t>*</a:t>
            </a:r>
          </a:p>
          <a:p>
            <a:pPr marL="400050" lvl="1" indent="0">
              <a:buNone/>
            </a:pPr>
            <a:endParaRPr lang="en-US" dirty="0"/>
          </a:p>
          <a:p>
            <a:pPr marL="0" indent="0">
              <a:buNone/>
            </a:pPr>
            <a:r>
              <a:rPr lang="en-US" dirty="0"/>
              <a:t>Education Series:</a:t>
            </a:r>
          </a:p>
          <a:p>
            <a:pPr marL="400050" lvl="1" indent="0">
              <a:buNone/>
            </a:pPr>
            <a:r>
              <a:rPr lang="en-US" dirty="0"/>
              <a:t>• One </a:t>
            </a:r>
            <a:r>
              <a:rPr lang="en-US" b="1" dirty="0"/>
              <a:t>Successful Club Series </a:t>
            </a:r>
            <a:r>
              <a:rPr lang="en-US" dirty="0"/>
              <a:t>presentation </a:t>
            </a:r>
          </a:p>
          <a:p>
            <a:pPr marL="400050" lvl="1" indent="0">
              <a:buNone/>
            </a:pPr>
            <a:r>
              <a:rPr lang="en-US" dirty="0"/>
              <a:t>• One </a:t>
            </a:r>
            <a:r>
              <a:rPr lang="en-US" b="1" dirty="0"/>
              <a:t>Leadership Excellence Series </a:t>
            </a:r>
            <a:r>
              <a:rPr lang="en-US" dirty="0"/>
              <a:t>presentation</a:t>
            </a:r>
          </a:p>
          <a:p>
            <a:pPr marL="400050" lvl="1" indent="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AD19-4A4D-2BCE-DC46-2995F04BF8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F010D3-CFFF-D92C-8C92-B9E5B9167F1E}"/>
              </a:ext>
            </a:extLst>
          </p:cNvPr>
          <p:cNvSpPr>
            <a:spLocks noGrp="1"/>
          </p:cNvSpPr>
          <p:nvPr>
            <p:ph type="title"/>
          </p:nvPr>
        </p:nvSpPr>
        <p:spPr/>
        <p:txBody>
          <a:bodyPr/>
          <a:lstStyle/>
          <a:p>
            <a:r>
              <a:rPr lang="en-US" dirty="0"/>
              <a:t>Level 5:  Pick 1 from Each Series</a:t>
            </a:r>
          </a:p>
        </p:txBody>
      </p:sp>
      <p:sp>
        <p:nvSpPr>
          <p:cNvPr id="2" name="Text Placeholder 1">
            <a:extLst>
              <a:ext uri="{FF2B5EF4-FFF2-40B4-BE49-F238E27FC236}">
                <a16:creationId xmlns:a16="http://schemas.microsoft.com/office/drawing/2014/main" id="{A995BE88-99FF-3744-17F4-DB6EE08F94D4}"/>
              </a:ext>
            </a:extLst>
          </p:cNvPr>
          <p:cNvSpPr>
            <a:spLocks noGrp="1"/>
          </p:cNvSpPr>
          <p:nvPr>
            <p:ph type="body" idx="1"/>
          </p:nvPr>
        </p:nvSpPr>
        <p:spPr>
          <a:xfrm>
            <a:off x="190005" y="1535113"/>
            <a:ext cx="4307383" cy="639762"/>
          </a:xfrm>
        </p:spPr>
        <p:txBody>
          <a:bodyPr>
            <a:normAutofit/>
          </a:bodyPr>
          <a:lstStyle/>
          <a:p>
            <a:pPr algn="ctr"/>
            <a:r>
              <a:rPr lang="en-US" dirty="0"/>
              <a:t>Successful Club Series</a:t>
            </a:r>
          </a:p>
        </p:txBody>
      </p:sp>
      <p:sp>
        <p:nvSpPr>
          <p:cNvPr id="5" name="Content Placeholder 4">
            <a:extLst>
              <a:ext uri="{FF2B5EF4-FFF2-40B4-BE49-F238E27FC236}">
                <a16:creationId xmlns:a16="http://schemas.microsoft.com/office/drawing/2014/main" id="{A60424AA-F1D3-D8D6-A099-D38976DFCAC8}"/>
              </a:ext>
            </a:extLst>
          </p:cNvPr>
          <p:cNvSpPr>
            <a:spLocks noGrp="1"/>
          </p:cNvSpPr>
          <p:nvPr>
            <p:ph sz="half" idx="2"/>
          </p:nvPr>
        </p:nvSpPr>
        <p:spPr>
          <a:xfrm>
            <a:off x="336884" y="2174875"/>
            <a:ext cx="4160504" cy="3951288"/>
          </a:xfrm>
        </p:spPr>
        <p:txBody>
          <a:bodyPr>
            <a:normAutofit fontScale="92500" lnSpcReduction="20000"/>
          </a:bodyPr>
          <a:lstStyle/>
          <a:p>
            <a:r>
              <a:rPr lang="en-US" dirty="0"/>
              <a:t>Moments of Truth</a:t>
            </a:r>
          </a:p>
          <a:p>
            <a:r>
              <a:rPr lang="en-US" dirty="0"/>
              <a:t>Evaluate to Motivate</a:t>
            </a:r>
          </a:p>
          <a:p>
            <a:r>
              <a:rPr lang="en-US" dirty="0"/>
              <a:t>Mentoring </a:t>
            </a:r>
          </a:p>
          <a:p>
            <a:endParaRPr lang="en-US" dirty="0"/>
          </a:p>
          <a:p>
            <a:endParaRPr lang="en-US" dirty="0"/>
          </a:p>
        </p:txBody>
      </p:sp>
      <p:sp>
        <p:nvSpPr>
          <p:cNvPr id="3" name="Text Placeholder 2">
            <a:extLst>
              <a:ext uri="{FF2B5EF4-FFF2-40B4-BE49-F238E27FC236}">
                <a16:creationId xmlns:a16="http://schemas.microsoft.com/office/drawing/2014/main" id="{BFC6B995-FD33-607A-5274-70A856654031}"/>
              </a:ext>
            </a:extLst>
          </p:cNvPr>
          <p:cNvSpPr>
            <a:spLocks noGrp="1"/>
          </p:cNvSpPr>
          <p:nvPr>
            <p:ph type="body" sz="quarter" idx="3"/>
          </p:nvPr>
        </p:nvSpPr>
        <p:spPr/>
        <p:txBody>
          <a:bodyPr>
            <a:normAutofit/>
          </a:bodyPr>
          <a:lstStyle/>
          <a:p>
            <a:pPr algn="ctr"/>
            <a:r>
              <a:rPr lang="en-US" dirty="0"/>
              <a:t>Leadership Excellence Series</a:t>
            </a:r>
          </a:p>
        </p:txBody>
      </p:sp>
      <p:sp>
        <p:nvSpPr>
          <p:cNvPr id="6" name="Content Placeholder 5">
            <a:extLst>
              <a:ext uri="{FF2B5EF4-FFF2-40B4-BE49-F238E27FC236}">
                <a16:creationId xmlns:a16="http://schemas.microsoft.com/office/drawing/2014/main" id="{EFC3DC7B-C86F-E138-8282-6D49258BEC25}"/>
              </a:ext>
            </a:extLst>
          </p:cNvPr>
          <p:cNvSpPr>
            <a:spLocks noGrp="1"/>
          </p:cNvSpPr>
          <p:nvPr>
            <p:ph sz="quarter" idx="4"/>
          </p:nvPr>
        </p:nvSpPr>
        <p:spPr/>
        <p:txBody>
          <a:bodyPr>
            <a:normAutofit fontScale="92500" lnSpcReduction="20000"/>
          </a:bodyPr>
          <a:lstStyle/>
          <a:p>
            <a:r>
              <a:rPr lang="en-US" dirty="0"/>
              <a:t>Visionary Leader</a:t>
            </a:r>
          </a:p>
          <a:p>
            <a:r>
              <a:rPr lang="en-US" dirty="0"/>
              <a:t>Developing a Mission</a:t>
            </a:r>
          </a:p>
          <a:p>
            <a:r>
              <a:rPr lang="en-US" dirty="0"/>
              <a:t>Values and Leadership</a:t>
            </a:r>
          </a:p>
          <a:p>
            <a:r>
              <a:rPr lang="en-US" dirty="0"/>
              <a:t>Goal Setting and Planning</a:t>
            </a:r>
          </a:p>
          <a:p>
            <a:r>
              <a:rPr lang="en-US" dirty="0"/>
              <a:t>Delegate to Empower</a:t>
            </a:r>
          </a:p>
          <a:p>
            <a:r>
              <a:rPr lang="en-US" dirty="0"/>
              <a:t>Building a Team</a:t>
            </a:r>
          </a:p>
          <a:p>
            <a:r>
              <a:rPr lang="en-US" dirty="0"/>
              <a:t>Giving Effective Feedback</a:t>
            </a:r>
          </a:p>
          <a:p>
            <a:r>
              <a:rPr lang="en-US" dirty="0"/>
              <a:t>The Leader as Coach</a:t>
            </a:r>
          </a:p>
          <a:p>
            <a:r>
              <a:rPr lang="en-US" dirty="0"/>
              <a:t>Motivating People</a:t>
            </a:r>
          </a:p>
          <a:p>
            <a:r>
              <a:rPr lang="en-US" dirty="0"/>
              <a:t>Service and Leadership</a:t>
            </a:r>
          </a:p>
          <a:p>
            <a:r>
              <a:rPr lang="en-US" dirty="0"/>
              <a:t>Resolving Conflict</a:t>
            </a:r>
          </a:p>
          <a:p>
            <a:endParaRPr lang="en-US" dirty="0"/>
          </a:p>
          <a:p>
            <a:endParaRPr lang="en-US" dirty="0"/>
          </a:p>
        </p:txBody>
      </p:sp>
    </p:spTree>
    <p:extLst>
      <p:ext uri="{BB962C8B-B14F-4D97-AF65-F5344CB8AC3E}">
        <p14:creationId xmlns:p14="http://schemas.microsoft.com/office/powerpoint/2010/main" val="2364762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Affected Paths</a:t>
            </a:r>
          </a:p>
        </p:txBody>
      </p:sp>
      <p:sp>
        <p:nvSpPr>
          <p:cNvPr id="3" name="Content Placeholder 2"/>
          <p:cNvSpPr>
            <a:spLocks noGrp="1"/>
          </p:cNvSpPr>
          <p:nvPr>
            <p:ph idx="1"/>
          </p:nvPr>
        </p:nvSpPr>
        <p:spPr>
          <a:xfrm>
            <a:off x="1572322" y="1600200"/>
            <a:ext cx="7114478" cy="4525963"/>
          </a:xfrm>
        </p:spPr>
        <p:txBody>
          <a:bodyPr/>
          <a:lstStyle/>
          <a:p>
            <a:pPr marL="0" indent="0">
              <a:buNone/>
            </a:pPr>
            <a:r>
              <a:rPr dirty="0"/>
              <a:t>Enhancements apply to 6 paths:</a:t>
            </a:r>
          </a:p>
          <a:p>
            <a:pPr marL="0" indent="0">
              <a:buNone/>
            </a:pPr>
            <a:r>
              <a:rPr dirty="0"/>
              <a:t>• Dynamic Leadership</a:t>
            </a:r>
          </a:p>
          <a:p>
            <a:pPr marL="0" indent="0">
              <a:buNone/>
            </a:pPr>
            <a:r>
              <a:rPr dirty="0"/>
              <a:t>• Engaging Humor</a:t>
            </a:r>
          </a:p>
          <a:p>
            <a:pPr marL="0" indent="0">
              <a:buNone/>
            </a:pPr>
            <a:r>
              <a:rPr dirty="0"/>
              <a:t>• Motivational Strategies</a:t>
            </a:r>
          </a:p>
          <a:p>
            <a:pPr marL="0" indent="0">
              <a:buNone/>
            </a:pPr>
            <a:r>
              <a:rPr dirty="0"/>
              <a:t>• Persuasive Influence</a:t>
            </a:r>
          </a:p>
          <a:p>
            <a:pPr marL="0" indent="0">
              <a:buNone/>
            </a:pPr>
            <a:r>
              <a:rPr dirty="0"/>
              <a:t>• Presentation Mastery</a:t>
            </a:r>
          </a:p>
          <a:p>
            <a:pPr marL="0" indent="0">
              <a:buNone/>
            </a:pPr>
            <a:r>
              <a:rPr dirty="0"/>
              <a:t>• Visionary Communication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Special Note</a:t>
            </a:r>
            <a:r>
              <a:rPr lang="en-US" dirty="0"/>
              <a:t>s</a:t>
            </a:r>
            <a:endParaRPr dirty="0"/>
          </a:p>
        </p:txBody>
      </p:sp>
      <p:sp>
        <p:nvSpPr>
          <p:cNvPr id="3" name="Content Placeholder 2"/>
          <p:cNvSpPr>
            <a:spLocks noGrp="1"/>
          </p:cNvSpPr>
          <p:nvPr>
            <p:ph idx="1"/>
          </p:nvPr>
        </p:nvSpPr>
        <p:spPr>
          <a:xfrm>
            <a:off x="457200" y="846138"/>
            <a:ext cx="8229600" cy="5737224"/>
          </a:xfrm>
        </p:spPr>
        <p:txBody>
          <a:bodyPr>
            <a:normAutofit lnSpcReduction="10000"/>
          </a:bodyPr>
          <a:lstStyle/>
          <a:p>
            <a:pPr marL="0" indent="0">
              <a:buNone/>
            </a:pPr>
            <a:endParaRPr lang="en-US" dirty="0"/>
          </a:p>
          <a:p>
            <a:pPr marL="0" indent="0">
              <a:buNone/>
            </a:pPr>
            <a:r>
              <a:rPr dirty="0"/>
              <a:t>* Table Topics Speaker must be completed </a:t>
            </a:r>
            <a:r>
              <a:rPr lang="en-US" dirty="0"/>
              <a:t>	   	         	</a:t>
            </a:r>
            <a:r>
              <a:rPr b="1" dirty="0"/>
              <a:t>before</a:t>
            </a:r>
            <a:r>
              <a:rPr dirty="0"/>
              <a:t> the Ice Breaker speech.</a:t>
            </a:r>
            <a:endParaRPr lang="en-US" dirty="0"/>
          </a:p>
          <a:p>
            <a:pPr marL="0" indent="0">
              <a:buNone/>
            </a:pPr>
            <a:endParaRPr lang="en-US" dirty="0"/>
          </a:p>
          <a:p>
            <a:pPr marL="0" indent="0">
              <a:buNone/>
            </a:pPr>
            <a:r>
              <a:rPr lang="en-US" dirty="0"/>
              <a:t>*  Introductory Mentor is a member who 	unofficially supports new members by 	answering questions and guiding them based 	on their experiences.</a:t>
            </a:r>
          </a:p>
          <a:p>
            <a:pPr marL="0" indent="0">
              <a:buNone/>
            </a:pPr>
            <a:endParaRPr lang="en-US" dirty="0"/>
          </a:p>
          <a:p>
            <a:pPr marL="0" indent="0">
              <a:buNone/>
            </a:pPr>
            <a:r>
              <a:rPr lang="en-US" dirty="0"/>
              <a:t>*  Specialized Role is specific to your club </a:t>
            </a:r>
            <a:r>
              <a:rPr lang="en-US" b="1" dirty="0"/>
              <a:t>or</a:t>
            </a:r>
            <a:r>
              <a:rPr lang="en-US" dirty="0"/>
              <a:t> a 	 	unique situation.</a:t>
            </a:r>
          </a:p>
          <a:p>
            <a:pPr marL="0" indent="0">
              <a:buNone/>
            </a:pPr>
            <a:endParaRPr lang="en-US" dirty="0"/>
          </a:p>
          <a:p>
            <a:pPr marL="0" indent="0">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Stays the Same</a:t>
            </a:r>
          </a:p>
        </p:txBody>
      </p:sp>
      <p:sp>
        <p:nvSpPr>
          <p:cNvPr id="3" name="Content Placeholder 2"/>
          <p:cNvSpPr>
            <a:spLocks noGrp="1"/>
          </p:cNvSpPr>
          <p:nvPr>
            <p:ph idx="1"/>
          </p:nvPr>
        </p:nvSpPr>
        <p:spPr>
          <a:xfrm>
            <a:off x="457200" y="2140226"/>
            <a:ext cx="8229600" cy="3985937"/>
          </a:xfrm>
        </p:spPr>
        <p:txBody>
          <a:bodyPr/>
          <a:lstStyle/>
          <a:p>
            <a:pPr marL="0" indent="0">
              <a:buNone/>
            </a:pPr>
            <a:r>
              <a:rPr dirty="0"/>
              <a:t>• Existing project requirements remain</a:t>
            </a:r>
            <a:r>
              <a:rPr lang="en-US" dirty="0"/>
              <a:t>        	    	unchanged.</a:t>
            </a:r>
          </a:p>
          <a:p>
            <a:pPr marL="0" indent="0">
              <a:buNone/>
            </a:pPr>
            <a:r>
              <a:rPr dirty="0"/>
              <a:t>• Completed levels </a:t>
            </a:r>
            <a:r>
              <a:rPr b="1" dirty="0"/>
              <a:t>remain</a:t>
            </a:r>
            <a:r>
              <a:rPr dirty="0"/>
              <a:t> completed.</a:t>
            </a:r>
          </a:p>
          <a:p>
            <a:pPr marL="0" indent="0">
              <a:buNone/>
            </a:pPr>
            <a:r>
              <a:rPr dirty="0"/>
              <a:t>• Members in legacy or translated paths </a:t>
            </a:r>
            <a:r>
              <a:rPr b="1" dirty="0"/>
              <a:t>can</a:t>
            </a:r>
            <a:r>
              <a:rPr dirty="0"/>
              <a:t> </a:t>
            </a:r>
            <a:r>
              <a:rPr lang="en-US" dirty="0"/>
              <a:t>	   	</a:t>
            </a:r>
            <a:r>
              <a:rPr dirty="0"/>
              <a:t>participate but requirements differ.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417638"/>
            <a:ext cx="8229600" cy="4748463"/>
          </a:xfrm>
        </p:spPr>
        <p:txBody>
          <a:bodyPr>
            <a:normAutofit/>
          </a:bodyPr>
          <a:lstStyle/>
          <a:p>
            <a:r>
              <a:rPr lang="en-US" sz="2800" dirty="0"/>
              <a:t>Rollout of Enhancements to the Pathways Education Program  </a:t>
            </a:r>
          </a:p>
          <a:p>
            <a:r>
              <a:rPr lang="en-US" sz="2800" dirty="0"/>
              <a:t>Adding meeting roles and pre-Pathways Education Series presentations.</a:t>
            </a:r>
          </a:p>
          <a:p>
            <a:r>
              <a:rPr lang="en-US" sz="2800" dirty="0"/>
              <a:t>Designed to grow members Knowledge, Skills, and Abilities (KSA’s). </a:t>
            </a:r>
          </a:p>
          <a:p>
            <a:r>
              <a:rPr lang="en-US" sz="2800" dirty="0"/>
              <a:t>Supports successful, high quality club meetings.</a:t>
            </a:r>
          </a:p>
          <a:p>
            <a:r>
              <a:rPr lang="en-US" sz="2800" dirty="0"/>
              <a:t>Effective date October 22, 2025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Important Next Steps</a:t>
            </a:r>
          </a:p>
        </p:txBody>
      </p:sp>
      <p:sp>
        <p:nvSpPr>
          <p:cNvPr id="3" name="Content Placeholder 2"/>
          <p:cNvSpPr>
            <a:spLocks noGrp="1"/>
          </p:cNvSpPr>
          <p:nvPr>
            <p:ph idx="1"/>
          </p:nvPr>
        </p:nvSpPr>
        <p:spPr>
          <a:xfrm>
            <a:off x="457200" y="2565070"/>
            <a:ext cx="8378042" cy="3561093"/>
          </a:xfrm>
        </p:spPr>
        <p:txBody>
          <a:bodyPr/>
          <a:lstStyle/>
          <a:p>
            <a:pPr marL="0" indent="0">
              <a:buNone/>
            </a:pPr>
            <a:r>
              <a:rPr dirty="0"/>
              <a:t>1. Share this information with </a:t>
            </a:r>
            <a:r>
              <a:rPr lang="en-US" dirty="0"/>
              <a:t>All Toastmasters</a:t>
            </a:r>
            <a:r>
              <a:rPr dirty="0"/>
              <a:t>.</a:t>
            </a:r>
          </a:p>
          <a:p>
            <a:pPr marL="0" indent="0">
              <a:buNone/>
            </a:pPr>
            <a:r>
              <a:rPr dirty="0"/>
              <a:t>2. Review Education Series content.</a:t>
            </a:r>
          </a:p>
          <a:p>
            <a:pPr marL="0" indent="0">
              <a:buNone/>
            </a:pPr>
            <a:r>
              <a:rPr dirty="0"/>
              <a:t>3. Prepare to track new requirements.</a:t>
            </a:r>
          </a:p>
          <a:p>
            <a:pPr marL="0" indent="0">
              <a:buNone/>
            </a:pPr>
            <a:r>
              <a:rPr dirty="0"/>
              <a:t>4. Ensure </a:t>
            </a:r>
            <a:r>
              <a:rPr lang="en-US" dirty="0"/>
              <a:t>club </a:t>
            </a:r>
            <a:r>
              <a:rPr dirty="0"/>
              <a:t>officers understand the new </a:t>
            </a:r>
            <a:r>
              <a:rPr lang="en-US" dirty="0"/>
              <a:t>		     	</a:t>
            </a:r>
            <a:r>
              <a:rPr dirty="0"/>
              <a:t>process.</a:t>
            </a:r>
          </a:p>
          <a:p>
            <a:pPr marL="0" indent="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Conclusion</a:t>
            </a:r>
          </a:p>
        </p:txBody>
      </p:sp>
      <p:sp>
        <p:nvSpPr>
          <p:cNvPr id="3" name="Content Placeholder 2"/>
          <p:cNvSpPr>
            <a:spLocks noGrp="1"/>
          </p:cNvSpPr>
          <p:nvPr>
            <p:ph idx="1"/>
          </p:nvPr>
        </p:nvSpPr>
        <p:spPr/>
        <p:txBody>
          <a:bodyPr/>
          <a:lstStyle/>
          <a:p>
            <a:pPr marL="0" indent="0">
              <a:buNone/>
            </a:pPr>
            <a:r>
              <a:rPr dirty="0"/>
              <a:t>Pathways enhancements begin October 2025.</a:t>
            </a:r>
          </a:p>
          <a:p>
            <a:pPr marL="400050" lvl="1" indent="0">
              <a:buNone/>
            </a:pPr>
            <a:endParaRPr dirty="0"/>
          </a:p>
          <a:p>
            <a:pPr marL="400050" lvl="1" indent="0">
              <a:buNone/>
            </a:pPr>
            <a:r>
              <a:rPr dirty="0"/>
              <a:t>• Members gain more opportunities to lead and </a:t>
            </a:r>
            <a:r>
              <a:rPr lang="en-US" dirty="0"/>
              <a:t>	 	   </a:t>
            </a:r>
            <a:r>
              <a:rPr dirty="0"/>
              <a:t>speak.</a:t>
            </a:r>
          </a:p>
          <a:p>
            <a:pPr marL="400050" lvl="1" indent="0">
              <a:buNone/>
            </a:pPr>
            <a:r>
              <a:rPr dirty="0"/>
              <a:t>• Clubs benefit from stronger </a:t>
            </a:r>
            <a:r>
              <a:rPr lang="en-US" dirty="0"/>
              <a:t>member </a:t>
            </a:r>
            <a:r>
              <a:rPr dirty="0"/>
              <a:t>engagement.</a:t>
            </a:r>
          </a:p>
          <a:p>
            <a:pPr marL="400050" lvl="1" indent="0">
              <a:buNone/>
            </a:pPr>
            <a:r>
              <a:rPr dirty="0"/>
              <a:t>• Together, we build better communicators and </a:t>
            </a:r>
            <a:r>
              <a:rPr lang="en-US" dirty="0"/>
              <a:t>	 	 	   </a:t>
            </a:r>
            <a:r>
              <a:rPr dirty="0"/>
              <a:t>leaders.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E547-D993-006A-CF6C-5DDC0DF5AFC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2938277-7C6C-5540-C820-219CF5A8BF06}"/>
              </a:ext>
            </a:extLst>
          </p:cNvPr>
          <p:cNvSpPr>
            <a:spLocks noGrp="1"/>
          </p:cNvSpPr>
          <p:nvPr>
            <p:ph idx="1"/>
          </p:nvPr>
        </p:nvSpPr>
        <p:spPr>
          <a:xfrm>
            <a:off x="1267326" y="1417638"/>
            <a:ext cx="6208295" cy="4525963"/>
          </a:xfrm>
        </p:spPr>
        <p:txBody>
          <a:bodyPr/>
          <a:lstStyle/>
          <a:p>
            <a:r>
              <a:rPr lang="en-US" dirty="0"/>
              <a:t>Enhanced Pathways Requirements</a:t>
            </a:r>
          </a:p>
          <a:p>
            <a:r>
              <a:rPr lang="en-US" dirty="0"/>
              <a:t>Enhancements by Level</a:t>
            </a:r>
          </a:p>
          <a:p>
            <a:r>
              <a:rPr lang="en-US"/>
              <a:t>Affected </a:t>
            </a:r>
            <a:r>
              <a:rPr lang="en-US" dirty="0"/>
              <a:t>P</a:t>
            </a:r>
            <a:r>
              <a:rPr lang="en-US"/>
              <a:t>aths</a:t>
            </a:r>
            <a:endParaRPr lang="en-US" dirty="0"/>
          </a:p>
          <a:p>
            <a:r>
              <a:rPr lang="en-US" dirty="0"/>
              <a:t>Special Notes</a:t>
            </a:r>
          </a:p>
          <a:p>
            <a:r>
              <a:rPr lang="en-US" dirty="0"/>
              <a:t>What Stays the Same </a:t>
            </a:r>
          </a:p>
          <a:p>
            <a:r>
              <a:rPr lang="en-US" dirty="0"/>
              <a:t>Next Steps</a:t>
            </a:r>
          </a:p>
          <a:p>
            <a:endParaRPr lang="en-US" dirty="0"/>
          </a:p>
        </p:txBody>
      </p:sp>
    </p:spTree>
    <p:extLst>
      <p:ext uri="{BB962C8B-B14F-4D97-AF65-F5344CB8AC3E}">
        <p14:creationId xmlns:p14="http://schemas.microsoft.com/office/powerpoint/2010/main" val="226099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F13E-782E-CC79-732F-249113EC6C00}"/>
              </a:ext>
            </a:extLst>
          </p:cNvPr>
          <p:cNvSpPr>
            <a:spLocks noGrp="1"/>
          </p:cNvSpPr>
          <p:nvPr>
            <p:ph type="title"/>
          </p:nvPr>
        </p:nvSpPr>
        <p:spPr>
          <a:xfrm>
            <a:off x="457200" y="745693"/>
            <a:ext cx="8229600" cy="1143000"/>
          </a:xfrm>
        </p:spPr>
        <p:txBody>
          <a:bodyPr/>
          <a:lstStyle/>
          <a:p>
            <a:r>
              <a:rPr lang="en-US" dirty="0"/>
              <a:t>Enhanced Pathways Requirements</a:t>
            </a:r>
          </a:p>
        </p:txBody>
      </p:sp>
      <p:sp>
        <p:nvSpPr>
          <p:cNvPr id="3" name="Content Placeholder 2">
            <a:extLst>
              <a:ext uri="{FF2B5EF4-FFF2-40B4-BE49-F238E27FC236}">
                <a16:creationId xmlns:a16="http://schemas.microsoft.com/office/drawing/2014/main" id="{02563022-C752-82DE-FBE7-F0680192D09D}"/>
              </a:ext>
            </a:extLst>
          </p:cNvPr>
          <p:cNvSpPr>
            <a:spLocks noGrp="1"/>
          </p:cNvSpPr>
          <p:nvPr>
            <p:ph idx="1"/>
          </p:nvPr>
        </p:nvSpPr>
        <p:spPr>
          <a:xfrm>
            <a:off x="457200" y="2743201"/>
            <a:ext cx="8090452" cy="3147390"/>
          </a:xfrm>
        </p:spPr>
        <p:txBody>
          <a:bodyPr>
            <a:noAutofit/>
          </a:bodyPr>
          <a:lstStyle/>
          <a:p>
            <a:pPr marL="742950" indent="-742950">
              <a:buFont typeface="+mj-lt"/>
              <a:buAutoNum type="arabicPeriod"/>
            </a:pPr>
            <a:r>
              <a:rPr lang="en-US" sz="4000" dirty="0"/>
              <a:t>Meeting Roles </a:t>
            </a:r>
          </a:p>
          <a:p>
            <a:pPr marL="742950" indent="-742950">
              <a:buFont typeface="+mj-lt"/>
              <a:buAutoNum type="arabicPeriod"/>
            </a:pPr>
            <a:r>
              <a:rPr lang="en-US" sz="4000" dirty="0"/>
              <a:t>Education Series Presentations</a:t>
            </a:r>
          </a:p>
          <a:p>
            <a:pPr marL="742950" indent="-742950">
              <a:buFont typeface="+mj-lt"/>
              <a:buAutoNum type="arabicPeriod"/>
            </a:pPr>
            <a:endParaRPr lang="en-US" sz="4000" dirty="0"/>
          </a:p>
          <a:p>
            <a:pPr marL="0" indent="0">
              <a:buNone/>
            </a:pPr>
            <a:r>
              <a:rPr lang="en-US" sz="2400" dirty="0"/>
              <a:t> </a:t>
            </a:r>
          </a:p>
          <a:p>
            <a:pPr marL="742950" indent="-742950">
              <a:buFont typeface="+mj-lt"/>
              <a:buAutoNum type="arabicPeriod"/>
            </a:pPr>
            <a:endParaRPr lang="en-US" sz="4000" dirty="0"/>
          </a:p>
        </p:txBody>
      </p:sp>
    </p:spTree>
    <p:extLst>
      <p:ext uri="{BB962C8B-B14F-4D97-AF65-F5344CB8AC3E}">
        <p14:creationId xmlns:p14="http://schemas.microsoft.com/office/powerpoint/2010/main" val="180783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Meeting Roles</a:t>
            </a:r>
          </a:p>
        </p:txBody>
      </p:sp>
      <p:sp>
        <p:nvSpPr>
          <p:cNvPr id="3" name="Content Placeholder 2"/>
          <p:cNvSpPr>
            <a:spLocks noGrp="1"/>
          </p:cNvSpPr>
          <p:nvPr>
            <p:ph idx="1"/>
          </p:nvPr>
        </p:nvSpPr>
        <p:spPr>
          <a:xfrm>
            <a:off x="786063" y="1674311"/>
            <a:ext cx="7259053" cy="4525963"/>
          </a:xfrm>
        </p:spPr>
        <p:txBody>
          <a:bodyPr>
            <a:normAutofit/>
          </a:bodyPr>
          <a:lstStyle/>
          <a:p>
            <a:pPr marL="0" indent="0">
              <a:buNone/>
            </a:pPr>
            <a:r>
              <a:rPr dirty="0"/>
              <a:t>• Members </a:t>
            </a:r>
            <a:r>
              <a:rPr lang="en-US" dirty="0"/>
              <a:t>serve in </a:t>
            </a:r>
            <a:r>
              <a:rPr dirty="0"/>
              <a:t>specific </a:t>
            </a:r>
            <a:r>
              <a:rPr lang="en-US" dirty="0"/>
              <a:t>meeting </a:t>
            </a:r>
            <a:r>
              <a:rPr dirty="0"/>
              <a:t>roles </a:t>
            </a:r>
            <a:r>
              <a:rPr lang="en-US" dirty="0"/>
              <a:t>    	</a:t>
            </a:r>
            <a:r>
              <a:rPr dirty="0"/>
              <a:t>at each level.</a:t>
            </a:r>
          </a:p>
          <a:p>
            <a:pPr marL="0" indent="0">
              <a:buNone/>
            </a:pPr>
            <a:r>
              <a:rPr dirty="0"/>
              <a:t>• Roles build from </a:t>
            </a:r>
            <a:r>
              <a:rPr lang="en-US" dirty="0"/>
              <a:t>simple</a:t>
            </a:r>
            <a:r>
              <a:rPr dirty="0"/>
              <a:t> (Table Topics </a:t>
            </a:r>
            <a:r>
              <a:rPr lang="en-US" dirty="0"/>
              <a:t>	Speaker) to more advanced 	(Toastmaster of the Day).</a:t>
            </a:r>
            <a:endParaRPr dirty="0"/>
          </a:p>
          <a:p>
            <a:pPr marL="0" indent="0">
              <a:buNone/>
            </a:pPr>
            <a:r>
              <a:rPr dirty="0"/>
              <a:t>• Roles </a:t>
            </a:r>
            <a:r>
              <a:rPr lang="en-US" dirty="0"/>
              <a:t>entered</a:t>
            </a:r>
            <a:r>
              <a:rPr dirty="0"/>
              <a:t> in member</a:t>
            </a:r>
            <a:r>
              <a:rPr lang="en-US" dirty="0"/>
              <a:t>’s Pathways  	</a:t>
            </a:r>
            <a:r>
              <a:rPr dirty="0"/>
              <a:t>profile</a:t>
            </a:r>
            <a:r>
              <a:rPr lang="en-US" dirty="0"/>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147"/>
            <a:ext cx="8229600" cy="1143000"/>
          </a:xfrm>
        </p:spPr>
        <p:txBody>
          <a:bodyPr/>
          <a:lstStyle/>
          <a:p>
            <a:r>
              <a:rPr dirty="0"/>
              <a:t>Toastmasters Education Series</a:t>
            </a:r>
          </a:p>
        </p:txBody>
      </p:sp>
      <p:sp>
        <p:nvSpPr>
          <p:cNvPr id="3" name="Content Placeholder 2"/>
          <p:cNvSpPr>
            <a:spLocks noGrp="1"/>
          </p:cNvSpPr>
          <p:nvPr>
            <p:ph idx="1"/>
          </p:nvPr>
        </p:nvSpPr>
        <p:spPr>
          <a:xfrm>
            <a:off x="766010" y="2406316"/>
            <a:ext cx="7611979" cy="4852737"/>
          </a:xfrm>
        </p:spPr>
        <p:txBody>
          <a:bodyPr>
            <a:normAutofit/>
          </a:bodyPr>
          <a:lstStyle/>
          <a:p>
            <a:pPr marL="0" indent="0">
              <a:buNone/>
            </a:pPr>
            <a:r>
              <a:rPr dirty="0"/>
              <a:t>• The Successful Club Series (Levels 3–5).</a:t>
            </a:r>
          </a:p>
          <a:p>
            <a:pPr marL="0" indent="0">
              <a:buNone/>
            </a:pPr>
            <a:r>
              <a:rPr dirty="0"/>
              <a:t>• The Better Speaker Series (Level 4).</a:t>
            </a:r>
          </a:p>
          <a:p>
            <a:pPr marL="0" indent="0">
              <a:buNone/>
            </a:pPr>
            <a:r>
              <a:rPr dirty="0"/>
              <a:t>• The Leadership Excellence Series (Level 5).</a:t>
            </a:r>
          </a:p>
          <a:p>
            <a:pPr marL="0" indent="0">
              <a:buNone/>
            </a:pPr>
            <a:r>
              <a:rPr dirty="0"/>
              <a:t>• Presentations: 10–15 minutes.</a:t>
            </a:r>
            <a:endParaRPr lang="en-US" dirty="0"/>
          </a:p>
          <a:p>
            <a:pPr marL="0" indent="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Level 1 Enhancements</a:t>
            </a:r>
          </a:p>
        </p:txBody>
      </p:sp>
      <p:sp>
        <p:nvSpPr>
          <p:cNvPr id="3" name="Content Placeholder 2"/>
          <p:cNvSpPr>
            <a:spLocks noGrp="1"/>
          </p:cNvSpPr>
          <p:nvPr>
            <p:ph idx="1"/>
          </p:nvPr>
        </p:nvSpPr>
        <p:spPr>
          <a:xfrm>
            <a:off x="1051560" y="1600200"/>
            <a:ext cx="7635240" cy="4525963"/>
          </a:xfrm>
        </p:spPr>
        <p:txBody>
          <a:bodyPr/>
          <a:lstStyle/>
          <a:p>
            <a:pPr marL="0" indent="0">
              <a:buNone/>
            </a:pPr>
            <a:r>
              <a:rPr dirty="0"/>
              <a:t>Meeting Roles:</a:t>
            </a:r>
          </a:p>
          <a:p>
            <a:pPr marL="0" indent="0">
              <a:buNone/>
            </a:pPr>
            <a:r>
              <a:rPr dirty="0"/>
              <a:t>• Table Topics Speaker</a:t>
            </a:r>
            <a:r>
              <a:rPr lang="en-US" dirty="0"/>
              <a:t>*</a:t>
            </a:r>
            <a:endParaRPr dirty="0"/>
          </a:p>
          <a:p>
            <a:pPr marL="0" indent="0">
              <a:buNone/>
            </a:pPr>
            <a:r>
              <a:rPr dirty="0"/>
              <a:t>• Evaluator</a:t>
            </a:r>
            <a:r>
              <a:rPr lang="en-US" dirty="0"/>
              <a:t> (part of Project 4)</a:t>
            </a:r>
            <a:endParaRPr dirty="0"/>
          </a:p>
          <a:p>
            <a:pPr marL="0" indent="0">
              <a:buNone/>
            </a:pPr>
            <a:r>
              <a:rPr dirty="0"/>
              <a:t>• Timer OR Ah-Counter</a:t>
            </a:r>
          </a:p>
          <a:p>
            <a:pPr marL="0" indent="0">
              <a:buNone/>
            </a:pPr>
            <a:endParaRPr dirty="0"/>
          </a:p>
          <a:p>
            <a:pPr marL="0" indent="0">
              <a:buNone/>
            </a:pPr>
            <a:r>
              <a:rPr dirty="0"/>
              <a:t>No Education Series presentations.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Level 2 Enhancements</a:t>
            </a:r>
          </a:p>
        </p:txBody>
      </p:sp>
      <p:sp>
        <p:nvSpPr>
          <p:cNvPr id="3" name="Content Placeholder 2"/>
          <p:cNvSpPr>
            <a:spLocks noGrp="1"/>
          </p:cNvSpPr>
          <p:nvPr>
            <p:ph idx="1"/>
          </p:nvPr>
        </p:nvSpPr>
        <p:spPr>
          <a:xfrm>
            <a:off x="1040130" y="1600200"/>
            <a:ext cx="7646670" cy="4525963"/>
          </a:xfrm>
        </p:spPr>
        <p:txBody>
          <a:bodyPr/>
          <a:lstStyle/>
          <a:p>
            <a:pPr marL="0" indent="0">
              <a:buNone/>
            </a:pPr>
            <a:r>
              <a:rPr dirty="0"/>
              <a:t>Meeting Roles:</a:t>
            </a:r>
          </a:p>
          <a:p>
            <a:pPr marL="0" indent="0">
              <a:buNone/>
            </a:pPr>
            <a:r>
              <a:rPr dirty="0"/>
              <a:t>• Grammarian</a:t>
            </a:r>
          </a:p>
          <a:p>
            <a:pPr marL="0" indent="0">
              <a:buNone/>
            </a:pPr>
            <a:r>
              <a:rPr dirty="0"/>
              <a:t>• </a:t>
            </a:r>
            <a:r>
              <a:rPr lang="en-US" dirty="0"/>
              <a:t>Table </a:t>
            </a:r>
            <a:r>
              <a:rPr dirty="0"/>
              <a:t>Topics</a:t>
            </a:r>
            <a:r>
              <a:rPr lang="en-US" dirty="0"/>
              <a:t> M</a:t>
            </a:r>
            <a:r>
              <a:rPr dirty="0"/>
              <a:t>aster</a:t>
            </a:r>
          </a:p>
          <a:p>
            <a:pPr marL="0" indent="0">
              <a:buNone/>
            </a:pPr>
            <a:r>
              <a:rPr dirty="0"/>
              <a:t>• Evaluator</a:t>
            </a:r>
          </a:p>
          <a:p>
            <a:pPr marL="0" indent="0">
              <a:buNone/>
            </a:pPr>
            <a:r>
              <a:rPr dirty="0"/>
              <a:t>• Toastmaster, Timer, </a:t>
            </a:r>
            <a:r>
              <a:rPr b="1" dirty="0"/>
              <a:t>OR</a:t>
            </a:r>
            <a:r>
              <a:rPr dirty="0"/>
              <a:t> Ah-Counter</a:t>
            </a:r>
          </a:p>
          <a:p>
            <a:pPr marL="0" indent="0">
              <a:buNone/>
            </a:pPr>
            <a:endParaRPr dirty="0"/>
          </a:p>
          <a:p>
            <a:pPr marL="0" indent="0">
              <a:buNone/>
            </a:pPr>
            <a:r>
              <a:rPr dirty="0"/>
              <a:t>No Education Series presentations.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Level 3 Enhancements</a:t>
            </a:r>
          </a:p>
        </p:txBody>
      </p:sp>
      <p:sp>
        <p:nvSpPr>
          <p:cNvPr id="3" name="Content Placeholder 2"/>
          <p:cNvSpPr>
            <a:spLocks noGrp="1"/>
          </p:cNvSpPr>
          <p:nvPr>
            <p:ph idx="1"/>
          </p:nvPr>
        </p:nvSpPr>
        <p:spPr/>
        <p:txBody>
          <a:bodyPr>
            <a:normAutofit/>
          </a:bodyPr>
          <a:lstStyle/>
          <a:p>
            <a:pPr marL="0" indent="0">
              <a:buNone/>
            </a:pPr>
            <a:r>
              <a:rPr dirty="0"/>
              <a:t>Meeting Roles:</a:t>
            </a:r>
          </a:p>
          <a:p>
            <a:pPr marL="400050" lvl="1" indent="0">
              <a:buNone/>
            </a:pPr>
            <a:r>
              <a:rPr dirty="0"/>
              <a:t>• Toastmaster</a:t>
            </a:r>
          </a:p>
          <a:p>
            <a:pPr marL="400050" lvl="1" indent="0">
              <a:buNone/>
            </a:pPr>
            <a:r>
              <a:rPr dirty="0"/>
              <a:t>• Evaluator</a:t>
            </a:r>
          </a:p>
          <a:p>
            <a:pPr marL="400050" lvl="1" indent="0">
              <a:buNone/>
            </a:pPr>
            <a:r>
              <a:rPr dirty="0"/>
              <a:t>• </a:t>
            </a:r>
            <a:r>
              <a:rPr lang="en-US" dirty="0"/>
              <a:t>Table </a:t>
            </a:r>
            <a:r>
              <a:rPr dirty="0"/>
              <a:t>Topics</a:t>
            </a:r>
            <a:r>
              <a:rPr lang="en-US" dirty="0"/>
              <a:t> M</a:t>
            </a:r>
            <a:r>
              <a:rPr dirty="0"/>
              <a:t>aster, Table Topics Speaker, </a:t>
            </a:r>
            <a:r>
              <a:rPr b="1" dirty="0"/>
              <a:t>OR</a:t>
            </a:r>
            <a:r>
              <a:rPr dirty="0"/>
              <a:t> </a:t>
            </a:r>
            <a:r>
              <a:rPr lang="en-US" dirty="0"/>
              <a:t>    		   </a:t>
            </a:r>
            <a:r>
              <a:rPr dirty="0"/>
              <a:t>Introductory Mentor</a:t>
            </a:r>
            <a:r>
              <a:rPr lang="en-US" dirty="0"/>
              <a:t>*</a:t>
            </a:r>
            <a:endParaRPr dirty="0"/>
          </a:p>
          <a:p>
            <a:pPr marL="0" indent="0">
              <a:buNone/>
            </a:pPr>
            <a:endParaRPr dirty="0"/>
          </a:p>
          <a:p>
            <a:pPr marL="0" indent="0">
              <a:buNone/>
            </a:pPr>
            <a:r>
              <a:rPr dirty="0"/>
              <a:t>Education Series:</a:t>
            </a:r>
          </a:p>
          <a:p>
            <a:pPr marL="400050" lvl="1" indent="0">
              <a:buNone/>
            </a:pPr>
            <a:r>
              <a:rPr dirty="0"/>
              <a:t>• One </a:t>
            </a:r>
            <a:r>
              <a:rPr b="1" dirty="0"/>
              <a:t>Successful Club Series </a:t>
            </a:r>
            <a:r>
              <a:rPr dirty="0"/>
              <a:t>presentation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1724</TotalTime>
  <Words>1473</Words>
  <Application>Microsoft Office PowerPoint</Application>
  <PresentationFormat>On-screen Show (4:3)</PresentationFormat>
  <Paragraphs>182</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Arial</vt:lpstr>
      <vt:lpstr>Calibri</vt:lpstr>
      <vt:lpstr>Office Theme</vt:lpstr>
      <vt:lpstr>Overview of October 2025  Pathways Enhancements</vt:lpstr>
      <vt:lpstr>Introduction</vt:lpstr>
      <vt:lpstr>Overview</vt:lpstr>
      <vt:lpstr>Enhanced Pathways Requirements</vt:lpstr>
      <vt:lpstr>Meeting Roles</vt:lpstr>
      <vt:lpstr>Toastmasters Education Series</vt:lpstr>
      <vt:lpstr>Level 1 Enhancements</vt:lpstr>
      <vt:lpstr>Level 2 Enhancements</vt:lpstr>
      <vt:lpstr>Level 3 Enhancements</vt:lpstr>
      <vt:lpstr>Successful Club Series Speech Options</vt:lpstr>
      <vt:lpstr>Download Each Series from TI Site</vt:lpstr>
      <vt:lpstr>Successful Club Series Moments of Truth Materials</vt:lpstr>
      <vt:lpstr>Level 4 Enhancements</vt:lpstr>
      <vt:lpstr>Level 4:  Pick 1 from Each Series</vt:lpstr>
      <vt:lpstr>Level 5 Enhancements</vt:lpstr>
      <vt:lpstr>Level 5:  Pick 1 from Each Series</vt:lpstr>
      <vt:lpstr>Affected Paths</vt:lpstr>
      <vt:lpstr>Special Notes</vt:lpstr>
      <vt:lpstr>What Stays the Same</vt:lpstr>
      <vt:lpstr>Important Next Steps</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WWME81</dc:creator>
  <cp:keywords/>
  <dc:description>generated using python-pptx</dc:description>
  <cp:lastModifiedBy>Maryann Reichelt</cp:lastModifiedBy>
  <cp:revision>55</cp:revision>
  <cp:lastPrinted>2025-10-13T22:36:48Z</cp:lastPrinted>
  <dcterms:created xsi:type="dcterms:W3CDTF">2013-01-27T09:14:16Z</dcterms:created>
  <dcterms:modified xsi:type="dcterms:W3CDTF">2025-10-27T19:38:22Z</dcterms:modified>
  <cp:category/>
</cp:coreProperties>
</file>