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145706404" r:id="rId2"/>
    <p:sldId id="8081" r:id="rId3"/>
    <p:sldId id="2145706403" r:id="rId4"/>
    <p:sldId id="8088" r:id="rId5"/>
    <p:sldId id="8084" r:id="rId6"/>
    <p:sldId id="2145706395" r:id="rId7"/>
    <p:sldId id="2145706405" r:id="rId8"/>
    <p:sldId id="8085" r:id="rId9"/>
    <p:sldId id="2145706396" r:id="rId10"/>
    <p:sldId id="2147379394" r:id="rId11"/>
    <p:sldId id="8216" r:id="rId12"/>
    <p:sldId id="2145706391" r:id="rId13"/>
    <p:sldId id="2145706397" r:id="rId14"/>
    <p:sldId id="2145706392" r:id="rId15"/>
    <p:sldId id="2145706393" r:id="rId16"/>
    <p:sldId id="2145706394" r:id="rId17"/>
    <p:sldId id="2145706398" r:id="rId18"/>
    <p:sldId id="2145706400" r:id="rId19"/>
    <p:sldId id="2145706402" r:id="rId20"/>
    <p:sldId id="2145706399" r:id="rId21"/>
    <p:sldId id="2145706401" r:id="rId22"/>
    <p:sldId id="2147379395" r:id="rId23"/>
    <p:sldId id="2141411988" r:id="rId24"/>
    <p:sldId id="2141411989" r:id="rId25"/>
    <p:sldId id="2147379396" r:id="rId26"/>
    <p:sldId id="2145706406" r:id="rId27"/>
    <p:sldId id="2147379384" r:id="rId28"/>
    <p:sldId id="2147379385" r:id="rId29"/>
    <p:sldId id="2147379386" r:id="rId30"/>
    <p:sldId id="2147379387" r:id="rId31"/>
    <p:sldId id="2147379388" r:id="rId32"/>
    <p:sldId id="2147379389" r:id="rId33"/>
    <p:sldId id="2147379390" r:id="rId34"/>
    <p:sldId id="2147379391" r:id="rId35"/>
    <p:sldId id="2147379392" r:id="rId36"/>
    <p:sldId id="2147379393" r:id="rId37"/>
    <p:sldId id="214737938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49BC8AC-AB01-9412-EC97-F9E1716A838E}" name="Sam Burch" initials="SB" userId="S::sam@wapsustainability.com::dc308474-9f3b-483b-96fe-86c2f3bd434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BA74"/>
    <a:srgbClr val="7272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604C8E-0ABF-7549-873B-1391DEE13F23}" v="16" dt="2025-10-02T16:57:50.4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42"/>
    <p:restoredTop sz="96327"/>
  </p:normalViewPr>
  <p:slideViewPr>
    <p:cSldViewPr snapToGrid="0">
      <p:cViewPr varScale="1">
        <p:scale>
          <a:sx n="123" d="100"/>
          <a:sy n="123" d="100"/>
        </p:scale>
        <p:origin x="1096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h Jacobs" userId="78678c50-c25b-4e9b-9484-f5b584f4e168" providerId="ADAL" clId="{DF604C8E-0ABF-7549-873B-1391DEE13F23}"/>
    <pc:docChg chg="custSel addSld modSld sldOrd modMainMaster">
      <pc:chgData name="Josh Jacobs" userId="78678c50-c25b-4e9b-9484-f5b584f4e168" providerId="ADAL" clId="{DF604C8E-0ABF-7549-873B-1391DEE13F23}" dt="2025-10-03T11:53:17.301" v="143" actId="20577"/>
      <pc:docMkLst>
        <pc:docMk/>
      </pc:docMkLst>
      <pc:sldChg chg="addSp delSp modSp">
        <pc:chgData name="Josh Jacobs" userId="78678c50-c25b-4e9b-9484-f5b584f4e168" providerId="ADAL" clId="{DF604C8E-0ABF-7549-873B-1391DEE13F23}" dt="2025-10-02T16:56:02.189" v="133" actId="1076"/>
        <pc:sldMkLst>
          <pc:docMk/>
          <pc:sldMk cId="2371927150" sldId="8084"/>
        </pc:sldMkLst>
        <pc:picChg chg="add mod">
          <ac:chgData name="Josh Jacobs" userId="78678c50-c25b-4e9b-9484-f5b584f4e168" providerId="ADAL" clId="{DF604C8E-0ABF-7549-873B-1391DEE13F23}" dt="2025-10-02T16:55:53.944" v="132" actId="1076"/>
          <ac:picMkLst>
            <pc:docMk/>
            <pc:sldMk cId="2371927150" sldId="8084"/>
            <ac:picMk id="4" creationId="{4E5DB9CB-81EB-208E-4209-D57DCD84F7B0}"/>
          </ac:picMkLst>
        </pc:picChg>
        <pc:picChg chg="mod">
          <ac:chgData name="Josh Jacobs" userId="78678c50-c25b-4e9b-9484-f5b584f4e168" providerId="ADAL" clId="{DF604C8E-0ABF-7549-873B-1391DEE13F23}" dt="2025-10-02T16:55:48.391" v="130" actId="1076"/>
          <ac:picMkLst>
            <pc:docMk/>
            <pc:sldMk cId="2371927150" sldId="8084"/>
            <ac:picMk id="13" creationId="{6EDA2997-7FBB-DBD5-055A-8CF03326E6E3}"/>
          </ac:picMkLst>
        </pc:picChg>
        <pc:picChg chg="mod">
          <ac:chgData name="Josh Jacobs" userId="78678c50-c25b-4e9b-9484-f5b584f4e168" providerId="ADAL" clId="{DF604C8E-0ABF-7549-873B-1391DEE13F23}" dt="2025-10-02T16:56:02.189" v="133" actId="1076"/>
          <ac:picMkLst>
            <pc:docMk/>
            <pc:sldMk cId="2371927150" sldId="8084"/>
            <ac:picMk id="1026" creationId="{CC3B2F35-C04F-C687-0052-F9F6DEA185D4}"/>
          </ac:picMkLst>
        </pc:picChg>
        <pc:picChg chg="mod">
          <ac:chgData name="Josh Jacobs" userId="78678c50-c25b-4e9b-9484-f5b584f4e168" providerId="ADAL" clId="{DF604C8E-0ABF-7549-873B-1391DEE13F23}" dt="2025-10-02T16:55:50.963" v="131" actId="1076"/>
          <ac:picMkLst>
            <pc:docMk/>
            <pc:sldMk cId="2371927150" sldId="8084"/>
            <ac:picMk id="1028" creationId="{19473598-72F8-3B82-5C11-277DCFBE8775}"/>
          </ac:picMkLst>
        </pc:picChg>
        <pc:picChg chg="del">
          <ac:chgData name="Josh Jacobs" userId="78678c50-c25b-4e9b-9484-f5b584f4e168" providerId="ADAL" clId="{DF604C8E-0ABF-7549-873B-1391DEE13F23}" dt="2025-10-02T16:55:44.452" v="129" actId="478"/>
          <ac:picMkLst>
            <pc:docMk/>
            <pc:sldMk cId="2371927150" sldId="8084"/>
            <ac:picMk id="1034" creationId="{F15975DC-8AEB-0255-1A25-4805F88C0EB2}"/>
          </ac:picMkLst>
        </pc:picChg>
      </pc:sldChg>
      <pc:sldChg chg="modSp mod">
        <pc:chgData name="Josh Jacobs" userId="78678c50-c25b-4e9b-9484-f5b584f4e168" providerId="ADAL" clId="{DF604C8E-0ABF-7549-873B-1391DEE13F23}" dt="2025-10-02T11:37:55.245" v="60" actId="1076"/>
        <pc:sldMkLst>
          <pc:docMk/>
          <pc:sldMk cId="991976414" sldId="8085"/>
        </pc:sldMkLst>
        <pc:spChg chg="mod">
          <ac:chgData name="Josh Jacobs" userId="78678c50-c25b-4e9b-9484-f5b584f4e168" providerId="ADAL" clId="{DF604C8E-0ABF-7549-873B-1391DEE13F23}" dt="2025-10-02T11:37:49.959" v="59" actId="20577"/>
          <ac:spMkLst>
            <pc:docMk/>
            <pc:sldMk cId="991976414" sldId="8085"/>
            <ac:spMk id="6" creationId="{4E3A478B-5F07-C1B8-9122-869871E03DA9}"/>
          </ac:spMkLst>
        </pc:spChg>
        <pc:spChg chg="mod">
          <ac:chgData name="Josh Jacobs" userId="78678c50-c25b-4e9b-9484-f5b584f4e168" providerId="ADAL" clId="{DF604C8E-0ABF-7549-873B-1391DEE13F23}" dt="2025-10-02T11:37:55.245" v="60" actId="1076"/>
          <ac:spMkLst>
            <pc:docMk/>
            <pc:sldMk cId="991976414" sldId="8085"/>
            <ac:spMk id="18" creationId="{5E0247D7-A018-88F6-98B6-A5A8AFA83602}"/>
          </ac:spMkLst>
        </pc:spChg>
        <pc:picChg chg="mod">
          <ac:chgData name="Josh Jacobs" userId="78678c50-c25b-4e9b-9484-f5b584f4e168" providerId="ADAL" clId="{DF604C8E-0ABF-7549-873B-1391DEE13F23}" dt="2025-10-02T11:32:37.160" v="3" actId="1076"/>
          <ac:picMkLst>
            <pc:docMk/>
            <pc:sldMk cId="991976414" sldId="8085"/>
            <ac:picMk id="3" creationId="{EA7B6085-ECB7-30D3-0992-7D4DE792194F}"/>
          </ac:picMkLst>
        </pc:picChg>
      </pc:sldChg>
      <pc:sldChg chg="delSp modSp mod ord">
        <pc:chgData name="Josh Jacobs" userId="78678c50-c25b-4e9b-9484-f5b584f4e168" providerId="ADAL" clId="{DF604C8E-0ABF-7549-873B-1391DEE13F23}" dt="2025-10-02T16:20:05.426" v="101" actId="20578"/>
        <pc:sldMkLst>
          <pc:docMk/>
          <pc:sldMk cId="921496414" sldId="8216"/>
        </pc:sldMkLst>
        <pc:spChg chg="del">
          <ac:chgData name="Josh Jacobs" userId="78678c50-c25b-4e9b-9484-f5b584f4e168" providerId="ADAL" clId="{DF604C8E-0ABF-7549-873B-1391DEE13F23}" dt="2025-10-02T11:31:33.329" v="1" actId="478"/>
          <ac:spMkLst>
            <pc:docMk/>
            <pc:sldMk cId="921496414" sldId="8216"/>
            <ac:spMk id="3" creationId="{24A8C5E6-1E0B-06DA-74C4-D1E84CEB8FDF}"/>
          </ac:spMkLst>
        </pc:spChg>
        <pc:spChg chg="del">
          <ac:chgData name="Josh Jacobs" userId="78678c50-c25b-4e9b-9484-f5b584f4e168" providerId="ADAL" clId="{DF604C8E-0ABF-7549-873B-1391DEE13F23}" dt="2025-10-02T11:31:36.777" v="2" actId="478"/>
          <ac:spMkLst>
            <pc:docMk/>
            <pc:sldMk cId="921496414" sldId="8216"/>
            <ac:spMk id="8" creationId="{33A56C63-23C0-2014-7CC4-638172460E6B}"/>
          </ac:spMkLst>
        </pc:spChg>
        <pc:spChg chg="mod">
          <ac:chgData name="Josh Jacobs" userId="78678c50-c25b-4e9b-9484-f5b584f4e168" providerId="ADAL" clId="{DF604C8E-0ABF-7549-873B-1391DEE13F23}" dt="2025-10-02T11:31:22.598" v="0" actId="20577"/>
          <ac:spMkLst>
            <pc:docMk/>
            <pc:sldMk cId="921496414" sldId="8216"/>
            <ac:spMk id="9" creationId="{40FACE96-876E-F869-6887-DBB2C7B6FFE9}"/>
          </ac:spMkLst>
        </pc:spChg>
      </pc:sldChg>
      <pc:sldChg chg="addSp delSp modSp add mod">
        <pc:chgData name="Josh Jacobs" userId="78678c50-c25b-4e9b-9484-f5b584f4e168" providerId="ADAL" clId="{DF604C8E-0ABF-7549-873B-1391DEE13F23}" dt="2025-10-02T16:47:12.990" v="108"/>
        <pc:sldMkLst>
          <pc:docMk/>
          <pc:sldMk cId="1435935642" sldId="2141411988"/>
        </pc:sldMkLst>
        <pc:spChg chg="add del mod">
          <ac:chgData name="Josh Jacobs" userId="78678c50-c25b-4e9b-9484-f5b584f4e168" providerId="ADAL" clId="{DF604C8E-0ABF-7549-873B-1391DEE13F23}" dt="2025-10-02T16:47:12.990" v="108"/>
          <ac:spMkLst>
            <pc:docMk/>
            <pc:sldMk cId="1435935642" sldId="2141411988"/>
            <ac:spMk id="2" creationId="{D5CAE4F4-DD97-CBCE-C094-5F44591109AF}"/>
          </ac:spMkLst>
        </pc:spChg>
      </pc:sldChg>
      <pc:sldChg chg="modSp add mod">
        <pc:chgData name="Josh Jacobs" userId="78678c50-c25b-4e9b-9484-f5b584f4e168" providerId="ADAL" clId="{DF604C8E-0ABF-7549-873B-1391DEE13F23}" dt="2025-10-02T16:47:35.929" v="125" actId="688"/>
        <pc:sldMkLst>
          <pc:docMk/>
          <pc:sldMk cId="3468835465" sldId="2141411989"/>
        </pc:sldMkLst>
        <pc:spChg chg="mod">
          <ac:chgData name="Josh Jacobs" userId="78678c50-c25b-4e9b-9484-f5b584f4e168" providerId="ADAL" clId="{DF604C8E-0ABF-7549-873B-1391DEE13F23}" dt="2025-10-02T16:47:35.929" v="125" actId="688"/>
          <ac:spMkLst>
            <pc:docMk/>
            <pc:sldMk cId="3468835465" sldId="2141411989"/>
            <ac:spMk id="6" creationId="{55411D0F-76DD-68E7-13C7-73311EE3BFB1}"/>
          </ac:spMkLst>
        </pc:spChg>
        <pc:spChg chg="mod">
          <ac:chgData name="Josh Jacobs" userId="78678c50-c25b-4e9b-9484-f5b584f4e168" providerId="ADAL" clId="{DF604C8E-0ABF-7549-873B-1391DEE13F23}" dt="2025-10-02T16:46:49.474" v="104" actId="20577"/>
          <ac:spMkLst>
            <pc:docMk/>
            <pc:sldMk cId="3468835465" sldId="2141411989"/>
            <ac:spMk id="10" creationId="{B4F5B9E2-CE1D-D108-219F-F6A978493D4E}"/>
          </ac:spMkLst>
        </pc:spChg>
      </pc:sldChg>
      <pc:sldChg chg="modSp mod ord">
        <pc:chgData name="Josh Jacobs" userId="78678c50-c25b-4e9b-9484-f5b584f4e168" providerId="ADAL" clId="{DF604C8E-0ABF-7549-873B-1391DEE13F23}" dt="2025-10-03T11:53:17.301" v="143" actId="20577"/>
        <pc:sldMkLst>
          <pc:docMk/>
          <pc:sldMk cId="1601926808" sldId="2145706391"/>
        </pc:sldMkLst>
        <pc:spChg chg="mod">
          <ac:chgData name="Josh Jacobs" userId="78678c50-c25b-4e9b-9484-f5b584f4e168" providerId="ADAL" clId="{DF604C8E-0ABF-7549-873B-1391DEE13F23}" dt="2025-10-03T11:53:17.301" v="143" actId="20577"/>
          <ac:spMkLst>
            <pc:docMk/>
            <pc:sldMk cId="1601926808" sldId="2145706391"/>
            <ac:spMk id="4" creationId="{022897A7-3839-3CFF-6E53-A6599C1E340A}"/>
          </ac:spMkLst>
        </pc:spChg>
      </pc:sldChg>
      <pc:sldChg chg="ord">
        <pc:chgData name="Josh Jacobs" userId="78678c50-c25b-4e9b-9484-f5b584f4e168" providerId="ADAL" clId="{DF604C8E-0ABF-7549-873B-1391DEE13F23}" dt="2025-10-02T16:20:05.426" v="101" actId="20578"/>
        <pc:sldMkLst>
          <pc:docMk/>
          <pc:sldMk cId="1979319316" sldId="2145706392"/>
        </pc:sldMkLst>
      </pc:sldChg>
      <pc:sldChg chg="ord">
        <pc:chgData name="Josh Jacobs" userId="78678c50-c25b-4e9b-9484-f5b584f4e168" providerId="ADAL" clId="{DF604C8E-0ABF-7549-873B-1391DEE13F23}" dt="2025-10-02T16:20:05.426" v="101" actId="20578"/>
        <pc:sldMkLst>
          <pc:docMk/>
          <pc:sldMk cId="61864094" sldId="2145706393"/>
        </pc:sldMkLst>
      </pc:sldChg>
      <pc:sldChg chg="ord">
        <pc:chgData name="Josh Jacobs" userId="78678c50-c25b-4e9b-9484-f5b584f4e168" providerId="ADAL" clId="{DF604C8E-0ABF-7549-873B-1391DEE13F23}" dt="2025-10-02T16:20:05.426" v="101" actId="20578"/>
        <pc:sldMkLst>
          <pc:docMk/>
          <pc:sldMk cId="2028084205" sldId="2145706394"/>
        </pc:sldMkLst>
      </pc:sldChg>
      <pc:sldChg chg="addSp modSp mod">
        <pc:chgData name="Josh Jacobs" userId="78678c50-c25b-4e9b-9484-f5b584f4e168" providerId="ADAL" clId="{DF604C8E-0ABF-7549-873B-1391DEE13F23}" dt="2025-10-02T11:33:53.002" v="39" actId="20577"/>
        <pc:sldMkLst>
          <pc:docMk/>
          <pc:sldMk cId="2021670631" sldId="2145706396"/>
        </pc:sldMkLst>
        <pc:spChg chg="add mod">
          <ac:chgData name="Josh Jacobs" userId="78678c50-c25b-4e9b-9484-f5b584f4e168" providerId="ADAL" clId="{DF604C8E-0ABF-7549-873B-1391DEE13F23}" dt="2025-10-02T11:33:53.002" v="39" actId="20577"/>
          <ac:spMkLst>
            <pc:docMk/>
            <pc:sldMk cId="2021670631" sldId="2145706396"/>
            <ac:spMk id="4" creationId="{5334A716-6926-50FC-07F5-DFA2673B8680}"/>
          </ac:spMkLst>
        </pc:spChg>
        <pc:spChg chg="add mod">
          <ac:chgData name="Josh Jacobs" userId="78678c50-c25b-4e9b-9484-f5b584f4e168" providerId="ADAL" clId="{DF604C8E-0ABF-7549-873B-1391DEE13F23}" dt="2025-10-02T11:33:46.583" v="25" actId="1076"/>
          <ac:spMkLst>
            <pc:docMk/>
            <pc:sldMk cId="2021670631" sldId="2145706396"/>
            <ac:spMk id="5" creationId="{43C7EF26-120A-EDC9-CBA6-E7C0D23F2372}"/>
          </ac:spMkLst>
        </pc:spChg>
        <pc:spChg chg="mod">
          <ac:chgData name="Josh Jacobs" userId="78678c50-c25b-4e9b-9484-f5b584f4e168" providerId="ADAL" clId="{DF604C8E-0ABF-7549-873B-1391DEE13F23}" dt="2025-10-02T11:32:58.314" v="19" actId="5793"/>
          <ac:spMkLst>
            <pc:docMk/>
            <pc:sldMk cId="2021670631" sldId="2145706396"/>
            <ac:spMk id="23" creationId="{6C08AAF4-B0B3-D556-7968-7E6317466BC5}"/>
          </ac:spMkLst>
        </pc:spChg>
      </pc:sldChg>
      <pc:sldChg chg="modSp mod ord">
        <pc:chgData name="Josh Jacobs" userId="78678c50-c25b-4e9b-9484-f5b584f4e168" providerId="ADAL" clId="{DF604C8E-0ABF-7549-873B-1391DEE13F23}" dt="2025-10-02T16:59:15.377" v="142" actId="1076"/>
        <pc:sldMkLst>
          <pc:docMk/>
          <pc:sldMk cId="3793218957" sldId="2145706397"/>
        </pc:sldMkLst>
        <pc:spChg chg="mod">
          <ac:chgData name="Josh Jacobs" userId="78678c50-c25b-4e9b-9484-f5b584f4e168" providerId="ADAL" clId="{DF604C8E-0ABF-7549-873B-1391DEE13F23}" dt="2025-10-02T16:59:15.377" v="142" actId="1076"/>
          <ac:spMkLst>
            <pc:docMk/>
            <pc:sldMk cId="3793218957" sldId="2145706397"/>
            <ac:spMk id="2" creationId="{D33CDC45-6614-73F2-C272-B36DE8164225}"/>
          </ac:spMkLst>
        </pc:spChg>
      </pc:sldChg>
      <pc:sldChg chg="modSp mod">
        <pc:chgData name="Josh Jacobs" userId="78678c50-c25b-4e9b-9484-f5b584f4e168" providerId="ADAL" clId="{DF604C8E-0ABF-7549-873B-1391DEE13F23}" dt="2025-10-02T11:34:18.293" v="41" actId="20577"/>
        <pc:sldMkLst>
          <pc:docMk/>
          <pc:sldMk cId="137417684" sldId="2145706400"/>
        </pc:sldMkLst>
        <pc:spChg chg="mod">
          <ac:chgData name="Josh Jacobs" userId="78678c50-c25b-4e9b-9484-f5b584f4e168" providerId="ADAL" clId="{DF604C8E-0ABF-7549-873B-1391DEE13F23}" dt="2025-10-02T11:34:18.293" v="41" actId="20577"/>
          <ac:spMkLst>
            <pc:docMk/>
            <pc:sldMk cId="137417684" sldId="2145706400"/>
            <ac:spMk id="2" creationId="{C9201B3F-7B72-706D-4B17-ED2E8D592229}"/>
          </ac:spMkLst>
        </pc:spChg>
      </pc:sldChg>
      <pc:sldChg chg="addSp modSp mod">
        <pc:chgData name="Josh Jacobs" userId="78678c50-c25b-4e9b-9484-f5b584f4e168" providerId="ADAL" clId="{DF604C8E-0ABF-7549-873B-1391DEE13F23}" dt="2025-10-02T11:35:23.398" v="51" actId="1076"/>
        <pc:sldMkLst>
          <pc:docMk/>
          <pc:sldMk cId="2372208223" sldId="2145706401"/>
        </pc:sldMkLst>
        <pc:spChg chg="mod">
          <ac:chgData name="Josh Jacobs" userId="78678c50-c25b-4e9b-9484-f5b584f4e168" providerId="ADAL" clId="{DF604C8E-0ABF-7549-873B-1391DEE13F23}" dt="2025-10-02T11:35:12.934" v="49" actId="255"/>
          <ac:spMkLst>
            <pc:docMk/>
            <pc:sldMk cId="2372208223" sldId="2145706401"/>
            <ac:spMk id="2" creationId="{C9201B3F-7B72-706D-4B17-ED2E8D592229}"/>
          </ac:spMkLst>
        </pc:spChg>
        <pc:spChg chg="add mod">
          <ac:chgData name="Josh Jacobs" userId="78678c50-c25b-4e9b-9484-f5b584f4e168" providerId="ADAL" clId="{DF604C8E-0ABF-7549-873B-1391DEE13F23}" dt="2025-10-02T11:35:23.398" v="51" actId="1076"/>
          <ac:spMkLst>
            <pc:docMk/>
            <pc:sldMk cId="2372208223" sldId="2145706401"/>
            <ac:spMk id="4" creationId="{98DCBA3A-94DC-ABCA-1DB2-75A19B8E62E6}"/>
          </ac:spMkLst>
        </pc:spChg>
        <pc:picChg chg="mod">
          <ac:chgData name="Josh Jacobs" userId="78678c50-c25b-4e9b-9484-f5b584f4e168" providerId="ADAL" clId="{DF604C8E-0ABF-7549-873B-1391DEE13F23}" dt="2025-10-02T11:34:53.938" v="45" actId="1076"/>
          <ac:picMkLst>
            <pc:docMk/>
            <pc:sldMk cId="2372208223" sldId="2145706401"/>
            <ac:picMk id="5" creationId="{272A8248-A81C-D23C-B233-CE6DC3CEEEA2}"/>
          </ac:picMkLst>
        </pc:picChg>
      </pc:sldChg>
      <pc:sldChg chg="modSp add mod ord">
        <pc:chgData name="Josh Jacobs" userId="78678c50-c25b-4e9b-9484-f5b584f4e168" providerId="ADAL" clId="{DF604C8E-0ABF-7549-873B-1391DEE13F23}" dt="2025-10-02T11:39:30.594" v="79" actId="207"/>
        <pc:sldMkLst>
          <pc:docMk/>
          <pc:sldMk cId="3552047168" sldId="2147379394"/>
        </pc:sldMkLst>
        <pc:spChg chg="mod">
          <ac:chgData name="Josh Jacobs" userId="78678c50-c25b-4e9b-9484-f5b584f4e168" providerId="ADAL" clId="{DF604C8E-0ABF-7549-873B-1391DEE13F23}" dt="2025-10-02T11:39:17.057" v="77" actId="20577"/>
          <ac:spMkLst>
            <pc:docMk/>
            <pc:sldMk cId="3552047168" sldId="2147379394"/>
            <ac:spMk id="2" creationId="{A9B2CA37-B274-595B-37F6-5F430EEC60D1}"/>
          </ac:spMkLst>
        </pc:spChg>
        <pc:spChg chg="mod">
          <ac:chgData name="Josh Jacobs" userId="78678c50-c25b-4e9b-9484-f5b584f4e168" providerId="ADAL" clId="{DF604C8E-0ABF-7549-873B-1391DEE13F23}" dt="2025-10-02T11:39:30.594" v="79" actId="207"/>
          <ac:spMkLst>
            <pc:docMk/>
            <pc:sldMk cId="3552047168" sldId="2147379394"/>
            <ac:spMk id="9" creationId="{40FACE96-876E-F869-6887-DBB2C7B6FFE9}"/>
          </ac:spMkLst>
        </pc:spChg>
      </pc:sldChg>
      <pc:sldChg chg="delSp modSp add mod">
        <pc:chgData name="Josh Jacobs" userId="78678c50-c25b-4e9b-9484-f5b584f4e168" providerId="ADAL" clId="{DF604C8E-0ABF-7549-873B-1391DEE13F23}" dt="2025-10-02T11:41:23.893" v="100" actId="1076"/>
        <pc:sldMkLst>
          <pc:docMk/>
          <pc:sldMk cId="2550676542" sldId="2147379395"/>
        </pc:sldMkLst>
        <pc:spChg chg="mod">
          <ac:chgData name="Josh Jacobs" userId="78678c50-c25b-4e9b-9484-f5b584f4e168" providerId="ADAL" clId="{DF604C8E-0ABF-7549-873B-1391DEE13F23}" dt="2025-10-02T11:41:15.636" v="98" actId="20577"/>
          <ac:spMkLst>
            <pc:docMk/>
            <pc:sldMk cId="2550676542" sldId="2147379395"/>
            <ac:spMk id="2" creationId="{C9201B3F-7B72-706D-4B17-ED2E8D592229}"/>
          </ac:spMkLst>
        </pc:spChg>
        <pc:spChg chg="mod">
          <ac:chgData name="Josh Jacobs" userId="78678c50-c25b-4e9b-9484-f5b584f4e168" providerId="ADAL" clId="{DF604C8E-0ABF-7549-873B-1391DEE13F23}" dt="2025-10-02T11:40:56.989" v="95" actId="1076"/>
          <ac:spMkLst>
            <pc:docMk/>
            <pc:sldMk cId="2550676542" sldId="2147379395"/>
            <ac:spMk id="3" creationId="{A7ED41EE-90D9-0EFF-2843-D7F8850A6CC0}"/>
          </ac:spMkLst>
        </pc:spChg>
        <pc:spChg chg="mod">
          <ac:chgData name="Josh Jacobs" userId="78678c50-c25b-4e9b-9484-f5b584f4e168" providerId="ADAL" clId="{DF604C8E-0ABF-7549-873B-1391DEE13F23}" dt="2025-10-02T11:41:23.893" v="100" actId="1076"/>
          <ac:spMkLst>
            <pc:docMk/>
            <pc:sldMk cId="2550676542" sldId="2147379395"/>
            <ac:spMk id="4" creationId="{98DCBA3A-94DC-ABCA-1DB2-75A19B8E62E6}"/>
          </ac:spMkLst>
        </pc:spChg>
        <pc:picChg chg="del">
          <ac:chgData name="Josh Jacobs" userId="78678c50-c25b-4e9b-9484-f5b584f4e168" providerId="ADAL" clId="{DF604C8E-0ABF-7549-873B-1391DEE13F23}" dt="2025-10-02T11:40:18.571" v="81" actId="478"/>
          <ac:picMkLst>
            <pc:docMk/>
            <pc:sldMk cId="2550676542" sldId="2147379395"/>
            <ac:picMk id="5" creationId="{272A8248-A81C-D23C-B233-CE6DC3CEEEA2}"/>
          </ac:picMkLst>
        </pc:picChg>
      </pc:sldChg>
      <pc:sldChg chg="addSp delSp new mod">
        <pc:chgData name="Josh Jacobs" userId="78678c50-c25b-4e9b-9484-f5b584f4e168" providerId="ADAL" clId="{DF604C8E-0ABF-7549-873B-1391DEE13F23}" dt="2025-10-02T16:57:57.914" v="137" actId="478"/>
        <pc:sldMkLst>
          <pc:docMk/>
          <pc:sldMk cId="225482697" sldId="2147379396"/>
        </pc:sldMkLst>
        <pc:spChg chg="del">
          <ac:chgData name="Josh Jacobs" userId="78678c50-c25b-4e9b-9484-f5b584f4e168" providerId="ADAL" clId="{DF604C8E-0ABF-7549-873B-1391DEE13F23}" dt="2025-10-02T16:57:57.914" v="137" actId="478"/>
          <ac:spMkLst>
            <pc:docMk/>
            <pc:sldMk cId="225482697" sldId="2147379396"/>
            <ac:spMk id="2" creationId="{CA734BA1-7247-1E90-5371-F12D04405EC5}"/>
          </ac:spMkLst>
        </pc:spChg>
        <pc:spChg chg="del">
          <ac:chgData name="Josh Jacobs" userId="78678c50-c25b-4e9b-9484-f5b584f4e168" providerId="ADAL" clId="{DF604C8E-0ABF-7549-873B-1391DEE13F23}" dt="2025-10-02T16:57:48.397" v="135" actId="478"/>
          <ac:spMkLst>
            <pc:docMk/>
            <pc:sldMk cId="225482697" sldId="2147379396"/>
            <ac:spMk id="3" creationId="{678721D2-EC24-4893-030B-4E776C2CA71C}"/>
          </ac:spMkLst>
        </pc:spChg>
        <pc:picChg chg="add">
          <ac:chgData name="Josh Jacobs" userId="78678c50-c25b-4e9b-9484-f5b584f4e168" providerId="ADAL" clId="{DF604C8E-0ABF-7549-873B-1391DEE13F23}" dt="2025-10-02T16:57:50.473" v="136"/>
          <ac:picMkLst>
            <pc:docMk/>
            <pc:sldMk cId="225482697" sldId="2147379396"/>
            <ac:picMk id="2050" creationId="{D8094F7A-9D47-22F2-47E3-6E866B127433}"/>
          </ac:picMkLst>
        </pc:picChg>
      </pc:sldChg>
      <pc:sldMasterChg chg="modSldLayout">
        <pc:chgData name="Josh Jacobs" userId="78678c50-c25b-4e9b-9484-f5b584f4e168" providerId="ADAL" clId="{DF604C8E-0ABF-7549-873B-1391DEE13F23}" dt="2025-10-02T16:46:59.351" v="105" actId="478"/>
        <pc:sldMasterMkLst>
          <pc:docMk/>
          <pc:sldMasterMk cId="2852925799" sldId="2147483648"/>
        </pc:sldMasterMkLst>
        <pc:sldLayoutChg chg="delSp mod">
          <pc:chgData name="Josh Jacobs" userId="78678c50-c25b-4e9b-9484-f5b584f4e168" providerId="ADAL" clId="{DF604C8E-0ABF-7549-873B-1391DEE13F23}" dt="2025-10-02T16:46:59.351" v="105" actId="478"/>
          <pc:sldLayoutMkLst>
            <pc:docMk/>
            <pc:sldMasterMk cId="2852925799" sldId="2147483648"/>
            <pc:sldLayoutMk cId="2658347597" sldId="2147483732"/>
          </pc:sldLayoutMkLst>
          <pc:picChg chg="del">
            <ac:chgData name="Josh Jacobs" userId="78678c50-c25b-4e9b-9484-f5b584f4e168" providerId="ADAL" clId="{DF604C8E-0ABF-7549-873B-1391DEE13F23}" dt="2025-10-02T16:46:59.351" v="105" actId="478"/>
            <ac:picMkLst>
              <pc:docMk/>
              <pc:sldMasterMk cId="2852925799" sldId="2147483648"/>
              <pc:sldLayoutMk cId="2658347597" sldId="2147483732"/>
              <ac:picMk id="7" creationId="{9E1C8061-5117-0A71-B8EC-BFBB48140B28}"/>
            </ac:picMkLst>
          </pc:picChg>
        </pc:sldLayoutChg>
      </pc:sldMasterChg>
    </pc:docChg>
  </pc:docChgLst>
  <pc:docChgLst>
    <pc:chgData name="Josh Jacobs" userId="78678c50-c25b-4e9b-9484-f5b584f4e168" providerId="ADAL" clId="{517349F6-DAB9-1545-9EB1-12278B5A8679}"/>
    <pc:docChg chg="modSld modMainMaster">
      <pc:chgData name="Josh Jacobs" userId="78678c50-c25b-4e9b-9484-f5b584f4e168" providerId="ADAL" clId="{517349F6-DAB9-1545-9EB1-12278B5A8679}" dt="2025-09-08T15:16:05.113" v="23"/>
      <pc:docMkLst>
        <pc:docMk/>
      </pc:docMkLst>
      <pc:sldChg chg="modSp mod">
        <pc:chgData name="Josh Jacobs" userId="78678c50-c25b-4e9b-9484-f5b584f4e168" providerId="ADAL" clId="{517349F6-DAB9-1545-9EB1-12278B5A8679}" dt="2025-09-02T15:17:16.843" v="13" actId="207"/>
        <pc:sldMkLst>
          <pc:docMk/>
          <pc:sldMk cId="263214229" sldId="8081"/>
        </pc:sldMkLst>
        <pc:spChg chg="mod">
          <ac:chgData name="Josh Jacobs" userId="78678c50-c25b-4e9b-9484-f5b584f4e168" providerId="ADAL" clId="{517349F6-DAB9-1545-9EB1-12278B5A8679}" dt="2025-09-02T15:17:16.843" v="13" actId="207"/>
          <ac:spMkLst>
            <pc:docMk/>
            <pc:sldMk cId="263214229" sldId="8081"/>
            <ac:spMk id="153" creationId="{00000000-0000-0000-0000-000000000000}"/>
          </ac:spMkLst>
        </pc:spChg>
      </pc:sldChg>
      <pc:sldChg chg="modSp mod">
        <pc:chgData name="Josh Jacobs" userId="78678c50-c25b-4e9b-9484-f5b584f4e168" providerId="ADAL" clId="{517349F6-DAB9-1545-9EB1-12278B5A8679}" dt="2025-09-02T15:17:42.936" v="16" actId="207"/>
        <pc:sldMkLst>
          <pc:docMk/>
          <pc:sldMk cId="3427647089" sldId="8088"/>
        </pc:sldMkLst>
        <pc:spChg chg="mod">
          <ac:chgData name="Josh Jacobs" userId="78678c50-c25b-4e9b-9484-f5b584f4e168" providerId="ADAL" clId="{517349F6-DAB9-1545-9EB1-12278B5A8679}" dt="2025-09-02T15:17:42.936" v="16" actId="207"/>
          <ac:spMkLst>
            <pc:docMk/>
            <pc:sldMk cId="3427647089" sldId="8088"/>
            <ac:spMk id="153" creationId="{00000000-0000-0000-0000-000000000000}"/>
          </ac:spMkLst>
        </pc:spChg>
      </pc:sldChg>
      <pc:sldChg chg="addSp delSp modSp mod">
        <pc:chgData name="Josh Jacobs" userId="78678c50-c25b-4e9b-9484-f5b584f4e168" providerId="ADAL" clId="{517349F6-DAB9-1545-9EB1-12278B5A8679}" dt="2025-09-08T15:15:59.827" v="20"/>
        <pc:sldMkLst>
          <pc:docMk/>
          <pc:sldMk cId="3154292182" sldId="2145706404"/>
        </pc:sldMkLst>
        <pc:spChg chg="add del mod">
          <ac:chgData name="Josh Jacobs" userId="78678c50-c25b-4e9b-9484-f5b584f4e168" providerId="ADAL" clId="{517349F6-DAB9-1545-9EB1-12278B5A8679}" dt="2025-09-08T15:15:59.827" v="20"/>
          <ac:spMkLst>
            <pc:docMk/>
            <pc:sldMk cId="3154292182" sldId="2145706404"/>
            <ac:spMk id="3" creationId="{CECB1B40-F449-5B89-07C6-5B2998311187}"/>
          </ac:spMkLst>
        </pc:spChg>
        <pc:spChg chg="mod">
          <ac:chgData name="Josh Jacobs" userId="78678c50-c25b-4e9b-9484-f5b584f4e168" providerId="ADAL" clId="{517349F6-DAB9-1545-9EB1-12278B5A8679}" dt="2025-09-02T15:16:59.589" v="10" actId="255"/>
          <ac:spMkLst>
            <pc:docMk/>
            <pc:sldMk cId="3154292182" sldId="2145706404"/>
            <ac:spMk id="153" creationId="{00000000-0000-0000-0000-000000000000}"/>
          </ac:spMkLst>
        </pc:spChg>
      </pc:sldChg>
      <pc:sldChg chg="modSp mod">
        <pc:chgData name="Josh Jacobs" userId="78678c50-c25b-4e9b-9484-f5b584f4e168" providerId="ADAL" clId="{517349F6-DAB9-1545-9EB1-12278B5A8679}" dt="2025-09-02T15:18:57.906" v="17" actId="207"/>
        <pc:sldMkLst>
          <pc:docMk/>
          <pc:sldMk cId="3188420780" sldId="2147379382"/>
        </pc:sldMkLst>
        <pc:spChg chg="mod">
          <ac:chgData name="Josh Jacobs" userId="78678c50-c25b-4e9b-9484-f5b584f4e168" providerId="ADAL" clId="{517349F6-DAB9-1545-9EB1-12278B5A8679}" dt="2025-09-02T15:18:57.906" v="17" actId="207"/>
          <ac:spMkLst>
            <pc:docMk/>
            <pc:sldMk cId="3188420780" sldId="2147379382"/>
            <ac:spMk id="5" creationId="{905C0F57-8B4B-E069-E27D-38CE4688BECE}"/>
          </ac:spMkLst>
        </pc:spChg>
      </pc:sldChg>
      <pc:sldMasterChg chg="modSldLayout">
        <pc:chgData name="Josh Jacobs" userId="78678c50-c25b-4e9b-9484-f5b584f4e168" providerId="ADAL" clId="{517349F6-DAB9-1545-9EB1-12278B5A8679}" dt="2025-09-08T15:16:05.113" v="23"/>
        <pc:sldMasterMkLst>
          <pc:docMk/>
          <pc:sldMasterMk cId="2852925799" sldId="2147483648"/>
        </pc:sldMasterMkLst>
        <pc:sldLayoutChg chg="addSp delSp modSp mod">
          <pc:chgData name="Josh Jacobs" userId="78678c50-c25b-4e9b-9484-f5b584f4e168" providerId="ADAL" clId="{517349F6-DAB9-1545-9EB1-12278B5A8679}" dt="2025-09-08T15:16:05.113" v="23"/>
          <pc:sldLayoutMkLst>
            <pc:docMk/>
            <pc:sldMasterMk cId="2852925799" sldId="2147483648"/>
            <pc:sldLayoutMk cId="445717122" sldId="2147483720"/>
          </pc:sldLayoutMkLst>
          <pc:spChg chg="add del mod">
            <ac:chgData name="Josh Jacobs" userId="78678c50-c25b-4e9b-9484-f5b584f4e168" providerId="ADAL" clId="{517349F6-DAB9-1545-9EB1-12278B5A8679}" dt="2025-09-08T15:16:05.113" v="23"/>
            <ac:spMkLst>
              <pc:docMk/>
              <pc:sldMasterMk cId="2852925799" sldId="2147483648"/>
              <pc:sldLayoutMk cId="445717122" sldId="2147483720"/>
              <ac:spMk id="4" creationId="{DA4B75F1-B2B5-AFEF-B621-E8A4F5E2BCB2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E892F-8D20-904B-9D4E-1778FDEE9939}" type="datetimeFigureOut">
              <a:rPr lang="en-US" smtClean="0"/>
              <a:t>10/3/25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F3245-0DD9-8541-A74C-4DAF12D5C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77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/>
              <a:t>IRA – GSA, FHWA, EPA, FEMA, HUD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/>
              <a:t>Infrastructure – landed ports of entry concrete and asphalt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/>
              <a:t>SEC GHG/Climate Risk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/>
              <a:t>261 – Financial Risk (over $500 million)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/>
              <a:t>253 – GHG (over $1 billion)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/>
              <a:t>2446 – 40% reduction in GHG emissions from building material by 2035, interim 20% reduction by 2030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aseline="0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/>
              <a:t>Canadian Net Zero Emissions Accountability Act – 5 year national emissions reduction targets along the path to net zero by 2050</a:t>
            </a:r>
          </a:p>
        </p:txBody>
      </p:sp>
    </p:spTree>
    <p:extLst>
      <p:ext uri="{BB962C8B-B14F-4D97-AF65-F5344CB8AC3E}">
        <p14:creationId xmlns:p14="http://schemas.microsoft.com/office/powerpoint/2010/main" val="846746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D4354-6142-CBB1-ED24-0CCE125E6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51C02B-8EFA-189F-802E-83F617EF36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10231C-2E93-73CD-5CE7-7B714F0F0A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2A63A-62A7-89D6-02CD-2A1FA85763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F3245-0DD9-8541-A74C-4DAF12D5CA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02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D4354-6142-CBB1-ED24-0CCE125E6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51C02B-8EFA-189F-802E-83F617EF36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10231C-2E93-73CD-5CE7-7B714F0F0A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2A63A-62A7-89D6-02CD-2A1FA85763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F3245-0DD9-8541-A74C-4DAF12D5CA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54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D4354-6142-CBB1-ED24-0CCE125E6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51C02B-8EFA-189F-802E-83F617EF36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10231C-2E93-73CD-5CE7-7B714F0F0A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2A63A-62A7-89D6-02CD-2A1FA85763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F3245-0DD9-8541-A74C-4DAF12D5CA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37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D4354-6142-CBB1-ED24-0CCE125E6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51C02B-8EFA-189F-802E-83F617EF36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10231C-2E93-73CD-5CE7-7B714F0F0A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2A63A-62A7-89D6-02CD-2A1FA85763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F3245-0DD9-8541-A74C-4DAF12D5CA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275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F3245-0DD9-8541-A74C-4DAF12D5CA8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720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F3245-0DD9-8541-A74C-4DAF12D5CA8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914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F3245-0DD9-8541-A74C-4DAF12D5CA8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125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F3245-0DD9-8541-A74C-4DAF12D5CA8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626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F3245-0DD9-8541-A74C-4DAF12D5CA8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6043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F3245-0DD9-8541-A74C-4DAF12D5CA8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982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/>
              <a:t>IRA – GSA, FHWA, EPA, FEMA, HUD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/>
              <a:t>Infrastructure – landed ports of entry concrete and asphalt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/>
              <a:t>SEC GHG/Climate Risk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/>
              <a:t>261 – Financial Risk (over $500 million)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/>
              <a:t>253 – GHG (over $1 billion)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/>
              <a:t>2446 – 40% reduction in GHG emissions from building material by 2035, interim 20% reduction by 2030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aseline="0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/>
              <a:t>Canadian Net Zero Emissions Accountability Act – 5 year national emissions reduction targets along the path to net zero by 2050</a:t>
            </a:r>
          </a:p>
        </p:txBody>
      </p:sp>
    </p:spTree>
    <p:extLst>
      <p:ext uri="{BB962C8B-B14F-4D97-AF65-F5344CB8AC3E}">
        <p14:creationId xmlns:p14="http://schemas.microsoft.com/office/powerpoint/2010/main" val="12674036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F3245-0DD9-8541-A74C-4DAF12D5CA8E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0983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F3245-0DD9-8541-A74C-4DAF12D5CA8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1477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F3245-0DD9-8541-A74C-4DAF12D5CA8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1545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F3245-0DD9-8541-A74C-4DAF12D5CA8E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9475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F3245-0DD9-8541-A74C-4DAF12D5CA8E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097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/>
              <a:t>IRA – GSA, FHWA, EPA, FEMA, HUD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/>
              <a:t>Infrastructure – landed ports of entry concrete and asphalt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/>
              <a:t>SEC GHG/Climate Risk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/>
              <a:t>261 – Financial Risk (over $500 million)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/>
              <a:t>253 – GHG (over $1 billion)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/>
              <a:t>2446 – 40% reduction in GHG emissions from building material by 2035, interim 20% reduction by 2030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aseline="0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/>
              <a:t>Canadian Net Zero Emissions Accountability Act – 5 year national emissions reduction targets along the path to net zero by 2050</a:t>
            </a:r>
          </a:p>
        </p:txBody>
      </p:sp>
    </p:spTree>
    <p:extLst>
      <p:ext uri="{BB962C8B-B14F-4D97-AF65-F5344CB8AC3E}">
        <p14:creationId xmlns:p14="http://schemas.microsoft.com/office/powerpoint/2010/main" val="890870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910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CDP – companies </a:t>
            </a:r>
            <a:r>
              <a:rPr lang="en-US" b="0" i="0" dirty="0">
                <a:solidFill>
                  <a:srgbClr val="485464"/>
                </a:solidFill>
                <a:effectLst/>
                <a:latin typeface="roboto-regular"/>
              </a:rPr>
              <a:t>worth half of global market capitalization, and over 1,100 cities, states and regions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485464"/>
                </a:solidFill>
                <a:effectLst/>
                <a:latin typeface="roboto-regular"/>
              </a:rPr>
              <a:t>TCFD – Canada, CA/SEC, Singapore, New Zealand, Hong Kong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485464"/>
                </a:solidFill>
                <a:effectLst/>
                <a:latin typeface="roboto-regular"/>
              </a:rPr>
              <a:t>SFDR - Sustainable Finance Disclosure Regulation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 err="1">
                <a:solidFill>
                  <a:srgbClr val="485464"/>
                </a:solidFill>
                <a:effectLst/>
                <a:latin typeface="roboto-regular"/>
              </a:rPr>
              <a:t>CALGreen</a:t>
            </a:r>
            <a:r>
              <a:rPr lang="en-US" b="0" i="0" dirty="0">
                <a:solidFill>
                  <a:srgbClr val="485464"/>
                </a:solidFill>
                <a:effectLst/>
                <a:latin typeface="roboto-regular"/>
              </a:rPr>
              <a:t> – 3 embodied carbon pathways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22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939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788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Enforcement notice: “incomplete reporting” and “information the reporting entity already possesses or is already collecting at the time this Notice was issued.”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F3245-0DD9-8541-A74C-4DAF12D5CA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66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Enforcement notice: “incomplete reporting” and “information the reporting entity already possesses or is already collecting at the time this Notice was issued.”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8F3245-0DD9-8541-A74C-4DAF12D5CA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19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67C8D5-6DD0-07A9-8998-C3A44AE63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919A2-F0E7-B8D1-D718-0AC721E44D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  <a:lvl3pPr marL="1257300" indent="-342900">
              <a:buFont typeface="Courier New" panose="02070309020205020404" pitchFamily="49" charset="0"/>
              <a:buChar char="o"/>
              <a:defRPr/>
            </a:lvl3pPr>
            <a:lvl4pPr marL="1714500" indent="-342900">
              <a:buFont typeface="Courier New" panose="02070309020205020404" pitchFamily="49" charset="0"/>
              <a:buChar char="o"/>
              <a:defRPr>
                <a:solidFill>
                  <a:srgbClr val="78BA74"/>
                </a:solidFill>
              </a:defRPr>
            </a:lvl4pPr>
            <a:lvl5pPr marL="2114550" indent="-285750">
              <a:buFont typeface="Courier New" panose="02070309020205020404" pitchFamily="49" charset="0"/>
              <a:buChar char="o"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58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P Bio Slide - 3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P_Logo_600w.jpg" descr="WAP_Logo_600w.jpg">
            <a:extLst>
              <a:ext uri="{FF2B5EF4-FFF2-40B4-BE49-F238E27FC236}">
                <a16:creationId xmlns:a16="http://schemas.microsoft.com/office/drawing/2014/main" id="{9E1C8061-5117-0A71-B8EC-BFBB48140B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344" y="6390931"/>
            <a:ext cx="1152119" cy="27842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413C04-6C69-CE1F-A74B-0AB11180F888}"/>
              </a:ext>
            </a:extLst>
          </p:cNvPr>
          <p:cNvCxnSpPr>
            <a:cxnSpLocks/>
          </p:cNvCxnSpPr>
          <p:nvPr userDrawn="1"/>
        </p:nvCxnSpPr>
        <p:spPr>
          <a:xfrm>
            <a:off x="0" y="630932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3AAA70-61A2-71B5-36FB-346B815ED8F5}"/>
              </a:ext>
            </a:extLst>
          </p:cNvPr>
          <p:cNvSpPr txBox="1">
            <a:spLocks/>
          </p:cNvSpPr>
          <p:nvPr userDrawn="1"/>
        </p:nvSpPr>
        <p:spPr>
          <a:xfrm>
            <a:off x="1318273" y="1274947"/>
            <a:ext cx="9555454" cy="852432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2200" b="1" dirty="0">
                <a:solidFill>
                  <a:srgbClr val="78BA74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Our team </a:t>
            </a:r>
            <a:r>
              <a:rPr lang="en-US" sz="2200" dirty="0">
                <a:solidFill>
                  <a:srgbClr val="727272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works to help you achieve your sustainability goals            while making an impact on the global environment. 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B0F7231-DEEF-9B19-5422-F6F54138888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596875" y="3854271"/>
            <a:ext cx="1605454" cy="1530519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" b="0"/>
            </a:lvl1pPr>
          </a:lstStyle>
          <a:p>
            <a:r>
              <a:rPr lang="en-US" dirty="0"/>
              <a:t>Insert Bio photo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0029FD5B-A9A6-6B52-346C-BBD583B507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06797" y="2622729"/>
            <a:ext cx="2743200" cy="395497"/>
          </a:xfrm>
        </p:spPr>
        <p:txBody>
          <a:bodyPr>
            <a:normAutofit/>
          </a:bodyPr>
          <a:lstStyle>
            <a:lvl2pPr marL="457200" indent="0">
              <a:buNone/>
              <a:defRPr sz="1600" b="1">
                <a:solidFill>
                  <a:srgbClr val="78BA74"/>
                </a:solidFill>
                <a:latin typeface="Avenir Next" panose="020B0503020202020204" pitchFamily="34" charset="0"/>
              </a:defRPr>
            </a:lvl2pPr>
          </a:lstStyle>
          <a:p>
            <a:pPr lvl="1"/>
            <a:r>
              <a:rPr lang="en-US" dirty="0"/>
              <a:t>Insert Full Name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14F14137-3FEC-8C6F-789A-DD77457538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17114" y="3082812"/>
            <a:ext cx="2743200" cy="395497"/>
          </a:xfrm>
        </p:spPr>
        <p:txBody>
          <a:bodyPr>
            <a:normAutofit/>
          </a:bodyPr>
          <a:lstStyle>
            <a:lvl1pPr>
              <a:defRPr b="0"/>
            </a:lvl1pPr>
            <a:lvl2pPr marL="457200" indent="0">
              <a:buNone/>
              <a:defRPr sz="1600" b="1">
                <a:solidFill>
                  <a:srgbClr val="78BA74"/>
                </a:solidFill>
                <a:latin typeface="Avenir Next" panose="020B0503020202020204" pitchFamily="34" charset="0"/>
              </a:defRPr>
            </a:lvl2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1600" dirty="0">
                <a:solidFill>
                  <a:srgbClr val="727272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Insert WAP Title</a:t>
            </a:r>
          </a:p>
        </p:txBody>
      </p:sp>
      <p:sp>
        <p:nvSpPr>
          <p:cNvPr id="30" name="Picture Placeholder 24">
            <a:extLst>
              <a:ext uri="{FF2B5EF4-FFF2-40B4-BE49-F238E27FC236}">
                <a16:creationId xmlns:a16="http://schemas.microsoft.com/office/drawing/2014/main" id="{79610D17-E646-8076-9731-E54CEB6090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75007" y="3854271"/>
            <a:ext cx="1605454" cy="1530519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" b="0"/>
            </a:lvl1pPr>
          </a:lstStyle>
          <a:p>
            <a:r>
              <a:rPr lang="en-US" dirty="0"/>
              <a:t>Insert Bio photo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62A115DF-7811-E4D8-6624-6CE29B408C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11799" y="2622729"/>
            <a:ext cx="2743200" cy="395497"/>
          </a:xfrm>
        </p:spPr>
        <p:txBody>
          <a:bodyPr>
            <a:normAutofit/>
          </a:bodyPr>
          <a:lstStyle>
            <a:lvl2pPr marL="457200" indent="0">
              <a:buNone/>
              <a:defRPr sz="1600" b="1">
                <a:solidFill>
                  <a:srgbClr val="78BA74"/>
                </a:solidFill>
                <a:latin typeface="Avenir Next" panose="020B0503020202020204" pitchFamily="34" charset="0"/>
              </a:defRPr>
            </a:lvl2pPr>
          </a:lstStyle>
          <a:p>
            <a:pPr lvl="1"/>
            <a:r>
              <a:rPr lang="en-US" dirty="0"/>
              <a:t>Insert Full Name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8D5619BD-EEAA-A2A1-157E-866AFBAF4F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02380" y="3082912"/>
            <a:ext cx="2743200" cy="395497"/>
          </a:xfrm>
        </p:spPr>
        <p:txBody>
          <a:bodyPr>
            <a:normAutofit/>
          </a:bodyPr>
          <a:lstStyle>
            <a:lvl1pPr>
              <a:defRPr b="0"/>
            </a:lvl1pPr>
            <a:lvl2pPr marL="457200" indent="0">
              <a:buNone/>
              <a:defRPr sz="1600" b="1">
                <a:solidFill>
                  <a:srgbClr val="78BA74"/>
                </a:solidFill>
                <a:latin typeface="Avenir Next" panose="020B0503020202020204" pitchFamily="34" charset="0"/>
              </a:defRPr>
            </a:lvl2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1600" dirty="0">
                <a:solidFill>
                  <a:srgbClr val="727272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Insert WAP Title</a:t>
            </a:r>
          </a:p>
        </p:txBody>
      </p:sp>
      <p:sp>
        <p:nvSpPr>
          <p:cNvPr id="33" name="Picture Placeholder 24">
            <a:extLst>
              <a:ext uri="{FF2B5EF4-FFF2-40B4-BE49-F238E27FC236}">
                <a16:creationId xmlns:a16="http://schemas.microsoft.com/office/drawing/2014/main" id="{569920D4-9BF0-575C-6A84-61491C7F680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53139" y="3854271"/>
            <a:ext cx="1605454" cy="1530519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" b="0"/>
            </a:lvl1pPr>
          </a:lstStyle>
          <a:p>
            <a:r>
              <a:rPr lang="en-US" dirty="0"/>
              <a:t>Insert Bio photo</a:t>
            </a: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38406094-B09A-448E-7863-D7A608893C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16800" y="2622729"/>
            <a:ext cx="2743200" cy="395497"/>
          </a:xfrm>
        </p:spPr>
        <p:txBody>
          <a:bodyPr>
            <a:normAutofit/>
          </a:bodyPr>
          <a:lstStyle>
            <a:lvl2pPr marL="457200" indent="0">
              <a:buNone/>
              <a:defRPr sz="1600" b="1">
                <a:solidFill>
                  <a:srgbClr val="78BA74"/>
                </a:solidFill>
                <a:latin typeface="Avenir Next" panose="020B0503020202020204" pitchFamily="34" charset="0"/>
              </a:defRPr>
            </a:lvl2pPr>
          </a:lstStyle>
          <a:p>
            <a:pPr lvl="1"/>
            <a:r>
              <a:rPr lang="en-US" dirty="0"/>
              <a:t>Insert Full Name</a:t>
            </a:r>
          </a:p>
        </p:txBody>
      </p:sp>
      <p:sp>
        <p:nvSpPr>
          <p:cNvPr id="35" name="Text Placeholder 27">
            <a:extLst>
              <a:ext uri="{FF2B5EF4-FFF2-40B4-BE49-F238E27FC236}">
                <a16:creationId xmlns:a16="http://schemas.microsoft.com/office/drawing/2014/main" id="{D4BE2007-3BAD-FCAB-2BA6-4BAAC957FC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84266" y="3079979"/>
            <a:ext cx="2743200" cy="395497"/>
          </a:xfrm>
        </p:spPr>
        <p:txBody>
          <a:bodyPr>
            <a:normAutofit/>
          </a:bodyPr>
          <a:lstStyle>
            <a:lvl1pPr>
              <a:defRPr b="0"/>
            </a:lvl1pPr>
            <a:lvl2pPr marL="457200" indent="0">
              <a:buNone/>
              <a:defRPr sz="1600" b="1">
                <a:solidFill>
                  <a:srgbClr val="78BA74"/>
                </a:solidFill>
                <a:latin typeface="Avenir Next" panose="020B0503020202020204" pitchFamily="34" charset="0"/>
              </a:defRPr>
            </a:lvl2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1600" dirty="0">
                <a:solidFill>
                  <a:srgbClr val="727272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Insert WAP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6EEAF7-CDA4-0C8B-ACCB-2DCC2DF22E7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70502" y="6350125"/>
            <a:ext cx="1430154" cy="42993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98961-59EC-0856-BB19-F62F0B2B1563}"/>
              </a:ext>
            </a:extLst>
          </p:cNvPr>
          <p:cNvSpPr txBox="1">
            <a:spLocks/>
          </p:cNvSpPr>
          <p:nvPr userDrawn="1"/>
        </p:nvSpPr>
        <p:spPr>
          <a:xfrm>
            <a:off x="6631552" y="6418448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/>
              <a:pPr/>
              <a:t>‹#›</a:t>
            </a:fld>
            <a:endParaRPr lang="en-US" sz="8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296ED87-6BC1-2159-6544-9FC0803150FF}"/>
              </a:ext>
            </a:extLst>
          </p:cNvPr>
          <p:cNvCxnSpPr>
            <a:cxnSpLocks/>
          </p:cNvCxnSpPr>
          <p:nvPr userDrawn="1"/>
        </p:nvCxnSpPr>
        <p:spPr>
          <a:xfrm>
            <a:off x="6790578" y="6461795"/>
            <a:ext cx="0" cy="278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5B7182C-7B04-69CE-B212-129A544E67EF}"/>
              </a:ext>
            </a:extLst>
          </p:cNvPr>
          <p:cNvSpPr txBox="1">
            <a:spLocks/>
          </p:cNvSpPr>
          <p:nvPr userDrawn="1"/>
        </p:nvSpPr>
        <p:spPr>
          <a:xfrm>
            <a:off x="4386860" y="6429747"/>
            <a:ext cx="2347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r>
              <a:rPr lang="en-US" sz="800" dirty="0"/>
              <a:t>© 2024 WAP Sustainability, LLC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4840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P Bio Slide - 2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P_Logo_600w.jpg" descr="WAP_Logo_600w.jpg">
            <a:extLst>
              <a:ext uri="{FF2B5EF4-FFF2-40B4-BE49-F238E27FC236}">
                <a16:creationId xmlns:a16="http://schemas.microsoft.com/office/drawing/2014/main" id="{9E1C8061-5117-0A71-B8EC-BFBB48140B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344" y="6390931"/>
            <a:ext cx="1152119" cy="27842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413C04-6C69-CE1F-A74B-0AB11180F888}"/>
              </a:ext>
            </a:extLst>
          </p:cNvPr>
          <p:cNvCxnSpPr>
            <a:cxnSpLocks/>
          </p:cNvCxnSpPr>
          <p:nvPr userDrawn="1"/>
        </p:nvCxnSpPr>
        <p:spPr>
          <a:xfrm>
            <a:off x="0" y="630932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3AAA70-61A2-71B5-36FB-346B815ED8F5}"/>
              </a:ext>
            </a:extLst>
          </p:cNvPr>
          <p:cNvSpPr txBox="1">
            <a:spLocks/>
          </p:cNvSpPr>
          <p:nvPr userDrawn="1"/>
        </p:nvSpPr>
        <p:spPr>
          <a:xfrm>
            <a:off x="1318273" y="1274947"/>
            <a:ext cx="9555454" cy="852432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2200" b="1" dirty="0">
                <a:solidFill>
                  <a:srgbClr val="78BA74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Our team </a:t>
            </a:r>
            <a:r>
              <a:rPr lang="en-US" sz="2200" dirty="0">
                <a:solidFill>
                  <a:srgbClr val="727272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works to help you achieve your sustainability goals            while making an impact on the global environment. 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B0F7231-DEEF-9B19-5422-F6F54138888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90495" y="3804862"/>
            <a:ext cx="1605454" cy="1530519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" b="0"/>
            </a:lvl1pPr>
          </a:lstStyle>
          <a:p>
            <a:r>
              <a:rPr lang="en-US" dirty="0"/>
              <a:t>Insert Bio photo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0029FD5B-A9A6-6B52-346C-BBD583B507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0417" y="2573320"/>
            <a:ext cx="2743200" cy="395497"/>
          </a:xfrm>
        </p:spPr>
        <p:txBody>
          <a:bodyPr>
            <a:normAutofit/>
          </a:bodyPr>
          <a:lstStyle>
            <a:lvl2pPr marL="457200" indent="0">
              <a:buNone/>
              <a:defRPr sz="1600" b="1">
                <a:solidFill>
                  <a:srgbClr val="78BA74"/>
                </a:solidFill>
                <a:latin typeface="Avenir Next" panose="020B0503020202020204" pitchFamily="34" charset="0"/>
              </a:defRPr>
            </a:lvl2pPr>
          </a:lstStyle>
          <a:p>
            <a:pPr lvl="1"/>
            <a:r>
              <a:rPr lang="en-US" dirty="0"/>
              <a:t>Insert Full Name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14F14137-3FEC-8C6F-789A-DD77457538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10734" y="3033403"/>
            <a:ext cx="2743200" cy="395497"/>
          </a:xfrm>
        </p:spPr>
        <p:txBody>
          <a:bodyPr>
            <a:normAutofit/>
          </a:bodyPr>
          <a:lstStyle>
            <a:lvl1pPr>
              <a:defRPr b="0"/>
            </a:lvl1pPr>
            <a:lvl2pPr marL="457200" indent="0">
              <a:buNone/>
              <a:defRPr sz="1600" b="1">
                <a:solidFill>
                  <a:srgbClr val="78BA74"/>
                </a:solidFill>
                <a:latin typeface="Avenir Next" panose="020B0503020202020204" pitchFamily="34" charset="0"/>
              </a:defRPr>
            </a:lvl2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1600" dirty="0">
                <a:solidFill>
                  <a:srgbClr val="727272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Insert WAP Title</a:t>
            </a:r>
          </a:p>
        </p:txBody>
      </p:sp>
      <p:sp>
        <p:nvSpPr>
          <p:cNvPr id="30" name="Picture Placeholder 24">
            <a:extLst>
              <a:ext uri="{FF2B5EF4-FFF2-40B4-BE49-F238E27FC236}">
                <a16:creationId xmlns:a16="http://schemas.microsoft.com/office/drawing/2014/main" id="{79610D17-E646-8076-9731-E54CEB6090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96053" y="3804861"/>
            <a:ext cx="1605454" cy="1530519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" b="0"/>
            </a:lvl1pPr>
          </a:lstStyle>
          <a:p>
            <a:r>
              <a:rPr lang="en-US" dirty="0"/>
              <a:t>Insert Bio photo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62A115DF-7811-E4D8-6624-6CE29B408C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5419" y="2573320"/>
            <a:ext cx="2743200" cy="395497"/>
          </a:xfrm>
        </p:spPr>
        <p:txBody>
          <a:bodyPr>
            <a:normAutofit/>
          </a:bodyPr>
          <a:lstStyle>
            <a:lvl2pPr marL="457200" indent="0">
              <a:buNone/>
              <a:defRPr sz="1600" b="1">
                <a:solidFill>
                  <a:srgbClr val="78BA74"/>
                </a:solidFill>
                <a:latin typeface="Avenir Next" panose="020B0503020202020204" pitchFamily="34" charset="0"/>
              </a:defRPr>
            </a:lvl2pPr>
          </a:lstStyle>
          <a:p>
            <a:pPr lvl="1"/>
            <a:r>
              <a:rPr lang="en-US" dirty="0"/>
              <a:t>Insert Full Name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8D5619BD-EEAA-A2A1-157E-866AFBAF4F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3033503"/>
            <a:ext cx="2743200" cy="395497"/>
          </a:xfrm>
        </p:spPr>
        <p:txBody>
          <a:bodyPr>
            <a:normAutofit/>
          </a:bodyPr>
          <a:lstStyle>
            <a:lvl1pPr>
              <a:defRPr b="0"/>
            </a:lvl1pPr>
            <a:lvl2pPr marL="457200" indent="0">
              <a:buNone/>
              <a:defRPr sz="1600" b="1">
                <a:solidFill>
                  <a:srgbClr val="78BA74"/>
                </a:solidFill>
                <a:latin typeface="Avenir Next" panose="020B0503020202020204" pitchFamily="34" charset="0"/>
              </a:defRPr>
            </a:lvl2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1600" dirty="0">
                <a:solidFill>
                  <a:srgbClr val="727272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Insert WAP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1FA3775-A872-800F-F577-2207062E7DD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70502" y="6350125"/>
            <a:ext cx="1430154" cy="42993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91EA6-55D0-8BFA-DB5A-EBEC2F5BC7AE}"/>
              </a:ext>
            </a:extLst>
          </p:cNvPr>
          <p:cNvSpPr txBox="1">
            <a:spLocks/>
          </p:cNvSpPr>
          <p:nvPr userDrawn="1"/>
        </p:nvSpPr>
        <p:spPr>
          <a:xfrm>
            <a:off x="6631552" y="6418448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/>
              <a:pPr/>
              <a:t>‹#›</a:t>
            </a:fld>
            <a:endParaRPr lang="en-US" sz="8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B26ED0-F1F3-2A86-5277-D46C8A7A0949}"/>
              </a:ext>
            </a:extLst>
          </p:cNvPr>
          <p:cNvCxnSpPr>
            <a:cxnSpLocks/>
          </p:cNvCxnSpPr>
          <p:nvPr userDrawn="1"/>
        </p:nvCxnSpPr>
        <p:spPr>
          <a:xfrm>
            <a:off x="6790578" y="6461795"/>
            <a:ext cx="0" cy="278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3B9386E-2BF2-E417-1C5F-78784BA6F780}"/>
              </a:ext>
            </a:extLst>
          </p:cNvPr>
          <p:cNvSpPr txBox="1">
            <a:spLocks/>
          </p:cNvSpPr>
          <p:nvPr userDrawn="1"/>
        </p:nvSpPr>
        <p:spPr>
          <a:xfrm>
            <a:off x="4386860" y="6429747"/>
            <a:ext cx="2347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r>
              <a:rPr lang="en-US" sz="800" dirty="0"/>
              <a:t>© 2024 WAP Sustainability, LLC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765095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5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P_Logo_600w.jpg" descr="WAP_Logo_600w.jpg">
            <a:extLst>
              <a:ext uri="{FF2B5EF4-FFF2-40B4-BE49-F238E27FC236}">
                <a16:creationId xmlns:a16="http://schemas.microsoft.com/office/drawing/2014/main" id="{9E1C8061-5117-0A71-B8EC-BFBB48140B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344" y="6390931"/>
            <a:ext cx="1152119" cy="27842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413C04-6C69-CE1F-A74B-0AB11180F888}"/>
              </a:ext>
            </a:extLst>
          </p:cNvPr>
          <p:cNvCxnSpPr>
            <a:cxnSpLocks/>
          </p:cNvCxnSpPr>
          <p:nvPr userDrawn="1"/>
        </p:nvCxnSpPr>
        <p:spPr>
          <a:xfrm>
            <a:off x="0" y="630932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46EC6B1D-CA19-7F3B-8ED2-F264A80453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46614" y="1338028"/>
            <a:ext cx="5830986" cy="390262"/>
          </a:xfrm>
        </p:spPr>
        <p:txBody>
          <a:bodyPr>
            <a:normAutofit/>
          </a:bodyPr>
          <a:lstStyle>
            <a:lvl1pPr marL="0" indent="0" algn="l">
              <a:buNone/>
              <a:defRPr sz="2100" b="0">
                <a:solidFill>
                  <a:srgbClr val="727272"/>
                </a:solidFill>
              </a:defRPr>
            </a:lvl1pPr>
          </a:lstStyle>
          <a:p>
            <a:pPr lvl="0"/>
            <a:r>
              <a:rPr lang="en-US" dirty="0"/>
              <a:t>Include agenda item.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D8A5FE7D-9FBE-7C6C-19CA-97FFE821A5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46614" y="2118692"/>
            <a:ext cx="5830986" cy="390262"/>
          </a:xfrm>
        </p:spPr>
        <p:txBody>
          <a:bodyPr>
            <a:normAutofit/>
          </a:bodyPr>
          <a:lstStyle>
            <a:lvl1pPr marL="0" indent="0" algn="l">
              <a:buNone/>
              <a:defRPr sz="2100" b="0">
                <a:solidFill>
                  <a:srgbClr val="727272"/>
                </a:solidFill>
              </a:defRPr>
            </a:lvl1pPr>
          </a:lstStyle>
          <a:p>
            <a:pPr lvl="0"/>
            <a:r>
              <a:rPr lang="en-US" dirty="0"/>
              <a:t>Include agenda item.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C4C549C2-CB01-5153-7A88-83E1F065368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46614" y="2876657"/>
            <a:ext cx="5830986" cy="390262"/>
          </a:xfrm>
        </p:spPr>
        <p:txBody>
          <a:bodyPr>
            <a:normAutofit/>
          </a:bodyPr>
          <a:lstStyle>
            <a:lvl1pPr marL="0" indent="0" algn="l">
              <a:buNone/>
              <a:defRPr sz="2100" b="0">
                <a:solidFill>
                  <a:srgbClr val="727272"/>
                </a:solidFill>
              </a:defRPr>
            </a:lvl1pPr>
          </a:lstStyle>
          <a:p>
            <a:pPr lvl="0"/>
            <a:r>
              <a:rPr lang="en-US" dirty="0"/>
              <a:t>Include agenda item.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0FD14202-65CC-04DE-557D-63602A31905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446614" y="3666838"/>
            <a:ext cx="5830986" cy="390262"/>
          </a:xfrm>
        </p:spPr>
        <p:txBody>
          <a:bodyPr>
            <a:normAutofit/>
          </a:bodyPr>
          <a:lstStyle>
            <a:lvl1pPr marL="0" indent="0" algn="l">
              <a:buNone/>
              <a:defRPr sz="2100" b="0">
                <a:solidFill>
                  <a:srgbClr val="727272"/>
                </a:solidFill>
              </a:defRPr>
            </a:lvl1pPr>
          </a:lstStyle>
          <a:p>
            <a:pPr lvl="0"/>
            <a:r>
              <a:rPr lang="en-US" dirty="0"/>
              <a:t>Include agenda item.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72AF0B62-8088-C6BA-DD85-64A1A3564F4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446614" y="4451784"/>
            <a:ext cx="5830986" cy="390262"/>
          </a:xfrm>
        </p:spPr>
        <p:txBody>
          <a:bodyPr>
            <a:normAutofit/>
          </a:bodyPr>
          <a:lstStyle>
            <a:lvl1pPr marL="0" indent="0" algn="l">
              <a:buNone/>
              <a:defRPr sz="2100" b="0">
                <a:solidFill>
                  <a:srgbClr val="727272"/>
                </a:solidFill>
              </a:defRPr>
            </a:lvl1pPr>
          </a:lstStyle>
          <a:p>
            <a:pPr lvl="0"/>
            <a:r>
              <a:rPr lang="en-US" dirty="0"/>
              <a:t>Include agenda item.</a:t>
            </a:r>
          </a:p>
        </p:txBody>
      </p:sp>
      <p:cxnSp>
        <p:nvCxnSpPr>
          <p:cNvPr id="22" name="Straight Connector 6">
            <a:extLst>
              <a:ext uri="{FF2B5EF4-FFF2-40B4-BE49-F238E27FC236}">
                <a16:creationId xmlns:a16="http://schemas.microsoft.com/office/drawing/2014/main" id="{B597A95B-441B-AE1A-DC71-825CA0F9741D}"/>
              </a:ext>
            </a:extLst>
          </p:cNvPr>
          <p:cNvCxnSpPr>
            <a:cxnSpLocks/>
          </p:cNvCxnSpPr>
          <p:nvPr userDrawn="1"/>
        </p:nvCxnSpPr>
        <p:spPr>
          <a:xfrm>
            <a:off x="4038600" y="1884600"/>
            <a:ext cx="7340600" cy="0"/>
          </a:xfrm>
          <a:prstGeom prst="line">
            <a:avLst/>
          </a:prstGeom>
          <a:ln w="3175">
            <a:solidFill>
              <a:srgbClr val="72727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6">
            <a:extLst>
              <a:ext uri="{FF2B5EF4-FFF2-40B4-BE49-F238E27FC236}">
                <a16:creationId xmlns:a16="http://schemas.microsoft.com/office/drawing/2014/main" id="{6EA88048-49DC-61C9-0678-B6F19D23ABAE}"/>
              </a:ext>
            </a:extLst>
          </p:cNvPr>
          <p:cNvCxnSpPr>
            <a:cxnSpLocks/>
          </p:cNvCxnSpPr>
          <p:nvPr userDrawn="1"/>
        </p:nvCxnSpPr>
        <p:spPr>
          <a:xfrm>
            <a:off x="4038600" y="2659300"/>
            <a:ext cx="7340600" cy="0"/>
          </a:xfrm>
          <a:prstGeom prst="line">
            <a:avLst/>
          </a:prstGeom>
          <a:ln w="3175">
            <a:solidFill>
              <a:srgbClr val="72727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6">
            <a:extLst>
              <a:ext uri="{FF2B5EF4-FFF2-40B4-BE49-F238E27FC236}">
                <a16:creationId xmlns:a16="http://schemas.microsoft.com/office/drawing/2014/main" id="{430ECC98-0071-DD1C-98CC-E9A076DB5F9F}"/>
              </a:ext>
            </a:extLst>
          </p:cNvPr>
          <p:cNvCxnSpPr>
            <a:cxnSpLocks/>
          </p:cNvCxnSpPr>
          <p:nvPr userDrawn="1"/>
        </p:nvCxnSpPr>
        <p:spPr>
          <a:xfrm>
            <a:off x="4038600" y="3434977"/>
            <a:ext cx="7340600" cy="0"/>
          </a:xfrm>
          <a:prstGeom prst="line">
            <a:avLst/>
          </a:prstGeom>
          <a:ln w="3175">
            <a:solidFill>
              <a:srgbClr val="72727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Straight Connector 6">
            <a:extLst>
              <a:ext uri="{FF2B5EF4-FFF2-40B4-BE49-F238E27FC236}">
                <a16:creationId xmlns:a16="http://schemas.microsoft.com/office/drawing/2014/main" id="{CA4422E2-3DEE-82A5-65DE-68A21E7CB1AD}"/>
              </a:ext>
            </a:extLst>
          </p:cNvPr>
          <p:cNvCxnSpPr>
            <a:cxnSpLocks/>
          </p:cNvCxnSpPr>
          <p:nvPr userDrawn="1"/>
        </p:nvCxnSpPr>
        <p:spPr>
          <a:xfrm>
            <a:off x="4038600" y="4187208"/>
            <a:ext cx="7340600" cy="0"/>
          </a:xfrm>
          <a:prstGeom prst="line">
            <a:avLst/>
          </a:prstGeom>
          <a:ln w="3175">
            <a:solidFill>
              <a:srgbClr val="72727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FB4F59F-4CA9-6B4F-C468-97E296FD90C1}"/>
              </a:ext>
            </a:extLst>
          </p:cNvPr>
          <p:cNvSpPr txBox="1"/>
          <p:nvPr userDrawn="1"/>
        </p:nvSpPr>
        <p:spPr>
          <a:xfrm>
            <a:off x="4502397" y="1124858"/>
            <a:ext cx="1143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latin typeface="Avenir Next" panose="020B0503020202020204" pitchFamily="34" charset="0"/>
              </a:rPr>
              <a:t>01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1B8148-F470-88B5-740C-9A7F17759D59}"/>
              </a:ext>
            </a:extLst>
          </p:cNvPr>
          <p:cNvSpPr txBox="1"/>
          <p:nvPr userDrawn="1"/>
        </p:nvSpPr>
        <p:spPr>
          <a:xfrm>
            <a:off x="4502397" y="1887155"/>
            <a:ext cx="1143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chemeClr val="tx1">
                    <a:alpha val="55000"/>
                  </a:schemeClr>
                </a:solidFill>
                <a:latin typeface="Avenir Next" panose="020B0503020202020204" pitchFamily="34" charset="0"/>
              </a:rPr>
              <a:t>02</a:t>
            </a:r>
          </a:p>
          <a:p>
            <a:endParaRPr lang="en-US" dirty="0">
              <a:solidFill>
                <a:schemeClr val="tx1">
                  <a:alpha val="5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BE144C-40E7-C1C6-77D6-756773050FDC}"/>
              </a:ext>
            </a:extLst>
          </p:cNvPr>
          <p:cNvSpPr txBox="1"/>
          <p:nvPr userDrawn="1"/>
        </p:nvSpPr>
        <p:spPr>
          <a:xfrm>
            <a:off x="4502397" y="2655463"/>
            <a:ext cx="1143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chemeClr val="tx1">
                    <a:alpha val="55000"/>
                  </a:schemeClr>
                </a:solidFill>
                <a:latin typeface="Avenir Next" panose="020B0503020202020204" pitchFamily="34" charset="0"/>
              </a:rPr>
              <a:t>03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1DDCE3-4D90-7FDF-CEA5-4A1E88D62E7F}"/>
              </a:ext>
            </a:extLst>
          </p:cNvPr>
          <p:cNvSpPr txBox="1"/>
          <p:nvPr userDrawn="1"/>
        </p:nvSpPr>
        <p:spPr>
          <a:xfrm>
            <a:off x="4502397" y="3417760"/>
            <a:ext cx="1143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chemeClr val="tx1">
                    <a:alpha val="55000"/>
                  </a:schemeClr>
                </a:solidFill>
                <a:latin typeface="Avenir Next" panose="020B0503020202020204" pitchFamily="34" charset="0"/>
              </a:rPr>
              <a:t>04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48F39A-208B-8321-3537-C19523717850}"/>
              </a:ext>
            </a:extLst>
          </p:cNvPr>
          <p:cNvSpPr txBox="1"/>
          <p:nvPr userDrawn="1"/>
        </p:nvSpPr>
        <p:spPr>
          <a:xfrm>
            <a:off x="4502397" y="4186068"/>
            <a:ext cx="1143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chemeClr val="tx1">
                    <a:alpha val="55000"/>
                  </a:schemeClr>
                </a:solidFill>
                <a:latin typeface="Avenir Next" panose="020B0503020202020204" pitchFamily="34" charset="0"/>
              </a:rPr>
              <a:t>05</a:t>
            </a:r>
          </a:p>
          <a:p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002FAAB-17C1-FC7D-8382-B7EBE5C21F1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70502" y="6350125"/>
            <a:ext cx="1430154" cy="42993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E0468DD-51B6-CA9E-324C-7A70367AF3AD}"/>
              </a:ext>
            </a:extLst>
          </p:cNvPr>
          <p:cNvSpPr txBox="1">
            <a:spLocks/>
          </p:cNvSpPr>
          <p:nvPr userDrawn="1"/>
        </p:nvSpPr>
        <p:spPr>
          <a:xfrm>
            <a:off x="6631552" y="6418448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/>
              <a:pPr/>
              <a:t>‹#›</a:t>
            </a:fld>
            <a:endParaRPr lang="en-US" sz="8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373BBBF-83DE-17F7-FDE5-2A5E39607150}"/>
              </a:ext>
            </a:extLst>
          </p:cNvPr>
          <p:cNvCxnSpPr>
            <a:cxnSpLocks/>
          </p:cNvCxnSpPr>
          <p:nvPr userDrawn="1"/>
        </p:nvCxnSpPr>
        <p:spPr>
          <a:xfrm>
            <a:off x="6790578" y="6461795"/>
            <a:ext cx="0" cy="278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60A709A-1121-C458-BABC-B77927FB7B75}"/>
              </a:ext>
            </a:extLst>
          </p:cNvPr>
          <p:cNvSpPr txBox="1">
            <a:spLocks/>
          </p:cNvSpPr>
          <p:nvPr userDrawn="1"/>
        </p:nvSpPr>
        <p:spPr>
          <a:xfrm>
            <a:off x="4386860" y="6429747"/>
            <a:ext cx="2347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r>
              <a:rPr lang="en-US" sz="800" dirty="0"/>
              <a:t>© 2024 WAP Sustainability, LLC - Confidential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DB50D96-7AE7-47A9-E933-05B86C1E40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-63500" y="-124129"/>
            <a:ext cx="6400800" cy="1066800"/>
          </a:xfrm>
        </p:spPr>
        <p:txBody>
          <a:bodyPr>
            <a:noAutofit/>
          </a:bodyPr>
          <a:lstStyle>
            <a:lvl1pPr marL="0" indent="0">
              <a:buNone/>
              <a:defRPr sz="8000">
                <a:solidFill>
                  <a:schemeClr val="tx1">
                    <a:alpha val="24523"/>
                  </a:schemeClr>
                </a:solidFill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334566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5 options_grass"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413C04-6C69-CE1F-A74B-0AB11180F888}"/>
              </a:ext>
            </a:extLst>
          </p:cNvPr>
          <p:cNvCxnSpPr>
            <a:cxnSpLocks/>
          </p:cNvCxnSpPr>
          <p:nvPr userDrawn="1"/>
        </p:nvCxnSpPr>
        <p:spPr>
          <a:xfrm>
            <a:off x="0" y="630932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441CB-3310-36EA-21BA-BB223B9E6C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-63500" y="-124129"/>
            <a:ext cx="6400800" cy="1066800"/>
          </a:xfrm>
        </p:spPr>
        <p:txBody>
          <a:bodyPr>
            <a:noAutofit/>
          </a:bodyPr>
          <a:lstStyle>
            <a:lvl1pPr marL="0" indent="0">
              <a:buNone/>
              <a:defRPr sz="800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46EC6B1D-CA19-7F3B-8ED2-F264A80453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46614" y="1344216"/>
            <a:ext cx="5830986" cy="390262"/>
          </a:xfrm>
        </p:spPr>
        <p:txBody>
          <a:bodyPr>
            <a:normAutofit/>
          </a:bodyPr>
          <a:lstStyle>
            <a:lvl1pPr marL="0" indent="0" algn="l">
              <a:buNone/>
              <a:defRPr sz="2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Include agenda item.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D8A5FE7D-9FBE-7C6C-19CA-97FFE821A5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46614" y="2118692"/>
            <a:ext cx="5830986" cy="390262"/>
          </a:xfrm>
        </p:spPr>
        <p:txBody>
          <a:bodyPr>
            <a:normAutofit/>
          </a:bodyPr>
          <a:lstStyle>
            <a:lvl1pPr marL="0" indent="0" algn="l">
              <a:buNone/>
              <a:defRPr sz="2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Include agenda item.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C4C549C2-CB01-5153-7A88-83E1F065368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46614" y="2876657"/>
            <a:ext cx="5830986" cy="390262"/>
          </a:xfrm>
        </p:spPr>
        <p:txBody>
          <a:bodyPr>
            <a:normAutofit/>
          </a:bodyPr>
          <a:lstStyle>
            <a:lvl1pPr marL="0" indent="0" algn="l">
              <a:buNone/>
              <a:defRPr sz="2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Include agenda item.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0FD14202-65CC-04DE-557D-63602A31905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446614" y="3666838"/>
            <a:ext cx="5830986" cy="390262"/>
          </a:xfrm>
        </p:spPr>
        <p:txBody>
          <a:bodyPr>
            <a:normAutofit/>
          </a:bodyPr>
          <a:lstStyle>
            <a:lvl1pPr marL="0" indent="0" algn="l">
              <a:buNone/>
              <a:defRPr sz="2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Include agenda item.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72AF0B62-8088-C6BA-DD85-64A1A3564F4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446614" y="4475230"/>
            <a:ext cx="5830986" cy="390262"/>
          </a:xfrm>
        </p:spPr>
        <p:txBody>
          <a:bodyPr>
            <a:normAutofit/>
          </a:bodyPr>
          <a:lstStyle>
            <a:lvl1pPr marL="0" indent="0" algn="l">
              <a:buNone/>
              <a:defRPr sz="2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Include agenda item.</a:t>
            </a:r>
          </a:p>
        </p:txBody>
      </p:sp>
      <p:cxnSp>
        <p:nvCxnSpPr>
          <p:cNvPr id="22" name="Straight Connector 6">
            <a:extLst>
              <a:ext uri="{FF2B5EF4-FFF2-40B4-BE49-F238E27FC236}">
                <a16:creationId xmlns:a16="http://schemas.microsoft.com/office/drawing/2014/main" id="{B597A95B-441B-AE1A-DC71-825CA0F9741D}"/>
              </a:ext>
            </a:extLst>
          </p:cNvPr>
          <p:cNvCxnSpPr>
            <a:cxnSpLocks/>
          </p:cNvCxnSpPr>
          <p:nvPr userDrawn="1"/>
        </p:nvCxnSpPr>
        <p:spPr>
          <a:xfrm>
            <a:off x="4038600" y="1919769"/>
            <a:ext cx="73406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6">
            <a:extLst>
              <a:ext uri="{FF2B5EF4-FFF2-40B4-BE49-F238E27FC236}">
                <a16:creationId xmlns:a16="http://schemas.microsoft.com/office/drawing/2014/main" id="{6EA88048-49DC-61C9-0678-B6F19D23ABAE}"/>
              </a:ext>
            </a:extLst>
          </p:cNvPr>
          <p:cNvCxnSpPr>
            <a:cxnSpLocks/>
          </p:cNvCxnSpPr>
          <p:nvPr userDrawn="1"/>
        </p:nvCxnSpPr>
        <p:spPr>
          <a:xfrm>
            <a:off x="4038600" y="2694469"/>
            <a:ext cx="73406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6">
            <a:extLst>
              <a:ext uri="{FF2B5EF4-FFF2-40B4-BE49-F238E27FC236}">
                <a16:creationId xmlns:a16="http://schemas.microsoft.com/office/drawing/2014/main" id="{430ECC98-0071-DD1C-98CC-E9A076DB5F9F}"/>
              </a:ext>
            </a:extLst>
          </p:cNvPr>
          <p:cNvCxnSpPr>
            <a:cxnSpLocks/>
          </p:cNvCxnSpPr>
          <p:nvPr userDrawn="1"/>
        </p:nvCxnSpPr>
        <p:spPr>
          <a:xfrm>
            <a:off x="4038600" y="3481869"/>
            <a:ext cx="73406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Straight Connector 6">
            <a:extLst>
              <a:ext uri="{FF2B5EF4-FFF2-40B4-BE49-F238E27FC236}">
                <a16:creationId xmlns:a16="http://schemas.microsoft.com/office/drawing/2014/main" id="{CA4422E2-3DEE-82A5-65DE-68A21E7CB1AD}"/>
              </a:ext>
            </a:extLst>
          </p:cNvPr>
          <p:cNvCxnSpPr>
            <a:cxnSpLocks/>
          </p:cNvCxnSpPr>
          <p:nvPr userDrawn="1"/>
        </p:nvCxnSpPr>
        <p:spPr>
          <a:xfrm>
            <a:off x="4038600" y="4269269"/>
            <a:ext cx="73406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Picture 2" descr="WAP Sustainability Consulting – Your Partner in Sustainability">
            <a:extLst>
              <a:ext uri="{FF2B5EF4-FFF2-40B4-BE49-F238E27FC236}">
                <a16:creationId xmlns:a16="http://schemas.microsoft.com/office/drawing/2014/main" id="{2963E533-A951-71CC-7226-30E8178FD0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6372808"/>
            <a:ext cx="1233783" cy="29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F26C24-2FC1-6A39-0794-648EBD7FFCA9}"/>
              </a:ext>
            </a:extLst>
          </p:cNvPr>
          <p:cNvSpPr txBox="1"/>
          <p:nvPr userDrawn="1"/>
        </p:nvSpPr>
        <p:spPr>
          <a:xfrm>
            <a:off x="4502397" y="1124858"/>
            <a:ext cx="1143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latin typeface="Avenir Next" panose="020B0503020202020204" pitchFamily="34" charset="0"/>
              </a:rPr>
              <a:t>01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56FB87-5952-0D61-70E2-8BBDEAD6F3B8}"/>
              </a:ext>
            </a:extLst>
          </p:cNvPr>
          <p:cNvSpPr txBox="1"/>
          <p:nvPr userDrawn="1"/>
        </p:nvSpPr>
        <p:spPr>
          <a:xfrm>
            <a:off x="4502397" y="1887155"/>
            <a:ext cx="1143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chemeClr val="tx1">
                    <a:alpha val="75000"/>
                  </a:schemeClr>
                </a:solidFill>
                <a:latin typeface="Avenir Next" panose="020B0503020202020204" pitchFamily="34" charset="0"/>
              </a:rPr>
              <a:t>02</a:t>
            </a:r>
          </a:p>
          <a:p>
            <a:endParaRPr lang="en-US" dirty="0">
              <a:solidFill>
                <a:schemeClr val="tx1">
                  <a:alpha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39BF96-46A7-7DDA-9B53-E8FD3F65B6CD}"/>
              </a:ext>
            </a:extLst>
          </p:cNvPr>
          <p:cNvSpPr txBox="1"/>
          <p:nvPr userDrawn="1"/>
        </p:nvSpPr>
        <p:spPr>
          <a:xfrm>
            <a:off x="4502397" y="2655463"/>
            <a:ext cx="1143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chemeClr val="tx1">
                    <a:alpha val="75000"/>
                  </a:schemeClr>
                </a:solidFill>
                <a:latin typeface="Avenir Next" panose="020B0503020202020204" pitchFamily="34" charset="0"/>
              </a:rPr>
              <a:t>03</a:t>
            </a:r>
          </a:p>
          <a:p>
            <a:endParaRPr lang="en-US" dirty="0">
              <a:solidFill>
                <a:schemeClr val="tx1">
                  <a:alpha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241849-7DC9-C52F-658D-D0992A91B100}"/>
              </a:ext>
            </a:extLst>
          </p:cNvPr>
          <p:cNvSpPr txBox="1"/>
          <p:nvPr userDrawn="1"/>
        </p:nvSpPr>
        <p:spPr>
          <a:xfrm>
            <a:off x="4502397" y="3417760"/>
            <a:ext cx="1143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chemeClr val="tx1">
                    <a:alpha val="75000"/>
                  </a:schemeClr>
                </a:solidFill>
                <a:latin typeface="Avenir Next" panose="020B0503020202020204" pitchFamily="34" charset="0"/>
              </a:rPr>
              <a:t>04</a:t>
            </a:r>
          </a:p>
          <a:p>
            <a:endParaRPr lang="en-US" dirty="0">
              <a:solidFill>
                <a:schemeClr val="tx1">
                  <a:alpha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DA3B97-5DE9-26C6-5664-1015C3924881}"/>
              </a:ext>
            </a:extLst>
          </p:cNvPr>
          <p:cNvSpPr txBox="1"/>
          <p:nvPr userDrawn="1"/>
        </p:nvSpPr>
        <p:spPr>
          <a:xfrm>
            <a:off x="4502397" y="4209514"/>
            <a:ext cx="1143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chemeClr val="tx1">
                    <a:alpha val="75000"/>
                  </a:schemeClr>
                </a:solidFill>
                <a:latin typeface="Avenir Next" panose="020B0503020202020204" pitchFamily="34" charset="0"/>
              </a:rPr>
              <a:t>05</a:t>
            </a:r>
          </a:p>
          <a:p>
            <a:endParaRPr lang="en-US" dirty="0">
              <a:solidFill>
                <a:schemeClr val="tx1">
                  <a:alpha val="75000"/>
                </a:schemeClr>
              </a:solidFill>
            </a:endParaRP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D03D4D0F-615A-02BB-F5F9-7444CD8E7EB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70502" y="6350125"/>
            <a:ext cx="1430154" cy="42993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8F5B278-56E3-79F1-A93B-824A0330A831}"/>
              </a:ext>
            </a:extLst>
          </p:cNvPr>
          <p:cNvSpPr txBox="1">
            <a:spLocks/>
          </p:cNvSpPr>
          <p:nvPr userDrawn="1"/>
        </p:nvSpPr>
        <p:spPr>
          <a:xfrm>
            <a:off x="6631552" y="6418448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>
                <a:solidFill>
                  <a:schemeClr val="bg1"/>
                </a:solidFill>
              </a:rPr>
              <a:pPr/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22B42C-263C-913D-664E-A0727E533DB3}"/>
              </a:ext>
            </a:extLst>
          </p:cNvPr>
          <p:cNvCxnSpPr>
            <a:cxnSpLocks/>
          </p:cNvCxnSpPr>
          <p:nvPr userDrawn="1"/>
        </p:nvCxnSpPr>
        <p:spPr>
          <a:xfrm>
            <a:off x="6790578" y="6461795"/>
            <a:ext cx="0" cy="2784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3AE3585-B24B-AE81-9DC2-E8846419347D}"/>
              </a:ext>
            </a:extLst>
          </p:cNvPr>
          <p:cNvSpPr txBox="1">
            <a:spLocks/>
          </p:cNvSpPr>
          <p:nvPr userDrawn="1"/>
        </p:nvSpPr>
        <p:spPr>
          <a:xfrm>
            <a:off x="4386860" y="6429747"/>
            <a:ext cx="2347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r>
              <a:rPr lang="en-US" sz="800" dirty="0"/>
              <a:t>© 2024 WAP Sustainability, LLC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29184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4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P_Logo_600w.jpg" descr="WAP_Logo_600w.jpg">
            <a:extLst>
              <a:ext uri="{FF2B5EF4-FFF2-40B4-BE49-F238E27FC236}">
                <a16:creationId xmlns:a16="http://schemas.microsoft.com/office/drawing/2014/main" id="{9E1C8061-5117-0A71-B8EC-BFBB48140B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344" y="6390931"/>
            <a:ext cx="1152119" cy="27842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413C04-6C69-CE1F-A74B-0AB11180F888}"/>
              </a:ext>
            </a:extLst>
          </p:cNvPr>
          <p:cNvCxnSpPr>
            <a:cxnSpLocks/>
          </p:cNvCxnSpPr>
          <p:nvPr userDrawn="1"/>
        </p:nvCxnSpPr>
        <p:spPr>
          <a:xfrm>
            <a:off x="0" y="630932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46EC6B1D-CA19-7F3B-8ED2-F264A80453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46614" y="1355717"/>
            <a:ext cx="5830986" cy="390262"/>
          </a:xfrm>
        </p:spPr>
        <p:txBody>
          <a:bodyPr>
            <a:normAutofit/>
          </a:bodyPr>
          <a:lstStyle>
            <a:lvl1pPr marL="0" indent="0" algn="l">
              <a:buNone/>
              <a:defRPr sz="2100" b="0">
                <a:solidFill>
                  <a:srgbClr val="727272"/>
                </a:solidFill>
              </a:defRPr>
            </a:lvl1pPr>
          </a:lstStyle>
          <a:p>
            <a:pPr lvl="0"/>
            <a:r>
              <a:rPr lang="en-US" dirty="0"/>
              <a:t>Include agenda item.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D8A5FE7D-9FBE-7C6C-19CA-97FFE821A5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46614" y="2376598"/>
            <a:ext cx="5830986" cy="390262"/>
          </a:xfrm>
        </p:spPr>
        <p:txBody>
          <a:bodyPr>
            <a:normAutofit/>
          </a:bodyPr>
          <a:lstStyle>
            <a:lvl1pPr marL="0" indent="0" algn="l">
              <a:buNone/>
              <a:defRPr sz="2100" b="0">
                <a:solidFill>
                  <a:srgbClr val="727272"/>
                </a:solidFill>
              </a:defRPr>
            </a:lvl1pPr>
          </a:lstStyle>
          <a:p>
            <a:pPr lvl="0"/>
            <a:r>
              <a:rPr lang="en-US" dirty="0"/>
              <a:t>Include agenda item.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C4C549C2-CB01-5153-7A88-83E1F065368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46614" y="3386430"/>
            <a:ext cx="5830986" cy="390262"/>
          </a:xfrm>
        </p:spPr>
        <p:txBody>
          <a:bodyPr>
            <a:normAutofit/>
          </a:bodyPr>
          <a:lstStyle>
            <a:lvl1pPr marL="0" indent="0" algn="l">
              <a:buNone/>
              <a:defRPr sz="2100" b="0">
                <a:solidFill>
                  <a:srgbClr val="727272"/>
                </a:solidFill>
              </a:defRPr>
            </a:lvl1pPr>
          </a:lstStyle>
          <a:p>
            <a:pPr lvl="0"/>
            <a:r>
              <a:rPr lang="en-US" dirty="0"/>
              <a:t>Include agenda item.</a:t>
            </a:r>
          </a:p>
        </p:txBody>
      </p:sp>
      <p:cxnSp>
        <p:nvCxnSpPr>
          <p:cNvPr id="22" name="Straight Connector 6">
            <a:extLst>
              <a:ext uri="{FF2B5EF4-FFF2-40B4-BE49-F238E27FC236}">
                <a16:creationId xmlns:a16="http://schemas.microsoft.com/office/drawing/2014/main" id="{B597A95B-441B-AE1A-DC71-825CA0F9741D}"/>
              </a:ext>
            </a:extLst>
          </p:cNvPr>
          <p:cNvCxnSpPr>
            <a:cxnSpLocks/>
          </p:cNvCxnSpPr>
          <p:nvPr userDrawn="1"/>
        </p:nvCxnSpPr>
        <p:spPr>
          <a:xfrm>
            <a:off x="4038600" y="2025277"/>
            <a:ext cx="7340600" cy="0"/>
          </a:xfrm>
          <a:prstGeom prst="line">
            <a:avLst/>
          </a:prstGeom>
          <a:ln w="3175">
            <a:solidFill>
              <a:srgbClr val="72727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6">
            <a:extLst>
              <a:ext uri="{FF2B5EF4-FFF2-40B4-BE49-F238E27FC236}">
                <a16:creationId xmlns:a16="http://schemas.microsoft.com/office/drawing/2014/main" id="{6EA88048-49DC-61C9-0678-B6F19D23ABAE}"/>
              </a:ext>
            </a:extLst>
          </p:cNvPr>
          <p:cNvCxnSpPr>
            <a:cxnSpLocks/>
          </p:cNvCxnSpPr>
          <p:nvPr userDrawn="1"/>
        </p:nvCxnSpPr>
        <p:spPr>
          <a:xfrm>
            <a:off x="4038600" y="3046158"/>
            <a:ext cx="7340600" cy="0"/>
          </a:xfrm>
          <a:prstGeom prst="line">
            <a:avLst/>
          </a:prstGeom>
          <a:ln w="3175">
            <a:solidFill>
              <a:srgbClr val="72727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FB4F59F-4CA9-6B4F-C468-97E296FD90C1}"/>
              </a:ext>
            </a:extLst>
          </p:cNvPr>
          <p:cNvSpPr txBox="1"/>
          <p:nvPr userDrawn="1"/>
        </p:nvSpPr>
        <p:spPr>
          <a:xfrm>
            <a:off x="4502397" y="1124858"/>
            <a:ext cx="1143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latin typeface="Avenir Next" panose="020B0503020202020204" pitchFamily="34" charset="0"/>
              </a:rPr>
              <a:t>01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1B8148-F470-88B5-740C-9A7F17759D59}"/>
              </a:ext>
            </a:extLst>
          </p:cNvPr>
          <p:cNvSpPr txBox="1"/>
          <p:nvPr userDrawn="1"/>
        </p:nvSpPr>
        <p:spPr>
          <a:xfrm>
            <a:off x="4502397" y="2145061"/>
            <a:ext cx="1143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chemeClr val="tx1">
                    <a:alpha val="55000"/>
                  </a:schemeClr>
                </a:solidFill>
                <a:latin typeface="Avenir Next" panose="020B0503020202020204" pitchFamily="34" charset="0"/>
              </a:rPr>
              <a:t>02</a:t>
            </a:r>
          </a:p>
          <a:p>
            <a:endParaRPr lang="en-US" dirty="0">
              <a:solidFill>
                <a:schemeClr val="tx1">
                  <a:alpha val="5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BE144C-40E7-C1C6-77D6-756773050FDC}"/>
              </a:ext>
            </a:extLst>
          </p:cNvPr>
          <p:cNvSpPr txBox="1"/>
          <p:nvPr userDrawn="1"/>
        </p:nvSpPr>
        <p:spPr>
          <a:xfrm>
            <a:off x="4502397" y="3165236"/>
            <a:ext cx="1143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chemeClr val="tx1">
                    <a:alpha val="55000"/>
                  </a:schemeClr>
                </a:solidFill>
                <a:latin typeface="Avenir Next" panose="020B0503020202020204" pitchFamily="34" charset="0"/>
              </a:rPr>
              <a:t>03</a:t>
            </a:r>
          </a:p>
          <a:p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72CBA12-7E00-A0F8-8BCF-BFD24874EC5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70502" y="6350125"/>
            <a:ext cx="1430154" cy="42993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957CF72-EDA7-889A-6288-0B860D602958}"/>
              </a:ext>
            </a:extLst>
          </p:cNvPr>
          <p:cNvSpPr txBox="1">
            <a:spLocks/>
          </p:cNvSpPr>
          <p:nvPr userDrawn="1"/>
        </p:nvSpPr>
        <p:spPr>
          <a:xfrm>
            <a:off x="6631552" y="6418448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/>
              <a:pPr/>
              <a:t>‹#›</a:t>
            </a:fld>
            <a:endParaRPr lang="en-US" sz="8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C859F0-8C4D-9911-BFE7-A5CFF1202917}"/>
              </a:ext>
            </a:extLst>
          </p:cNvPr>
          <p:cNvCxnSpPr>
            <a:cxnSpLocks/>
          </p:cNvCxnSpPr>
          <p:nvPr userDrawn="1"/>
        </p:nvCxnSpPr>
        <p:spPr>
          <a:xfrm>
            <a:off x="6790578" y="6461795"/>
            <a:ext cx="0" cy="278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6BBF34BB-99C3-1986-9BE6-E202737D6E1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446614" y="4448625"/>
            <a:ext cx="5830986" cy="390262"/>
          </a:xfrm>
        </p:spPr>
        <p:txBody>
          <a:bodyPr>
            <a:normAutofit/>
          </a:bodyPr>
          <a:lstStyle>
            <a:lvl1pPr marL="0" indent="0" algn="l">
              <a:buNone/>
              <a:defRPr sz="2100" b="0">
                <a:solidFill>
                  <a:srgbClr val="727272"/>
                </a:solidFill>
              </a:defRPr>
            </a:lvl1pPr>
          </a:lstStyle>
          <a:p>
            <a:pPr lvl="0"/>
            <a:r>
              <a:rPr lang="en-US" dirty="0"/>
              <a:t>Include agenda item.</a:t>
            </a:r>
          </a:p>
        </p:txBody>
      </p:sp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1EC2EBD1-5FAC-AC0F-F374-04C3B79CFDE3}"/>
              </a:ext>
            </a:extLst>
          </p:cNvPr>
          <p:cNvCxnSpPr>
            <a:cxnSpLocks/>
          </p:cNvCxnSpPr>
          <p:nvPr userDrawn="1"/>
        </p:nvCxnSpPr>
        <p:spPr>
          <a:xfrm>
            <a:off x="4038600" y="4108353"/>
            <a:ext cx="7340600" cy="0"/>
          </a:xfrm>
          <a:prstGeom prst="line">
            <a:avLst/>
          </a:prstGeom>
          <a:ln w="3175">
            <a:solidFill>
              <a:srgbClr val="72727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2A4B2A7-E980-019E-F5AB-FF340465496D}"/>
              </a:ext>
            </a:extLst>
          </p:cNvPr>
          <p:cNvSpPr txBox="1"/>
          <p:nvPr userDrawn="1"/>
        </p:nvSpPr>
        <p:spPr>
          <a:xfrm>
            <a:off x="4502397" y="4227431"/>
            <a:ext cx="1143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chemeClr val="tx1">
                    <a:alpha val="55000"/>
                  </a:schemeClr>
                </a:solidFill>
                <a:latin typeface="Avenir Next" panose="020B0503020202020204" pitchFamily="34" charset="0"/>
              </a:rPr>
              <a:t>04</a:t>
            </a:r>
          </a:p>
          <a:p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425C45F1-B371-7541-103D-D9DCBBF41F1C}"/>
              </a:ext>
            </a:extLst>
          </p:cNvPr>
          <p:cNvSpPr txBox="1">
            <a:spLocks/>
          </p:cNvSpPr>
          <p:nvPr userDrawn="1"/>
        </p:nvSpPr>
        <p:spPr>
          <a:xfrm>
            <a:off x="4386860" y="6429747"/>
            <a:ext cx="2347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r>
              <a:rPr lang="en-US" sz="800" dirty="0"/>
              <a:t>© 2024 WAP Sustainability, LLC - Confidential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3FC8C30-F6C1-9245-2D40-A1E548DF96D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-63500" y="-124129"/>
            <a:ext cx="6400800" cy="1066800"/>
          </a:xfrm>
        </p:spPr>
        <p:txBody>
          <a:bodyPr>
            <a:noAutofit/>
          </a:bodyPr>
          <a:lstStyle>
            <a:lvl1pPr marL="0" indent="0">
              <a:buNone/>
              <a:defRPr sz="8000">
                <a:solidFill>
                  <a:schemeClr val="tx1">
                    <a:alpha val="24523"/>
                  </a:schemeClr>
                </a:solidFill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856216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4 options_grass"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413C04-6C69-CE1F-A74B-0AB11180F888}"/>
              </a:ext>
            </a:extLst>
          </p:cNvPr>
          <p:cNvCxnSpPr>
            <a:cxnSpLocks/>
          </p:cNvCxnSpPr>
          <p:nvPr userDrawn="1"/>
        </p:nvCxnSpPr>
        <p:spPr>
          <a:xfrm>
            <a:off x="0" y="630932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441CB-3310-36EA-21BA-BB223B9E6C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-63500" y="-124129"/>
            <a:ext cx="6400800" cy="1066800"/>
          </a:xfrm>
        </p:spPr>
        <p:txBody>
          <a:bodyPr>
            <a:noAutofit/>
          </a:bodyPr>
          <a:lstStyle>
            <a:lvl1pPr marL="0" indent="0">
              <a:buNone/>
              <a:defRPr sz="800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pic>
        <p:nvPicPr>
          <p:cNvPr id="3" name="Picture 2" descr="WAP Sustainability Consulting – Your Partner in Sustainability">
            <a:extLst>
              <a:ext uri="{FF2B5EF4-FFF2-40B4-BE49-F238E27FC236}">
                <a16:creationId xmlns:a16="http://schemas.microsoft.com/office/drawing/2014/main" id="{2963E533-A951-71CC-7226-30E8178FD0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6372808"/>
            <a:ext cx="1233783" cy="29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E7A9A98D-BB0F-8EA6-4F1C-3B631DD50A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46614" y="1355717"/>
            <a:ext cx="5830986" cy="390262"/>
          </a:xfrm>
        </p:spPr>
        <p:txBody>
          <a:bodyPr>
            <a:normAutofit/>
          </a:bodyPr>
          <a:lstStyle>
            <a:lvl1pPr marL="0" indent="0" algn="l">
              <a:buNone/>
              <a:defRPr sz="2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Include agenda item.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EDB1F364-D044-7252-33BA-93E07FC5EC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46614" y="2376598"/>
            <a:ext cx="5830986" cy="390262"/>
          </a:xfrm>
        </p:spPr>
        <p:txBody>
          <a:bodyPr>
            <a:normAutofit/>
          </a:bodyPr>
          <a:lstStyle>
            <a:lvl1pPr marL="0" indent="0" algn="l">
              <a:buNone/>
              <a:defRPr sz="2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Include agenda item.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9ADA76D3-ABD2-F8A7-95A7-5D580B9F76C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46614" y="3386430"/>
            <a:ext cx="5830986" cy="390262"/>
          </a:xfrm>
        </p:spPr>
        <p:txBody>
          <a:bodyPr>
            <a:normAutofit/>
          </a:bodyPr>
          <a:lstStyle>
            <a:lvl1pPr marL="0" indent="0" algn="l">
              <a:buNone/>
              <a:defRPr sz="2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Include agenda item.</a:t>
            </a:r>
          </a:p>
        </p:txBody>
      </p:sp>
      <p:cxnSp>
        <p:nvCxnSpPr>
          <p:cNvPr id="33" name="Straight Connector 6">
            <a:extLst>
              <a:ext uri="{FF2B5EF4-FFF2-40B4-BE49-F238E27FC236}">
                <a16:creationId xmlns:a16="http://schemas.microsoft.com/office/drawing/2014/main" id="{34992C45-C9C2-6A7F-313C-72066F68D196}"/>
              </a:ext>
            </a:extLst>
          </p:cNvPr>
          <p:cNvCxnSpPr>
            <a:cxnSpLocks/>
          </p:cNvCxnSpPr>
          <p:nvPr userDrawn="1"/>
        </p:nvCxnSpPr>
        <p:spPr>
          <a:xfrm>
            <a:off x="4038600" y="2025277"/>
            <a:ext cx="73406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6">
            <a:extLst>
              <a:ext uri="{FF2B5EF4-FFF2-40B4-BE49-F238E27FC236}">
                <a16:creationId xmlns:a16="http://schemas.microsoft.com/office/drawing/2014/main" id="{8CBE438B-C748-BB61-D2F4-A2C26D85A4D5}"/>
              </a:ext>
            </a:extLst>
          </p:cNvPr>
          <p:cNvCxnSpPr>
            <a:cxnSpLocks/>
          </p:cNvCxnSpPr>
          <p:nvPr userDrawn="1"/>
        </p:nvCxnSpPr>
        <p:spPr>
          <a:xfrm>
            <a:off x="4038600" y="3046158"/>
            <a:ext cx="73406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C01808B-E4F9-0049-8448-0A5F484FB5FD}"/>
              </a:ext>
            </a:extLst>
          </p:cNvPr>
          <p:cNvSpPr txBox="1"/>
          <p:nvPr userDrawn="1"/>
        </p:nvSpPr>
        <p:spPr>
          <a:xfrm>
            <a:off x="4502397" y="1124858"/>
            <a:ext cx="1143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latin typeface="Avenir Next" panose="020B0503020202020204" pitchFamily="34" charset="0"/>
              </a:rPr>
              <a:t>01</a:t>
            </a:r>
          </a:p>
          <a:p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A2CB29-9E49-84D6-6D4B-895C56F34F84}"/>
              </a:ext>
            </a:extLst>
          </p:cNvPr>
          <p:cNvSpPr txBox="1"/>
          <p:nvPr userDrawn="1"/>
        </p:nvSpPr>
        <p:spPr>
          <a:xfrm>
            <a:off x="4502397" y="2145061"/>
            <a:ext cx="1143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chemeClr val="tx1">
                    <a:alpha val="75000"/>
                  </a:schemeClr>
                </a:solidFill>
                <a:latin typeface="Avenir Next" panose="020B0503020202020204" pitchFamily="34" charset="0"/>
              </a:rPr>
              <a:t>02</a:t>
            </a:r>
          </a:p>
          <a:p>
            <a:endParaRPr lang="en-US" dirty="0">
              <a:solidFill>
                <a:schemeClr val="tx1">
                  <a:alpha val="5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CCF7B9-19FE-46A7-F539-2C1B19D8206F}"/>
              </a:ext>
            </a:extLst>
          </p:cNvPr>
          <p:cNvSpPr txBox="1"/>
          <p:nvPr userDrawn="1"/>
        </p:nvSpPr>
        <p:spPr>
          <a:xfrm>
            <a:off x="4502397" y="3165236"/>
            <a:ext cx="1143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chemeClr val="tx1">
                    <a:alpha val="75000"/>
                  </a:schemeClr>
                </a:solidFill>
                <a:latin typeface="Avenir Next" panose="020B0503020202020204" pitchFamily="34" charset="0"/>
              </a:rPr>
              <a:t>03</a:t>
            </a:r>
          </a:p>
          <a:p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8E76A965-7820-831B-4E6D-0D9D21E17EC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70502" y="6350125"/>
            <a:ext cx="1430154" cy="42993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3282C7-DA49-989F-64E6-C49730D376B8}"/>
              </a:ext>
            </a:extLst>
          </p:cNvPr>
          <p:cNvSpPr txBox="1">
            <a:spLocks/>
          </p:cNvSpPr>
          <p:nvPr userDrawn="1"/>
        </p:nvSpPr>
        <p:spPr>
          <a:xfrm>
            <a:off x="6631552" y="6418448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>
                <a:solidFill>
                  <a:schemeClr val="bg1"/>
                </a:solidFill>
              </a:rPr>
              <a:pPr/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135E38-3F39-3AC8-60A0-3A1A4A48B187}"/>
              </a:ext>
            </a:extLst>
          </p:cNvPr>
          <p:cNvCxnSpPr>
            <a:cxnSpLocks/>
          </p:cNvCxnSpPr>
          <p:nvPr userDrawn="1"/>
        </p:nvCxnSpPr>
        <p:spPr>
          <a:xfrm>
            <a:off x="6790578" y="6461795"/>
            <a:ext cx="0" cy="2784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F5B7C793-5F29-F5EC-0753-45D13BDD538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446614" y="4366636"/>
            <a:ext cx="5830986" cy="390262"/>
          </a:xfrm>
        </p:spPr>
        <p:txBody>
          <a:bodyPr>
            <a:normAutofit/>
          </a:bodyPr>
          <a:lstStyle>
            <a:lvl1pPr marL="0" indent="0" algn="l">
              <a:buNone/>
              <a:defRPr sz="2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Include agenda item.</a:t>
            </a:r>
          </a:p>
        </p:txBody>
      </p:sp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id="{5FC87974-8C94-66B3-32E5-3A4909C8D531}"/>
              </a:ext>
            </a:extLst>
          </p:cNvPr>
          <p:cNvCxnSpPr>
            <a:cxnSpLocks/>
          </p:cNvCxnSpPr>
          <p:nvPr userDrawn="1"/>
        </p:nvCxnSpPr>
        <p:spPr>
          <a:xfrm>
            <a:off x="4038600" y="4026364"/>
            <a:ext cx="73406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32873F2-B1D1-7A4B-DE32-D035A0036CEA}"/>
              </a:ext>
            </a:extLst>
          </p:cNvPr>
          <p:cNvSpPr txBox="1"/>
          <p:nvPr userDrawn="1"/>
        </p:nvSpPr>
        <p:spPr>
          <a:xfrm>
            <a:off x="4502397" y="4145442"/>
            <a:ext cx="1143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chemeClr val="tx1">
                    <a:alpha val="75000"/>
                  </a:schemeClr>
                </a:solidFill>
                <a:latin typeface="Avenir Next" panose="020B0503020202020204" pitchFamily="34" charset="0"/>
              </a:rPr>
              <a:t>04</a:t>
            </a:r>
          </a:p>
          <a:p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D8E0076-4951-AF99-151F-9E534C809F23}"/>
              </a:ext>
            </a:extLst>
          </p:cNvPr>
          <p:cNvSpPr txBox="1">
            <a:spLocks/>
          </p:cNvSpPr>
          <p:nvPr userDrawn="1"/>
        </p:nvSpPr>
        <p:spPr>
          <a:xfrm>
            <a:off x="4386860" y="6429747"/>
            <a:ext cx="2347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r>
              <a:rPr lang="en-US" sz="800" dirty="0"/>
              <a:t>© 2024 WAP Sustainability, LLC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24635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P_Logo_600w.jpg" descr="WAP_Logo_600w.jpg">
            <a:extLst>
              <a:ext uri="{FF2B5EF4-FFF2-40B4-BE49-F238E27FC236}">
                <a16:creationId xmlns:a16="http://schemas.microsoft.com/office/drawing/2014/main" id="{9E1C8061-5117-0A71-B8EC-BFBB48140B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344" y="6390931"/>
            <a:ext cx="1152119" cy="27842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413C04-6C69-CE1F-A74B-0AB11180F888}"/>
              </a:ext>
            </a:extLst>
          </p:cNvPr>
          <p:cNvCxnSpPr>
            <a:cxnSpLocks/>
          </p:cNvCxnSpPr>
          <p:nvPr userDrawn="1"/>
        </p:nvCxnSpPr>
        <p:spPr>
          <a:xfrm>
            <a:off x="0" y="630932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46EC6B1D-CA19-7F3B-8ED2-F264A80453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46614" y="1355717"/>
            <a:ext cx="5830986" cy="390262"/>
          </a:xfrm>
        </p:spPr>
        <p:txBody>
          <a:bodyPr>
            <a:normAutofit/>
          </a:bodyPr>
          <a:lstStyle>
            <a:lvl1pPr marL="0" indent="0" algn="l">
              <a:buNone/>
              <a:defRPr sz="2100" b="0">
                <a:solidFill>
                  <a:srgbClr val="727272"/>
                </a:solidFill>
              </a:defRPr>
            </a:lvl1pPr>
          </a:lstStyle>
          <a:p>
            <a:pPr lvl="0"/>
            <a:r>
              <a:rPr lang="en-US" dirty="0"/>
              <a:t>Include agenda item.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D8A5FE7D-9FBE-7C6C-19CA-97FFE821A5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46614" y="2376598"/>
            <a:ext cx="5830986" cy="390262"/>
          </a:xfrm>
        </p:spPr>
        <p:txBody>
          <a:bodyPr>
            <a:normAutofit/>
          </a:bodyPr>
          <a:lstStyle>
            <a:lvl1pPr marL="0" indent="0" algn="l">
              <a:buNone/>
              <a:defRPr sz="2100" b="0">
                <a:solidFill>
                  <a:srgbClr val="727272"/>
                </a:solidFill>
              </a:defRPr>
            </a:lvl1pPr>
          </a:lstStyle>
          <a:p>
            <a:pPr lvl="0"/>
            <a:r>
              <a:rPr lang="en-US" dirty="0"/>
              <a:t>Include agenda item.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C4C549C2-CB01-5153-7A88-83E1F065368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46614" y="3386430"/>
            <a:ext cx="5830986" cy="390262"/>
          </a:xfrm>
        </p:spPr>
        <p:txBody>
          <a:bodyPr>
            <a:normAutofit/>
          </a:bodyPr>
          <a:lstStyle>
            <a:lvl1pPr marL="0" indent="0" algn="l">
              <a:buNone/>
              <a:defRPr sz="2100" b="0">
                <a:solidFill>
                  <a:srgbClr val="727272"/>
                </a:solidFill>
              </a:defRPr>
            </a:lvl1pPr>
          </a:lstStyle>
          <a:p>
            <a:pPr lvl="0"/>
            <a:r>
              <a:rPr lang="en-US" dirty="0"/>
              <a:t>Include agenda item.</a:t>
            </a:r>
          </a:p>
        </p:txBody>
      </p:sp>
      <p:cxnSp>
        <p:nvCxnSpPr>
          <p:cNvPr id="22" name="Straight Connector 6">
            <a:extLst>
              <a:ext uri="{FF2B5EF4-FFF2-40B4-BE49-F238E27FC236}">
                <a16:creationId xmlns:a16="http://schemas.microsoft.com/office/drawing/2014/main" id="{B597A95B-441B-AE1A-DC71-825CA0F9741D}"/>
              </a:ext>
            </a:extLst>
          </p:cNvPr>
          <p:cNvCxnSpPr>
            <a:cxnSpLocks/>
          </p:cNvCxnSpPr>
          <p:nvPr userDrawn="1"/>
        </p:nvCxnSpPr>
        <p:spPr>
          <a:xfrm>
            <a:off x="4038600" y="2025277"/>
            <a:ext cx="7340600" cy="0"/>
          </a:xfrm>
          <a:prstGeom prst="line">
            <a:avLst/>
          </a:prstGeom>
          <a:ln w="3175">
            <a:solidFill>
              <a:srgbClr val="72727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6">
            <a:extLst>
              <a:ext uri="{FF2B5EF4-FFF2-40B4-BE49-F238E27FC236}">
                <a16:creationId xmlns:a16="http://schemas.microsoft.com/office/drawing/2014/main" id="{6EA88048-49DC-61C9-0678-B6F19D23ABAE}"/>
              </a:ext>
            </a:extLst>
          </p:cNvPr>
          <p:cNvCxnSpPr>
            <a:cxnSpLocks/>
          </p:cNvCxnSpPr>
          <p:nvPr userDrawn="1"/>
        </p:nvCxnSpPr>
        <p:spPr>
          <a:xfrm>
            <a:off x="4038600" y="3046158"/>
            <a:ext cx="7340600" cy="0"/>
          </a:xfrm>
          <a:prstGeom prst="line">
            <a:avLst/>
          </a:prstGeom>
          <a:ln w="3175">
            <a:solidFill>
              <a:srgbClr val="72727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FB4F59F-4CA9-6B4F-C468-97E296FD90C1}"/>
              </a:ext>
            </a:extLst>
          </p:cNvPr>
          <p:cNvSpPr txBox="1"/>
          <p:nvPr userDrawn="1"/>
        </p:nvSpPr>
        <p:spPr>
          <a:xfrm>
            <a:off x="4502397" y="1124858"/>
            <a:ext cx="1143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latin typeface="Avenir Next" panose="020B0503020202020204" pitchFamily="34" charset="0"/>
              </a:rPr>
              <a:t>01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1B8148-F470-88B5-740C-9A7F17759D59}"/>
              </a:ext>
            </a:extLst>
          </p:cNvPr>
          <p:cNvSpPr txBox="1"/>
          <p:nvPr userDrawn="1"/>
        </p:nvSpPr>
        <p:spPr>
          <a:xfrm>
            <a:off x="4502397" y="2145061"/>
            <a:ext cx="1143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chemeClr val="tx1">
                    <a:alpha val="55000"/>
                  </a:schemeClr>
                </a:solidFill>
                <a:latin typeface="Avenir Next" panose="020B0503020202020204" pitchFamily="34" charset="0"/>
              </a:rPr>
              <a:t>02</a:t>
            </a:r>
          </a:p>
          <a:p>
            <a:endParaRPr lang="en-US" dirty="0">
              <a:solidFill>
                <a:schemeClr val="tx1">
                  <a:alpha val="5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BE144C-40E7-C1C6-77D6-756773050FDC}"/>
              </a:ext>
            </a:extLst>
          </p:cNvPr>
          <p:cNvSpPr txBox="1"/>
          <p:nvPr userDrawn="1"/>
        </p:nvSpPr>
        <p:spPr>
          <a:xfrm>
            <a:off x="4502397" y="3165236"/>
            <a:ext cx="1143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chemeClr val="tx1">
                    <a:alpha val="55000"/>
                  </a:schemeClr>
                </a:solidFill>
                <a:latin typeface="Avenir Next" panose="020B0503020202020204" pitchFamily="34" charset="0"/>
              </a:rPr>
              <a:t>03</a:t>
            </a:r>
          </a:p>
          <a:p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72CBA12-7E00-A0F8-8BCF-BFD24874EC5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70502" y="6350125"/>
            <a:ext cx="1430154" cy="42993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957CF72-EDA7-889A-6288-0B860D602958}"/>
              </a:ext>
            </a:extLst>
          </p:cNvPr>
          <p:cNvSpPr txBox="1">
            <a:spLocks/>
          </p:cNvSpPr>
          <p:nvPr userDrawn="1"/>
        </p:nvSpPr>
        <p:spPr>
          <a:xfrm>
            <a:off x="6631552" y="6418448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/>
              <a:pPr/>
              <a:t>‹#›</a:t>
            </a:fld>
            <a:endParaRPr lang="en-US" sz="8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C859F0-8C4D-9911-BFE7-A5CFF1202917}"/>
              </a:ext>
            </a:extLst>
          </p:cNvPr>
          <p:cNvCxnSpPr>
            <a:cxnSpLocks/>
          </p:cNvCxnSpPr>
          <p:nvPr userDrawn="1"/>
        </p:nvCxnSpPr>
        <p:spPr>
          <a:xfrm>
            <a:off x="6790578" y="6461795"/>
            <a:ext cx="0" cy="278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93D6F7F-ECE8-0725-635D-1DAF59C26CEF}"/>
              </a:ext>
            </a:extLst>
          </p:cNvPr>
          <p:cNvSpPr txBox="1">
            <a:spLocks/>
          </p:cNvSpPr>
          <p:nvPr userDrawn="1"/>
        </p:nvSpPr>
        <p:spPr>
          <a:xfrm>
            <a:off x="4386860" y="6429747"/>
            <a:ext cx="2347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r>
              <a:rPr lang="en-US" sz="800" dirty="0"/>
              <a:t>© 2024 WAP Sustainability, LLC - Confidential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8B3CC33-668D-29D1-4C6F-F5F8F479C1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-63500" y="-124129"/>
            <a:ext cx="6400800" cy="1066800"/>
          </a:xfrm>
        </p:spPr>
        <p:txBody>
          <a:bodyPr>
            <a:noAutofit/>
          </a:bodyPr>
          <a:lstStyle>
            <a:lvl1pPr marL="0" indent="0">
              <a:buNone/>
              <a:defRPr sz="8000">
                <a:solidFill>
                  <a:schemeClr val="tx1">
                    <a:alpha val="24523"/>
                  </a:schemeClr>
                </a:solidFill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876933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options_grass"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413C04-6C69-CE1F-A74B-0AB11180F888}"/>
              </a:ext>
            </a:extLst>
          </p:cNvPr>
          <p:cNvCxnSpPr>
            <a:cxnSpLocks/>
          </p:cNvCxnSpPr>
          <p:nvPr userDrawn="1"/>
        </p:nvCxnSpPr>
        <p:spPr>
          <a:xfrm>
            <a:off x="0" y="630932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441CB-3310-36EA-21BA-BB223B9E6C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-63500" y="-124129"/>
            <a:ext cx="6400800" cy="1066800"/>
          </a:xfrm>
        </p:spPr>
        <p:txBody>
          <a:bodyPr>
            <a:noAutofit/>
          </a:bodyPr>
          <a:lstStyle>
            <a:lvl1pPr marL="0" indent="0">
              <a:buNone/>
              <a:defRPr sz="800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pic>
        <p:nvPicPr>
          <p:cNvPr id="3" name="Picture 2" descr="WAP Sustainability Consulting – Your Partner in Sustainability">
            <a:extLst>
              <a:ext uri="{FF2B5EF4-FFF2-40B4-BE49-F238E27FC236}">
                <a16:creationId xmlns:a16="http://schemas.microsoft.com/office/drawing/2014/main" id="{2963E533-A951-71CC-7226-30E8178FD0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6372808"/>
            <a:ext cx="1233783" cy="29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E7A9A98D-BB0F-8EA6-4F1C-3B631DD50A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46614" y="1355717"/>
            <a:ext cx="5830986" cy="390262"/>
          </a:xfrm>
        </p:spPr>
        <p:txBody>
          <a:bodyPr>
            <a:normAutofit/>
          </a:bodyPr>
          <a:lstStyle>
            <a:lvl1pPr marL="0" indent="0" algn="l">
              <a:buNone/>
              <a:defRPr sz="2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Include agenda item.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EDB1F364-D044-7252-33BA-93E07FC5EC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46614" y="2376598"/>
            <a:ext cx="5830986" cy="390262"/>
          </a:xfrm>
        </p:spPr>
        <p:txBody>
          <a:bodyPr>
            <a:normAutofit/>
          </a:bodyPr>
          <a:lstStyle>
            <a:lvl1pPr marL="0" indent="0" algn="l">
              <a:buNone/>
              <a:defRPr sz="2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Include agenda item.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9ADA76D3-ABD2-F8A7-95A7-5D580B9F76C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46614" y="3386430"/>
            <a:ext cx="5830986" cy="390262"/>
          </a:xfrm>
        </p:spPr>
        <p:txBody>
          <a:bodyPr>
            <a:normAutofit/>
          </a:bodyPr>
          <a:lstStyle>
            <a:lvl1pPr marL="0" indent="0" algn="l">
              <a:buNone/>
              <a:defRPr sz="2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Include agenda item.</a:t>
            </a:r>
          </a:p>
        </p:txBody>
      </p:sp>
      <p:cxnSp>
        <p:nvCxnSpPr>
          <p:cNvPr id="33" name="Straight Connector 6">
            <a:extLst>
              <a:ext uri="{FF2B5EF4-FFF2-40B4-BE49-F238E27FC236}">
                <a16:creationId xmlns:a16="http://schemas.microsoft.com/office/drawing/2014/main" id="{34992C45-C9C2-6A7F-313C-72066F68D196}"/>
              </a:ext>
            </a:extLst>
          </p:cNvPr>
          <p:cNvCxnSpPr>
            <a:cxnSpLocks/>
          </p:cNvCxnSpPr>
          <p:nvPr userDrawn="1"/>
        </p:nvCxnSpPr>
        <p:spPr>
          <a:xfrm>
            <a:off x="4038600" y="2025277"/>
            <a:ext cx="73406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6">
            <a:extLst>
              <a:ext uri="{FF2B5EF4-FFF2-40B4-BE49-F238E27FC236}">
                <a16:creationId xmlns:a16="http://schemas.microsoft.com/office/drawing/2014/main" id="{8CBE438B-C748-BB61-D2F4-A2C26D85A4D5}"/>
              </a:ext>
            </a:extLst>
          </p:cNvPr>
          <p:cNvCxnSpPr>
            <a:cxnSpLocks/>
          </p:cNvCxnSpPr>
          <p:nvPr userDrawn="1"/>
        </p:nvCxnSpPr>
        <p:spPr>
          <a:xfrm>
            <a:off x="4038600" y="3046158"/>
            <a:ext cx="73406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C01808B-E4F9-0049-8448-0A5F484FB5FD}"/>
              </a:ext>
            </a:extLst>
          </p:cNvPr>
          <p:cNvSpPr txBox="1"/>
          <p:nvPr userDrawn="1"/>
        </p:nvSpPr>
        <p:spPr>
          <a:xfrm>
            <a:off x="4502397" y="1124858"/>
            <a:ext cx="1143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latin typeface="Avenir Next" panose="020B0503020202020204" pitchFamily="34" charset="0"/>
              </a:rPr>
              <a:t>01</a:t>
            </a:r>
          </a:p>
          <a:p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A2CB29-9E49-84D6-6D4B-895C56F34F84}"/>
              </a:ext>
            </a:extLst>
          </p:cNvPr>
          <p:cNvSpPr txBox="1"/>
          <p:nvPr userDrawn="1"/>
        </p:nvSpPr>
        <p:spPr>
          <a:xfrm>
            <a:off x="4502397" y="2145061"/>
            <a:ext cx="1143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chemeClr val="tx1">
                    <a:alpha val="75000"/>
                  </a:schemeClr>
                </a:solidFill>
                <a:latin typeface="Avenir Next" panose="020B0503020202020204" pitchFamily="34" charset="0"/>
              </a:rPr>
              <a:t>02</a:t>
            </a:r>
          </a:p>
          <a:p>
            <a:endParaRPr lang="en-US" dirty="0">
              <a:solidFill>
                <a:schemeClr val="tx1">
                  <a:alpha val="5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CCF7B9-19FE-46A7-F539-2C1B19D8206F}"/>
              </a:ext>
            </a:extLst>
          </p:cNvPr>
          <p:cNvSpPr txBox="1"/>
          <p:nvPr userDrawn="1"/>
        </p:nvSpPr>
        <p:spPr>
          <a:xfrm>
            <a:off x="4502397" y="3165236"/>
            <a:ext cx="1143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chemeClr val="tx1">
                    <a:alpha val="75000"/>
                  </a:schemeClr>
                </a:solidFill>
                <a:latin typeface="Avenir Next" panose="020B0503020202020204" pitchFamily="34" charset="0"/>
              </a:rPr>
              <a:t>03</a:t>
            </a:r>
          </a:p>
          <a:p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8E76A965-7820-831B-4E6D-0D9D21E17EC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70502" y="6350125"/>
            <a:ext cx="1430154" cy="42993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3282C7-DA49-989F-64E6-C49730D376B8}"/>
              </a:ext>
            </a:extLst>
          </p:cNvPr>
          <p:cNvSpPr txBox="1">
            <a:spLocks/>
          </p:cNvSpPr>
          <p:nvPr userDrawn="1"/>
        </p:nvSpPr>
        <p:spPr>
          <a:xfrm>
            <a:off x="6631552" y="6418448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>
                <a:solidFill>
                  <a:schemeClr val="bg1"/>
                </a:solidFill>
              </a:rPr>
              <a:pPr/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135E38-3F39-3AC8-60A0-3A1A4A48B187}"/>
              </a:ext>
            </a:extLst>
          </p:cNvPr>
          <p:cNvCxnSpPr>
            <a:cxnSpLocks/>
          </p:cNvCxnSpPr>
          <p:nvPr userDrawn="1"/>
        </p:nvCxnSpPr>
        <p:spPr>
          <a:xfrm>
            <a:off x="6790578" y="6461795"/>
            <a:ext cx="0" cy="2784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FA3C4-45FE-13AD-BE8D-9A7D810EA951}"/>
              </a:ext>
            </a:extLst>
          </p:cNvPr>
          <p:cNvSpPr txBox="1">
            <a:spLocks/>
          </p:cNvSpPr>
          <p:nvPr userDrawn="1"/>
        </p:nvSpPr>
        <p:spPr>
          <a:xfrm>
            <a:off x="4386860" y="6429747"/>
            <a:ext cx="2347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r>
              <a:rPr lang="en-US" sz="800" dirty="0"/>
              <a:t>© 2024 WAP Sustainability, LLC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76556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413C04-6C69-CE1F-A74B-0AB11180F888}"/>
              </a:ext>
            </a:extLst>
          </p:cNvPr>
          <p:cNvCxnSpPr>
            <a:cxnSpLocks/>
          </p:cNvCxnSpPr>
          <p:nvPr userDrawn="1"/>
        </p:nvCxnSpPr>
        <p:spPr>
          <a:xfrm>
            <a:off x="0" y="630932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4214F97D-7135-78F5-2F02-056F803A92B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70502" y="6350125"/>
            <a:ext cx="1430154" cy="42993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8A6E-CE67-F693-C079-2E571ED74CD9}"/>
              </a:ext>
            </a:extLst>
          </p:cNvPr>
          <p:cNvSpPr txBox="1">
            <a:spLocks/>
          </p:cNvSpPr>
          <p:nvPr userDrawn="1"/>
        </p:nvSpPr>
        <p:spPr>
          <a:xfrm>
            <a:off x="6631552" y="6418448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/>
              <a:pPr/>
              <a:t>‹#›</a:t>
            </a:fld>
            <a:endParaRPr lang="en-US" sz="8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268C1B-4EE5-A1D6-59E7-E55C0E842742}"/>
              </a:ext>
            </a:extLst>
          </p:cNvPr>
          <p:cNvCxnSpPr>
            <a:cxnSpLocks/>
          </p:cNvCxnSpPr>
          <p:nvPr userDrawn="1"/>
        </p:nvCxnSpPr>
        <p:spPr>
          <a:xfrm>
            <a:off x="6790578" y="6461795"/>
            <a:ext cx="0" cy="278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6D488A1F-A057-D397-E0FB-338357E0919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0802" y="5239562"/>
            <a:ext cx="10299700" cy="740376"/>
          </a:xfrm>
        </p:spPr>
        <p:txBody>
          <a:bodyPr>
            <a:noAutofit/>
          </a:bodyPr>
          <a:lstStyle>
            <a:lvl1pPr marL="0" indent="0">
              <a:buNone/>
              <a:defRPr sz="6600">
                <a:solidFill>
                  <a:srgbClr val="78BA74"/>
                </a:solidFill>
              </a:defRPr>
            </a:lvl1pPr>
          </a:lstStyle>
          <a:p>
            <a:pPr lvl="0"/>
            <a:r>
              <a:rPr lang="en-US" dirty="0"/>
              <a:t>Insert Section Title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96A8603-F97D-70A6-D567-12B86A85E5A8}"/>
              </a:ext>
            </a:extLst>
          </p:cNvPr>
          <p:cNvSpPr txBox="1">
            <a:spLocks/>
          </p:cNvSpPr>
          <p:nvPr userDrawn="1"/>
        </p:nvSpPr>
        <p:spPr>
          <a:xfrm>
            <a:off x="4386860" y="6429747"/>
            <a:ext cx="2347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r>
              <a:rPr lang="en-US" sz="800" dirty="0"/>
              <a:t>© 2024 WAP Sustainability, LLC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2658347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P_Logo_600w.jpg" descr="WAP_Logo_600w.jpg">
            <a:extLst>
              <a:ext uri="{FF2B5EF4-FFF2-40B4-BE49-F238E27FC236}">
                <a16:creationId xmlns:a16="http://schemas.microsoft.com/office/drawing/2014/main" id="{9E1C8061-5117-0A71-B8EC-BFBB48140B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344" y="6390931"/>
            <a:ext cx="1152119" cy="27842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413C04-6C69-CE1F-A74B-0AB11180F888}"/>
              </a:ext>
            </a:extLst>
          </p:cNvPr>
          <p:cNvCxnSpPr>
            <a:cxnSpLocks/>
          </p:cNvCxnSpPr>
          <p:nvPr userDrawn="1"/>
        </p:nvCxnSpPr>
        <p:spPr>
          <a:xfrm>
            <a:off x="0" y="630932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4214F97D-7135-78F5-2F02-056F803A92B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70502" y="6350125"/>
            <a:ext cx="1430154" cy="42993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8A6E-CE67-F693-C079-2E571ED74CD9}"/>
              </a:ext>
            </a:extLst>
          </p:cNvPr>
          <p:cNvSpPr txBox="1">
            <a:spLocks/>
          </p:cNvSpPr>
          <p:nvPr userDrawn="1"/>
        </p:nvSpPr>
        <p:spPr>
          <a:xfrm>
            <a:off x="6631552" y="6418448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/>
              <a:pPr/>
              <a:t>‹#›</a:t>
            </a:fld>
            <a:endParaRPr lang="en-US" sz="8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268C1B-4EE5-A1D6-59E7-E55C0E842742}"/>
              </a:ext>
            </a:extLst>
          </p:cNvPr>
          <p:cNvCxnSpPr>
            <a:cxnSpLocks/>
          </p:cNvCxnSpPr>
          <p:nvPr userDrawn="1"/>
        </p:nvCxnSpPr>
        <p:spPr>
          <a:xfrm>
            <a:off x="6790578" y="6461795"/>
            <a:ext cx="0" cy="278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A5DCFF0D-F8DF-14BD-3D81-EC321CBE86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0802" y="5239562"/>
            <a:ext cx="10299700" cy="740376"/>
          </a:xfrm>
        </p:spPr>
        <p:txBody>
          <a:bodyPr>
            <a:noAutofit/>
          </a:bodyPr>
          <a:lstStyle>
            <a:lvl1pPr marL="0" indent="0">
              <a:buNone/>
              <a:defRPr sz="6600">
                <a:solidFill>
                  <a:srgbClr val="727272"/>
                </a:solidFill>
              </a:defRPr>
            </a:lvl1pPr>
          </a:lstStyle>
          <a:p>
            <a:pPr lvl="0"/>
            <a:r>
              <a:rPr lang="en-US" dirty="0"/>
              <a:t>Insert Section Title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BA753A6-D939-5126-4AC1-B57981A9F76F}"/>
              </a:ext>
            </a:extLst>
          </p:cNvPr>
          <p:cNvSpPr txBox="1">
            <a:spLocks/>
          </p:cNvSpPr>
          <p:nvPr userDrawn="1"/>
        </p:nvSpPr>
        <p:spPr>
          <a:xfrm>
            <a:off x="4386860" y="6429747"/>
            <a:ext cx="2347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r>
              <a:rPr lang="en-US" sz="800" dirty="0"/>
              <a:t>© 2024 WAP Sustainability, LLC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3737009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5D5650-236C-CB39-6491-9DB424011D7C}"/>
              </a:ext>
            </a:extLst>
          </p:cNvPr>
          <p:cNvCxnSpPr>
            <a:cxnSpLocks/>
          </p:cNvCxnSpPr>
          <p:nvPr userDrawn="1"/>
        </p:nvCxnSpPr>
        <p:spPr>
          <a:xfrm>
            <a:off x="602361" y="3422306"/>
            <a:ext cx="4162808" cy="6694"/>
          </a:xfrm>
          <a:prstGeom prst="line">
            <a:avLst/>
          </a:prstGeom>
          <a:noFill/>
          <a:ln w="6350" cap="flat">
            <a:solidFill>
              <a:srgbClr val="72727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4A1DEC-03EB-0A37-9950-D995B2CC6F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5463" y="2524117"/>
            <a:ext cx="5837237" cy="698500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727272"/>
                </a:solidFill>
              </a:defRPr>
            </a:lvl1pPr>
          </a:lstStyle>
          <a:p>
            <a:pPr lvl="0"/>
            <a:r>
              <a:rPr lang="en-US" dirty="0"/>
              <a:t>INSERT TITLE HERE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D610CE3-0BFA-D463-6E7D-1F9CDA3D3E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462" y="3645032"/>
            <a:ext cx="5837237" cy="462365"/>
          </a:xfrm>
        </p:spPr>
        <p:txBody>
          <a:bodyPr>
            <a:normAutofit/>
          </a:bodyPr>
          <a:lstStyle>
            <a:lvl1pPr marL="0" indent="0">
              <a:buNone/>
              <a:defRPr sz="2000" b="0" i="1">
                <a:solidFill>
                  <a:srgbClr val="78BA74"/>
                </a:solidFill>
              </a:defRPr>
            </a:lvl1pPr>
          </a:lstStyle>
          <a:p>
            <a:pPr lvl="0"/>
            <a:r>
              <a:rPr lang="en-US" dirty="0"/>
              <a:t>Subtitle   |   Date (</a:t>
            </a:r>
            <a:r>
              <a:rPr lang="en-US" dirty="0" err="1"/>
              <a:t>xx.xx.xxxx</a:t>
            </a:r>
            <a:r>
              <a:rPr lang="en-US" dirty="0"/>
              <a:t>)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BE66CD7-7EB8-3014-2A44-AE653D86064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930193" y="277952"/>
            <a:ext cx="1957388" cy="50723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pic>
        <p:nvPicPr>
          <p:cNvPr id="15" name="WAP_Logo_600w.jpg" descr="WAP_Logo_600w.jpg">
            <a:extLst>
              <a:ext uri="{FF2B5EF4-FFF2-40B4-BE49-F238E27FC236}">
                <a16:creationId xmlns:a16="http://schemas.microsoft.com/office/drawing/2014/main" id="{1A50DF22-B587-EBF6-0B48-A2F3A40832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4949" y="201426"/>
            <a:ext cx="2107129" cy="509223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2390917F-4D89-9A75-66A1-4445525081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461" y="4092246"/>
            <a:ext cx="5837237" cy="462365"/>
          </a:xfrm>
        </p:spPr>
        <p:txBody>
          <a:bodyPr>
            <a:normAutofit/>
          </a:bodyPr>
          <a:lstStyle>
            <a:lvl1pPr marL="0" indent="0">
              <a:buNone/>
              <a:defRPr sz="2000" b="0" i="1">
                <a:solidFill>
                  <a:srgbClr val="78BA74"/>
                </a:solidFill>
              </a:defRPr>
            </a:lvl1pPr>
          </a:lstStyle>
          <a:p>
            <a:pPr lvl="0"/>
            <a:r>
              <a:rPr lang="en-US" dirty="0"/>
              <a:t>Prepared by</a:t>
            </a:r>
          </a:p>
        </p:txBody>
      </p:sp>
    </p:spTree>
    <p:extLst>
      <p:ext uri="{BB962C8B-B14F-4D97-AF65-F5344CB8AC3E}">
        <p14:creationId xmlns:p14="http://schemas.microsoft.com/office/powerpoint/2010/main" val="1592917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Ex.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06458-1FD0-5FC0-9983-F671E9535A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66700" y="304800"/>
            <a:ext cx="5753100" cy="58086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pPr lvl="0"/>
            <a:r>
              <a:rPr lang="en-US" dirty="0"/>
              <a:t>Insert photo, graphic, table, quote, etc.</a:t>
            </a:r>
          </a:p>
        </p:txBody>
      </p:sp>
      <p:pic>
        <p:nvPicPr>
          <p:cNvPr id="8" name="WAP_Logo_600w.jpg" descr="WAP_Logo_600w.jpg">
            <a:extLst>
              <a:ext uri="{FF2B5EF4-FFF2-40B4-BE49-F238E27FC236}">
                <a16:creationId xmlns:a16="http://schemas.microsoft.com/office/drawing/2014/main" id="{3E13FD5C-79A9-AB9B-5C7C-1EC312A7BB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344" y="6390931"/>
            <a:ext cx="1152119" cy="27842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777E27-C5B9-13FA-0B6E-151B4F65608E}"/>
              </a:ext>
            </a:extLst>
          </p:cNvPr>
          <p:cNvCxnSpPr>
            <a:cxnSpLocks/>
          </p:cNvCxnSpPr>
          <p:nvPr userDrawn="1"/>
        </p:nvCxnSpPr>
        <p:spPr>
          <a:xfrm>
            <a:off x="0" y="630932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F410E5F-47CE-923B-9373-7143FE337CA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73802" y="1141380"/>
            <a:ext cx="4762498" cy="2564307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727272"/>
                </a:solidFill>
              </a:defRPr>
            </a:lvl1pPr>
          </a:lstStyle>
          <a:p>
            <a:pPr lvl="0"/>
            <a:r>
              <a:rPr lang="en-US" dirty="0"/>
              <a:t>INCLUDE MAIN HEADLINE HERE.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F56230EF-9529-16B3-6143-8072ADA822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14458" y="5298246"/>
            <a:ext cx="3810842" cy="390262"/>
          </a:xfrm>
        </p:spPr>
        <p:txBody>
          <a:bodyPr>
            <a:normAutofit/>
          </a:bodyPr>
          <a:lstStyle>
            <a:lvl1pPr marL="0" indent="0" algn="r">
              <a:buNone/>
              <a:defRPr sz="2100" b="0">
                <a:solidFill>
                  <a:srgbClr val="78BA74"/>
                </a:solidFill>
              </a:defRPr>
            </a:lvl1pPr>
          </a:lstStyle>
          <a:p>
            <a:pPr lvl="0"/>
            <a:r>
              <a:rPr lang="en-US" dirty="0"/>
              <a:t>Include sub-headline here, if necessary.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5278B26D-9D2D-6B8C-DA97-2219CC2EDC8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70502" y="6350125"/>
            <a:ext cx="1430154" cy="42993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D44C56-7F52-C8BE-74C1-7922E3177D18}"/>
              </a:ext>
            </a:extLst>
          </p:cNvPr>
          <p:cNvSpPr txBox="1">
            <a:spLocks/>
          </p:cNvSpPr>
          <p:nvPr userDrawn="1"/>
        </p:nvSpPr>
        <p:spPr>
          <a:xfrm>
            <a:off x="6631552" y="6418448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/>
              <a:pPr/>
              <a:t>‹#›</a:t>
            </a:fld>
            <a:endParaRPr lang="en-US" sz="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C410E6-DFC7-123A-8F4A-45B9932900FA}"/>
              </a:ext>
            </a:extLst>
          </p:cNvPr>
          <p:cNvCxnSpPr>
            <a:cxnSpLocks/>
          </p:cNvCxnSpPr>
          <p:nvPr userDrawn="1"/>
        </p:nvCxnSpPr>
        <p:spPr>
          <a:xfrm>
            <a:off x="6790578" y="6461795"/>
            <a:ext cx="0" cy="278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3DAD679-35B9-B175-F825-CC530D5C69BE}"/>
              </a:ext>
            </a:extLst>
          </p:cNvPr>
          <p:cNvSpPr txBox="1">
            <a:spLocks/>
          </p:cNvSpPr>
          <p:nvPr userDrawn="1"/>
        </p:nvSpPr>
        <p:spPr>
          <a:xfrm>
            <a:off x="4386860" y="6429747"/>
            <a:ext cx="2347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r>
              <a:rPr lang="en-US" sz="800" dirty="0"/>
              <a:t>© 2024 WAP Sustainability, LLC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21729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Ex.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06458-1FD0-5FC0-9983-F671E9535A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66700" y="304800"/>
            <a:ext cx="5753100" cy="58086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pPr lvl="0"/>
            <a:r>
              <a:rPr lang="en-US" dirty="0"/>
              <a:t>Insert photo, graphic, table, quote, etc.</a:t>
            </a:r>
          </a:p>
        </p:txBody>
      </p:sp>
      <p:pic>
        <p:nvPicPr>
          <p:cNvPr id="8" name="WAP_Logo_600w.jpg" descr="WAP_Logo_600w.jpg">
            <a:extLst>
              <a:ext uri="{FF2B5EF4-FFF2-40B4-BE49-F238E27FC236}">
                <a16:creationId xmlns:a16="http://schemas.microsoft.com/office/drawing/2014/main" id="{3E13FD5C-79A9-AB9B-5C7C-1EC312A7BB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344" y="6390931"/>
            <a:ext cx="1152119" cy="27842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777E27-C5B9-13FA-0B6E-151B4F65608E}"/>
              </a:ext>
            </a:extLst>
          </p:cNvPr>
          <p:cNvCxnSpPr>
            <a:cxnSpLocks/>
          </p:cNvCxnSpPr>
          <p:nvPr userDrawn="1"/>
        </p:nvCxnSpPr>
        <p:spPr>
          <a:xfrm>
            <a:off x="0" y="630932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F410E5F-47CE-923B-9373-7143FE337CA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09456" y="3965839"/>
            <a:ext cx="4762498" cy="2147624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727272"/>
                </a:solidFill>
              </a:defRPr>
            </a:lvl1pPr>
          </a:lstStyle>
          <a:p>
            <a:pPr lvl="0"/>
            <a:r>
              <a:rPr lang="en-US" dirty="0"/>
              <a:t>INCLUDE MAIN HEADLINE HERE.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F56230EF-9529-16B3-6143-8072ADA822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14458" y="5298246"/>
            <a:ext cx="3810842" cy="390262"/>
          </a:xfrm>
        </p:spPr>
        <p:txBody>
          <a:bodyPr>
            <a:normAutofit/>
          </a:bodyPr>
          <a:lstStyle>
            <a:lvl1pPr marL="0" indent="0" algn="r">
              <a:buNone/>
              <a:defRPr sz="2100" b="0">
                <a:solidFill>
                  <a:srgbClr val="78BA74"/>
                </a:solidFill>
              </a:defRPr>
            </a:lvl1pPr>
          </a:lstStyle>
          <a:p>
            <a:pPr lvl="0"/>
            <a:r>
              <a:rPr lang="en-US" dirty="0"/>
              <a:t>Include sub-headline here, if necessary.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B50DFBF-CE10-B73C-A353-085306675BDB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6209456" y="304801"/>
            <a:ext cx="5753100" cy="33401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pPr lvl="0"/>
            <a:r>
              <a:rPr lang="en-US" dirty="0"/>
              <a:t>Insert photo, graphic, table, quote, etc.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C2B6172-66AD-1B7B-F24A-F31C3856B3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70502" y="6350125"/>
            <a:ext cx="1430154" cy="42993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3DE02A9-F93C-F439-13C8-DA91A4978089}"/>
              </a:ext>
            </a:extLst>
          </p:cNvPr>
          <p:cNvSpPr txBox="1">
            <a:spLocks/>
          </p:cNvSpPr>
          <p:nvPr userDrawn="1"/>
        </p:nvSpPr>
        <p:spPr>
          <a:xfrm>
            <a:off x="6631552" y="6418448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/>
              <a:pPr/>
              <a:t>‹#›</a:t>
            </a:fld>
            <a:endParaRPr lang="en-US" sz="8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220625-4DD4-5571-993D-30065D505ABF}"/>
              </a:ext>
            </a:extLst>
          </p:cNvPr>
          <p:cNvCxnSpPr>
            <a:cxnSpLocks/>
          </p:cNvCxnSpPr>
          <p:nvPr userDrawn="1"/>
        </p:nvCxnSpPr>
        <p:spPr>
          <a:xfrm>
            <a:off x="6790578" y="6461795"/>
            <a:ext cx="0" cy="278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CBB51-719A-D210-7377-2641D7DA4370}"/>
              </a:ext>
            </a:extLst>
          </p:cNvPr>
          <p:cNvSpPr txBox="1">
            <a:spLocks/>
          </p:cNvSpPr>
          <p:nvPr userDrawn="1"/>
        </p:nvSpPr>
        <p:spPr>
          <a:xfrm>
            <a:off x="4386860" y="6429747"/>
            <a:ext cx="2347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r>
              <a:rPr lang="en-US" sz="800" dirty="0"/>
              <a:t>© 2024 WAP Sustainability, LLC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922455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Ex.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06458-1FD0-5FC0-9983-F671E9535A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66700" y="1851609"/>
            <a:ext cx="5753100" cy="420628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pPr lvl="0"/>
            <a:r>
              <a:rPr lang="en-US" dirty="0"/>
              <a:t>Insert photo, graphic, table, quote, etc.</a:t>
            </a:r>
          </a:p>
        </p:txBody>
      </p:sp>
      <p:pic>
        <p:nvPicPr>
          <p:cNvPr id="8" name="WAP_Logo_600w.jpg" descr="WAP_Logo_600w.jpg">
            <a:extLst>
              <a:ext uri="{FF2B5EF4-FFF2-40B4-BE49-F238E27FC236}">
                <a16:creationId xmlns:a16="http://schemas.microsoft.com/office/drawing/2014/main" id="{3E13FD5C-79A9-AB9B-5C7C-1EC312A7BB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344" y="6390931"/>
            <a:ext cx="1152119" cy="27842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777E27-C5B9-13FA-0B6E-151B4F65608E}"/>
              </a:ext>
            </a:extLst>
          </p:cNvPr>
          <p:cNvCxnSpPr>
            <a:cxnSpLocks/>
          </p:cNvCxnSpPr>
          <p:nvPr userDrawn="1"/>
        </p:nvCxnSpPr>
        <p:spPr>
          <a:xfrm>
            <a:off x="0" y="630932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F410E5F-47CE-923B-9373-7143FE337CA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6700" y="304801"/>
            <a:ext cx="10299700" cy="1033302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727272"/>
                </a:solidFill>
              </a:defRPr>
            </a:lvl1pPr>
          </a:lstStyle>
          <a:p>
            <a:pPr lvl="0"/>
            <a:r>
              <a:rPr lang="en-US" dirty="0"/>
              <a:t>INCLUDE MAIN HEADLINE HERE.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F56230EF-9529-16B3-6143-8072ADA822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5946" y="988646"/>
            <a:ext cx="6518554" cy="390262"/>
          </a:xfrm>
        </p:spPr>
        <p:txBody>
          <a:bodyPr>
            <a:normAutofit/>
          </a:bodyPr>
          <a:lstStyle>
            <a:lvl1pPr marL="0" indent="0" algn="l">
              <a:buNone/>
              <a:defRPr sz="2100" b="0">
                <a:solidFill>
                  <a:srgbClr val="78BA74"/>
                </a:solidFill>
              </a:defRPr>
            </a:lvl1pPr>
          </a:lstStyle>
          <a:p>
            <a:pPr lvl="0"/>
            <a:r>
              <a:rPr lang="en-US" dirty="0"/>
              <a:t>Include sub-headline here, if necessary.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B50DFBF-CE10-B73C-A353-085306675BDB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6172200" y="1851627"/>
            <a:ext cx="5753100" cy="42062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pPr lvl="0"/>
            <a:r>
              <a:rPr lang="en-US" dirty="0"/>
              <a:t>Insert photo, graphic, table, quote, etc.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79ABD6A-8E31-22B6-34A3-463336A078E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70502" y="6350125"/>
            <a:ext cx="1430154" cy="42993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8E06718-D871-8262-3D31-473DB0DA48A0}"/>
              </a:ext>
            </a:extLst>
          </p:cNvPr>
          <p:cNvSpPr txBox="1">
            <a:spLocks/>
          </p:cNvSpPr>
          <p:nvPr userDrawn="1"/>
        </p:nvSpPr>
        <p:spPr>
          <a:xfrm>
            <a:off x="6631552" y="6418448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/>
              <a:pPr/>
              <a:t>‹#›</a:t>
            </a:fld>
            <a:endParaRPr lang="en-US" sz="8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D8CCB6-7BCA-72F6-F50D-32046424C677}"/>
              </a:ext>
            </a:extLst>
          </p:cNvPr>
          <p:cNvCxnSpPr>
            <a:cxnSpLocks/>
          </p:cNvCxnSpPr>
          <p:nvPr userDrawn="1"/>
        </p:nvCxnSpPr>
        <p:spPr>
          <a:xfrm>
            <a:off x="6790578" y="6461795"/>
            <a:ext cx="0" cy="278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F0882CD-A46E-A7FC-09F4-C401B98AC30C}"/>
              </a:ext>
            </a:extLst>
          </p:cNvPr>
          <p:cNvSpPr txBox="1">
            <a:spLocks/>
          </p:cNvSpPr>
          <p:nvPr userDrawn="1"/>
        </p:nvSpPr>
        <p:spPr>
          <a:xfrm>
            <a:off x="4731635" y="6433310"/>
            <a:ext cx="2347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r>
              <a:rPr lang="en-US" sz="800" dirty="0"/>
              <a:t>© 2024 WAP Sustainability, LLC</a:t>
            </a:r>
          </a:p>
        </p:txBody>
      </p:sp>
    </p:spTree>
    <p:extLst>
      <p:ext uri="{BB962C8B-B14F-4D97-AF65-F5344CB8AC3E}">
        <p14:creationId xmlns:p14="http://schemas.microsoft.com/office/powerpoint/2010/main" val="17118355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Ex.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06458-1FD0-5FC0-9983-F671E9535A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66700" y="1851609"/>
            <a:ext cx="5753100" cy="420628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pPr lvl="0"/>
            <a:r>
              <a:rPr lang="en-US" dirty="0"/>
              <a:t>Insert photo, graphic, table, quote, etc.</a:t>
            </a:r>
          </a:p>
        </p:txBody>
      </p:sp>
      <p:pic>
        <p:nvPicPr>
          <p:cNvPr id="8" name="WAP_Logo_600w.jpg" descr="WAP_Logo_600w.jpg">
            <a:extLst>
              <a:ext uri="{FF2B5EF4-FFF2-40B4-BE49-F238E27FC236}">
                <a16:creationId xmlns:a16="http://schemas.microsoft.com/office/drawing/2014/main" id="{3E13FD5C-79A9-AB9B-5C7C-1EC312A7BB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344" y="6390931"/>
            <a:ext cx="1152119" cy="27842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777E27-C5B9-13FA-0B6E-151B4F65608E}"/>
              </a:ext>
            </a:extLst>
          </p:cNvPr>
          <p:cNvCxnSpPr>
            <a:cxnSpLocks/>
          </p:cNvCxnSpPr>
          <p:nvPr userDrawn="1"/>
        </p:nvCxnSpPr>
        <p:spPr>
          <a:xfrm>
            <a:off x="0" y="630932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F410E5F-47CE-923B-9373-7143FE337CA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6700" y="304801"/>
            <a:ext cx="10299700" cy="1033302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727272"/>
                </a:solidFill>
              </a:defRPr>
            </a:lvl1pPr>
          </a:lstStyle>
          <a:p>
            <a:pPr lvl="0"/>
            <a:r>
              <a:rPr lang="en-US" dirty="0"/>
              <a:t>INCLUDE MAIN HEADLINE HERE.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F56230EF-9529-16B3-6143-8072ADA822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5946" y="988646"/>
            <a:ext cx="6518554" cy="390262"/>
          </a:xfrm>
        </p:spPr>
        <p:txBody>
          <a:bodyPr>
            <a:normAutofit/>
          </a:bodyPr>
          <a:lstStyle>
            <a:lvl1pPr marL="0" indent="0" algn="l">
              <a:buNone/>
              <a:defRPr sz="2100" b="0">
                <a:solidFill>
                  <a:srgbClr val="78BA74"/>
                </a:solidFill>
              </a:defRPr>
            </a:lvl1pPr>
          </a:lstStyle>
          <a:p>
            <a:pPr lvl="0"/>
            <a:r>
              <a:rPr lang="en-US" dirty="0"/>
              <a:t>Include sub-headline here, if necessary.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1FB79372-4D80-9839-8DB5-CEAC01498FF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47978" y="1826816"/>
            <a:ext cx="5677321" cy="4231075"/>
          </a:xfr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400" b="0">
                <a:solidFill>
                  <a:srgbClr val="727272"/>
                </a:solidFill>
              </a:defRPr>
            </a:lvl1pPr>
            <a:lvl3pPr marL="1257300" indent="-342900">
              <a:buFont typeface="Courier New" panose="02070309020205020404" pitchFamily="49" charset="0"/>
              <a:buChar char="o"/>
              <a:defRPr/>
            </a:lvl3pPr>
            <a:lvl4pPr marL="1714500" indent="-342900">
              <a:buFont typeface="Courier New" panose="02070309020205020404" pitchFamily="49" charset="0"/>
              <a:buChar char="o"/>
              <a:defRPr>
                <a:solidFill>
                  <a:srgbClr val="78BA74"/>
                </a:solidFill>
              </a:defRPr>
            </a:lvl4pPr>
            <a:lvl5pPr marL="2114550" indent="-285750">
              <a:buFont typeface="Courier New" panose="02070309020205020404" pitchFamily="49" charset="0"/>
              <a:buChar char="o"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DBEA06C-1E0F-C60C-7F17-44AB341B0B9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70502" y="6350125"/>
            <a:ext cx="1430154" cy="42993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F38B8E-F36C-057B-C3E2-D4128DD537B5}"/>
              </a:ext>
            </a:extLst>
          </p:cNvPr>
          <p:cNvSpPr txBox="1">
            <a:spLocks/>
          </p:cNvSpPr>
          <p:nvPr userDrawn="1"/>
        </p:nvSpPr>
        <p:spPr>
          <a:xfrm>
            <a:off x="6631552" y="6418448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/>
              <a:pPr/>
              <a:t>‹#›</a:t>
            </a:fld>
            <a:endParaRPr lang="en-US" sz="8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C7F549-FCDA-DE94-09C3-3C7CA57737CF}"/>
              </a:ext>
            </a:extLst>
          </p:cNvPr>
          <p:cNvCxnSpPr>
            <a:cxnSpLocks/>
          </p:cNvCxnSpPr>
          <p:nvPr userDrawn="1"/>
        </p:nvCxnSpPr>
        <p:spPr>
          <a:xfrm>
            <a:off x="6790578" y="6461795"/>
            <a:ext cx="0" cy="278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0B4FFD-DA24-DE92-9785-3FDE7233D70D}"/>
              </a:ext>
            </a:extLst>
          </p:cNvPr>
          <p:cNvSpPr txBox="1">
            <a:spLocks/>
          </p:cNvSpPr>
          <p:nvPr userDrawn="1"/>
        </p:nvSpPr>
        <p:spPr>
          <a:xfrm>
            <a:off x="4386860" y="6429747"/>
            <a:ext cx="2347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r>
              <a:rPr lang="en-US" sz="800" dirty="0"/>
              <a:t>© 2024 WAP Sustainability, LLC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697064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Ex.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AP_Logo_600w.jpg" descr="WAP_Logo_600w.jpg">
            <a:extLst>
              <a:ext uri="{FF2B5EF4-FFF2-40B4-BE49-F238E27FC236}">
                <a16:creationId xmlns:a16="http://schemas.microsoft.com/office/drawing/2014/main" id="{3E13FD5C-79A9-AB9B-5C7C-1EC312A7BB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344" y="6390931"/>
            <a:ext cx="1152119" cy="27842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777E27-C5B9-13FA-0B6E-151B4F65608E}"/>
              </a:ext>
            </a:extLst>
          </p:cNvPr>
          <p:cNvCxnSpPr>
            <a:cxnSpLocks/>
          </p:cNvCxnSpPr>
          <p:nvPr userDrawn="1"/>
        </p:nvCxnSpPr>
        <p:spPr>
          <a:xfrm>
            <a:off x="0" y="630932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F410E5F-47CE-923B-9373-7143FE337CA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6700" y="304801"/>
            <a:ext cx="10299700" cy="1033302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727272"/>
                </a:solidFill>
              </a:defRPr>
            </a:lvl1pPr>
          </a:lstStyle>
          <a:p>
            <a:pPr lvl="0"/>
            <a:r>
              <a:rPr lang="en-US" dirty="0"/>
              <a:t>INCLUDE MAIN HEADLINE HERE.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F56230EF-9529-16B3-6143-8072ADA822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5946" y="988646"/>
            <a:ext cx="6518554" cy="390262"/>
          </a:xfrm>
        </p:spPr>
        <p:txBody>
          <a:bodyPr>
            <a:normAutofit/>
          </a:bodyPr>
          <a:lstStyle>
            <a:lvl1pPr marL="0" indent="0" algn="l">
              <a:buNone/>
              <a:defRPr sz="2100" b="0">
                <a:solidFill>
                  <a:srgbClr val="78BA74"/>
                </a:solidFill>
              </a:defRPr>
            </a:lvl1pPr>
          </a:lstStyle>
          <a:p>
            <a:pPr lvl="0"/>
            <a:r>
              <a:rPr lang="en-US" dirty="0"/>
              <a:t>Include sub-headline here, if necessary.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1FB79372-4D80-9839-8DB5-CEAC01498FF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66278" y="1804776"/>
            <a:ext cx="5677321" cy="4231075"/>
          </a:xfr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400" b="1">
                <a:solidFill>
                  <a:srgbClr val="78BA74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Courier New" panose="02070309020205020404" pitchFamily="49" charset="0"/>
              <a:buChar char="o"/>
              <a:defRPr/>
            </a:lvl3pPr>
            <a:lvl4pPr marL="1714500" indent="-342900">
              <a:buFont typeface="Courier New" panose="02070309020205020404" pitchFamily="49" charset="0"/>
              <a:buChar char="o"/>
              <a:defRPr>
                <a:solidFill>
                  <a:srgbClr val="78BA74"/>
                </a:solidFill>
              </a:defRPr>
            </a:lvl4pPr>
            <a:lvl5pPr marL="2114550" indent="-285750">
              <a:buFont typeface="Courier New" panose="02070309020205020404" pitchFamily="49" charset="0"/>
              <a:buChar char="o"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0745841E-6F13-8373-EAE8-C889907C8D7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70502" y="6350125"/>
            <a:ext cx="1430154" cy="42993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5E70A4-FD64-26CD-46E0-C48EA38E8C1C}"/>
              </a:ext>
            </a:extLst>
          </p:cNvPr>
          <p:cNvSpPr txBox="1">
            <a:spLocks/>
          </p:cNvSpPr>
          <p:nvPr userDrawn="1"/>
        </p:nvSpPr>
        <p:spPr>
          <a:xfrm>
            <a:off x="6631552" y="6418448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/>
              <a:pPr/>
              <a:t>‹#›</a:t>
            </a:fld>
            <a:endParaRPr lang="en-US" sz="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0FFBA7-4533-3D6E-B5FE-FFB6AA6B4554}"/>
              </a:ext>
            </a:extLst>
          </p:cNvPr>
          <p:cNvCxnSpPr>
            <a:cxnSpLocks/>
          </p:cNvCxnSpPr>
          <p:nvPr userDrawn="1"/>
        </p:nvCxnSpPr>
        <p:spPr>
          <a:xfrm>
            <a:off x="6790578" y="6461795"/>
            <a:ext cx="0" cy="278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3062AE9-587F-D711-3AD3-7C2E683C882E}"/>
              </a:ext>
            </a:extLst>
          </p:cNvPr>
          <p:cNvSpPr txBox="1">
            <a:spLocks/>
          </p:cNvSpPr>
          <p:nvPr userDrawn="1"/>
        </p:nvSpPr>
        <p:spPr>
          <a:xfrm>
            <a:off x="4386860" y="6429747"/>
            <a:ext cx="2347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r>
              <a:rPr lang="en-US" sz="800" dirty="0"/>
              <a:t>© 2024 WAP Sustainability, LLC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893442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Ex.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06458-1FD0-5FC0-9983-F671E9535A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66700" y="1851609"/>
            <a:ext cx="4255344" cy="420628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pPr lvl="0"/>
            <a:r>
              <a:rPr lang="en-US" dirty="0"/>
              <a:t>Insert photo, graphic, table, quote, etc.</a:t>
            </a:r>
          </a:p>
        </p:txBody>
      </p:sp>
      <p:pic>
        <p:nvPicPr>
          <p:cNvPr id="8" name="WAP_Logo_600w.jpg" descr="WAP_Logo_600w.jpg">
            <a:extLst>
              <a:ext uri="{FF2B5EF4-FFF2-40B4-BE49-F238E27FC236}">
                <a16:creationId xmlns:a16="http://schemas.microsoft.com/office/drawing/2014/main" id="{3E13FD5C-79A9-AB9B-5C7C-1EC312A7BB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344" y="6390931"/>
            <a:ext cx="1152119" cy="27842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777E27-C5B9-13FA-0B6E-151B4F65608E}"/>
              </a:ext>
            </a:extLst>
          </p:cNvPr>
          <p:cNvCxnSpPr>
            <a:cxnSpLocks/>
          </p:cNvCxnSpPr>
          <p:nvPr userDrawn="1"/>
        </p:nvCxnSpPr>
        <p:spPr>
          <a:xfrm>
            <a:off x="0" y="630932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F410E5F-47CE-923B-9373-7143FE337CA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6700" y="304801"/>
            <a:ext cx="10299700" cy="1033302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727272"/>
                </a:solidFill>
              </a:defRPr>
            </a:lvl1pPr>
          </a:lstStyle>
          <a:p>
            <a:pPr lvl="0"/>
            <a:r>
              <a:rPr lang="en-US" dirty="0"/>
              <a:t>INCLUDE MAIN HEADLINE HERE.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B97CAE-6D32-3468-6B73-0FAA3AA1F78A}"/>
              </a:ext>
            </a:extLst>
          </p:cNvPr>
          <p:cNvSpPr/>
          <p:nvPr userDrawn="1"/>
        </p:nvSpPr>
        <p:spPr>
          <a:xfrm>
            <a:off x="7936656" y="0"/>
            <a:ext cx="425534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F56230EF-9529-16B3-6143-8072ADA822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5946" y="988646"/>
            <a:ext cx="6518554" cy="390262"/>
          </a:xfrm>
        </p:spPr>
        <p:txBody>
          <a:bodyPr>
            <a:normAutofit/>
          </a:bodyPr>
          <a:lstStyle>
            <a:lvl1pPr marL="0" indent="0" algn="l">
              <a:buNone/>
              <a:defRPr sz="2100" b="0">
                <a:solidFill>
                  <a:srgbClr val="78BA74"/>
                </a:solidFill>
              </a:defRPr>
            </a:lvl1pPr>
          </a:lstStyle>
          <a:p>
            <a:pPr lvl="0"/>
            <a:r>
              <a:rPr lang="en-US" dirty="0"/>
              <a:t>Include sub-headline here, if necessary.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BDB594A8-A405-94A0-E8F5-53A8A38D8B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47636" y="1826817"/>
            <a:ext cx="3009478" cy="4231075"/>
          </a:xfr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400" b="1">
                <a:solidFill>
                  <a:srgbClr val="727272"/>
                </a:solidFill>
              </a:defRPr>
            </a:lvl1pPr>
            <a:lvl3pPr marL="1257300" indent="-342900">
              <a:buFont typeface="Courier New" panose="02070309020205020404" pitchFamily="49" charset="0"/>
              <a:buChar char="o"/>
              <a:defRPr/>
            </a:lvl3pPr>
            <a:lvl4pPr marL="1714500" indent="-342900">
              <a:buFont typeface="Courier New" panose="02070309020205020404" pitchFamily="49" charset="0"/>
              <a:buChar char="o"/>
              <a:defRPr>
                <a:solidFill>
                  <a:srgbClr val="78BA74"/>
                </a:solidFill>
              </a:defRPr>
            </a:lvl4pPr>
            <a:lvl5pPr marL="2114550" indent="-285750">
              <a:buFont typeface="Courier New" panose="02070309020205020404" pitchFamily="49" charset="0"/>
              <a:buChar char="o"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8FAB5116-EC63-BAB9-FD18-5B5A36C3B5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559589" y="562360"/>
            <a:ext cx="3009478" cy="5495522"/>
          </a:xfr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1257300" indent="-342900"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3pPr>
            <a:lvl4pPr marL="1714500" indent="-342900"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4pPr>
            <a:lvl5pPr marL="2114550" indent="-285750"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3C22793-A194-0863-5789-E97A263FCB2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70502" y="6350125"/>
            <a:ext cx="1430154" cy="42993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C7B4EBE-9A03-6D18-C249-5B8746C5EADF}"/>
              </a:ext>
            </a:extLst>
          </p:cNvPr>
          <p:cNvSpPr txBox="1">
            <a:spLocks/>
          </p:cNvSpPr>
          <p:nvPr userDrawn="1"/>
        </p:nvSpPr>
        <p:spPr>
          <a:xfrm>
            <a:off x="6631552" y="6418448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/>
              <a:pPr/>
              <a:t>‹#›</a:t>
            </a:fld>
            <a:endParaRPr lang="en-US" sz="8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743530-527A-3F1D-ADCF-7CAC929499FB}"/>
              </a:ext>
            </a:extLst>
          </p:cNvPr>
          <p:cNvCxnSpPr>
            <a:cxnSpLocks/>
          </p:cNvCxnSpPr>
          <p:nvPr userDrawn="1"/>
        </p:nvCxnSpPr>
        <p:spPr>
          <a:xfrm>
            <a:off x="6790578" y="6461795"/>
            <a:ext cx="0" cy="278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627159D-66CE-7B0E-BFF8-C1DC91E04F94}"/>
              </a:ext>
            </a:extLst>
          </p:cNvPr>
          <p:cNvSpPr txBox="1">
            <a:spLocks/>
          </p:cNvSpPr>
          <p:nvPr userDrawn="1"/>
        </p:nvSpPr>
        <p:spPr>
          <a:xfrm>
            <a:off x="4386860" y="6429747"/>
            <a:ext cx="2347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r>
              <a:rPr lang="en-US" sz="800" dirty="0"/>
              <a:t>© 2024 WAP Sustainability, LLC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825443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Ex.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06458-1FD0-5FC0-9983-F671E9535A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66699" y="1851609"/>
            <a:ext cx="5008685" cy="420628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pPr lvl="0"/>
            <a:r>
              <a:rPr lang="en-US" dirty="0"/>
              <a:t>Insert photo, graphic, table, quote, etc.</a:t>
            </a:r>
          </a:p>
        </p:txBody>
      </p:sp>
      <p:pic>
        <p:nvPicPr>
          <p:cNvPr id="8" name="WAP_Logo_600w.jpg" descr="WAP_Logo_600w.jpg">
            <a:extLst>
              <a:ext uri="{FF2B5EF4-FFF2-40B4-BE49-F238E27FC236}">
                <a16:creationId xmlns:a16="http://schemas.microsoft.com/office/drawing/2014/main" id="{3E13FD5C-79A9-AB9B-5C7C-1EC312A7BB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344" y="6390931"/>
            <a:ext cx="1152119" cy="27842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777E27-C5B9-13FA-0B6E-151B4F65608E}"/>
              </a:ext>
            </a:extLst>
          </p:cNvPr>
          <p:cNvCxnSpPr>
            <a:cxnSpLocks/>
          </p:cNvCxnSpPr>
          <p:nvPr userDrawn="1"/>
        </p:nvCxnSpPr>
        <p:spPr>
          <a:xfrm>
            <a:off x="0" y="630932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F410E5F-47CE-923B-9373-7143FE337CA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6700" y="304801"/>
            <a:ext cx="10299700" cy="1033302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727272"/>
                </a:solidFill>
              </a:defRPr>
            </a:lvl1pPr>
          </a:lstStyle>
          <a:p>
            <a:pPr lvl="0"/>
            <a:r>
              <a:rPr lang="en-US" dirty="0"/>
              <a:t>INCLUDE MAIN HEADLINE HERE.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B97CAE-6D32-3468-6B73-0FAA3AA1F78A}"/>
              </a:ext>
            </a:extLst>
          </p:cNvPr>
          <p:cNvSpPr/>
          <p:nvPr userDrawn="1"/>
        </p:nvSpPr>
        <p:spPr>
          <a:xfrm>
            <a:off x="8378992" y="0"/>
            <a:ext cx="3813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F56230EF-9529-16B3-6143-8072ADA822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5946" y="988646"/>
            <a:ext cx="6518554" cy="390262"/>
          </a:xfrm>
        </p:spPr>
        <p:txBody>
          <a:bodyPr>
            <a:normAutofit/>
          </a:bodyPr>
          <a:lstStyle>
            <a:lvl1pPr marL="0" indent="0" algn="l">
              <a:buNone/>
              <a:defRPr sz="2100" b="0">
                <a:solidFill>
                  <a:srgbClr val="78BA74"/>
                </a:solidFill>
              </a:defRPr>
            </a:lvl1pPr>
          </a:lstStyle>
          <a:p>
            <a:pPr lvl="0"/>
            <a:r>
              <a:rPr lang="en-US" dirty="0"/>
              <a:t>Include sub-headline here, if necessary.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BDB594A8-A405-94A0-E8F5-53A8A38D8B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04338" y="1851609"/>
            <a:ext cx="2749062" cy="4206283"/>
          </a:xfr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400" b="1">
                <a:solidFill>
                  <a:srgbClr val="78BA74"/>
                </a:solidFill>
              </a:defRPr>
            </a:lvl1pPr>
            <a:lvl3pPr marL="1257300" indent="-342900">
              <a:buFont typeface="Courier New" panose="02070309020205020404" pitchFamily="49" charset="0"/>
              <a:buChar char="o"/>
              <a:defRPr/>
            </a:lvl3pPr>
            <a:lvl4pPr marL="1714500" indent="-342900">
              <a:buFont typeface="Courier New" panose="02070309020205020404" pitchFamily="49" charset="0"/>
              <a:buChar char="o"/>
              <a:defRPr>
                <a:solidFill>
                  <a:srgbClr val="78BA74"/>
                </a:solidFill>
              </a:defRPr>
            </a:lvl4pPr>
            <a:lvl5pPr marL="2114550" indent="-285750">
              <a:buFont typeface="Courier New" panose="02070309020205020404" pitchFamily="49" charset="0"/>
              <a:buChar char="o"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4A659C3-F1B7-F35D-2CD1-5F4493FFEFA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70502" y="6350125"/>
            <a:ext cx="1430154" cy="42993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C7F2078-ADB4-345F-49DE-248FABB8A1B1}"/>
              </a:ext>
            </a:extLst>
          </p:cNvPr>
          <p:cNvSpPr txBox="1">
            <a:spLocks/>
          </p:cNvSpPr>
          <p:nvPr userDrawn="1"/>
        </p:nvSpPr>
        <p:spPr>
          <a:xfrm>
            <a:off x="6631552" y="6418448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/>
              <a:pPr/>
              <a:t>‹#›</a:t>
            </a:fld>
            <a:endParaRPr lang="en-US" sz="8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73E3E7-B6F4-3B40-0529-1A8F5A3AADCB}"/>
              </a:ext>
            </a:extLst>
          </p:cNvPr>
          <p:cNvCxnSpPr>
            <a:cxnSpLocks/>
          </p:cNvCxnSpPr>
          <p:nvPr userDrawn="1"/>
        </p:nvCxnSpPr>
        <p:spPr>
          <a:xfrm>
            <a:off x="6790578" y="6461795"/>
            <a:ext cx="0" cy="278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4281BF2-9453-2495-9EFB-F7D60D3C4F82}"/>
              </a:ext>
            </a:extLst>
          </p:cNvPr>
          <p:cNvSpPr txBox="1">
            <a:spLocks/>
          </p:cNvSpPr>
          <p:nvPr userDrawn="1"/>
        </p:nvSpPr>
        <p:spPr>
          <a:xfrm>
            <a:off x="4386860" y="6429747"/>
            <a:ext cx="2347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r>
              <a:rPr lang="en-US" sz="800" dirty="0"/>
              <a:t>© 2024 WAP Sustainability, LLC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531906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P_Logo_600w.jpg" descr="WAP_Logo_600w.jpg">
            <a:extLst>
              <a:ext uri="{FF2B5EF4-FFF2-40B4-BE49-F238E27FC236}">
                <a16:creationId xmlns:a16="http://schemas.microsoft.com/office/drawing/2014/main" id="{9E1C8061-5117-0A71-B8EC-BFBB48140B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344" y="6390931"/>
            <a:ext cx="1152119" cy="27842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413C04-6C69-CE1F-A74B-0AB11180F888}"/>
              </a:ext>
            </a:extLst>
          </p:cNvPr>
          <p:cNvCxnSpPr>
            <a:cxnSpLocks/>
          </p:cNvCxnSpPr>
          <p:nvPr userDrawn="1"/>
        </p:nvCxnSpPr>
        <p:spPr>
          <a:xfrm>
            <a:off x="0" y="630932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4214F97D-7135-78F5-2F02-056F803A92B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70502" y="6350125"/>
            <a:ext cx="1430154" cy="42993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8A6E-CE67-F693-C079-2E571ED74CD9}"/>
              </a:ext>
            </a:extLst>
          </p:cNvPr>
          <p:cNvSpPr txBox="1">
            <a:spLocks/>
          </p:cNvSpPr>
          <p:nvPr userDrawn="1"/>
        </p:nvSpPr>
        <p:spPr>
          <a:xfrm>
            <a:off x="6631552" y="6418448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/>
              <a:pPr/>
              <a:t>‹#›</a:t>
            </a:fld>
            <a:endParaRPr lang="en-US" sz="8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268C1B-4EE5-A1D6-59E7-E55C0E842742}"/>
              </a:ext>
            </a:extLst>
          </p:cNvPr>
          <p:cNvCxnSpPr>
            <a:cxnSpLocks/>
          </p:cNvCxnSpPr>
          <p:nvPr userDrawn="1"/>
        </p:nvCxnSpPr>
        <p:spPr>
          <a:xfrm>
            <a:off x="6790578" y="6461795"/>
            <a:ext cx="0" cy="278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7EC94-F031-4D74-5F0E-13B17E81AD8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-1" y="0"/>
            <a:ext cx="12192001" cy="630677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pPr lvl="0"/>
            <a:r>
              <a:rPr lang="en-US" dirty="0"/>
              <a:t>Insert photo, graphic, table, quote, etc.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5A0A902-24D1-A123-8A63-439D7B0CD1D5}"/>
              </a:ext>
            </a:extLst>
          </p:cNvPr>
          <p:cNvSpPr txBox="1">
            <a:spLocks/>
          </p:cNvSpPr>
          <p:nvPr userDrawn="1"/>
        </p:nvSpPr>
        <p:spPr>
          <a:xfrm>
            <a:off x="4386860" y="6429747"/>
            <a:ext cx="2347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r>
              <a:rPr lang="en-US" sz="800" dirty="0"/>
              <a:t>© 2024 WAP Sustainability, LLC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723740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P_Logo_600w.jpg" descr="WAP_Logo_600w.jpg">
            <a:extLst>
              <a:ext uri="{FF2B5EF4-FFF2-40B4-BE49-F238E27FC236}">
                <a16:creationId xmlns:a16="http://schemas.microsoft.com/office/drawing/2014/main" id="{9E1C8061-5117-0A71-B8EC-BFBB48140B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344" y="6390931"/>
            <a:ext cx="1152119" cy="27842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413C04-6C69-CE1F-A74B-0AB11180F888}"/>
              </a:ext>
            </a:extLst>
          </p:cNvPr>
          <p:cNvCxnSpPr>
            <a:cxnSpLocks/>
          </p:cNvCxnSpPr>
          <p:nvPr userDrawn="1"/>
        </p:nvCxnSpPr>
        <p:spPr>
          <a:xfrm>
            <a:off x="0" y="630932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4214F97D-7135-78F5-2F02-056F803A92B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70502" y="6350125"/>
            <a:ext cx="1430154" cy="42993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8A6E-CE67-F693-C079-2E571ED74CD9}"/>
              </a:ext>
            </a:extLst>
          </p:cNvPr>
          <p:cNvSpPr txBox="1">
            <a:spLocks/>
          </p:cNvSpPr>
          <p:nvPr userDrawn="1"/>
        </p:nvSpPr>
        <p:spPr>
          <a:xfrm>
            <a:off x="6631552" y="6418448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/>
              <a:pPr/>
              <a:t>‹#›</a:t>
            </a:fld>
            <a:endParaRPr lang="en-US" sz="8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268C1B-4EE5-A1D6-59E7-E55C0E842742}"/>
              </a:ext>
            </a:extLst>
          </p:cNvPr>
          <p:cNvCxnSpPr>
            <a:cxnSpLocks/>
          </p:cNvCxnSpPr>
          <p:nvPr userDrawn="1"/>
        </p:nvCxnSpPr>
        <p:spPr>
          <a:xfrm>
            <a:off x="6790578" y="6461795"/>
            <a:ext cx="0" cy="278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7EC94-F031-4D74-5F0E-13B17E81AD8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-1" y="0"/>
            <a:ext cx="5798373" cy="630932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pPr lvl="0"/>
            <a:r>
              <a:rPr lang="en-US" dirty="0"/>
              <a:t>Insert photo, graphic, table, quote, etc.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DFCC5E3-E5ED-E3AD-A817-367E08D891C5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5905224" y="1"/>
            <a:ext cx="6286776" cy="293683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pPr lvl="0"/>
            <a:r>
              <a:rPr lang="en-US" dirty="0"/>
              <a:t>Insert photo, graphic, table, quote, etc.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D07F458-65F6-F41C-8AFE-D238739A1036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5905224" y="3033763"/>
            <a:ext cx="6286776" cy="325956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pPr lvl="0"/>
            <a:r>
              <a:rPr lang="en-US" dirty="0"/>
              <a:t>Insert photo, graphic, table, quote, etc.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428E530-001E-29DB-F0F3-3BD9666B015D}"/>
              </a:ext>
            </a:extLst>
          </p:cNvPr>
          <p:cNvSpPr txBox="1">
            <a:spLocks/>
          </p:cNvSpPr>
          <p:nvPr userDrawn="1"/>
        </p:nvSpPr>
        <p:spPr>
          <a:xfrm>
            <a:off x="4386860" y="6429747"/>
            <a:ext cx="2347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r>
              <a:rPr lang="en-US" sz="800" dirty="0"/>
              <a:t>© 2024 WAP Sustainability, LLC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1482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P_Logo_600w.jpg" descr="WAP_Logo_600w.jpg">
            <a:extLst>
              <a:ext uri="{FF2B5EF4-FFF2-40B4-BE49-F238E27FC236}">
                <a16:creationId xmlns:a16="http://schemas.microsoft.com/office/drawing/2014/main" id="{9E1C8061-5117-0A71-B8EC-BFBB48140B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344" y="6390931"/>
            <a:ext cx="1152119" cy="27842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413C04-6C69-CE1F-A74B-0AB11180F888}"/>
              </a:ext>
            </a:extLst>
          </p:cNvPr>
          <p:cNvCxnSpPr>
            <a:cxnSpLocks/>
          </p:cNvCxnSpPr>
          <p:nvPr userDrawn="1"/>
        </p:nvCxnSpPr>
        <p:spPr>
          <a:xfrm>
            <a:off x="0" y="630932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CFA7A658-1D30-1001-44C4-C069C033860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69129" y="3065277"/>
            <a:ext cx="4453741" cy="390262"/>
          </a:xfrm>
        </p:spPr>
        <p:txBody>
          <a:bodyPr>
            <a:normAutofit/>
          </a:bodyPr>
          <a:lstStyle>
            <a:lvl1pPr marL="0" indent="0" algn="ctr">
              <a:buNone/>
              <a:defRPr sz="2100" b="0">
                <a:solidFill>
                  <a:srgbClr val="727272"/>
                </a:solidFill>
              </a:defRPr>
            </a:lvl1pPr>
          </a:lstStyle>
          <a:p>
            <a:pPr lvl="0"/>
            <a:r>
              <a:rPr lang="en-US" dirty="0"/>
              <a:t>Include any necessary sub-headlines/secondary ideas here.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4214F97D-7135-78F5-2F02-056F803A92B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70502" y="6350125"/>
            <a:ext cx="1430154" cy="42993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8A6E-CE67-F693-C079-2E571ED74CD9}"/>
              </a:ext>
            </a:extLst>
          </p:cNvPr>
          <p:cNvSpPr txBox="1">
            <a:spLocks/>
          </p:cNvSpPr>
          <p:nvPr userDrawn="1"/>
        </p:nvSpPr>
        <p:spPr>
          <a:xfrm>
            <a:off x="6631552" y="6418448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/>
              <a:pPr/>
              <a:t>‹#›</a:t>
            </a:fld>
            <a:endParaRPr lang="en-US" sz="8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268C1B-4EE5-A1D6-59E7-E55C0E842742}"/>
              </a:ext>
            </a:extLst>
          </p:cNvPr>
          <p:cNvCxnSpPr>
            <a:cxnSpLocks/>
          </p:cNvCxnSpPr>
          <p:nvPr userDrawn="1"/>
        </p:nvCxnSpPr>
        <p:spPr>
          <a:xfrm>
            <a:off x="6790578" y="6461795"/>
            <a:ext cx="0" cy="278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CD624B2-90D2-A64C-595F-BA3EF668A0D0}"/>
              </a:ext>
            </a:extLst>
          </p:cNvPr>
          <p:cNvSpPr txBox="1"/>
          <p:nvPr userDrawn="1"/>
        </p:nvSpPr>
        <p:spPr>
          <a:xfrm>
            <a:off x="4186516" y="1800976"/>
            <a:ext cx="38189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venir Next" panose="020B0503020202020204" pitchFamily="34" charset="0"/>
              </a:rPr>
              <a:t>X%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BCA30-CD0B-EB7C-26E5-9214B70044B4}"/>
              </a:ext>
            </a:extLst>
          </p:cNvPr>
          <p:cNvSpPr txBox="1">
            <a:spLocks/>
          </p:cNvSpPr>
          <p:nvPr userDrawn="1"/>
        </p:nvSpPr>
        <p:spPr>
          <a:xfrm>
            <a:off x="4386860" y="6429747"/>
            <a:ext cx="2347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r>
              <a:rPr lang="en-US" sz="800" dirty="0"/>
              <a:t>© 2024 WAP Sustainability, LLC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78323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#2"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5D5650-236C-CB39-6491-9DB424011D7C}"/>
              </a:ext>
            </a:extLst>
          </p:cNvPr>
          <p:cNvCxnSpPr>
            <a:cxnSpLocks/>
          </p:cNvCxnSpPr>
          <p:nvPr userDrawn="1"/>
        </p:nvCxnSpPr>
        <p:spPr>
          <a:xfrm>
            <a:off x="602361" y="3422306"/>
            <a:ext cx="4162808" cy="6694"/>
          </a:xfrm>
          <a:prstGeom prst="line">
            <a:avLst/>
          </a:prstGeom>
          <a:noFill/>
          <a:ln w="63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4A1DEC-03EB-0A37-9950-D995B2CC6F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5463" y="2524117"/>
            <a:ext cx="5837237" cy="698500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 HERE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D610CE3-0BFA-D463-6E7D-1F9CDA3D3E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462" y="3645032"/>
            <a:ext cx="5837237" cy="462365"/>
          </a:xfrm>
        </p:spPr>
        <p:txBody>
          <a:bodyPr>
            <a:normAutofit/>
          </a:bodyPr>
          <a:lstStyle>
            <a:lvl1pPr marL="0" indent="0">
              <a:buNone/>
              <a:defRPr sz="20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  |   Date (</a:t>
            </a:r>
            <a:r>
              <a:rPr lang="en-US" dirty="0" err="1"/>
              <a:t>xx.xx.xxxx</a:t>
            </a:r>
            <a:r>
              <a:rPr lang="en-US" dirty="0"/>
              <a:t>)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6BE66CD7-7EB8-3014-2A44-AE653D86064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930193" y="277952"/>
            <a:ext cx="1957388" cy="50723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2390917F-4D89-9A75-66A1-4445525081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461" y="4092246"/>
            <a:ext cx="5837237" cy="462365"/>
          </a:xfrm>
        </p:spPr>
        <p:txBody>
          <a:bodyPr>
            <a:normAutofit/>
          </a:bodyPr>
          <a:lstStyle>
            <a:lvl1pPr marL="0" indent="0">
              <a:buNone/>
              <a:defRPr sz="20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Prepared by</a:t>
            </a:r>
          </a:p>
        </p:txBody>
      </p:sp>
      <p:pic>
        <p:nvPicPr>
          <p:cNvPr id="2050" name="Picture 2" descr="WAP Sustainability Consulting – Your Partner in Sustainability">
            <a:extLst>
              <a:ext uri="{FF2B5EF4-FFF2-40B4-BE49-F238E27FC236}">
                <a16:creationId xmlns:a16="http://schemas.microsoft.com/office/drawing/2014/main" id="{BDD176B0-09FF-1CB7-E9E2-D1C63B908F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19" y="187855"/>
            <a:ext cx="1957388" cy="47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2065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dea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P_Logo_600w.jpg" descr="WAP_Logo_600w.jpg">
            <a:extLst>
              <a:ext uri="{FF2B5EF4-FFF2-40B4-BE49-F238E27FC236}">
                <a16:creationId xmlns:a16="http://schemas.microsoft.com/office/drawing/2014/main" id="{9E1C8061-5117-0A71-B8EC-BFBB48140B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344" y="6390931"/>
            <a:ext cx="1152119" cy="27842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413C04-6C69-CE1F-A74B-0AB11180F888}"/>
              </a:ext>
            </a:extLst>
          </p:cNvPr>
          <p:cNvCxnSpPr>
            <a:cxnSpLocks/>
          </p:cNvCxnSpPr>
          <p:nvPr userDrawn="1"/>
        </p:nvCxnSpPr>
        <p:spPr>
          <a:xfrm>
            <a:off x="0" y="630932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BE89D8-5FC6-FF1D-6173-5CAD163878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96444" y="1862492"/>
            <a:ext cx="6401105" cy="508176"/>
          </a:xfrm>
        </p:spPr>
        <p:txBody>
          <a:bodyPr/>
          <a:lstStyle>
            <a:lvl1pPr marL="0" indent="0">
              <a:buNone/>
              <a:defRPr>
                <a:solidFill>
                  <a:srgbClr val="727272"/>
                </a:solidFill>
              </a:defRPr>
            </a:lvl1pPr>
          </a:lstStyle>
          <a:p>
            <a:pPr algn="ctr" defTabSz="825500">
              <a:defRPr sz="9000" b="1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rgbClr val="727272"/>
                </a:solidFill>
                <a:latin typeface="Avenir Next" panose="020B0503020202020204" pitchFamily="34" charset="0"/>
              </a:rPr>
              <a:t>INSERT BIG IDEA SUMMARY </a:t>
            </a:r>
            <a:r>
              <a:rPr lang="en-US" sz="2800" dirty="0">
                <a:solidFill>
                  <a:srgbClr val="78BA74"/>
                </a:solidFill>
                <a:latin typeface="Avenir Next" panose="020B0503020202020204" pitchFamily="34" charset="0"/>
              </a:rPr>
              <a:t>HERE</a:t>
            </a:r>
            <a:r>
              <a:rPr lang="en-US" sz="2800" dirty="0">
                <a:solidFill>
                  <a:srgbClr val="727272"/>
                </a:solidFill>
                <a:latin typeface="Avenir Next" panose="020B0503020202020204" pitchFamily="34" charset="0"/>
              </a:rPr>
              <a:t>.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CFA7A658-1D30-1001-44C4-C069C033860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69129" y="3065277"/>
            <a:ext cx="4453741" cy="390262"/>
          </a:xfrm>
        </p:spPr>
        <p:txBody>
          <a:bodyPr>
            <a:normAutofit/>
          </a:bodyPr>
          <a:lstStyle>
            <a:lvl1pPr marL="0" indent="0" algn="ctr">
              <a:buNone/>
              <a:defRPr sz="2100" b="0">
                <a:solidFill>
                  <a:srgbClr val="727272"/>
                </a:solidFill>
              </a:defRPr>
            </a:lvl1pPr>
          </a:lstStyle>
          <a:p>
            <a:pPr lvl="0"/>
            <a:r>
              <a:rPr lang="en-US" dirty="0"/>
              <a:t>Include any necessary sub-headlines/secondary ideas here.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4214F97D-7135-78F5-2F02-056F803A92B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70502" y="6350125"/>
            <a:ext cx="1430154" cy="42993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8A6E-CE67-F693-C079-2E571ED74CD9}"/>
              </a:ext>
            </a:extLst>
          </p:cNvPr>
          <p:cNvSpPr txBox="1">
            <a:spLocks/>
          </p:cNvSpPr>
          <p:nvPr userDrawn="1"/>
        </p:nvSpPr>
        <p:spPr>
          <a:xfrm>
            <a:off x="6631552" y="6418448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/>
              <a:pPr/>
              <a:t>‹#›</a:t>
            </a:fld>
            <a:endParaRPr lang="en-US" sz="8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268C1B-4EE5-A1D6-59E7-E55C0E842742}"/>
              </a:ext>
            </a:extLst>
          </p:cNvPr>
          <p:cNvCxnSpPr>
            <a:cxnSpLocks/>
          </p:cNvCxnSpPr>
          <p:nvPr userDrawn="1"/>
        </p:nvCxnSpPr>
        <p:spPr>
          <a:xfrm>
            <a:off x="6790578" y="6461795"/>
            <a:ext cx="0" cy="278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B5CB74D-6F8D-6564-9C78-32CC8EE545F2}"/>
              </a:ext>
            </a:extLst>
          </p:cNvPr>
          <p:cNvSpPr txBox="1">
            <a:spLocks/>
          </p:cNvSpPr>
          <p:nvPr userDrawn="1"/>
        </p:nvSpPr>
        <p:spPr>
          <a:xfrm>
            <a:off x="4386860" y="6429747"/>
            <a:ext cx="2347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r>
              <a:rPr lang="en-US" sz="800" dirty="0"/>
              <a:t>© 2024 WAP Sustainability, LLC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41941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P_Logo_600w.jpg" descr="WAP_Logo_600w.jpg">
            <a:extLst>
              <a:ext uri="{FF2B5EF4-FFF2-40B4-BE49-F238E27FC236}">
                <a16:creationId xmlns:a16="http://schemas.microsoft.com/office/drawing/2014/main" id="{9E1C8061-5117-0A71-B8EC-BFBB48140B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344" y="6390931"/>
            <a:ext cx="1152119" cy="27842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413C04-6C69-CE1F-A74B-0AB11180F888}"/>
              </a:ext>
            </a:extLst>
          </p:cNvPr>
          <p:cNvCxnSpPr>
            <a:cxnSpLocks/>
          </p:cNvCxnSpPr>
          <p:nvPr userDrawn="1"/>
        </p:nvCxnSpPr>
        <p:spPr>
          <a:xfrm>
            <a:off x="0" y="630932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27C739F-9483-74C8-269E-12369A4AA274}"/>
              </a:ext>
            </a:extLst>
          </p:cNvPr>
          <p:cNvSpPr txBox="1"/>
          <p:nvPr userDrawn="1"/>
        </p:nvSpPr>
        <p:spPr>
          <a:xfrm>
            <a:off x="3790950" y="2628900"/>
            <a:ext cx="461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" panose="020B0503020202020204" pitchFamily="34" charset="0"/>
              </a:rPr>
              <a:t>Questions, comments?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1247D473-0E95-B51B-6070-FD72DC96FB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70502" y="6350125"/>
            <a:ext cx="1430154" cy="42993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553D1E8-4B8E-CCB9-EE1A-C87FB7FEF3E7}"/>
              </a:ext>
            </a:extLst>
          </p:cNvPr>
          <p:cNvSpPr txBox="1">
            <a:spLocks/>
          </p:cNvSpPr>
          <p:nvPr userDrawn="1"/>
        </p:nvSpPr>
        <p:spPr>
          <a:xfrm>
            <a:off x="6631552" y="6418448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/>
              <a:pPr/>
              <a:t>‹#›</a:t>
            </a:fld>
            <a:endParaRPr lang="en-US" sz="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F3543B-E294-A736-C9C8-3DE94E5FF5B8}"/>
              </a:ext>
            </a:extLst>
          </p:cNvPr>
          <p:cNvCxnSpPr>
            <a:cxnSpLocks/>
          </p:cNvCxnSpPr>
          <p:nvPr userDrawn="1"/>
        </p:nvCxnSpPr>
        <p:spPr>
          <a:xfrm>
            <a:off x="6790578" y="6461795"/>
            <a:ext cx="0" cy="278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80DB3A9-C91F-C5B3-AFB6-45651A8E8232}"/>
              </a:ext>
            </a:extLst>
          </p:cNvPr>
          <p:cNvSpPr txBox="1">
            <a:spLocks/>
          </p:cNvSpPr>
          <p:nvPr userDrawn="1"/>
        </p:nvSpPr>
        <p:spPr>
          <a:xfrm>
            <a:off x="4386860" y="6429747"/>
            <a:ext cx="2347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r>
              <a:rPr lang="en-US" sz="800" dirty="0"/>
              <a:t>© 2024 WAP Sustainability, LLC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405467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P_Logo_600w.jpg" descr="WAP_Logo_600w.jpg">
            <a:extLst>
              <a:ext uri="{FF2B5EF4-FFF2-40B4-BE49-F238E27FC236}">
                <a16:creationId xmlns:a16="http://schemas.microsoft.com/office/drawing/2014/main" id="{9E1C8061-5117-0A71-B8EC-BFBB48140B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344" y="6390931"/>
            <a:ext cx="1152119" cy="27842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413C04-6C69-CE1F-A74B-0AB11180F888}"/>
              </a:ext>
            </a:extLst>
          </p:cNvPr>
          <p:cNvCxnSpPr>
            <a:cxnSpLocks/>
          </p:cNvCxnSpPr>
          <p:nvPr userDrawn="1"/>
        </p:nvCxnSpPr>
        <p:spPr>
          <a:xfrm>
            <a:off x="0" y="630932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27C739F-9483-74C8-269E-12369A4AA274}"/>
              </a:ext>
            </a:extLst>
          </p:cNvPr>
          <p:cNvSpPr txBox="1"/>
          <p:nvPr userDrawn="1"/>
        </p:nvSpPr>
        <p:spPr>
          <a:xfrm>
            <a:off x="4368800" y="2590800"/>
            <a:ext cx="360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" panose="020B0503020202020204" pitchFamily="34" charset="0"/>
              </a:rPr>
              <a:t>Appendix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C441362A-A99F-9F9E-ED97-D27E6996C72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70502" y="6350125"/>
            <a:ext cx="1430154" cy="42993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49B93FE-B71B-50DA-6821-C9E4803D6038}"/>
              </a:ext>
            </a:extLst>
          </p:cNvPr>
          <p:cNvSpPr txBox="1">
            <a:spLocks/>
          </p:cNvSpPr>
          <p:nvPr userDrawn="1"/>
        </p:nvSpPr>
        <p:spPr>
          <a:xfrm>
            <a:off x="6631552" y="6418448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/>
              <a:pPr/>
              <a:t>‹#›</a:t>
            </a:fld>
            <a:endParaRPr lang="en-US" sz="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FF4632-B7B4-6B00-0159-314FC545D3CD}"/>
              </a:ext>
            </a:extLst>
          </p:cNvPr>
          <p:cNvCxnSpPr>
            <a:cxnSpLocks/>
          </p:cNvCxnSpPr>
          <p:nvPr userDrawn="1"/>
        </p:nvCxnSpPr>
        <p:spPr>
          <a:xfrm>
            <a:off x="6790578" y="6461795"/>
            <a:ext cx="0" cy="278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95911B5-1616-469D-0A8F-66BBB0C6C6F8}"/>
              </a:ext>
            </a:extLst>
          </p:cNvPr>
          <p:cNvSpPr txBox="1">
            <a:spLocks/>
          </p:cNvSpPr>
          <p:nvPr userDrawn="1"/>
        </p:nvSpPr>
        <p:spPr>
          <a:xfrm>
            <a:off x="4386860" y="6429747"/>
            <a:ext cx="2347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r>
              <a:rPr lang="en-US" sz="800" dirty="0"/>
              <a:t>© 2024 WAP Sustainability, LLC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45390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 NOT U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540500"/>
            <a:ext cx="184253" cy="187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47B0F4-68B8-1108-9DAD-4B04F9E117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WAP Sustainability | Confidential | 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D90AB1-F24D-DD19-5C96-E8C6BF033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571712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413C04-6C69-CE1F-A74B-0AB11180F888}"/>
              </a:ext>
            </a:extLst>
          </p:cNvPr>
          <p:cNvCxnSpPr>
            <a:cxnSpLocks/>
          </p:cNvCxnSpPr>
          <p:nvPr userDrawn="1"/>
        </p:nvCxnSpPr>
        <p:spPr>
          <a:xfrm>
            <a:off x="0" y="630932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8A6E-CE67-F693-C079-2E571ED74CD9}"/>
              </a:ext>
            </a:extLst>
          </p:cNvPr>
          <p:cNvSpPr txBox="1">
            <a:spLocks/>
          </p:cNvSpPr>
          <p:nvPr userDrawn="1"/>
        </p:nvSpPr>
        <p:spPr>
          <a:xfrm>
            <a:off x="6631552" y="6418448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/>
              <a:pPr/>
              <a:t>‹#›</a:t>
            </a:fld>
            <a:endParaRPr lang="en-US" sz="8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268C1B-4EE5-A1D6-59E7-E55C0E842742}"/>
              </a:ext>
            </a:extLst>
          </p:cNvPr>
          <p:cNvCxnSpPr>
            <a:cxnSpLocks/>
          </p:cNvCxnSpPr>
          <p:nvPr userDrawn="1"/>
        </p:nvCxnSpPr>
        <p:spPr>
          <a:xfrm>
            <a:off x="6790578" y="6461795"/>
            <a:ext cx="0" cy="278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6D488A1F-A057-D397-E0FB-338357E0919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0802" y="5239562"/>
            <a:ext cx="10299700" cy="740376"/>
          </a:xfrm>
        </p:spPr>
        <p:txBody>
          <a:bodyPr>
            <a:noAutofit/>
          </a:bodyPr>
          <a:lstStyle>
            <a:lvl1pPr marL="0" indent="0">
              <a:buNone/>
              <a:defRPr sz="6600">
                <a:solidFill>
                  <a:srgbClr val="78BA74"/>
                </a:solidFill>
              </a:defRPr>
            </a:lvl1pPr>
          </a:lstStyle>
          <a:p>
            <a:pPr lvl="0"/>
            <a:r>
              <a:rPr lang="en-US"/>
              <a:t>Insert Section Title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96A8603-F97D-70A6-D567-12B86A85E5A8}"/>
              </a:ext>
            </a:extLst>
          </p:cNvPr>
          <p:cNvSpPr txBox="1">
            <a:spLocks/>
          </p:cNvSpPr>
          <p:nvPr userDrawn="1"/>
        </p:nvSpPr>
        <p:spPr>
          <a:xfrm>
            <a:off x="4386860" y="6429747"/>
            <a:ext cx="2347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r>
              <a:rPr lang="en-US" sz="800"/>
              <a:t>© 2025 WAP Sustainability, LLC </a:t>
            </a:r>
          </a:p>
        </p:txBody>
      </p:sp>
    </p:spTree>
    <p:extLst>
      <p:ext uri="{BB962C8B-B14F-4D97-AF65-F5344CB8AC3E}">
        <p14:creationId xmlns:p14="http://schemas.microsoft.com/office/powerpoint/2010/main" val="1556600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is W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413C04-6C69-CE1F-A74B-0AB11180F888}"/>
              </a:ext>
            </a:extLst>
          </p:cNvPr>
          <p:cNvCxnSpPr>
            <a:cxnSpLocks/>
          </p:cNvCxnSpPr>
          <p:nvPr userDrawn="1"/>
        </p:nvCxnSpPr>
        <p:spPr>
          <a:xfrm>
            <a:off x="0" y="630932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BD9E4F25-D750-4667-258D-3F65E7A64471}"/>
              </a:ext>
            </a:extLst>
          </p:cNvPr>
          <p:cNvSpPr txBox="1">
            <a:spLocks/>
          </p:cNvSpPr>
          <p:nvPr userDrawn="1"/>
        </p:nvSpPr>
        <p:spPr>
          <a:xfrm>
            <a:off x="191344" y="347847"/>
            <a:ext cx="9448800" cy="852432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spcAft>
                <a:spcPts val="600"/>
              </a:spcAft>
              <a:buNone/>
            </a:pPr>
            <a:r>
              <a:rPr lang="en-US" sz="3600" b="1" dirty="0">
                <a:solidFill>
                  <a:srgbClr val="727272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Consider us your outsourced </a:t>
            </a:r>
            <a:r>
              <a:rPr lang="en-US" sz="3600" b="1" dirty="0">
                <a:solidFill>
                  <a:srgbClr val="78BA74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sustainability department.</a:t>
            </a:r>
            <a:endParaRPr lang="en-US" sz="3600" dirty="0">
              <a:solidFill>
                <a:srgbClr val="727272"/>
              </a:solidFill>
              <a:latin typeface="Avenir Next" panose="020B0503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50CA42B-8090-B8B8-0365-BA86B586D903}"/>
              </a:ext>
            </a:extLst>
          </p:cNvPr>
          <p:cNvSpPr txBox="1"/>
          <p:nvPr userDrawn="1"/>
        </p:nvSpPr>
        <p:spPr>
          <a:xfrm>
            <a:off x="292100" y="1770439"/>
            <a:ext cx="49784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5E5E5E"/>
                </a:solidFill>
                <a:effectLst/>
                <a:latin typeface="Montserrat" panose="020F0502020204030204" pitchFamily="34" charset="0"/>
              </a:rPr>
              <a:t>We are a team of talented sustainability professionals that provide technical and strategic competencies to clients.</a:t>
            </a:r>
          </a:p>
          <a:p>
            <a:pPr algn="l"/>
            <a:br>
              <a:rPr lang="en-US" b="0" i="0" dirty="0">
                <a:solidFill>
                  <a:srgbClr val="5E5E5E"/>
                </a:solidFill>
                <a:effectLst/>
                <a:latin typeface="Montserrat" pitchFamily="2" charset="77"/>
              </a:rPr>
            </a:br>
            <a:r>
              <a:rPr lang="en-US" b="0" i="0" dirty="0">
                <a:solidFill>
                  <a:srgbClr val="5E5E5E"/>
                </a:solidFill>
                <a:effectLst/>
                <a:latin typeface="Montserrat" pitchFamily="2" charset="77"/>
              </a:rPr>
              <a:t>We help manufacturers, brands, retailers, healthcare, and financial organizations achieve their ESG / sustainability objectives.</a:t>
            </a:r>
          </a:p>
          <a:p>
            <a:pPr algn="l"/>
            <a:r>
              <a:rPr lang="en-US" b="0" i="0" dirty="0">
                <a:solidFill>
                  <a:srgbClr val="5E5E5E"/>
                </a:solidFill>
                <a:effectLst/>
                <a:latin typeface="Montserrat" pitchFamily="2" charset="77"/>
              </a:rPr>
              <a:t> </a:t>
            </a:r>
          </a:p>
          <a:p>
            <a:pPr algn="l"/>
            <a:r>
              <a:rPr lang="en-US" b="1" i="0" dirty="0">
                <a:solidFill>
                  <a:srgbClr val="5E5E5E"/>
                </a:solidFill>
                <a:effectLst/>
                <a:latin typeface="Montserrat" pitchFamily="2" charset="77"/>
              </a:rPr>
              <a:t>WAP Sustainability </a:t>
            </a:r>
            <a:r>
              <a:rPr lang="en-US" b="0" i="0" dirty="0">
                <a:solidFill>
                  <a:srgbClr val="5E5E5E"/>
                </a:solidFill>
                <a:effectLst/>
                <a:latin typeface="Montserrat" pitchFamily="2" charset="77"/>
              </a:rPr>
              <a:t>was created out of understanding the role of the Sustainability Manager firsthand. We know this is a complex area to navigate.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CA71251-E2E8-EB0D-9176-C2C6A959C28B}"/>
              </a:ext>
            </a:extLst>
          </p:cNvPr>
          <p:cNvSpPr txBox="1"/>
          <p:nvPr userDrawn="1"/>
        </p:nvSpPr>
        <p:spPr>
          <a:xfrm rot="21392503">
            <a:off x="6153184" y="1383401"/>
            <a:ext cx="6375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78BA74"/>
                </a:solidFill>
                <a:effectLst/>
                <a:latin typeface="Montserrat" pitchFamily="2" charset="77"/>
              </a:rPr>
              <a:t>We’re here to help.</a:t>
            </a:r>
            <a:br>
              <a:rPr lang="en-US" b="1" i="1" dirty="0">
                <a:solidFill>
                  <a:srgbClr val="78BA74"/>
                </a:solidFill>
                <a:effectLst/>
                <a:latin typeface="Montserrat" pitchFamily="2" charset="77"/>
              </a:rPr>
            </a:br>
            <a:r>
              <a:rPr lang="en-US" b="1" i="1" dirty="0">
                <a:solidFill>
                  <a:srgbClr val="78BA74"/>
                </a:solidFill>
                <a:effectLst/>
                <a:latin typeface="Montserrat" pitchFamily="2" charset="77"/>
              </a:rPr>
              <a:t>We’re here to help simplify sustainability.</a:t>
            </a:r>
            <a:endParaRPr lang="en-US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5B59C687-369C-CA03-978C-36A430724B3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70502" y="6350125"/>
            <a:ext cx="1430154" cy="42993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pic>
        <p:nvPicPr>
          <p:cNvPr id="13" name="Picture 2" descr="About – WAP Sustainability Consulting">
            <a:extLst>
              <a:ext uri="{FF2B5EF4-FFF2-40B4-BE49-F238E27FC236}">
                <a16:creationId xmlns:a16="http://schemas.microsoft.com/office/drawing/2014/main" id="{39D60691-6429-31F7-4CCE-55AB4E2684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209" y="1639935"/>
            <a:ext cx="6806288" cy="510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46C1295-31B1-20F9-24C3-611AAABE1C0D}"/>
              </a:ext>
            </a:extLst>
          </p:cNvPr>
          <p:cNvSpPr txBox="1">
            <a:spLocks/>
          </p:cNvSpPr>
          <p:nvPr userDrawn="1"/>
        </p:nvSpPr>
        <p:spPr>
          <a:xfrm>
            <a:off x="6631552" y="6418448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/>
              <a:pPr/>
              <a:t>‹#›</a:t>
            </a:fld>
            <a:endParaRPr lang="en-US" sz="800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8B68F9C-2221-2AC5-02C8-0FB7FAAD4D13}"/>
              </a:ext>
            </a:extLst>
          </p:cNvPr>
          <p:cNvSpPr txBox="1">
            <a:spLocks/>
          </p:cNvSpPr>
          <p:nvPr userDrawn="1"/>
        </p:nvSpPr>
        <p:spPr>
          <a:xfrm>
            <a:off x="4386860" y="6429747"/>
            <a:ext cx="2347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r>
              <a:rPr lang="en-US" sz="800" dirty="0"/>
              <a:t>© 2024 WAP Sustainability, LLC - Confidential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12FC662-CA02-C57E-8F7B-AF7DABD60167}"/>
              </a:ext>
            </a:extLst>
          </p:cNvPr>
          <p:cNvCxnSpPr>
            <a:cxnSpLocks/>
          </p:cNvCxnSpPr>
          <p:nvPr userDrawn="1"/>
        </p:nvCxnSpPr>
        <p:spPr>
          <a:xfrm>
            <a:off x="6790578" y="6461795"/>
            <a:ext cx="0" cy="278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124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is WAP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413C04-6C69-CE1F-A74B-0AB11180F888}"/>
              </a:ext>
            </a:extLst>
          </p:cNvPr>
          <p:cNvCxnSpPr>
            <a:cxnSpLocks/>
          </p:cNvCxnSpPr>
          <p:nvPr userDrawn="1"/>
        </p:nvCxnSpPr>
        <p:spPr>
          <a:xfrm>
            <a:off x="0" y="630932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BD9E4F25-D750-4667-258D-3F65E7A64471}"/>
              </a:ext>
            </a:extLst>
          </p:cNvPr>
          <p:cNvSpPr txBox="1">
            <a:spLocks/>
          </p:cNvSpPr>
          <p:nvPr userDrawn="1"/>
        </p:nvSpPr>
        <p:spPr>
          <a:xfrm>
            <a:off x="191344" y="347847"/>
            <a:ext cx="9448800" cy="852432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spcAft>
                <a:spcPts val="600"/>
              </a:spcAft>
              <a:buNone/>
            </a:pPr>
            <a:r>
              <a:rPr lang="en-US" sz="3600" b="1" dirty="0">
                <a:solidFill>
                  <a:srgbClr val="727272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Consider us your outsourced </a:t>
            </a:r>
            <a:r>
              <a:rPr lang="en-US" sz="3600" b="1" dirty="0">
                <a:solidFill>
                  <a:srgbClr val="78BA74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sustainability department.</a:t>
            </a:r>
            <a:endParaRPr lang="en-US" sz="3600" dirty="0">
              <a:solidFill>
                <a:srgbClr val="727272"/>
              </a:solidFill>
              <a:latin typeface="Avenir Next" panose="020B0503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50CA42B-8090-B8B8-0365-BA86B586D903}"/>
              </a:ext>
            </a:extLst>
          </p:cNvPr>
          <p:cNvSpPr txBox="1"/>
          <p:nvPr userDrawn="1"/>
        </p:nvSpPr>
        <p:spPr>
          <a:xfrm>
            <a:off x="292100" y="1770439"/>
            <a:ext cx="39419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5E5E5E"/>
                </a:solidFill>
                <a:effectLst/>
                <a:latin typeface="Montserrat" pitchFamily="2" charset="77"/>
              </a:rPr>
              <a:t>We help manufacturers, brands, retailers, healthcare, and financial organizations achieve their ESG / sustainability objectives.</a:t>
            </a:r>
          </a:p>
          <a:p>
            <a:pPr algn="l"/>
            <a:r>
              <a:rPr lang="en-US" b="0" i="0" dirty="0">
                <a:solidFill>
                  <a:srgbClr val="5E5E5E"/>
                </a:solidFill>
                <a:effectLst/>
                <a:latin typeface="Montserrat" pitchFamily="2" charset="77"/>
              </a:rPr>
              <a:t> 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CA71251-E2E8-EB0D-9176-C2C6A959C28B}"/>
              </a:ext>
            </a:extLst>
          </p:cNvPr>
          <p:cNvSpPr txBox="1"/>
          <p:nvPr userDrawn="1"/>
        </p:nvSpPr>
        <p:spPr>
          <a:xfrm rot="21392503">
            <a:off x="6153184" y="1383401"/>
            <a:ext cx="6375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78BA74"/>
                </a:solidFill>
                <a:effectLst/>
                <a:latin typeface="Montserrat" pitchFamily="2" charset="77"/>
              </a:rPr>
              <a:t>We’re here to help.</a:t>
            </a:r>
            <a:br>
              <a:rPr lang="en-US" b="1" i="1" dirty="0">
                <a:solidFill>
                  <a:srgbClr val="78BA74"/>
                </a:solidFill>
                <a:effectLst/>
                <a:latin typeface="Montserrat" pitchFamily="2" charset="77"/>
              </a:rPr>
            </a:br>
            <a:r>
              <a:rPr lang="en-US" b="1" i="1" dirty="0">
                <a:solidFill>
                  <a:srgbClr val="78BA74"/>
                </a:solidFill>
                <a:effectLst/>
                <a:latin typeface="Montserrat" pitchFamily="2" charset="77"/>
              </a:rPr>
              <a:t>We’re here to help simplify sustainability.</a:t>
            </a:r>
            <a:endParaRPr 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43161E3-CF4C-D627-4CBB-1632DD89AAD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70502" y="6350125"/>
            <a:ext cx="1430154" cy="42993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68C4299-D365-635F-2745-2A8FA4D91D94}"/>
              </a:ext>
            </a:extLst>
          </p:cNvPr>
          <p:cNvSpPr txBox="1">
            <a:spLocks/>
          </p:cNvSpPr>
          <p:nvPr userDrawn="1"/>
        </p:nvSpPr>
        <p:spPr>
          <a:xfrm>
            <a:off x="6384234" y="6401074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/>
              <a:pPr/>
              <a:t>‹#›</a:t>
            </a:fld>
            <a:endParaRPr lang="en-US" sz="80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46C17F-C2A9-4E5B-EA85-7E641467AA1C}"/>
              </a:ext>
            </a:extLst>
          </p:cNvPr>
          <p:cNvSpPr txBox="1">
            <a:spLocks/>
          </p:cNvSpPr>
          <p:nvPr userDrawn="1"/>
        </p:nvSpPr>
        <p:spPr>
          <a:xfrm>
            <a:off x="6631552" y="6418448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/>
              <a:pPr/>
              <a:t>‹#›</a:t>
            </a:fld>
            <a:endParaRPr lang="en-US" sz="8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8CE2E35-B4A0-86E6-3A78-570B87839817}"/>
              </a:ext>
            </a:extLst>
          </p:cNvPr>
          <p:cNvCxnSpPr>
            <a:cxnSpLocks/>
          </p:cNvCxnSpPr>
          <p:nvPr userDrawn="1"/>
        </p:nvCxnSpPr>
        <p:spPr>
          <a:xfrm>
            <a:off x="6790578" y="6461795"/>
            <a:ext cx="0" cy="278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About – WAP Sustainability Consulting">
            <a:extLst>
              <a:ext uri="{FF2B5EF4-FFF2-40B4-BE49-F238E27FC236}">
                <a16:creationId xmlns:a16="http://schemas.microsoft.com/office/drawing/2014/main" id="{E5B2F62F-0390-6E40-0019-9396344D69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209" y="1639935"/>
            <a:ext cx="6806288" cy="510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E466851-12C7-0E1E-A64A-E27186E7C9FA}"/>
              </a:ext>
            </a:extLst>
          </p:cNvPr>
          <p:cNvSpPr txBox="1">
            <a:spLocks/>
          </p:cNvSpPr>
          <p:nvPr userDrawn="1"/>
        </p:nvSpPr>
        <p:spPr>
          <a:xfrm>
            <a:off x="4386860" y="6429747"/>
            <a:ext cx="2347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r>
              <a:rPr lang="en-US" sz="800" dirty="0"/>
              <a:t>© 2024 WAP Sustainability, LLC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33905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is WAP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413C04-6C69-CE1F-A74B-0AB11180F888}"/>
              </a:ext>
            </a:extLst>
          </p:cNvPr>
          <p:cNvCxnSpPr>
            <a:cxnSpLocks/>
          </p:cNvCxnSpPr>
          <p:nvPr userDrawn="1"/>
        </p:nvCxnSpPr>
        <p:spPr>
          <a:xfrm>
            <a:off x="0" y="630932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FEEF8322-CED4-A73F-7072-DAF1FC45122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70502" y="6350125"/>
            <a:ext cx="1430154" cy="42993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BD9E4F25-D750-4667-258D-3F65E7A64471}"/>
              </a:ext>
            </a:extLst>
          </p:cNvPr>
          <p:cNvSpPr txBox="1">
            <a:spLocks/>
          </p:cNvSpPr>
          <p:nvPr userDrawn="1"/>
        </p:nvSpPr>
        <p:spPr>
          <a:xfrm>
            <a:off x="191344" y="347847"/>
            <a:ext cx="9448800" cy="852432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spcAft>
                <a:spcPts val="600"/>
              </a:spcAft>
              <a:buNone/>
            </a:pPr>
            <a:r>
              <a:rPr lang="en-US" sz="3600" b="1" dirty="0">
                <a:solidFill>
                  <a:srgbClr val="727272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Consider us your outsourced </a:t>
            </a:r>
            <a:r>
              <a:rPr lang="en-US" sz="3600" b="1" dirty="0">
                <a:solidFill>
                  <a:srgbClr val="78BA74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sustainability department.</a:t>
            </a:r>
            <a:endParaRPr lang="en-US" sz="3600" dirty="0">
              <a:solidFill>
                <a:srgbClr val="727272"/>
              </a:solidFill>
              <a:latin typeface="Avenir Next" panose="020B0503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50CA42B-8090-B8B8-0365-BA86B586D903}"/>
              </a:ext>
            </a:extLst>
          </p:cNvPr>
          <p:cNvSpPr txBox="1"/>
          <p:nvPr userDrawn="1"/>
        </p:nvSpPr>
        <p:spPr>
          <a:xfrm>
            <a:off x="292100" y="1770439"/>
            <a:ext cx="49784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5E5E5E"/>
                </a:solidFill>
                <a:effectLst/>
                <a:latin typeface="Montserrat" panose="020F0502020204030204" pitchFamily="34" charset="0"/>
              </a:rPr>
              <a:t>We are a team of talented sustainability professionals that provide technical and strategic competencies to clients.</a:t>
            </a:r>
          </a:p>
          <a:p>
            <a:pPr algn="l"/>
            <a:br>
              <a:rPr lang="en-US" b="0" i="0" dirty="0">
                <a:solidFill>
                  <a:srgbClr val="5E5E5E"/>
                </a:solidFill>
                <a:effectLst/>
                <a:latin typeface="Montserrat" pitchFamily="2" charset="77"/>
              </a:rPr>
            </a:br>
            <a:r>
              <a:rPr lang="en-US" b="0" i="0" dirty="0">
                <a:solidFill>
                  <a:srgbClr val="5E5E5E"/>
                </a:solidFill>
                <a:effectLst/>
                <a:latin typeface="Montserrat" pitchFamily="2" charset="77"/>
              </a:rPr>
              <a:t>We help manufacturers, brands, retailers, healthcare, and financial organizations achieve their ESG / sustainability objectives.</a:t>
            </a:r>
          </a:p>
          <a:p>
            <a:pPr algn="l"/>
            <a:r>
              <a:rPr lang="en-US" b="0" i="0" dirty="0">
                <a:solidFill>
                  <a:srgbClr val="5E5E5E"/>
                </a:solidFill>
                <a:effectLst/>
                <a:latin typeface="Montserrat" pitchFamily="2" charset="77"/>
              </a:rPr>
              <a:t> </a:t>
            </a:r>
          </a:p>
          <a:p>
            <a:pPr algn="l"/>
            <a:r>
              <a:rPr lang="en-US" b="1" i="0" dirty="0">
                <a:solidFill>
                  <a:srgbClr val="5E5E5E"/>
                </a:solidFill>
                <a:effectLst/>
                <a:latin typeface="Montserrat" pitchFamily="2" charset="77"/>
              </a:rPr>
              <a:t>WAP Sustainability </a:t>
            </a:r>
            <a:r>
              <a:rPr lang="en-US" b="0" i="0" dirty="0">
                <a:solidFill>
                  <a:srgbClr val="5E5E5E"/>
                </a:solidFill>
                <a:effectLst/>
                <a:latin typeface="Montserrat" pitchFamily="2" charset="77"/>
              </a:rPr>
              <a:t>was created out of understanding the role of the Sustainability Manager firsthand. We know this is a complex area to navigate.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CA71251-E2E8-EB0D-9176-C2C6A959C28B}"/>
              </a:ext>
            </a:extLst>
          </p:cNvPr>
          <p:cNvSpPr txBox="1"/>
          <p:nvPr userDrawn="1"/>
        </p:nvSpPr>
        <p:spPr>
          <a:xfrm>
            <a:off x="6452444" y="1493355"/>
            <a:ext cx="6375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78BA74"/>
                </a:solidFill>
                <a:effectLst/>
                <a:latin typeface="Montserrat" pitchFamily="2" charset="77"/>
              </a:rPr>
              <a:t>We’re here to help.</a:t>
            </a:r>
            <a:br>
              <a:rPr lang="en-US" b="1" i="1" dirty="0">
                <a:solidFill>
                  <a:srgbClr val="78BA74"/>
                </a:solidFill>
                <a:effectLst/>
                <a:latin typeface="Montserrat" pitchFamily="2" charset="77"/>
              </a:rPr>
            </a:br>
            <a:r>
              <a:rPr lang="en-US" b="1" i="1" dirty="0">
                <a:solidFill>
                  <a:srgbClr val="78BA74"/>
                </a:solidFill>
                <a:effectLst/>
                <a:latin typeface="Montserrat" pitchFamily="2" charset="77"/>
              </a:rPr>
              <a:t>We’re here to help simplify sustainability.</a:t>
            </a:r>
            <a:endParaRPr lang="en-US" dirty="0"/>
          </a:p>
        </p:txBody>
      </p:sp>
      <p:pic>
        <p:nvPicPr>
          <p:cNvPr id="11" name="Picture 10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D2D70F41-18D6-6A5B-F574-BE9DA8FF40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96626" y="2180491"/>
            <a:ext cx="4857836" cy="412882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7030074-9DA8-550F-3C46-D8A5BA420D1D}"/>
              </a:ext>
            </a:extLst>
          </p:cNvPr>
          <p:cNvSpPr txBox="1">
            <a:spLocks/>
          </p:cNvSpPr>
          <p:nvPr userDrawn="1"/>
        </p:nvSpPr>
        <p:spPr>
          <a:xfrm>
            <a:off x="6631552" y="6418448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/>
              <a:pPr/>
              <a:t>‹#›</a:t>
            </a:fld>
            <a:endParaRPr lang="en-US" sz="8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ECD1D5-4435-645C-2508-F3DBDA248B27}"/>
              </a:ext>
            </a:extLst>
          </p:cNvPr>
          <p:cNvCxnSpPr>
            <a:cxnSpLocks/>
          </p:cNvCxnSpPr>
          <p:nvPr userDrawn="1"/>
        </p:nvCxnSpPr>
        <p:spPr>
          <a:xfrm>
            <a:off x="6790578" y="6461795"/>
            <a:ext cx="0" cy="278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788B734-803C-5883-8D6B-6132E2B63ADE}"/>
              </a:ext>
            </a:extLst>
          </p:cNvPr>
          <p:cNvSpPr txBox="1">
            <a:spLocks/>
          </p:cNvSpPr>
          <p:nvPr userDrawn="1"/>
        </p:nvSpPr>
        <p:spPr>
          <a:xfrm>
            <a:off x="4386860" y="6429747"/>
            <a:ext cx="2347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r>
              <a:rPr lang="en-US" sz="800" dirty="0"/>
              <a:t>© 2024 WAP Sustainability, LLC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880480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is WAP #4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P_Logo_600w.jpg" descr="WAP_Logo_600w.jpg">
            <a:extLst>
              <a:ext uri="{FF2B5EF4-FFF2-40B4-BE49-F238E27FC236}">
                <a16:creationId xmlns:a16="http://schemas.microsoft.com/office/drawing/2014/main" id="{9E1C8061-5117-0A71-B8EC-BFBB48140B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344" y="6390931"/>
            <a:ext cx="1152119" cy="27842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413C04-6C69-CE1F-A74B-0AB11180F888}"/>
              </a:ext>
            </a:extLst>
          </p:cNvPr>
          <p:cNvCxnSpPr>
            <a:cxnSpLocks/>
          </p:cNvCxnSpPr>
          <p:nvPr userDrawn="1"/>
        </p:nvCxnSpPr>
        <p:spPr>
          <a:xfrm>
            <a:off x="0" y="630932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BD9E4F25-D750-4667-258D-3F65E7A64471}"/>
              </a:ext>
            </a:extLst>
          </p:cNvPr>
          <p:cNvSpPr txBox="1">
            <a:spLocks/>
          </p:cNvSpPr>
          <p:nvPr userDrawn="1"/>
        </p:nvSpPr>
        <p:spPr>
          <a:xfrm>
            <a:off x="191344" y="347847"/>
            <a:ext cx="9448800" cy="852432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spcAft>
                <a:spcPts val="600"/>
              </a:spcAft>
              <a:buNone/>
            </a:pPr>
            <a:r>
              <a:rPr lang="en-US" sz="3600" b="1" dirty="0">
                <a:solidFill>
                  <a:srgbClr val="727272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Consider us your outsourced </a:t>
            </a:r>
            <a:r>
              <a:rPr lang="en-US" sz="3600" b="1" dirty="0">
                <a:solidFill>
                  <a:srgbClr val="78BA74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sustainability department.</a:t>
            </a:r>
            <a:endParaRPr lang="en-US" sz="3600" dirty="0">
              <a:solidFill>
                <a:srgbClr val="727272"/>
              </a:solidFill>
              <a:latin typeface="Avenir Next" panose="020B0503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CA71251-E2E8-EB0D-9176-C2C6A959C28B}"/>
              </a:ext>
            </a:extLst>
          </p:cNvPr>
          <p:cNvSpPr txBox="1"/>
          <p:nvPr userDrawn="1"/>
        </p:nvSpPr>
        <p:spPr>
          <a:xfrm rot="21392503">
            <a:off x="6153184" y="1383401"/>
            <a:ext cx="6375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78BA74"/>
                </a:solidFill>
                <a:effectLst/>
                <a:latin typeface="Montserrat" pitchFamily="2" charset="77"/>
              </a:rPr>
              <a:t>We’re here to help.</a:t>
            </a:r>
            <a:br>
              <a:rPr lang="en-US" b="1" i="1" dirty="0">
                <a:solidFill>
                  <a:srgbClr val="78BA74"/>
                </a:solidFill>
                <a:effectLst/>
                <a:latin typeface="Montserrat" pitchFamily="2" charset="77"/>
              </a:rPr>
            </a:br>
            <a:r>
              <a:rPr lang="en-US" b="1" i="1" dirty="0">
                <a:solidFill>
                  <a:srgbClr val="78BA74"/>
                </a:solidFill>
                <a:effectLst/>
                <a:latin typeface="Montserrat" pitchFamily="2" charset="77"/>
              </a:rPr>
              <a:t>We’re here to help simplify sustainability.</a:t>
            </a:r>
            <a:endParaRPr lang="en-US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5B59C687-369C-CA03-978C-36A430724B3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70502" y="6350125"/>
            <a:ext cx="1430154" cy="42993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pic>
        <p:nvPicPr>
          <p:cNvPr id="13" name="Picture 2" descr="About – WAP Sustainability Consulting">
            <a:extLst>
              <a:ext uri="{FF2B5EF4-FFF2-40B4-BE49-F238E27FC236}">
                <a16:creationId xmlns:a16="http://schemas.microsoft.com/office/drawing/2014/main" id="{39D60691-6429-31F7-4CCE-55AB4E2684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209" y="1639935"/>
            <a:ext cx="6806288" cy="510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46C1295-31B1-20F9-24C3-611AAABE1C0D}"/>
              </a:ext>
            </a:extLst>
          </p:cNvPr>
          <p:cNvSpPr txBox="1">
            <a:spLocks/>
          </p:cNvSpPr>
          <p:nvPr userDrawn="1"/>
        </p:nvSpPr>
        <p:spPr>
          <a:xfrm>
            <a:off x="6631552" y="6418448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/>
              <a:pPr/>
              <a:t>‹#›</a:t>
            </a:fld>
            <a:endParaRPr lang="en-US" sz="8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12FC662-CA02-C57E-8F7B-AF7DABD60167}"/>
              </a:ext>
            </a:extLst>
          </p:cNvPr>
          <p:cNvCxnSpPr>
            <a:cxnSpLocks/>
          </p:cNvCxnSpPr>
          <p:nvPr userDrawn="1"/>
        </p:nvCxnSpPr>
        <p:spPr>
          <a:xfrm>
            <a:off x="6790578" y="6461795"/>
            <a:ext cx="0" cy="278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140BECC-CE72-AA46-2175-0B419C982421}"/>
              </a:ext>
            </a:extLst>
          </p:cNvPr>
          <p:cNvSpPr txBox="1">
            <a:spLocks/>
          </p:cNvSpPr>
          <p:nvPr userDrawn="1"/>
        </p:nvSpPr>
        <p:spPr>
          <a:xfrm>
            <a:off x="4386860" y="6429747"/>
            <a:ext cx="2347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r>
              <a:rPr lang="en-US" sz="800" dirty="0"/>
              <a:t>© 2024 WAP Sustainability, LLC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01270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is WAP #5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P_Logo_600w.jpg" descr="WAP_Logo_600w.jpg">
            <a:extLst>
              <a:ext uri="{FF2B5EF4-FFF2-40B4-BE49-F238E27FC236}">
                <a16:creationId xmlns:a16="http://schemas.microsoft.com/office/drawing/2014/main" id="{9E1C8061-5117-0A71-B8EC-BFBB48140B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344" y="6390931"/>
            <a:ext cx="1152119" cy="27842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413C04-6C69-CE1F-A74B-0AB11180F888}"/>
              </a:ext>
            </a:extLst>
          </p:cNvPr>
          <p:cNvCxnSpPr>
            <a:cxnSpLocks/>
          </p:cNvCxnSpPr>
          <p:nvPr userDrawn="1"/>
        </p:nvCxnSpPr>
        <p:spPr>
          <a:xfrm>
            <a:off x="0" y="630932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FEEF8322-CED4-A73F-7072-DAF1FC45122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70502" y="6350125"/>
            <a:ext cx="1430154" cy="42993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BD9E4F25-D750-4667-258D-3F65E7A64471}"/>
              </a:ext>
            </a:extLst>
          </p:cNvPr>
          <p:cNvSpPr txBox="1">
            <a:spLocks/>
          </p:cNvSpPr>
          <p:nvPr userDrawn="1"/>
        </p:nvSpPr>
        <p:spPr>
          <a:xfrm>
            <a:off x="191344" y="347847"/>
            <a:ext cx="9448800" cy="852432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spcAft>
                <a:spcPts val="600"/>
              </a:spcAft>
              <a:buNone/>
            </a:pPr>
            <a:r>
              <a:rPr lang="en-US" sz="3600" b="1" dirty="0">
                <a:solidFill>
                  <a:srgbClr val="727272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Consider us your outsourced </a:t>
            </a:r>
            <a:r>
              <a:rPr lang="en-US" sz="3600" b="1" dirty="0">
                <a:solidFill>
                  <a:srgbClr val="78BA74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sustainability department.</a:t>
            </a:r>
            <a:endParaRPr lang="en-US" sz="3600" dirty="0">
              <a:solidFill>
                <a:srgbClr val="727272"/>
              </a:solidFill>
              <a:latin typeface="Avenir Next" panose="020B0503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CA71251-E2E8-EB0D-9176-C2C6A959C28B}"/>
              </a:ext>
            </a:extLst>
          </p:cNvPr>
          <p:cNvSpPr txBox="1"/>
          <p:nvPr userDrawn="1"/>
        </p:nvSpPr>
        <p:spPr>
          <a:xfrm>
            <a:off x="6452444" y="1493355"/>
            <a:ext cx="6375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78BA74"/>
                </a:solidFill>
                <a:effectLst/>
                <a:latin typeface="Montserrat" pitchFamily="2" charset="77"/>
              </a:rPr>
              <a:t>We’re here to help.</a:t>
            </a:r>
            <a:br>
              <a:rPr lang="en-US" b="1" i="1" dirty="0">
                <a:solidFill>
                  <a:srgbClr val="78BA74"/>
                </a:solidFill>
                <a:effectLst/>
                <a:latin typeface="Montserrat" pitchFamily="2" charset="77"/>
              </a:rPr>
            </a:br>
            <a:r>
              <a:rPr lang="en-US" b="1" i="1" dirty="0">
                <a:solidFill>
                  <a:srgbClr val="78BA74"/>
                </a:solidFill>
                <a:effectLst/>
                <a:latin typeface="Montserrat" pitchFamily="2" charset="77"/>
              </a:rPr>
              <a:t>We’re here to help simplify sustainability.</a:t>
            </a:r>
            <a:endParaRPr lang="en-US" dirty="0"/>
          </a:p>
        </p:txBody>
      </p:sp>
      <p:pic>
        <p:nvPicPr>
          <p:cNvPr id="11" name="Picture 10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D2D70F41-18D6-6A5B-F574-BE9DA8FF40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96626" y="2180491"/>
            <a:ext cx="4857836" cy="412882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7030074-9DA8-550F-3C46-D8A5BA420D1D}"/>
              </a:ext>
            </a:extLst>
          </p:cNvPr>
          <p:cNvSpPr txBox="1">
            <a:spLocks/>
          </p:cNvSpPr>
          <p:nvPr userDrawn="1"/>
        </p:nvSpPr>
        <p:spPr>
          <a:xfrm>
            <a:off x="6631552" y="6418448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/>
              <a:pPr/>
              <a:t>‹#›</a:t>
            </a:fld>
            <a:endParaRPr lang="en-US" sz="8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ECD1D5-4435-645C-2508-F3DBDA248B27}"/>
              </a:ext>
            </a:extLst>
          </p:cNvPr>
          <p:cNvCxnSpPr>
            <a:cxnSpLocks/>
          </p:cNvCxnSpPr>
          <p:nvPr userDrawn="1"/>
        </p:nvCxnSpPr>
        <p:spPr>
          <a:xfrm>
            <a:off x="6790578" y="6461795"/>
            <a:ext cx="0" cy="278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B3704B6-C5A7-0242-1BCE-95303E696D1B}"/>
              </a:ext>
            </a:extLst>
          </p:cNvPr>
          <p:cNvSpPr txBox="1">
            <a:spLocks/>
          </p:cNvSpPr>
          <p:nvPr userDrawn="1"/>
        </p:nvSpPr>
        <p:spPr>
          <a:xfrm>
            <a:off x="4386860" y="6429747"/>
            <a:ext cx="2347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r>
              <a:rPr lang="en-US" sz="800" dirty="0"/>
              <a:t>© 2024 WAP Sustainability, LLC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2322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P Bio Slide - 4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P_Logo_600w.jpg" descr="WAP_Logo_600w.jpg">
            <a:extLst>
              <a:ext uri="{FF2B5EF4-FFF2-40B4-BE49-F238E27FC236}">
                <a16:creationId xmlns:a16="http://schemas.microsoft.com/office/drawing/2014/main" id="{9E1C8061-5117-0A71-B8EC-BFBB48140B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344" y="6390931"/>
            <a:ext cx="1152119" cy="27842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413C04-6C69-CE1F-A74B-0AB11180F888}"/>
              </a:ext>
            </a:extLst>
          </p:cNvPr>
          <p:cNvCxnSpPr>
            <a:cxnSpLocks/>
          </p:cNvCxnSpPr>
          <p:nvPr userDrawn="1"/>
        </p:nvCxnSpPr>
        <p:spPr>
          <a:xfrm>
            <a:off x="0" y="630932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B0F7231-DEEF-9B19-5422-F6F54138888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76075" y="3816171"/>
            <a:ext cx="1605454" cy="1530519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" b="0"/>
            </a:lvl1pPr>
          </a:lstStyle>
          <a:p>
            <a:r>
              <a:rPr lang="en-US" dirty="0"/>
              <a:t>Insert Bio photo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0029FD5B-A9A6-6B52-346C-BBD583B507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997" y="2584629"/>
            <a:ext cx="2743200" cy="395497"/>
          </a:xfrm>
        </p:spPr>
        <p:txBody>
          <a:bodyPr>
            <a:normAutofit/>
          </a:bodyPr>
          <a:lstStyle>
            <a:lvl2pPr marL="457200" indent="0">
              <a:buFont typeface="Arial" panose="020B0604020202020204" pitchFamily="34" charset="0"/>
              <a:buNone/>
              <a:defRPr sz="1600" b="1">
                <a:solidFill>
                  <a:srgbClr val="78BA74"/>
                </a:solidFill>
                <a:latin typeface="Avenir Next" panose="020B0503020202020204" pitchFamily="34" charset="0"/>
              </a:defRPr>
            </a:lvl2pPr>
          </a:lstStyle>
          <a:p>
            <a:pPr lvl="1"/>
            <a:r>
              <a:rPr lang="en-US" dirty="0"/>
              <a:t>Insert Full Name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14F14137-3FEC-8C6F-789A-DD77457538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6314" y="3044712"/>
            <a:ext cx="2743200" cy="395497"/>
          </a:xfrm>
        </p:spPr>
        <p:txBody>
          <a:bodyPr>
            <a:normAutofit/>
          </a:bodyPr>
          <a:lstStyle>
            <a:lvl1pPr marL="228600" indent="-228600" algn="ctr">
              <a:spcAft>
                <a:spcPts val="600"/>
              </a:spcAft>
              <a:defRPr b="0"/>
            </a:lvl1pPr>
            <a:lvl2pPr marL="457200" indent="0">
              <a:buNone/>
              <a:defRPr sz="1600" b="1">
                <a:solidFill>
                  <a:srgbClr val="78BA74"/>
                </a:solidFill>
                <a:latin typeface="Avenir Next" panose="020B0503020202020204" pitchFamily="34" charset="0"/>
              </a:defRPr>
            </a:lvl2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1600" dirty="0">
                <a:solidFill>
                  <a:srgbClr val="727272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Insert WAP Title</a:t>
            </a:r>
          </a:p>
        </p:txBody>
      </p:sp>
      <p:sp>
        <p:nvSpPr>
          <p:cNvPr id="30" name="Picture Placeholder 24">
            <a:extLst>
              <a:ext uri="{FF2B5EF4-FFF2-40B4-BE49-F238E27FC236}">
                <a16:creationId xmlns:a16="http://schemas.microsoft.com/office/drawing/2014/main" id="{79610D17-E646-8076-9731-E54CEB6090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54207" y="3816171"/>
            <a:ext cx="1605454" cy="1530519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" b="0"/>
            </a:lvl1pPr>
          </a:lstStyle>
          <a:p>
            <a:r>
              <a:rPr lang="en-US" dirty="0"/>
              <a:t>Insert Bio photo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62A115DF-7811-E4D8-6624-6CE29B408C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90999" y="2584629"/>
            <a:ext cx="2743200" cy="395497"/>
          </a:xfrm>
        </p:spPr>
        <p:txBody>
          <a:bodyPr>
            <a:normAutofit/>
          </a:bodyPr>
          <a:lstStyle>
            <a:lvl2pPr marL="457200" indent="0">
              <a:buNone/>
              <a:defRPr sz="1600" b="1">
                <a:solidFill>
                  <a:srgbClr val="78BA74"/>
                </a:solidFill>
                <a:latin typeface="Avenir Next" panose="020B0503020202020204" pitchFamily="34" charset="0"/>
              </a:defRPr>
            </a:lvl2pPr>
          </a:lstStyle>
          <a:p>
            <a:pPr lvl="1"/>
            <a:r>
              <a:rPr lang="en-US" dirty="0"/>
              <a:t>Insert Full Name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8D5619BD-EEAA-A2A1-157E-866AFBAF4F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580" y="3044812"/>
            <a:ext cx="2743200" cy="395497"/>
          </a:xfrm>
        </p:spPr>
        <p:txBody>
          <a:bodyPr>
            <a:normAutofit/>
          </a:bodyPr>
          <a:lstStyle>
            <a:lvl1pPr>
              <a:defRPr b="0"/>
            </a:lvl1pPr>
            <a:lvl2pPr marL="457200" indent="0">
              <a:buNone/>
              <a:defRPr sz="1600" b="1">
                <a:solidFill>
                  <a:srgbClr val="78BA74"/>
                </a:solidFill>
                <a:latin typeface="Avenir Next" panose="020B0503020202020204" pitchFamily="34" charset="0"/>
              </a:defRPr>
            </a:lvl2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1600" dirty="0">
                <a:solidFill>
                  <a:srgbClr val="727272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Insert WAP Title</a:t>
            </a:r>
          </a:p>
        </p:txBody>
      </p:sp>
      <p:sp>
        <p:nvSpPr>
          <p:cNvPr id="33" name="Picture Placeholder 24">
            <a:extLst>
              <a:ext uri="{FF2B5EF4-FFF2-40B4-BE49-F238E27FC236}">
                <a16:creationId xmlns:a16="http://schemas.microsoft.com/office/drawing/2014/main" id="{569920D4-9BF0-575C-6A84-61491C7F680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32339" y="3816171"/>
            <a:ext cx="1605454" cy="1530519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" b="0"/>
            </a:lvl1pPr>
          </a:lstStyle>
          <a:p>
            <a:r>
              <a:rPr lang="en-US" dirty="0"/>
              <a:t>Insert Bio photo</a:t>
            </a: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38406094-B09A-448E-7863-D7A608893C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2584629"/>
            <a:ext cx="2743200" cy="395497"/>
          </a:xfrm>
        </p:spPr>
        <p:txBody>
          <a:bodyPr>
            <a:normAutofit/>
          </a:bodyPr>
          <a:lstStyle>
            <a:lvl2pPr marL="457200" indent="0">
              <a:buNone/>
              <a:defRPr sz="1600" b="1">
                <a:solidFill>
                  <a:srgbClr val="78BA74"/>
                </a:solidFill>
                <a:latin typeface="Avenir Next" panose="020B0503020202020204" pitchFamily="34" charset="0"/>
              </a:defRPr>
            </a:lvl2pPr>
          </a:lstStyle>
          <a:p>
            <a:pPr lvl="1"/>
            <a:r>
              <a:rPr lang="en-US" dirty="0"/>
              <a:t>Insert Full Name</a:t>
            </a:r>
          </a:p>
        </p:txBody>
      </p:sp>
      <p:sp>
        <p:nvSpPr>
          <p:cNvPr id="35" name="Text Placeholder 27">
            <a:extLst>
              <a:ext uri="{FF2B5EF4-FFF2-40B4-BE49-F238E27FC236}">
                <a16:creationId xmlns:a16="http://schemas.microsoft.com/office/drawing/2014/main" id="{D4BE2007-3BAD-FCAB-2BA6-4BAAC957FC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3466" y="3041879"/>
            <a:ext cx="2743200" cy="395497"/>
          </a:xfrm>
        </p:spPr>
        <p:txBody>
          <a:bodyPr>
            <a:normAutofit/>
          </a:bodyPr>
          <a:lstStyle>
            <a:lvl1pPr>
              <a:defRPr b="0"/>
            </a:lvl1pPr>
            <a:lvl2pPr marL="457200" indent="0">
              <a:buNone/>
              <a:defRPr sz="1600" b="1">
                <a:solidFill>
                  <a:srgbClr val="78BA74"/>
                </a:solidFill>
                <a:latin typeface="Avenir Next" panose="020B0503020202020204" pitchFamily="34" charset="0"/>
              </a:defRPr>
            </a:lvl2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1600" dirty="0">
                <a:solidFill>
                  <a:srgbClr val="727272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Insert WAP Title</a:t>
            </a:r>
          </a:p>
        </p:txBody>
      </p:sp>
      <p:sp>
        <p:nvSpPr>
          <p:cNvPr id="36" name="Picture Placeholder 24">
            <a:extLst>
              <a:ext uri="{FF2B5EF4-FFF2-40B4-BE49-F238E27FC236}">
                <a16:creationId xmlns:a16="http://schemas.microsoft.com/office/drawing/2014/main" id="{FA0C5313-FF2E-4B51-4377-2B26DE0AE7D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10471" y="3816171"/>
            <a:ext cx="1605454" cy="1530519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" b="0"/>
            </a:lvl1pPr>
          </a:lstStyle>
          <a:p>
            <a:r>
              <a:rPr lang="en-US" dirty="0"/>
              <a:t>Insert Bio photo</a:t>
            </a:r>
          </a:p>
        </p:txBody>
      </p:sp>
      <p:sp>
        <p:nvSpPr>
          <p:cNvPr id="37" name="Text Placeholder 27">
            <a:extLst>
              <a:ext uri="{FF2B5EF4-FFF2-40B4-BE49-F238E27FC236}">
                <a16:creationId xmlns:a16="http://schemas.microsoft.com/office/drawing/2014/main" id="{72A98AEF-1F24-8837-9E9F-7E674E6002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41598" y="2584629"/>
            <a:ext cx="2743200" cy="395497"/>
          </a:xfrm>
        </p:spPr>
        <p:txBody>
          <a:bodyPr>
            <a:normAutofit/>
          </a:bodyPr>
          <a:lstStyle>
            <a:lvl2pPr marL="457200" indent="0">
              <a:buNone/>
              <a:defRPr sz="1600" b="1">
                <a:solidFill>
                  <a:srgbClr val="78BA74"/>
                </a:solidFill>
                <a:latin typeface="Avenir Next" panose="020B0503020202020204" pitchFamily="34" charset="0"/>
              </a:defRPr>
            </a:lvl2pPr>
          </a:lstStyle>
          <a:p>
            <a:pPr lvl="1"/>
            <a:r>
              <a:rPr lang="en-US" dirty="0"/>
              <a:t>Insert Full Name</a:t>
            </a:r>
          </a:p>
        </p:txBody>
      </p:sp>
      <p:sp>
        <p:nvSpPr>
          <p:cNvPr id="38" name="Text Placeholder 27">
            <a:extLst>
              <a:ext uri="{FF2B5EF4-FFF2-40B4-BE49-F238E27FC236}">
                <a16:creationId xmlns:a16="http://schemas.microsoft.com/office/drawing/2014/main" id="{0F212A8B-1F4A-0CC3-29BF-B1EC75CE6FD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41598" y="3041879"/>
            <a:ext cx="2743200" cy="395497"/>
          </a:xfrm>
        </p:spPr>
        <p:txBody>
          <a:bodyPr>
            <a:normAutofit/>
          </a:bodyPr>
          <a:lstStyle>
            <a:lvl1pPr>
              <a:defRPr b="0"/>
            </a:lvl1pPr>
            <a:lvl2pPr marL="457200" indent="0">
              <a:buNone/>
              <a:defRPr sz="1600" b="1">
                <a:solidFill>
                  <a:srgbClr val="78BA74"/>
                </a:solidFill>
                <a:latin typeface="Avenir Next" panose="020B0503020202020204" pitchFamily="34" charset="0"/>
              </a:defRPr>
            </a:lvl2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1600" dirty="0">
                <a:solidFill>
                  <a:srgbClr val="727272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Insert WAP Title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BD9E4F25-D750-4667-258D-3F65E7A64471}"/>
              </a:ext>
            </a:extLst>
          </p:cNvPr>
          <p:cNvSpPr txBox="1">
            <a:spLocks/>
          </p:cNvSpPr>
          <p:nvPr userDrawn="1"/>
        </p:nvSpPr>
        <p:spPr>
          <a:xfrm>
            <a:off x="1318273" y="1274947"/>
            <a:ext cx="9555454" cy="852432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2200" b="1" dirty="0">
                <a:solidFill>
                  <a:srgbClr val="78BA74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Our team </a:t>
            </a:r>
            <a:r>
              <a:rPr lang="en-US" sz="2200" dirty="0">
                <a:solidFill>
                  <a:srgbClr val="727272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works to help you achieve your sustainability goals            while making an impact on the global environment.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7E66850-1084-C576-AE67-7FF42B4FC54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570502" y="6350125"/>
            <a:ext cx="1430154" cy="42993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9B3B6-D312-4D15-9A23-43B1D00E810B}"/>
              </a:ext>
            </a:extLst>
          </p:cNvPr>
          <p:cNvSpPr txBox="1">
            <a:spLocks/>
          </p:cNvSpPr>
          <p:nvPr userDrawn="1"/>
        </p:nvSpPr>
        <p:spPr>
          <a:xfrm>
            <a:off x="6631552" y="6418448"/>
            <a:ext cx="5507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fld id="{45B55C18-10A0-A448-BBB2-58E3FDD19DCD}" type="slidenum">
              <a:rPr lang="en-US" sz="800" smtClean="0"/>
              <a:pPr/>
              <a:t>‹#›</a:t>
            </a:fld>
            <a:endParaRPr lang="en-US" sz="8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3D241-6239-562F-484A-1EAB257CE3BC}"/>
              </a:ext>
            </a:extLst>
          </p:cNvPr>
          <p:cNvCxnSpPr>
            <a:cxnSpLocks/>
          </p:cNvCxnSpPr>
          <p:nvPr userDrawn="1"/>
        </p:nvCxnSpPr>
        <p:spPr>
          <a:xfrm>
            <a:off x="6790578" y="6461795"/>
            <a:ext cx="0" cy="278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B9435F7-8A16-3F66-5559-D53030C06483}"/>
              </a:ext>
            </a:extLst>
          </p:cNvPr>
          <p:cNvSpPr txBox="1">
            <a:spLocks/>
          </p:cNvSpPr>
          <p:nvPr userDrawn="1"/>
        </p:nvSpPr>
        <p:spPr>
          <a:xfrm>
            <a:off x="4386860" y="6429747"/>
            <a:ext cx="2347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607467" rtl="0" eaLnBrk="1" hangingPunct="1">
              <a:buNone/>
              <a:defRPr sz="10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  <a:ea typeface="Arial"/>
              </a:defRPr>
            </a:lvl1pPr>
            <a:lvl2pPr marL="60746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2pPr>
            <a:lvl3pPr marL="121705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3pPr>
            <a:lvl4pPr marL="1826637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4pPr>
            <a:lvl5pPr marL="2436222" indent="0" algn="l" defTabSz="607467" rtl="0" eaLnBrk="1" hangingPunct="1">
              <a:buNone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</a:lstStyle>
          <a:p>
            <a:r>
              <a:rPr lang="en-US" sz="800" dirty="0"/>
              <a:t>© 2024 WAP Sustainability, LLC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855904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1BC32B-83CE-FBDA-6A61-6FF29B1A6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66F2CF-82C5-E94E-D75E-520975BDF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2"/>
            <a:endParaRPr lang="en-US" dirty="0"/>
          </a:p>
        </p:txBody>
      </p:sp>
      <p:pic>
        <p:nvPicPr>
          <p:cNvPr id="6" name="Picture 5" descr="A logo with green leaves&#10;&#10;Description automatically generated">
            <a:extLst>
              <a:ext uri="{FF2B5EF4-FFF2-40B4-BE49-F238E27FC236}">
                <a16:creationId xmlns:a16="http://schemas.microsoft.com/office/drawing/2014/main" id="{03459A63-555D-4D3D-9CA7-246AAD1AE4B0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10944412" y="6176963"/>
            <a:ext cx="1038589" cy="63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2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30" r:id="rId2"/>
    <p:sldLayoutId id="2147483714" r:id="rId3"/>
    <p:sldLayoutId id="2147483650" r:id="rId4"/>
    <p:sldLayoutId id="2147483729" r:id="rId5"/>
    <p:sldLayoutId id="2147483728" r:id="rId6"/>
    <p:sldLayoutId id="2147483738" r:id="rId7"/>
    <p:sldLayoutId id="2147483739" r:id="rId8"/>
    <p:sldLayoutId id="2147483721" r:id="rId9"/>
    <p:sldLayoutId id="2147483706" r:id="rId10"/>
    <p:sldLayoutId id="2147483707" r:id="rId11"/>
    <p:sldLayoutId id="2147483713" r:id="rId12"/>
    <p:sldLayoutId id="2147483715" r:id="rId13"/>
    <p:sldLayoutId id="2147483734" r:id="rId14"/>
    <p:sldLayoutId id="2147483735" r:id="rId15"/>
    <p:sldLayoutId id="2147483722" r:id="rId16"/>
    <p:sldLayoutId id="2147483723" r:id="rId17"/>
    <p:sldLayoutId id="2147483732" r:id="rId18"/>
    <p:sldLayoutId id="2147483737" r:id="rId19"/>
    <p:sldLayoutId id="2147483652" r:id="rId20"/>
    <p:sldLayoutId id="2147483708" r:id="rId21"/>
    <p:sldLayoutId id="2147483716" r:id="rId22"/>
    <p:sldLayoutId id="2147483711" r:id="rId23"/>
    <p:sldLayoutId id="2147483712" r:id="rId24"/>
    <p:sldLayoutId id="2147483710" r:id="rId25"/>
    <p:sldLayoutId id="2147483724" r:id="rId26"/>
    <p:sldLayoutId id="2147483731" r:id="rId27"/>
    <p:sldLayoutId id="2147483733" r:id="rId28"/>
    <p:sldLayoutId id="2147483736" r:id="rId29"/>
    <p:sldLayoutId id="2147483727" r:id="rId30"/>
    <p:sldLayoutId id="2147483717" r:id="rId31"/>
    <p:sldLayoutId id="2147483718" r:id="rId32"/>
    <p:sldLayoutId id="2147483720" r:id="rId33"/>
    <p:sldLayoutId id="2147483740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727272"/>
          </a:solidFill>
          <a:latin typeface="Avenir Next" panose="020B0503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rgbClr val="78BA74"/>
          </a:solidFill>
          <a:latin typeface="Avenir Next" panose="020B0503020202020204" pitchFamily="34" charset="0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727272"/>
          </a:solidFill>
          <a:latin typeface="Avenir Book" panose="02000503020000020003" pitchFamily="2" charset="0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200" i="0" kern="1200">
          <a:solidFill>
            <a:srgbClr val="727272"/>
          </a:solidFill>
          <a:latin typeface="Avenir Book" panose="02000503020000020003" pitchFamily="2" charset="0"/>
          <a:ea typeface="+mn-ea"/>
          <a:cs typeface="+mn-cs"/>
        </a:defRPr>
      </a:lvl3pPr>
      <a:lvl4pPr marL="1714500" indent="-3429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rgbClr val="78BA74"/>
          </a:solidFill>
          <a:latin typeface="Avenir Book" panose="02000503020000020003" pitchFamily="2" charset="0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i="1" kern="1200">
          <a:solidFill>
            <a:srgbClr val="727272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727272"/>
          </a:solidFill>
          <a:latin typeface="Avenir Book" panose="02000503020000020003" pitchFamily="2" charset="0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i="1" kern="1200">
          <a:solidFill>
            <a:srgbClr val="78BA74"/>
          </a:solidFill>
          <a:latin typeface="Avenir Book" panose="02000503020000020003" pitchFamily="2" charset="0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727272"/>
          </a:solidFill>
          <a:latin typeface="Avenir Book" panose="02000503020000020003" pitchFamily="2" charset="0"/>
          <a:ea typeface="+mn-ea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i="1" kern="1200">
          <a:solidFill>
            <a:srgbClr val="78BA74"/>
          </a:solidFill>
          <a:latin typeface="Avenir Book" panose="02000503020000020003" pitchFamily="2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www.mep2040.org/" TargetMode="Externa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3.png"/><Relationship Id="rId3" Type="http://schemas.openxmlformats.org/officeDocument/2006/relationships/image" Target="../media/image11.png"/><Relationship Id="rId7" Type="http://schemas.openxmlformats.org/officeDocument/2006/relationships/image" Target="../media/image46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11" Type="http://schemas.openxmlformats.org/officeDocument/2006/relationships/image" Target="../media/image51.jpeg"/><Relationship Id="rId5" Type="http://schemas.openxmlformats.org/officeDocument/2006/relationships/image" Target="../media/image37.jpeg"/><Relationship Id="rId10" Type="http://schemas.openxmlformats.org/officeDocument/2006/relationships/image" Target="../media/image50.png"/><Relationship Id="rId4" Type="http://schemas.openxmlformats.org/officeDocument/2006/relationships/image" Target="../media/image33.jpe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josh@wapsustainability.com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ESG Program Launch…"/>
          <p:cNvSpPr txBox="1"/>
          <p:nvPr/>
        </p:nvSpPr>
        <p:spPr>
          <a:xfrm>
            <a:off x="1313915" y="641513"/>
            <a:ext cx="8483287" cy="4975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>
              <a:defRPr sz="9000" b="1">
                <a:solidFill>
                  <a:srgbClr val="000000"/>
                </a:solidFill>
              </a:defRPr>
            </a:pPr>
            <a:endParaRPr lang="en-US" sz="4000" dirty="0">
              <a:solidFill>
                <a:schemeClr val="bg1"/>
              </a:solidFill>
              <a:highlight>
                <a:srgbClr val="727272"/>
              </a:highlight>
              <a:latin typeface="Avenir Next" panose="020B0503020202020204" pitchFamily="34" charset="0"/>
            </a:endParaRPr>
          </a:p>
          <a:p>
            <a:pPr defTabSz="412750">
              <a:defRPr sz="9000" b="1">
                <a:solidFill>
                  <a:srgbClr val="000000"/>
                </a:solidFill>
              </a:defRPr>
            </a:pPr>
            <a:r>
              <a:rPr lang="en-US" sz="4000" dirty="0">
                <a:solidFill>
                  <a:srgbClr val="727272"/>
                </a:solidFill>
                <a:latin typeface="Avenir Next" panose="020B0503020202020204" pitchFamily="34" charset="0"/>
              </a:rPr>
              <a:t>Is Sustainability Dead? </a:t>
            </a:r>
          </a:p>
          <a:p>
            <a:pPr defTabSz="412750">
              <a:defRPr sz="9000" b="1">
                <a:solidFill>
                  <a:srgbClr val="000000"/>
                </a:solidFill>
              </a:defRPr>
            </a:pPr>
            <a:endParaRPr lang="en-US" sz="4000" dirty="0">
              <a:solidFill>
                <a:srgbClr val="727272"/>
              </a:solidFill>
              <a:latin typeface="Avenir Next" panose="020B0503020202020204" pitchFamily="34" charset="0"/>
            </a:endParaRPr>
          </a:p>
          <a:p>
            <a:pPr defTabSz="412750">
              <a:defRPr sz="9000" b="1">
                <a:solidFill>
                  <a:srgbClr val="000000"/>
                </a:solidFill>
              </a:defRPr>
            </a:pPr>
            <a:r>
              <a:rPr lang="en-US" sz="4000" dirty="0">
                <a:solidFill>
                  <a:srgbClr val="727272"/>
                </a:solidFill>
                <a:latin typeface="Avenir Next" panose="020B0503020202020204" pitchFamily="34" charset="0"/>
              </a:rPr>
              <a:t>Demand Drivers and the Power of Asking</a:t>
            </a:r>
            <a:endParaRPr lang="en-US" sz="4000" dirty="0">
              <a:solidFill>
                <a:srgbClr val="78BA74"/>
              </a:solidFill>
              <a:latin typeface="Avenir Next" panose="020B0503020202020204" pitchFamily="34" charset="0"/>
            </a:endParaRPr>
          </a:p>
          <a:p>
            <a:pPr defTabSz="412750">
              <a:defRPr sz="9000" b="1">
                <a:solidFill>
                  <a:srgbClr val="000000"/>
                </a:solidFill>
              </a:defRPr>
            </a:pPr>
            <a:endParaRPr lang="en-US" sz="4000" dirty="0">
              <a:solidFill>
                <a:srgbClr val="78BA74"/>
              </a:solidFill>
              <a:latin typeface="Avenir Next" panose="020B0503020202020204" pitchFamily="34" charset="0"/>
            </a:endParaRPr>
          </a:p>
          <a:p>
            <a:pPr defTabSz="412750">
              <a:defRPr sz="9000" b="1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rgbClr val="78BA74"/>
                </a:solidFill>
                <a:latin typeface="Avenir Next" panose="020B0503020202020204" pitchFamily="34" charset="0"/>
              </a:rPr>
              <a:t>10/2/2025</a:t>
            </a:r>
          </a:p>
          <a:p>
            <a:pPr defTabSz="412750">
              <a:defRPr sz="9000" b="1">
                <a:solidFill>
                  <a:srgbClr val="000000"/>
                </a:solidFill>
              </a:defRPr>
            </a:pPr>
            <a:endParaRPr lang="en-US" sz="4000" dirty="0">
              <a:solidFill>
                <a:srgbClr val="78BA74"/>
              </a:solidFill>
              <a:latin typeface="Avenir Next" panose="020B0503020202020204" pitchFamily="34" charset="0"/>
            </a:endParaRPr>
          </a:p>
        </p:txBody>
      </p:sp>
      <p:sp>
        <p:nvSpPr>
          <p:cNvPr id="2" name="AutoShape 2" descr="Harman International - Wikipedia">
            <a:extLst>
              <a:ext uri="{FF2B5EF4-FFF2-40B4-BE49-F238E27FC236}">
                <a16:creationId xmlns:a16="http://schemas.microsoft.com/office/drawing/2014/main" id="{AFC7A23F-92C8-EA1E-32F0-EDA84B5160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9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5429218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40FACE96-876E-F869-6887-DBB2C7B6FFE9}"/>
              </a:ext>
            </a:extLst>
          </p:cNvPr>
          <p:cNvSpPr txBox="1">
            <a:spLocks/>
          </p:cNvSpPr>
          <p:nvPr/>
        </p:nvSpPr>
        <p:spPr>
          <a:xfrm>
            <a:off x="460347" y="1097280"/>
            <a:ext cx="6896860" cy="495639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2">
                    <a:lumMod val="10000"/>
                  </a:schemeClr>
                </a:solidFill>
              </a:rPr>
              <a:t>Requirements to Buy Low Carbon Materials</a:t>
            </a: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California – structural steel, rebar, flat glass, mineral wool board insulation</a:t>
            </a: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Colorado – asphalt, ready mix concrete, flat glass, rebar, structural steel, structural wood</a:t>
            </a: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Oregon – DoT to establish program by Dec 31, 2025</a:t>
            </a: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Minnesota – concrete used in buildings by Jan 15, 2026 and structural steel and rebar by Jan 15, 2028</a:t>
            </a: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New York – concrete and structural steel</a:t>
            </a: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Washington – steel, concrete, and wood</a:t>
            </a: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New Jersey – concrete (tax incentive…but limits not set)</a:t>
            </a: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Maryland – concrete and cement starting July 2026</a:t>
            </a: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Minnesota – concrete, steel, asphalt, and glass</a:t>
            </a: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Massachusetts - concrete</a:t>
            </a:r>
          </a:p>
          <a:p>
            <a:endParaRPr lang="en-US" dirty="0">
              <a:solidFill>
                <a:srgbClr val="727272"/>
              </a:solidFill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E18BDD92-0238-004A-8492-90D119475482}"/>
              </a:ext>
            </a:extLst>
          </p:cNvPr>
          <p:cNvSpPr txBox="1">
            <a:spLocks/>
          </p:cNvSpPr>
          <p:nvPr/>
        </p:nvSpPr>
        <p:spPr>
          <a:xfrm>
            <a:off x="6746025" y="3555836"/>
            <a:ext cx="6133177" cy="32041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endParaRPr lang="en-US" b="0">
              <a:solidFill>
                <a:srgbClr val="72727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B2CA37-B274-595B-37F6-5F430EEC60D1}"/>
              </a:ext>
            </a:extLst>
          </p:cNvPr>
          <p:cNvSpPr txBox="1"/>
          <p:nvPr/>
        </p:nvSpPr>
        <p:spPr>
          <a:xfrm>
            <a:off x="-137160" y="-210312"/>
            <a:ext cx="1351478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0" b="1" dirty="0">
                <a:solidFill>
                  <a:schemeClr val="tx1">
                    <a:alpha val="15000"/>
                  </a:schemeClr>
                </a:solidFill>
                <a:latin typeface="Avenir Next"/>
              </a:rPr>
              <a:t>Buy Clean</a:t>
            </a:r>
            <a:endParaRPr lang="en-US" sz="8000" b="1" dirty="0">
              <a:solidFill>
                <a:schemeClr val="tx1">
                  <a:alpha val="15000"/>
                </a:schemeClr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047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40FACE96-876E-F869-6887-DBB2C7B6FFE9}"/>
              </a:ext>
            </a:extLst>
          </p:cNvPr>
          <p:cNvSpPr txBox="1">
            <a:spLocks/>
          </p:cNvSpPr>
          <p:nvPr/>
        </p:nvSpPr>
        <p:spPr>
          <a:xfrm>
            <a:off x="460347" y="1097280"/>
            <a:ext cx="6896860" cy="495639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r>
              <a:rPr lang="en-US" dirty="0"/>
              <a:t>SB 253</a:t>
            </a:r>
            <a:r>
              <a:rPr lang="en-US" dirty="0">
                <a:solidFill>
                  <a:srgbClr val="727272"/>
                </a:solidFill>
              </a:rPr>
              <a:t>: What are the near-term reporting requirements?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727272"/>
                </a:solidFill>
              </a:rPr>
              <a:t>Scope 1 &amp; 2 emissions with limited assurance in 2026.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727272"/>
                </a:solidFill>
              </a:rPr>
              <a:t>Scope 3 phase-in during 2027.</a:t>
            </a:r>
          </a:p>
          <a:p>
            <a:pPr>
              <a:spcBef>
                <a:spcPts val="1600"/>
              </a:spcBef>
            </a:pPr>
            <a:r>
              <a:rPr lang="en-US" dirty="0">
                <a:solidFill>
                  <a:srgbClr val="727272"/>
                </a:solidFill>
              </a:rPr>
              <a:t>What remains to be clarified?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727272"/>
                </a:solidFill>
              </a:rPr>
              <a:t>Extent of scope 3 reporting.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727272"/>
                </a:solidFill>
              </a:rPr>
              <a:t>Leniency granted by December 5</a:t>
            </a:r>
            <a:r>
              <a:rPr lang="en-US" b="0" baseline="30000" dirty="0">
                <a:solidFill>
                  <a:srgbClr val="727272"/>
                </a:solidFill>
              </a:rPr>
              <a:t>th</a:t>
            </a:r>
            <a:r>
              <a:rPr lang="en-US" b="0" dirty="0">
                <a:solidFill>
                  <a:srgbClr val="727272"/>
                </a:solidFill>
              </a:rPr>
              <a:t>, 2024 Enforcement Notice.</a:t>
            </a:r>
          </a:p>
          <a:p>
            <a:endParaRPr lang="en-US" dirty="0">
              <a:solidFill>
                <a:srgbClr val="727272"/>
              </a:solidFill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E18BDD92-0238-004A-8492-90D119475482}"/>
              </a:ext>
            </a:extLst>
          </p:cNvPr>
          <p:cNvSpPr txBox="1">
            <a:spLocks/>
          </p:cNvSpPr>
          <p:nvPr/>
        </p:nvSpPr>
        <p:spPr>
          <a:xfrm>
            <a:off x="6746025" y="3555836"/>
            <a:ext cx="6133177" cy="32041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endParaRPr lang="en-US" b="0">
              <a:solidFill>
                <a:srgbClr val="72727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B2CA37-B274-595B-37F6-5F430EEC60D1}"/>
              </a:ext>
            </a:extLst>
          </p:cNvPr>
          <p:cNvSpPr txBox="1"/>
          <p:nvPr/>
        </p:nvSpPr>
        <p:spPr>
          <a:xfrm>
            <a:off x="-137160" y="-210312"/>
            <a:ext cx="1351478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0" b="1" dirty="0">
                <a:solidFill>
                  <a:schemeClr val="tx1">
                    <a:alpha val="15000"/>
                  </a:schemeClr>
                </a:solidFill>
                <a:latin typeface="Avenir Next"/>
              </a:rPr>
              <a:t>CA SB 253</a:t>
            </a:r>
            <a:endParaRPr lang="en-US" sz="8000" b="1" dirty="0">
              <a:solidFill>
                <a:schemeClr val="tx1">
                  <a:alpha val="15000"/>
                </a:schemeClr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496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A019F-6616-010B-719D-143BBC53A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1FB90AFF-70B1-0B71-110B-ADF4164400A3}"/>
              </a:ext>
            </a:extLst>
          </p:cNvPr>
          <p:cNvSpPr txBox="1">
            <a:spLocks/>
          </p:cNvSpPr>
          <p:nvPr/>
        </p:nvSpPr>
        <p:spPr>
          <a:xfrm>
            <a:off x="460347" y="1097280"/>
            <a:ext cx="6896860" cy="495639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r>
              <a:rPr lang="en-US" dirty="0"/>
              <a:t>SB 261</a:t>
            </a:r>
            <a:r>
              <a:rPr lang="en-US" dirty="0">
                <a:solidFill>
                  <a:srgbClr val="727272"/>
                </a:solidFill>
              </a:rPr>
              <a:t>: What are the near-term reporting requirements?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727272"/>
                </a:solidFill>
              </a:rPr>
              <a:t>Public Climate-related Financial Risk Report by January 1st, 2026.</a:t>
            </a:r>
          </a:p>
          <a:p>
            <a:pPr marL="1257300" lvl="1" indent="-457200"/>
            <a:r>
              <a:rPr lang="en-US" dirty="0"/>
              <a:t>Risk + measures to reduce/adapt</a:t>
            </a:r>
            <a:endParaRPr lang="en-US" b="0" dirty="0">
              <a:solidFill>
                <a:srgbClr val="727272"/>
              </a:solidFill>
            </a:endParaRPr>
          </a:p>
          <a:p>
            <a:pPr>
              <a:spcBef>
                <a:spcPts val="1600"/>
              </a:spcBef>
            </a:pPr>
            <a:r>
              <a:rPr lang="en-US" dirty="0">
                <a:solidFill>
                  <a:srgbClr val="727272"/>
                </a:solidFill>
              </a:rPr>
              <a:t>What has CARB clarified?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727272"/>
                </a:solidFill>
              </a:rPr>
              <a:t>Framework flexibility (TCFD-aligned).</a:t>
            </a:r>
          </a:p>
          <a:p>
            <a:pPr marL="1257300" lvl="1" indent="-457200"/>
            <a:r>
              <a:rPr lang="en-US" dirty="0"/>
              <a:t>TCFD (Starter) </a:t>
            </a:r>
          </a:p>
          <a:p>
            <a:pPr marL="1257300" lvl="1" indent="-457200"/>
            <a:r>
              <a:rPr lang="en-US" dirty="0">
                <a:sym typeface="Wingdings" pitchFamily="2" charset="2"/>
              </a:rPr>
              <a:t>IFRS S2 (</a:t>
            </a:r>
            <a:r>
              <a:rPr lang="en-US" b="0" dirty="0">
                <a:solidFill>
                  <a:srgbClr val="727272"/>
                </a:solidFill>
              </a:rPr>
              <a:t>Leader)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727272"/>
                </a:solidFill>
              </a:rPr>
              <a:t>Reporting year flexibility.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727272"/>
                </a:solidFill>
              </a:rPr>
              <a:t>Reporting mechanism.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33C7D018-21E2-FE09-ED9B-F71557AA8FC5}"/>
              </a:ext>
            </a:extLst>
          </p:cNvPr>
          <p:cNvSpPr txBox="1">
            <a:spLocks/>
          </p:cNvSpPr>
          <p:nvPr/>
        </p:nvSpPr>
        <p:spPr>
          <a:xfrm>
            <a:off x="6746025" y="3555836"/>
            <a:ext cx="6133177" cy="32041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endParaRPr lang="en-US" b="0">
              <a:solidFill>
                <a:srgbClr val="72727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FDAE1E-1B31-50F9-612F-F404BD2E15B3}"/>
              </a:ext>
            </a:extLst>
          </p:cNvPr>
          <p:cNvSpPr txBox="1"/>
          <p:nvPr/>
        </p:nvSpPr>
        <p:spPr>
          <a:xfrm>
            <a:off x="-119638" y="-195990"/>
            <a:ext cx="1351478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0" b="1" dirty="0">
                <a:solidFill>
                  <a:schemeClr val="tx1">
                    <a:alpha val="15000"/>
                  </a:schemeClr>
                </a:solidFill>
                <a:latin typeface="Avenir Next"/>
              </a:rPr>
              <a:t>CA SB 261</a:t>
            </a:r>
            <a:endParaRPr lang="en-US" sz="8000" b="1" dirty="0">
              <a:solidFill>
                <a:schemeClr val="tx1">
                  <a:alpha val="15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22897A7-3839-3CFF-6E53-A6599C1E340A}"/>
              </a:ext>
            </a:extLst>
          </p:cNvPr>
          <p:cNvSpPr txBox="1">
            <a:spLocks/>
          </p:cNvSpPr>
          <p:nvPr/>
        </p:nvSpPr>
        <p:spPr>
          <a:xfrm>
            <a:off x="7671856" y="2605145"/>
            <a:ext cx="4059797" cy="16477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endParaRPr lang="en-US" sz="1600" b="0" i="1" dirty="0">
              <a:solidFill>
                <a:srgbClr val="727272"/>
              </a:solidFill>
            </a:endParaRPr>
          </a:p>
          <a:p>
            <a:r>
              <a:rPr lang="en-US" sz="1600" b="0" i="1" dirty="0">
                <a:solidFill>
                  <a:srgbClr val="727272"/>
                </a:solidFill>
              </a:rPr>
              <a:t>Reminder: SB 261 </a:t>
            </a:r>
            <a:r>
              <a:rPr lang="en-US" sz="1600" b="0" i="1" dirty="0"/>
              <a:t>lower revenue threshold </a:t>
            </a:r>
            <a:r>
              <a:rPr lang="en-US" sz="1600" b="0" i="1" dirty="0">
                <a:solidFill>
                  <a:srgbClr val="727272"/>
                </a:solidFill>
              </a:rPr>
              <a:t>for applicability than SB 253.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B013E0-1CA2-7095-B06E-28A768EB2C2C}"/>
              </a:ext>
            </a:extLst>
          </p:cNvPr>
          <p:cNvSpPr/>
          <p:nvPr/>
        </p:nvSpPr>
        <p:spPr>
          <a:xfrm>
            <a:off x="7474686" y="2522482"/>
            <a:ext cx="4380256" cy="2112579"/>
          </a:xfrm>
          <a:prstGeom prst="roundRect">
            <a:avLst/>
          </a:prstGeom>
          <a:noFill/>
          <a:ln w="28575">
            <a:solidFill>
              <a:srgbClr val="78BA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26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198D2F-4629-4F36-E7D0-7E1103C44239}"/>
              </a:ext>
            </a:extLst>
          </p:cNvPr>
          <p:cNvSpPr txBox="1"/>
          <p:nvPr/>
        </p:nvSpPr>
        <p:spPr>
          <a:xfrm>
            <a:off x="-98856" y="-197956"/>
            <a:ext cx="1351478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0" b="1" dirty="0">
                <a:solidFill>
                  <a:schemeClr val="tx1">
                    <a:alpha val="15000"/>
                  </a:schemeClr>
                </a:solidFill>
                <a:latin typeface="Avenir Next"/>
              </a:rPr>
              <a:t>GHG Reporting</a:t>
            </a:r>
            <a:endParaRPr lang="en-US" sz="8000" b="1" dirty="0">
              <a:solidFill>
                <a:schemeClr val="tx1">
                  <a:alpha val="15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3CDC45-6614-73F2-C272-B36DE8164225}"/>
              </a:ext>
            </a:extLst>
          </p:cNvPr>
          <p:cNvSpPr txBox="1">
            <a:spLocks/>
          </p:cNvSpPr>
          <p:nvPr/>
        </p:nvSpPr>
        <p:spPr>
          <a:xfrm>
            <a:off x="378526" y="790778"/>
            <a:ext cx="7860874" cy="47776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r>
              <a:rPr lang="en-US" sz="2500" dirty="0">
                <a:solidFill>
                  <a:schemeClr val="accent2">
                    <a:lumMod val="10000"/>
                  </a:schemeClr>
                </a:solidFill>
              </a:rPr>
              <a:t>Other states are introducing corporate accountability regulations: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b="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State of Illinois: IL HB 4268 for corporate scope 1, 2, and 3 reporting was in rules committee until session ended 1/7/25.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b="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State of New York: NY SB 3456 for corporate scope 1, 2, and 3 reporting is in Senate committee; NY S 3697 for climate related financial risk is in Senate committee.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b="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State of Colorado: HB 25-1119 in House committee for corporate scope 1 and 2 reporting by 2028 and scope 3 by 2029.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b="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State of New Jersey: </a:t>
            </a:r>
            <a:r>
              <a:rPr lang="en-IN" sz="2500" b="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NJ SB 4117</a:t>
            </a:r>
            <a:r>
              <a:rPr lang="en-US" sz="2500" b="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 introduced on 2/3/2025 and for corporate scope 1 and 2 reporting 4 years after enactment and scope 3 reporting 5 years after enactment.</a:t>
            </a:r>
          </a:p>
          <a:p>
            <a:endParaRPr lang="en-US" sz="2500" b="0" dirty="0">
              <a:solidFill>
                <a:schemeClr val="bg1"/>
              </a:solidFill>
              <a:latin typeface="Avenir Next Medium" panose="020B0503020202020204" pitchFamily="34" charset="0"/>
            </a:endParaRPr>
          </a:p>
        </p:txBody>
      </p:sp>
      <p:pic>
        <p:nvPicPr>
          <p:cNvPr id="4" name="Picture 2" descr="Flag and seal of Illinois - Wikipedia">
            <a:extLst>
              <a:ext uri="{FF2B5EF4-FFF2-40B4-BE49-F238E27FC236}">
                <a16:creationId xmlns:a16="http://schemas.microsoft.com/office/drawing/2014/main" id="{BB214531-8D76-ACD9-7794-4D74B4C5C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18074" y="557822"/>
            <a:ext cx="1667578" cy="166757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lorado General Assembly Logo">
            <a:extLst>
              <a:ext uri="{FF2B5EF4-FFF2-40B4-BE49-F238E27FC236}">
                <a16:creationId xmlns:a16="http://schemas.microsoft.com/office/drawing/2014/main" id="{10F78473-AECE-0A65-06AD-714EEBE76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136" y="3072619"/>
            <a:ext cx="1679454" cy="167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tate Seal and Flag | New Jersey Legislative Services, NJ">
            <a:extLst>
              <a:ext uri="{FF2B5EF4-FFF2-40B4-BE49-F238E27FC236}">
                <a16:creationId xmlns:a16="http://schemas.microsoft.com/office/drawing/2014/main" id="{2F8FA45E-2896-AB4D-932F-4CB0BB9B0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691" y="4195505"/>
            <a:ext cx="1679454" cy="167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eal of New York (state) - Wikipedia">
            <a:extLst>
              <a:ext uri="{FF2B5EF4-FFF2-40B4-BE49-F238E27FC236}">
                <a16:creationId xmlns:a16="http://schemas.microsoft.com/office/drawing/2014/main" id="{DB983185-7A5B-A678-F9FA-F0DD61941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792" y="1806665"/>
            <a:ext cx="1679454" cy="167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218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A019F-6616-010B-719D-143BBC53A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1FB90AFF-70B1-0B71-110B-ADF4164400A3}"/>
              </a:ext>
            </a:extLst>
          </p:cNvPr>
          <p:cNvSpPr txBox="1">
            <a:spLocks/>
          </p:cNvSpPr>
          <p:nvPr/>
        </p:nvSpPr>
        <p:spPr>
          <a:xfrm>
            <a:off x="460347" y="1097280"/>
            <a:ext cx="6896860" cy="495639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r>
              <a:rPr lang="en-US" dirty="0"/>
              <a:t>AB 2446</a:t>
            </a:r>
            <a:r>
              <a:rPr lang="en-US" dirty="0">
                <a:solidFill>
                  <a:srgbClr val="727272"/>
                </a:solidFill>
              </a:rPr>
              <a:t>: Embodied Carbon Emissions: Construction Materials</a:t>
            </a:r>
          </a:p>
          <a:p>
            <a:endParaRPr lang="en-US" b="0" dirty="0">
              <a:solidFill>
                <a:srgbClr val="727272"/>
              </a:solidFill>
            </a:endParaRPr>
          </a:p>
          <a:p>
            <a:r>
              <a:rPr lang="en-US" b="0" dirty="0">
                <a:solidFill>
                  <a:srgbClr val="727272"/>
                </a:solidFill>
              </a:rPr>
              <a:t>Set a baseline </a:t>
            </a:r>
          </a:p>
          <a:p>
            <a:r>
              <a:rPr lang="en-US" b="0" dirty="0">
                <a:solidFill>
                  <a:srgbClr val="727272"/>
                </a:solidFill>
              </a:rPr>
              <a:t>and then reduce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33C7D018-21E2-FE09-ED9B-F71557AA8FC5}"/>
              </a:ext>
            </a:extLst>
          </p:cNvPr>
          <p:cNvSpPr txBox="1">
            <a:spLocks/>
          </p:cNvSpPr>
          <p:nvPr/>
        </p:nvSpPr>
        <p:spPr>
          <a:xfrm>
            <a:off x="6746025" y="3555836"/>
            <a:ext cx="6133177" cy="32041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endParaRPr lang="en-US" b="0">
              <a:solidFill>
                <a:srgbClr val="72727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FDAE1E-1B31-50F9-612F-F404BD2E15B3}"/>
              </a:ext>
            </a:extLst>
          </p:cNvPr>
          <p:cNvSpPr txBox="1"/>
          <p:nvPr/>
        </p:nvSpPr>
        <p:spPr>
          <a:xfrm>
            <a:off x="-98856" y="-197956"/>
            <a:ext cx="1351478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0" b="1" dirty="0">
                <a:solidFill>
                  <a:schemeClr val="tx1">
                    <a:alpha val="15000"/>
                  </a:schemeClr>
                </a:solidFill>
                <a:latin typeface="Avenir Next"/>
              </a:rPr>
              <a:t>CA AB 2446</a:t>
            </a:r>
            <a:endParaRPr lang="en-US" sz="8000" b="1" dirty="0">
              <a:solidFill>
                <a:schemeClr val="tx1">
                  <a:alpha val="15000"/>
                </a:schemeClr>
              </a:solidFill>
              <a:latin typeface="Avenir Next" panose="020B0503020202020204" pitchFamily="34" charset="0"/>
            </a:endParaRP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06FC3A8-960B-AAB5-0765-A96275C5E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656" y="1902940"/>
            <a:ext cx="7772400" cy="439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19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A019F-6616-010B-719D-143BBC53A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1FB90AFF-70B1-0B71-110B-ADF4164400A3}"/>
              </a:ext>
            </a:extLst>
          </p:cNvPr>
          <p:cNvSpPr txBox="1">
            <a:spLocks/>
          </p:cNvSpPr>
          <p:nvPr/>
        </p:nvSpPr>
        <p:spPr>
          <a:xfrm>
            <a:off x="460347" y="1097280"/>
            <a:ext cx="6896860" cy="495639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r>
              <a:rPr lang="en-US" dirty="0"/>
              <a:t>AB 2446</a:t>
            </a:r>
            <a:r>
              <a:rPr lang="en-US" dirty="0">
                <a:solidFill>
                  <a:srgbClr val="727272"/>
                </a:solidFill>
              </a:rPr>
              <a:t>: Embodied Carbon Emissions: Construction Materials</a:t>
            </a:r>
          </a:p>
          <a:p>
            <a:endParaRPr lang="en-US" b="0" dirty="0">
              <a:solidFill>
                <a:srgbClr val="727272"/>
              </a:solidFill>
            </a:endParaRPr>
          </a:p>
          <a:p>
            <a:r>
              <a:rPr lang="en-US" b="0" dirty="0">
                <a:solidFill>
                  <a:srgbClr val="727272"/>
                </a:solidFill>
              </a:rPr>
              <a:t>Set a baseline </a:t>
            </a:r>
          </a:p>
          <a:p>
            <a:r>
              <a:rPr lang="en-US" b="0" dirty="0">
                <a:solidFill>
                  <a:srgbClr val="727272"/>
                </a:solidFill>
              </a:rPr>
              <a:t>and then reduce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33C7D018-21E2-FE09-ED9B-F71557AA8FC5}"/>
              </a:ext>
            </a:extLst>
          </p:cNvPr>
          <p:cNvSpPr txBox="1">
            <a:spLocks/>
          </p:cNvSpPr>
          <p:nvPr/>
        </p:nvSpPr>
        <p:spPr>
          <a:xfrm>
            <a:off x="6746025" y="3555836"/>
            <a:ext cx="6133177" cy="32041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endParaRPr lang="en-US" b="0">
              <a:solidFill>
                <a:srgbClr val="727272"/>
              </a:solidFill>
            </a:endParaRPr>
          </a:p>
        </p:txBody>
      </p:sp>
      <p:pic>
        <p:nvPicPr>
          <p:cNvPr id="4" name="Picture 3" descr="A diagram of a piece of ghg reduction program&#10;&#10;Description automatically generated">
            <a:extLst>
              <a:ext uri="{FF2B5EF4-FFF2-40B4-BE49-F238E27FC236}">
                <a16:creationId xmlns:a16="http://schemas.microsoft.com/office/drawing/2014/main" id="{68421B03-1193-CE34-659C-FCCA58F5D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237" y="2031524"/>
            <a:ext cx="7772400" cy="42080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ED4850-11FD-261A-F224-4F1F2D60D7B0}"/>
              </a:ext>
            </a:extLst>
          </p:cNvPr>
          <p:cNvSpPr txBox="1"/>
          <p:nvPr/>
        </p:nvSpPr>
        <p:spPr>
          <a:xfrm>
            <a:off x="-98856" y="-197956"/>
            <a:ext cx="1351478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0" b="1" dirty="0">
                <a:solidFill>
                  <a:schemeClr val="tx1">
                    <a:alpha val="15000"/>
                  </a:schemeClr>
                </a:solidFill>
                <a:latin typeface="Avenir Next"/>
              </a:rPr>
              <a:t>CA AB 2446</a:t>
            </a:r>
            <a:endParaRPr lang="en-US" sz="8000" b="1" dirty="0">
              <a:solidFill>
                <a:schemeClr val="tx1">
                  <a:alpha val="15000"/>
                </a:schemeClr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64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A019F-6616-010B-719D-143BBC53A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1FB90AFF-70B1-0B71-110B-ADF4164400A3}"/>
              </a:ext>
            </a:extLst>
          </p:cNvPr>
          <p:cNvSpPr txBox="1">
            <a:spLocks/>
          </p:cNvSpPr>
          <p:nvPr/>
        </p:nvSpPr>
        <p:spPr>
          <a:xfrm>
            <a:off x="460347" y="1097280"/>
            <a:ext cx="6896860" cy="495639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r>
              <a:rPr lang="en-US" dirty="0"/>
              <a:t>AB 2446</a:t>
            </a:r>
            <a:r>
              <a:rPr lang="en-US" dirty="0">
                <a:solidFill>
                  <a:srgbClr val="727272"/>
                </a:solidFill>
              </a:rPr>
              <a:t>: Embodied Carbon Emissions: Construction Materials</a:t>
            </a:r>
          </a:p>
          <a:p>
            <a:endParaRPr lang="en-US" b="0" dirty="0">
              <a:solidFill>
                <a:srgbClr val="727272"/>
              </a:solidFill>
            </a:endParaRPr>
          </a:p>
          <a:p>
            <a:r>
              <a:rPr lang="en-US" b="0" dirty="0">
                <a:solidFill>
                  <a:srgbClr val="727272"/>
                </a:solidFill>
              </a:rPr>
              <a:t>Set a baseline </a:t>
            </a:r>
          </a:p>
          <a:p>
            <a:r>
              <a:rPr lang="en-US" b="0" dirty="0">
                <a:solidFill>
                  <a:srgbClr val="727272"/>
                </a:solidFill>
              </a:rPr>
              <a:t>and then reduce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33C7D018-21E2-FE09-ED9B-F71557AA8FC5}"/>
              </a:ext>
            </a:extLst>
          </p:cNvPr>
          <p:cNvSpPr txBox="1">
            <a:spLocks/>
          </p:cNvSpPr>
          <p:nvPr/>
        </p:nvSpPr>
        <p:spPr>
          <a:xfrm>
            <a:off x="6746025" y="3555836"/>
            <a:ext cx="6133177" cy="32041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endParaRPr lang="en-US" b="0">
              <a:solidFill>
                <a:srgbClr val="727272"/>
              </a:solidFill>
            </a:endParaRPr>
          </a:p>
        </p:txBody>
      </p:sp>
      <p:pic>
        <p:nvPicPr>
          <p:cNvPr id="5" name="Picture 4" descr="A close-up of a report&#10;&#10;Description automatically generated">
            <a:extLst>
              <a:ext uri="{FF2B5EF4-FFF2-40B4-BE49-F238E27FC236}">
                <a16:creationId xmlns:a16="http://schemas.microsoft.com/office/drawing/2014/main" id="{EC997293-BE7F-B79F-48F8-B1B47A212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253" y="2059100"/>
            <a:ext cx="7470747" cy="41790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40021D-ED00-4450-7465-5C7E423B1046}"/>
              </a:ext>
            </a:extLst>
          </p:cNvPr>
          <p:cNvSpPr txBox="1"/>
          <p:nvPr/>
        </p:nvSpPr>
        <p:spPr>
          <a:xfrm>
            <a:off x="-98856" y="-197956"/>
            <a:ext cx="1351478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0" b="1" dirty="0">
                <a:solidFill>
                  <a:schemeClr val="tx1">
                    <a:alpha val="15000"/>
                  </a:schemeClr>
                </a:solidFill>
                <a:latin typeface="Avenir Next"/>
              </a:rPr>
              <a:t>CA AB 2446</a:t>
            </a:r>
            <a:endParaRPr lang="en-US" sz="8000" b="1" dirty="0">
              <a:solidFill>
                <a:schemeClr val="tx1">
                  <a:alpha val="15000"/>
                </a:schemeClr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084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ED41EE-90D9-0EFF-2843-D7F8850A6CC0}"/>
              </a:ext>
            </a:extLst>
          </p:cNvPr>
          <p:cNvSpPr txBox="1"/>
          <p:nvPr/>
        </p:nvSpPr>
        <p:spPr>
          <a:xfrm>
            <a:off x="-86497" y="-123816"/>
            <a:ext cx="1351478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0" b="1" dirty="0">
                <a:solidFill>
                  <a:schemeClr val="tx1">
                    <a:alpha val="15000"/>
                  </a:schemeClr>
                </a:solidFill>
                <a:latin typeface="Avenir Next"/>
              </a:rPr>
              <a:t>Building Certification</a:t>
            </a:r>
            <a:endParaRPr lang="en-US" sz="8000" b="1" dirty="0">
              <a:solidFill>
                <a:schemeClr val="tx1">
                  <a:alpha val="15000"/>
                </a:schemeClr>
              </a:solidFill>
              <a:latin typeface="Avenir Next" panose="020B0503020202020204" pitchFamily="34" charset="0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9A706D7B-8EFE-A69E-5CFE-EF39CC393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3377" y="3645478"/>
            <a:ext cx="2369844" cy="239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://www.greenglobes.com/gglogo.png">
            <a:extLst>
              <a:ext uri="{FF2B5EF4-FFF2-40B4-BE49-F238E27FC236}">
                <a16:creationId xmlns:a16="http://schemas.microsoft.com/office/drawing/2014/main" id="{FAEE1895-0755-F085-93F7-951A34956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7469" y="2410697"/>
            <a:ext cx="3089352" cy="132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breeam">
            <a:extLst>
              <a:ext uri="{FF2B5EF4-FFF2-40B4-BE49-F238E27FC236}">
                <a16:creationId xmlns:a16="http://schemas.microsoft.com/office/drawing/2014/main" id="{717C1EEC-1321-D1D3-7B1F-9B60FDF2B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8457" y="4668697"/>
            <a:ext cx="2369844" cy="5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5" descr="http://www.finehomebuilding.com/CMS/uploadedimages/Images/Homebuilding/Departments/fhb192xs024-01_med.jpg">
            <a:extLst>
              <a:ext uri="{FF2B5EF4-FFF2-40B4-BE49-F238E27FC236}">
                <a16:creationId xmlns:a16="http://schemas.microsoft.com/office/drawing/2014/main" id="{DA6F62CF-8AF5-8DB5-FF5E-A015666A3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1646" y="3429000"/>
            <a:ext cx="3243720" cy="132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udy: WELL certification boosts worker ...">
            <a:extLst>
              <a:ext uri="{FF2B5EF4-FFF2-40B4-BE49-F238E27FC236}">
                <a16:creationId xmlns:a16="http://schemas.microsoft.com/office/drawing/2014/main" id="{A25CD322-A534-E59D-15AA-2882FCDDB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171" y="1780448"/>
            <a:ext cx="1901958" cy="158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Living Building Challenge and the ...">
            <a:extLst>
              <a:ext uri="{FF2B5EF4-FFF2-40B4-BE49-F238E27FC236}">
                <a16:creationId xmlns:a16="http://schemas.microsoft.com/office/drawing/2014/main" id="{2D85F738-5B9C-5C54-BC14-31F02A1B8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068" y="2004367"/>
            <a:ext cx="1901958" cy="142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823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ED41EE-90D9-0EFF-2843-D7F8850A6CC0}"/>
              </a:ext>
            </a:extLst>
          </p:cNvPr>
          <p:cNvSpPr txBox="1"/>
          <p:nvPr/>
        </p:nvSpPr>
        <p:spPr>
          <a:xfrm>
            <a:off x="-86497" y="-123816"/>
            <a:ext cx="1351478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0" b="1" dirty="0">
                <a:solidFill>
                  <a:schemeClr val="tx1">
                    <a:alpha val="15000"/>
                  </a:schemeClr>
                </a:solidFill>
                <a:latin typeface="Avenir Next"/>
              </a:rPr>
              <a:t>Building Certification</a:t>
            </a:r>
            <a:endParaRPr lang="en-US" sz="8000" b="1" dirty="0">
              <a:solidFill>
                <a:schemeClr val="tx1">
                  <a:alpha val="15000"/>
                </a:schemeClr>
              </a:solidFill>
              <a:latin typeface="Avenir Next" panose="020B0503020202020204" pitchFamily="34" charset="0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9A706D7B-8EFE-A69E-5CFE-EF39CC393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92104" y="910375"/>
            <a:ext cx="2369844" cy="239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201B3F-7B72-706D-4B17-ED2E8D592229}"/>
              </a:ext>
            </a:extLst>
          </p:cNvPr>
          <p:cNvSpPr txBox="1">
            <a:spLocks/>
          </p:cNvSpPr>
          <p:nvPr/>
        </p:nvSpPr>
        <p:spPr>
          <a:xfrm>
            <a:off x="836492" y="1199623"/>
            <a:ext cx="7860874" cy="47776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</a:rPr>
              <a:t>LEED by the stats: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195,000+ LEED certified projects in 186 countries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29 billion square feet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Top states per capita sq footage certified in 2024:</a:t>
            </a:r>
          </a:p>
          <a:p>
            <a:pPr marL="1257300" lvl="1" indent="-457200"/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Massachusetts</a:t>
            </a:r>
          </a:p>
          <a:p>
            <a:pPr marL="1257300" lvl="1" indent="-457200"/>
            <a:r>
              <a:rPr lang="en-US" sz="1600" b="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Illinois</a:t>
            </a:r>
          </a:p>
          <a:p>
            <a:pPr marL="1257300" lvl="1" indent="-457200"/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New York</a:t>
            </a:r>
          </a:p>
          <a:p>
            <a:pPr marL="1257300" lvl="1" indent="-457200"/>
            <a:r>
              <a:rPr lang="en-US" sz="1600" b="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Washington</a:t>
            </a:r>
          </a:p>
          <a:p>
            <a:pPr marL="1257300" lvl="1" indent="-457200"/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Maryland</a:t>
            </a:r>
          </a:p>
          <a:p>
            <a:pPr marL="1257300" lvl="1" indent="-457200"/>
            <a:r>
              <a:rPr lang="en-US" sz="1600" b="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California</a:t>
            </a:r>
          </a:p>
          <a:p>
            <a:pPr marL="1257300" lvl="1" indent="-457200"/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Texas</a:t>
            </a:r>
          </a:p>
          <a:p>
            <a:pPr marL="1257300" lvl="1" indent="-457200"/>
            <a:r>
              <a:rPr lang="en-US" sz="1600" b="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Nevada</a:t>
            </a:r>
          </a:p>
          <a:p>
            <a:pPr marL="1257300" lvl="1" indent="-457200"/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Colorado</a:t>
            </a:r>
          </a:p>
          <a:p>
            <a:pPr marL="1257300" lvl="1" indent="-457200"/>
            <a:r>
              <a:rPr lang="en-US" sz="1600" b="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Virginia</a:t>
            </a:r>
          </a:p>
          <a:p>
            <a:pPr marL="1257300" lvl="1" indent="-457200"/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DC would be well far and away ahead if it was a State</a:t>
            </a:r>
            <a:endParaRPr lang="en-US" sz="1600" b="0" dirty="0">
              <a:solidFill>
                <a:schemeClr val="accent2">
                  <a:lumMod val="75000"/>
                </a:schemeClr>
              </a:solidFill>
              <a:latin typeface="Avenir Book" panose="02000503020000020003" pitchFamily="2" charset="0"/>
            </a:endParaRPr>
          </a:p>
          <a:p>
            <a:endParaRPr lang="en-US" sz="2000" b="0" dirty="0">
              <a:solidFill>
                <a:schemeClr val="bg1"/>
              </a:solidFill>
              <a:latin typeface="Avenir Next Medium" panose="020B0503020202020204" pitchFamily="34" charset="0"/>
            </a:endParaRPr>
          </a:p>
        </p:txBody>
      </p:sp>
      <p:pic>
        <p:nvPicPr>
          <p:cNvPr id="5122" name="Picture 2" descr="LEED v5 ...">
            <a:extLst>
              <a:ext uri="{FF2B5EF4-FFF2-40B4-BE49-F238E27FC236}">
                <a16:creationId xmlns:a16="http://schemas.microsoft.com/office/drawing/2014/main" id="{C04E5747-D33C-92E3-B67A-6B15B206F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366" y="3557255"/>
            <a:ext cx="3161688" cy="124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17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ED41EE-90D9-0EFF-2843-D7F8850A6CC0}"/>
              </a:ext>
            </a:extLst>
          </p:cNvPr>
          <p:cNvSpPr txBox="1"/>
          <p:nvPr/>
        </p:nvSpPr>
        <p:spPr>
          <a:xfrm>
            <a:off x="-86497" y="-123816"/>
            <a:ext cx="1351478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0" b="1" dirty="0">
                <a:solidFill>
                  <a:schemeClr val="tx1">
                    <a:alpha val="15000"/>
                  </a:schemeClr>
                </a:solidFill>
                <a:latin typeface="Avenir Next"/>
              </a:rPr>
              <a:t>Building Certification</a:t>
            </a:r>
            <a:endParaRPr lang="en-US" sz="8000" b="1" dirty="0">
              <a:solidFill>
                <a:schemeClr val="tx1">
                  <a:alpha val="15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201B3F-7B72-706D-4B17-ED2E8D592229}"/>
              </a:ext>
            </a:extLst>
          </p:cNvPr>
          <p:cNvSpPr txBox="1">
            <a:spLocks/>
          </p:cNvSpPr>
          <p:nvPr/>
        </p:nvSpPr>
        <p:spPr>
          <a:xfrm>
            <a:off x="359414" y="1323704"/>
            <a:ext cx="7860874" cy="47776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</a:rPr>
              <a:t>Green Globes = 4,000 certified buildings</a:t>
            </a:r>
          </a:p>
          <a:p>
            <a:endParaRPr lang="en-US" sz="2400" dirty="0">
              <a:solidFill>
                <a:schemeClr val="accent2">
                  <a:lumMod val="10000"/>
                </a:schemeClr>
              </a:solidFill>
            </a:endParaRPr>
          </a:p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</a:rPr>
              <a:t>BREEAM is up 43%</a:t>
            </a:r>
          </a:p>
          <a:p>
            <a:endParaRPr lang="en-US" sz="2400" dirty="0">
              <a:solidFill>
                <a:schemeClr val="accent2">
                  <a:lumMod val="10000"/>
                </a:schemeClr>
              </a:solidFill>
            </a:endParaRPr>
          </a:p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</a:rPr>
              <a:t>NAHB = 600,000 homes certified</a:t>
            </a:r>
          </a:p>
          <a:p>
            <a:endParaRPr lang="en-US" sz="1600" b="0" dirty="0">
              <a:solidFill>
                <a:schemeClr val="accent2">
                  <a:lumMod val="75000"/>
                </a:schemeClr>
              </a:solidFill>
              <a:latin typeface="Avenir Book" panose="02000503020000020003" pitchFamily="2" charset="0"/>
            </a:endParaRPr>
          </a:p>
          <a:p>
            <a:endParaRPr lang="en-US" sz="2000" b="0" dirty="0">
              <a:solidFill>
                <a:schemeClr val="bg1"/>
              </a:solidFill>
              <a:latin typeface="Avenir Next Medium" panose="020B0503020202020204" pitchFamily="34" charset="0"/>
            </a:endParaRPr>
          </a:p>
        </p:txBody>
      </p:sp>
      <p:pic>
        <p:nvPicPr>
          <p:cNvPr id="6" name="Picture 5" descr="A map of the united states of america&#10;&#10;Description automatically generated">
            <a:extLst>
              <a:ext uri="{FF2B5EF4-FFF2-40B4-BE49-F238E27FC236}">
                <a16:creationId xmlns:a16="http://schemas.microsoft.com/office/drawing/2014/main" id="{AF3CA94C-DCE5-7495-03B7-67158C9CB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199623"/>
            <a:ext cx="5128592" cy="450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24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ESG Program Launch…"/>
          <p:cNvSpPr txBox="1"/>
          <p:nvPr/>
        </p:nvSpPr>
        <p:spPr>
          <a:xfrm>
            <a:off x="919061" y="1220924"/>
            <a:ext cx="5762294" cy="5037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>
              <a:defRPr sz="9000" b="1">
                <a:solidFill>
                  <a:srgbClr val="000000"/>
                </a:solidFill>
              </a:defRPr>
            </a:pPr>
            <a:endParaRPr lang="en-US" sz="5000" dirty="0">
              <a:solidFill>
                <a:schemeClr val="bg1"/>
              </a:solidFill>
              <a:highlight>
                <a:srgbClr val="727272"/>
              </a:highlight>
              <a:latin typeface="Avenir Next" panose="020B0503020202020204" pitchFamily="34" charset="0"/>
            </a:endParaRPr>
          </a:p>
          <a:p>
            <a:pPr defTabSz="412750">
              <a:defRPr sz="9000" b="1">
                <a:solidFill>
                  <a:srgbClr val="000000"/>
                </a:solidFill>
              </a:defRPr>
            </a:pPr>
            <a:endParaRPr lang="en-US" sz="2200" dirty="0">
              <a:solidFill>
                <a:srgbClr val="727272"/>
              </a:solidFill>
              <a:latin typeface="Avenir Next" panose="020B0503020202020204" pitchFamily="34" charset="0"/>
            </a:endParaRPr>
          </a:p>
          <a:p>
            <a:pPr defTabSz="412750">
              <a:defRPr sz="9000" b="1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727272"/>
                </a:solidFill>
                <a:latin typeface="Avenir Next" panose="020B0503020202020204" pitchFamily="34" charset="0"/>
              </a:rPr>
              <a:t>Josh Jacobs</a:t>
            </a:r>
          </a:p>
          <a:p>
            <a:pPr defTabSz="412750">
              <a:defRPr sz="9000" b="1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727272"/>
                </a:solidFill>
                <a:latin typeface="Avenir Next" panose="020B0503020202020204" pitchFamily="34" charset="0"/>
              </a:rPr>
              <a:t>Managing Director of Buildings &amp; Policy</a:t>
            </a:r>
          </a:p>
          <a:p>
            <a:pPr defTabSz="412750">
              <a:defRPr sz="9000" b="1">
                <a:solidFill>
                  <a:srgbClr val="000000"/>
                </a:solidFill>
              </a:defRPr>
            </a:pPr>
            <a:endParaRPr lang="en-US" sz="3600" dirty="0">
              <a:solidFill>
                <a:srgbClr val="727272"/>
              </a:solidFill>
              <a:latin typeface="Avenir Next" panose="020B0503020202020204" pitchFamily="34" charset="0"/>
            </a:endParaRPr>
          </a:p>
          <a:p>
            <a:pPr defTabSz="412750">
              <a:defRPr sz="9000" b="1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92D050"/>
                </a:solidFill>
                <a:latin typeface="Avenir Next" panose="020B0503020202020204" pitchFamily="34" charset="0"/>
              </a:rPr>
              <a:t>WAP Sustainability</a:t>
            </a:r>
          </a:p>
          <a:p>
            <a:pPr defTabSz="412750">
              <a:defRPr sz="9000" b="1">
                <a:solidFill>
                  <a:srgbClr val="000000"/>
                </a:solidFill>
              </a:defRPr>
            </a:pPr>
            <a:endParaRPr lang="en-US" sz="3600" dirty="0">
              <a:solidFill>
                <a:srgbClr val="78BA74"/>
              </a:solidFill>
              <a:latin typeface="Avenir Next" panose="020B0503020202020204" pitchFamily="34" charset="0"/>
            </a:endParaRPr>
          </a:p>
          <a:p>
            <a:pPr defTabSz="412750">
              <a:defRPr sz="9000" b="1">
                <a:solidFill>
                  <a:srgbClr val="000000"/>
                </a:solidFill>
              </a:defRPr>
            </a:pPr>
            <a:endParaRPr lang="en-US" sz="3600" dirty="0">
              <a:solidFill>
                <a:srgbClr val="78BA74"/>
              </a:solidFill>
              <a:latin typeface="Avenir Next" panose="020B0503020202020204" pitchFamily="34" charset="0"/>
            </a:endParaRPr>
          </a:p>
        </p:txBody>
      </p:sp>
      <p:sp>
        <p:nvSpPr>
          <p:cNvPr id="2" name="AutoShape 2" descr="Harman International - Wikipedia">
            <a:extLst>
              <a:ext uri="{FF2B5EF4-FFF2-40B4-BE49-F238E27FC236}">
                <a16:creationId xmlns:a16="http://schemas.microsoft.com/office/drawing/2014/main" id="{AFC7A23F-92C8-EA1E-32F0-EDA84B5160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9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pic>
        <p:nvPicPr>
          <p:cNvPr id="4" name="Picture 3" descr="A person in a suit holding a pen&#10;&#10;Description automatically generated">
            <a:extLst>
              <a:ext uri="{FF2B5EF4-FFF2-40B4-BE49-F238E27FC236}">
                <a16:creationId xmlns:a16="http://schemas.microsoft.com/office/drawing/2014/main" id="{27636AA0-98E7-1F46-CE81-2DA9C28F6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355" y="1080654"/>
            <a:ext cx="4180615" cy="404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422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ED41EE-90D9-0EFF-2843-D7F8850A6CC0}"/>
              </a:ext>
            </a:extLst>
          </p:cNvPr>
          <p:cNvSpPr txBox="1"/>
          <p:nvPr/>
        </p:nvSpPr>
        <p:spPr>
          <a:xfrm>
            <a:off x="-86497" y="-123816"/>
            <a:ext cx="1351478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0" b="1" dirty="0">
                <a:solidFill>
                  <a:schemeClr val="tx1">
                    <a:alpha val="15000"/>
                  </a:schemeClr>
                </a:solidFill>
                <a:latin typeface="Avenir Next"/>
              </a:rPr>
              <a:t>Building Code</a:t>
            </a:r>
            <a:endParaRPr lang="en-US" sz="8000" b="1" dirty="0">
              <a:solidFill>
                <a:schemeClr val="tx1">
                  <a:alpha val="15000"/>
                </a:schemeClr>
              </a:solidFill>
              <a:latin typeface="Avenir Next" panose="020B0503020202020204" pitchFamily="34" charset="0"/>
            </a:endParaRPr>
          </a:p>
        </p:txBody>
      </p:sp>
      <p:pic>
        <p:nvPicPr>
          <p:cNvPr id="2" name="Picture 2" descr="Standard 189.1-2014">
            <a:extLst>
              <a:ext uri="{FF2B5EF4-FFF2-40B4-BE49-F238E27FC236}">
                <a16:creationId xmlns:a16="http://schemas.microsoft.com/office/drawing/2014/main" id="{3F5F7AD6-6B4F-4C3A-4BC3-CCA63DDBA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6782" y="3893904"/>
            <a:ext cx="1592924" cy="2086731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assets.inhabitat.com/wp-content/blogs.dir/1/files/2012/03/IgCC-1.jpg">
            <a:extLst>
              <a:ext uri="{FF2B5EF4-FFF2-40B4-BE49-F238E27FC236}">
                <a16:creationId xmlns:a16="http://schemas.microsoft.com/office/drawing/2014/main" id="{80672394-336A-D0D2-C172-87CA4B98D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300" y="1552867"/>
            <a:ext cx="3491887" cy="198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l Green">
            <a:extLst>
              <a:ext uri="{FF2B5EF4-FFF2-40B4-BE49-F238E27FC236}">
                <a16:creationId xmlns:a16="http://schemas.microsoft.com/office/drawing/2014/main" id="{C1D11EB1-249F-FC6B-2494-9B39BC7D2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85" y="2791856"/>
            <a:ext cx="3912458" cy="127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452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ED41EE-90D9-0EFF-2843-D7F8850A6CC0}"/>
              </a:ext>
            </a:extLst>
          </p:cNvPr>
          <p:cNvSpPr txBox="1"/>
          <p:nvPr/>
        </p:nvSpPr>
        <p:spPr>
          <a:xfrm>
            <a:off x="4979773" y="-123817"/>
            <a:ext cx="1351478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0" b="1" dirty="0">
                <a:solidFill>
                  <a:schemeClr val="tx1">
                    <a:alpha val="15000"/>
                  </a:schemeClr>
                </a:solidFill>
                <a:latin typeface="Avenir Next"/>
              </a:rPr>
              <a:t>Building Code</a:t>
            </a:r>
            <a:endParaRPr lang="en-US" sz="8000" b="1" dirty="0">
              <a:solidFill>
                <a:schemeClr val="tx1">
                  <a:alpha val="15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201B3F-7B72-706D-4B17-ED2E8D592229}"/>
              </a:ext>
            </a:extLst>
          </p:cNvPr>
          <p:cNvSpPr txBox="1">
            <a:spLocks/>
          </p:cNvSpPr>
          <p:nvPr/>
        </p:nvSpPr>
        <p:spPr>
          <a:xfrm>
            <a:off x="436746" y="840185"/>
            <a:ext cx="4981974" cy="47776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</a:rPr>
              <a:t>States that have some form of </a:t>
            </a:r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</a:rPr>
              <a:t>IgCC</a:t>
            </a:r>
            <a:r>
              <a:rPr lang="en-US" sz="2400" dirty="0">
                <a:solidFill>
                  <a:schemeClr val="accent2">
                    <a:lumMod val="10000"/>
                  </a:schemeClr>
                </a:solidFill>
              </a:rPr>
              <a:t> adoption: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Arizona 	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Colorado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District of Colombia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Florida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Idaho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Illinois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Maryland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Minnesota</a:t>
            </a:r>
          </a:p>
        </p:txBody>
      </p:sp>
      <p:pic>
        <p:nvPicPr>
          <p:cNvPr id="5" name="Picture 4" descr="http://assets.inhabitat.com/wp-content/blogs.dir/1/files/2012/03/IgCC-1.jpg">
            <a:extLst>
              <a:ext uri="{FF2B5EF4-FFF2-40B4-BE49-F238E27FC236}">
                <a16:creationId xmlns:a16="http://schemas.microsoft.com/office/drawing/2014/main" id="{272A8248-A81C-D23C-B233-CE6DC3CEE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3829" y="2435103"/>
            <a:ext cx="3491887" cy="198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8DCBA3A-94DC-ABCA-1DB2-75A19B8E62E6}"/>
              </a:ext>
            </a:extLst>
          </p:cNvPr>
          <p:cNvSpPr txBox="1">
            <a:spLocks/>
          </p:cNvSpPr>
          <p:nvPr/>
        </p:nvSpPr>
        <p:spPr>
          <a:xfrm>
            <a:off x="6773282" y="1622051"/>
            <a:ext cx="4981974" cy="47776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Missouri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Montana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New Hampshire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Rhode Island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Tennessee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Texas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Washington</a:t>
            </a:r>
            <a:endParaRPr lang="en-US" b="0" dirty="0">
              <a:solidFill>
                <a:schemeClr val="bg1"/>
              </a:solidFill>
              <a:latin typeface="Avenir Next Medium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208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ED41EE-90D9-0EFF-2843-D7F8850A6CC0}"/>
              </a:ext>
            </a:extLst>
          </p:cNvPr>
          <p:cNvSpPr txBox="1"/>
          <p:nvPr/>
        </p:nvSpPr>
        <p:spPr>
          <a:xfrm>
            <a:off x="639345" y="0"/>
            <a:ext cx="1351478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7200" b="1" dirty="0">
                <a:solidFill>
                  <a:schemeClr val="tx1">
                    <a:alpha val="15000"/>
                  </a:schemeClr>
                </a:solidFill>
                <a:latin typeface="Avenir Next"/>
              </a:rPr>
              <a:t>LCAs/EPDs Building Code</a:t>
            </a:r>
            <a:endParaRPr lang="en-US" sz="7200" b="1" dirty="0">
              <a:solidFill>
                <a:schemeClr val="tx1">
                  <a:alpha val="15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201B3F-7B72-706D-4B17-ED2E8D592229}"/>
              </a:ext>
            </a:extLst>
          </p:cNvPr>
          <p:cNvSpPr txBox="1">
            <a:spLocks/>
          </p:cNvSpPr>
          <p:nvPr/>
        </p:nvSpPr>
        <p:spPr>
          <a:xfrm>
            <a:off x="436745" y="1297385"/>
            <a:ext cx="4981974" cy="47776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2">
                    <a:lumMod val="10000"/>
                  </a:schemeClr>
                </a:solidFill>
              </a:rPr>
              <a:t>Requirements for Compliance</a:t>
            </a: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US" sz="2400" dirty="0" err="1"/>
              <a:t>CALGreen</a:t>
            </a:r>
            <a:r>
              <a:rPr lang="en-US" sz="2400" dirty="0"/>
              <a:t> – low GWP materials, whole building LCA, or reuse</a:t>
            </a: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US" sz="2400" dirty="0"/>
              <a:t>Washington DC Green Code – material section compliance path</a:t>
            </a: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US" sz="2400" dirty="0"/>
              <a:t>Denver Green Code – concrete and steel limits or project limit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8DCBA3A-94DC-ABCA-1DB2-75A19B8E62E6}"/>
              </a:ext>
            </a:extLst>
          </p:cNvPr>
          <p:cNvSpPr txBox="1">
            <a:spLocks/>
          </p:cNvSpPr>
          <p:nvPr/>
        </p:nvSpPr>
        <p:spPr>
          <a:xfrm>
            <a:off x="6232955" y="1622051"/>
            <a:ext cx="4981974" cy="47776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US" sz="2800" dirty="0"/>
              <a:t>Scottsdale Green Code - industry wide or product specific EPDs</a:t>
            </a: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US" sz="2800" dirty="0"/>
              <a:t>Baltimore Green Code - industry wide or product specific EPDs</a:t>
            </a: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US" sz="2800" dirty="0"/>
              <a:t>Boston Net Zero Carbon – whole building LCA for projects greater than 50,000 sq ft</a:t>
            </a:r>
          </a:p>
        </p:txBody>
      </p:sp>
    </p:spTree>
    <p:extLst>
      <p:ext uri="{BB962C8B-B14F-4D97-AF65-F5344CB8AC3E}">
        <p14:creationId xmlns:p14="http://schemas.microsoft.com/office/powerpoint/2010/main" val="2550676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86;p27">
            <a:extLst>
              <a:ext uri="{FF2B5EF4-FFF2-40B4-BE49-F238E27FC236}">
                <a16:creationId xmlns:a16="http://schemas.microsoft.com/office/drawing/2014/main" id="{43FF5FA6-B4E9-69D6-436D-D36DE6E1FF5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6106"/>
          <a:stretch/>
        </p:blipFill>
        <p:spPr>
          <a:xfrm>
            <a:off x="3483410" y="406633"/>
            <a:ext cx="1893075" cy="31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87;p27">
            <a:extLst>
              <a:ext uri="{FF2B5EF4-FFF2-40B4-BE49-F238E27FC236}">
                <a16:creationId xmlns:a16="http://schemas.microsoft.com/office/drawing/2014/main" id="{406CA68F-F990-B99B-6052-DA4C3CFDD2C9}"/>
              </a:ext>
            </a:extLst>
          </p:cNvPr>
          <p:cNvSpPr txBox="1"/>
          <p:nvPr/>
        </p:nvSpPr>
        <p:spPr>
          <a:xfrm>
            <a:off x="3526685" y="393633"/>
            <a:ext cx="18498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 Challenge from the Carbon Leadership Forum</a:t>
            </a:r>
            <a:endParaRPr sz="1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Google Shape;188;p27">
            <a:extLst>
              <a:ext uri="{FF2B5EF4-FFF2-40B4-BE49-F238E27FC236}">
                <a16:creationId xmlns:a16="http://schemas.microsoft.com/office/drawing/2014/main" id="{555D956B-6DDD-CF75-7EC6-985DDB5C651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7484" y="677127"/>
            <a:ext cx="4714102" cy="5492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9;p27">
            <a:extLst>
              <a:ext uri="{FF2B5EF4-FFF2-40B4-BE49-F238E27FC236}">
                <a16:creationId xmlns:a16="http://schemas.microsoft.com/office/drawing/2014/main" id="{6E652994-174F-2E74-2030-021510CD0B6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026" y="407151"/>
            <a:ext cx="2146781" cy="22414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91;p27">
            <a:extLst>
              <a:ext uri="{FF2B5EF4-FFF2-40B4-BE49-F238E27FC236}">
                <a16:creationId xmlns:a16="http://schemas.microsoft.com/office/drawing/2014/main" id="{C166771E-C6BB-28FE-9997-0E057590A17C}"/>
              </a:ext>
            </a:extLst>
          </p:cNvPr>
          <p:cNvSpPr/>
          <p:nvPr/>
        </p:nvSpPr>
        <p:spPr>
          <a:xfrm>
            <a:off x="5514667" y="1082566"/>
            <a:ext cx="1096340" cy="48199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B7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92;p27">
            <a:extLst>
              <a:ext uri="{FF2B5EF4-FFF2-40B4-BE49-F238E27FC236}">
                <a16:creationId xmlns:a16="http://schemas.microsoft.com/office/drawing/2014/main" id="{1ADA94A0-4463-9DC1-43C8-1AC82E26F96A}"/>
              </a:ext>
            </a:extLst>
          </p:cNvPr>
          <p:cNvSpPr/>
          <p:nvPr/>
        </p:nvSpPr>
        <p:spPr>
          <a:xfrm>
            <a:off x="3476294" y="405627"/>
            <a:ext cx="1917300" cy="3230400"/>
          </a:xfrm>
          <a:prstGeom prst="roundRect">
            <a:avLst>
              <a:gd name="adj" fmla="val 7175"/>
            </a:avLst>
          </a:prstGeom>
          <a:noFill/>
          <a:ln w="9525" cap="flat" cmpd="sng">
            <a:solidFill>
              <a:srgbClr val="FFB7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82;p18">
            <a:extLst>
              <a:ext uri="{FF2B5EF4-FFF2-40B4-BE49-F238E27FC236}">
                <a16:creationId xmlns:a16="http://schemas.microsoft.com/office/drawing/2014/main" id="{E48DCF90-1BE7-22FE-70F0-8BFB51B08813}"/>
              </a:ext>
            </a:extLst>
          </p:cNvPr>
          <p:cNvSpPr txBox="1">
            <a:spLocks/>
          </p:cNvSpPr>
          <p:nvPr/>
        </p:nvSpPr>
        <p:spPr>
          <a:xfrm>
            <a:off x="533400" y="4010645"/>
            <a:ext cx="3657600" cy="52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fontAlgn="auto">
              <a:buFont typeface="Roboto"/>
              <a:buNone/>
            </a:pPr>
            <a:r>
              <a:rPr lang="en-US" sz="2800" kern="0" dirty="0">
                <a:solidFill>
                  <a:srgbClr val="232333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5"/>
              </a:rPr>
              <a:t>www.MEP2040.org</a:t>
            </a:r>
            <a:r>
              <a:rPr lang="en-US" sz="2800" kern="0" dirty="0">
                <a:solidFill>
                  <a:srgbClr val="232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US" sz="2800" kern="0" dirty="0">
              <a:solidFill>
                <a:srgbClr val="7F7F7F"/>
              </a:solidFill>
              <a:highlight>
                <a:schemeClr val="lt1"/>
              </a:highligh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935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77;p26">
            <a:extLst>
              <a:ext uri="{FF2B5EF4-FFF2-40B4-BE49-F238E27FC236}">
                <a16:creationId xmlns:a16="http://schemas.microsoft.com/office/drawing/2014/main" id="{71D7C9D6-25C6-ED6C-79FF-2AFAA4EA028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4446" y="590525"/>
            <a:ext cx="1328583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80;p26">
            <a:extLst>
              <a:ext uri="{FF2B5EF4-FFF2-40B4-BE49-F238E27FC236}">
                <a16:creationId xmlns:a16="http://schemas.microsoft.com/office/drawing/2014/main" id="{55411D0F-76DD-68E7-13C7-73311EE3BFB1}"/>
              </a:ext>
            </a:extLst>
          </p:cNvPr>
          <p:cNvSpPr txBox="1"/>
          <p:nvPr/>
        </p:nvSpPr>
        <p:spPr>
          <a:xfrm>
            <a:off x="106134" y="2822657"/>
            <a:ext cx="2153701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b="1" kern="0" dirty="0">
                <a:solidFill>
                  <a:srgbClr val="7F7F7F"/>
                </a:solidFill>
                <a:latin typeface="Arial"/>
                <a:cs typeface="Arial"/>
                <a:sym typeface="Arial"/>
              </a:rPr>
              <a:t>SIGNATORY MEP FIRMS</a:t>
            </a:r>
            <a:endParaRPr sz="2000" b="1" kern="0" dirty="0">
              <a:solidFill>
                <a:srgbClr val="7F7F7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Google Shape;189;p27">
            <a:extLst>
              <a:ext uri="{FF2B5EF4-FFF2-40B4-BE49-F238E27FC236}">
                <a16:creationId xmlns:a16="http://schemas.microsoft.com/office/drawing/2014/main" id="{691A4897-AC5F-00E6-0A32-9584363005A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7026" y="407151"/>
            <a:ext cx="1548775" cy="151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group of logos with different names&#10;&#10;Description automatically generated">
            <a:extLst>
              <a:ext uri="{FF2B5EF4-FFF2-40B4-BE49-F238E27FC236}">
                <a16:creationId xmlns:a16="http://schemas.microsoft.com/office/drawing/2014/main" id="{C98910ED-6F94-ADFB-DEE1-8C02E7B44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41684"/>
            <a:ext cx="5886959" cy="3337930"/>
          </a:xfrm>
          <a:prstGeom prst="rect">
            <a:avLst/>
          </a:prstGeom>
        </p:spPr>
      </p:pic>
      <p:pic>
        <p:nvPicPr>
          <p:cNvPr id="9" name="Picture 8" descr="A group of logos with text&#10;&#10;Description automatically generated">
            <a:extLst>
              <a:ext uri="{FF2B5EF4-FFF2-40B4-BE49-F238E27FC236}">
                <a16:creationId xmlns:a16="http://schemas.microsoft.com/office/drawing/2014/main" id="{D840008B-F2CF-09D4-7023-4F2BDF957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034" y="3722526"/>
            <a:ext cx="5925289" cy="2936311"/>
          </a:xfrm>
          <a:prstGeom prst="rect">
            <a:avLst/>
          </a:prstGeom>
        </p:spPr>
      </p:pic>
      <p:sp>
        <p:nvSpPr>
          <p:cNvPr id="10" name="Google Shape;180;p26">
            <a:extLst>
              <a:ext uri="{FF2B5EF4-FFF2-40B4-BE49-F238E27FC236}">
                <a16:creationId xmlns:a16="http://schemas.microsoft.com/office/drawing/2014/main" id="{B4F5B9E2-CE1D-D108-219F-F6A978493D4E}"/>
              </a:ext>
            </a:extLst>
          </p:cNvPr>
          <p:cNvSpPr txBox="1"/>
          <p:nvPr/>
        </p:nvSpPr>
        <p:spPr>
          <a:xfrm>
            <a:off x="9259614" y="5180287"/>
            <a:ext cx="14679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600" b="1" kern="0" dirty="0">
                <a:solidFill>
                  <a:srgbClr val="7F7F7F"/>
                </a:solidFill>
                <a:latin typeface="Arial"/>
                <a:cs typeface="Arial"/>
                <a:sym typeface="Arial"/>
              </a:rPr>
              <a:t>107!!!</a:t>
            </a:r>
            <a:endParaRPr sz="3600" b="1" kern="0" dirty="0">
              <a:solidFill>
                <a:srgbClr val="7F7F7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8835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8094F7A-9D47-22F2-47E3-6E866B127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0"/>
            <a:ext cx="9686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82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8E4D4D-16B5-6F04-5B86-9BC83DB2A3D5}"/>
              </a:ext>
            </a:extLst>
          </p:cNvPr>
          <p:cNvSpPr txBox="1">
            <a:spLocks/>
          </p:cNvSpPr>
          <p:nvPr/>
        </p:nvSpPr>
        <p:spPr>
          <a:xfrm>
            <a:off x="4501097" y="2565607"/>
            <a:ext cx="3189805" cy="1410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r>
              <a:rPr lang="en-US" sz="9600" i="1" dirty="0">
                <a:latin typeface="Avenir Next Demi Bold" panose="020B0503020202020204" pitchFamily="34" charset="0"/>
              </a:rPr>
              <a:t>ASK</a:t>
            </a:r>
          </a:p>
        </p:txBody>
      </p:sp>
    </p:spTree>
    <p:extLst>
      <p:ext uri="{BB962C8B-B14F-4D97-AF65-F5344CB8AC3E}">
        <p14:creationId xmlns:p14="http://schemas.microsoft.com/office/powerpoint/2010/main" val="1119978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E7E95-B810-B657-8125-009097DF779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767990" y="751218"/>
            <a:ext cx="3189805" cy="14109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000" i="1" dirty="0">
                <a:effectLst/>
                <a:latin typeface="Avenir Next Demi Bold" panose="020B0503020202020204" pitchFamily="34" charset="0"/>
              </a:rPr>
              <a:t>2013</a:t>
            </a:r>
            <a:endParaRPr lang="en-US" sz="8000" i="1" dirty="0">
              <a:latin typeface="Avenir Next Demi Bold" panose="020B0503020202020204" pitchFamily="34" charset="0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6711745A-A979-6B7E-9EB3-0E64479B4D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974" y="560314"/>
            <a:ext cx="1777383" cy="179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984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E7E95-B810-B657-8125-009097DF779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767990" y="751218"/>
            <a:ext cx="3189805" cy="14109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000" i="1" dirty="0">
                <a:effectLst/>
                <a:latin typeface="Avenir Next Demi Bold" panose="020B0503020202020204" pitchFamily="34" charset="0"/>
              </a:rPr>
              <a:t>2013</a:t>
            </a:r>
            <a:endParaRPr lang="en-US" sz="8000" i="1" dirty="0">
              <a:latin typeface="Avenir Next Demi Bold" panose="020B0503020202020204" pitchFamily="34" charset="0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6711745A-A979-6B7E-9EB3-0E64479B4D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974" y="560314"/>
            <a:ext cx="1777383" cy="179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5" descr="http://www.finehomebuilding.com/CMS/uploadedimages/Images/Homebuilding/Departments/fhb192xs024-01_med.jpg">
            <a:extLst>
              <a:ext uri="{FF2B5EF4-FFF2-40B4-BE49-F238E27FC236}">
                <a16:creationId xmlns:a16="http://schemas.microsoft.com/office/drawing/2014/main" id="{FF00F4C1-B751-F0E0-A525-94F5AAA7B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6253" y="5161465"/>
            <a:ext cx="2784852" cy="113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tandard 189.1-2014">
            <a:extLst>
              <a:ext uri="{FF2B5EF4-FFF2-40B4-BE49-F238E27FC236}">
                <a16:creationId xmlns:a16="http://schemas.microsoft.com/office/drawing/2014/main" id="{AF819A55-8803-5082-BA21-EC23F96EB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2960" y="2636175"/>
            <a:ext cx="1777383" cy="2328372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assets.inhabitat.com/wp-content/blogs.dir/1/files/2012/03/IgCC-1.jpg">
            <a:extLst>
              <a:ext uri="{FF2B5EF4-FFF2-40B4-BE49-F238E27FC236}">
                <a16:creationId xmlns:a16="http://schemas.microsoft.com/office/drawing/2014/main" id="{3C997C31-FFB6-6C3F-A1EE-E06012F32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81" y="2532133"/>
            <a:ext cx="2857523" cy="16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98919A1-292E-364C-FDD8-AC41F4D2F763}"/>
              </a:ext>
            </a:extLst>
          </p:cNvPr>
          <p:cNvSpPr txBox="1">
            <a:spLocks/>
          </p:cNvSpPr>
          <p:nvPr/>
        </p:nvSpPr>
        <p:spPr>
          <a:xfrm>
            <a:off x="5280817" y="3284843"/>
            <a:ext cx="3189805" cy="1410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r>
              <a:rPr lang="en-US" sz="8000" i="1" dirty="0">
                <a:latin typeface="Avenir Next Demi Bold" panose="020B0503020202020204" pitchFamily="34" charset="0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188747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E7E95-B810-B657-8125-009097DF779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767990" y="751218"/>
            <a:ext cx="3189805" cy="14109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000" i="1" dirty="0">
                <a:effectLst/>
                <a:latin typeface="Avenir Next Demi Bold" panose="020B0503020202020204" pitchFamily="34" charset="0"/>
              </a:rPr>
              <a:t>2013</a:t>
            </a:r>
            <a:endParaRPr lang="en-US" sz="8000" i="1" dirty="0">
              <a:latin typeface="Avenir Next Demi Bold" panose="020B0503020202020204" pitchFamily="34" charset="0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6711745A-A979-6B7E-9EB3-0E64479B4D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974" y="560314"/>
            <a:ext cx="1777383" cy="179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5" descr="http://www.finehomebuilding.com/CMS/uploadedimages/Images/Homebuilding/Departments/fhb192xs024-01_med.jpg">
            <a:extLst>
              <a:ext uri="{FF2B5EF4-FFF2-40B4-BE49-F238E27FC236}">
                <a16:creationId xmlns:a16="http://schemas.microsoft.com/office/drawing/2014/main" id="{FF00F4C1-B751-F0E0-A525-94F5AAA7B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6253" y="5161465"/>
            <a:ext cx="2784852" cy="113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tandard 189.1-2014">
            <a:extLst>
              <a:ext uri="{FF2B5EF4-FFF2-40B4-BE49-F238E27FC236}">
                <a16:creationId xmlns:a16="http://schemas.microsoft.com/office/drawing/2014/main" id="{AF819A55-8803-5082-BA21-EC23F96EB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2960" y="2636175"/>
            <a:ext cx="1777383" cy="2328372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assets.inhabitat.com/wp-content/blogs.dir/1/files/2012/03/IgCC-1.jpg">
            <a:extLst>
              <a:ext uri="{FF2B5EF4-FFF2-40B4-BE49-F238E27FC236}">
                <a16:creationId xmlns:a16="http://schemas.microsoft.com/office/drawing/2014/main" id="{3C997C31-FFB6-6C3F-A1EE-E06012F32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81" y="2532133"/>
            <a:ext cx="2857523" cy="16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98919A1-292E-364C-FDD8-AC41F4D2F763}"/>
              </a:ext>
            </a:extLst>
          </p:cNvPr>
          <p:cNvSpPr txBox="1">
            <a:spLocks/>
          </p:cNvSpPr>
          <p:nvPr/>
        </p:nvSpPr>
        <p:spPr>
          <a:xfrm>
            <a:off x="5280817" y="3284843"/>
            <a:ext cx="3189805" cy="1410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r>
              <a:rPr lang="en-US" sz="8000" i="1" dirty="0">
                <a:latin typeface="Avenir Next Demi Bold" panose="020B0503020202020204" pitchFamily="34" charset="0"/>
              </a:rPr>
              <a:t>2015</a:t>
            </a:r>
          </a:p>
        </p:txBody>
      </p:sp>
      <p:pic>
        <p:nvPicPr>
          <p:cNvPr id="1026" name="Picture 2" descr="DGS 60 Years Logo">
            <a:extLst>
              <a:ext uri="{FF2B5EF4-FFF2-40B4-BE49-F238E27FC236}">
                <a16:creationId xmlns:a16="http://schemas.microsoft.com/office/drawing/2014/main" id="{8A113327-1E83-5DC5-75D3-A23A616E6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19" y="560314"/>
            <a:ext cx="1648755" cy="171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3644A2A-FD59-B669-DA77-ADC451B36405}"/>
              </a:ext>
            </a:extLst>
          </p:cNvPr>
          <p:cNvSpPr txBox="1">
            <a:spLocks/>
          </p:cNvSpPr>
          <p:nvPr/>
        </p:nvSpPr>
        <p:spPr>
          <a:xfrm>
            <a:off x="8733570" y="751218"/>
            <a:ext cx="3189805" cy="1410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r>
              <a:rPr lang="en-US" sz="8000" i="1" dirty="0">
                <a:latin typeface="Avenir Next Demi Bold" panose="020B0503020202020204" pitchFamily="34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4285313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ESG Program Launch…"/>
          <p:cNvSpPr txBox="1"/>
          <p:nvPr/>
        </p:nvSpPr>
        <p:spPr>
          <a:xfrm>
            <a:off x="1313915" y="610734"/>
            <a:ext cx="8483287" cy="5037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>
              <a:defRPr sz="9000" b="1">
                <a:solidFill>
                  <a:srgbClr val="000000"/>
                </a:solidFill>
              </a:defRPr>
            </a:pPr>
            <a:endParaRPr lang="en-US" sz="5000" dirty="0">
              <a:solidFill>
                <a:schemeClr val="bg1"/>
              </a:solidFill>
              <a:highlight>
                <a:srgbClr val="727272"/>
              </a:highlight>
              <a:latin typeface="Avenir Next" panose="020B0503020202020204" pitchFamily="34" charset="0"/>
            </a:endParaRPr>
          </a:p>
          <a:p>
            <a:pPr defTabSz="412750">
              <a:defRPr sz="9000" b="1">
                <a:solidFill>
                  <a:srgbClr val="000000"/>
                </a:solidFill>
              </a:defRPr>
            </a:pPr>
            <a:endParaRPr lang="en-US" sz="2200" dirty="0">
              <a:solidFill>
                <a:srgbClr val="727272"/>
              </a:solidFill>
              <a:latin typeface="Avenir Next" panose="020B0503020202020204" pitchFamily="34" charset="0"/>
            </a:endParaRPr>
          </a:p>
          <a:p>
            <a:pPr defTabSz="412750">
              <a:defRPr sz="9000" b="1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727272"/>
                </a:solidFill>
                <a:latin typeface="Avenir Next" panose="020B0503020202020204" pitchFamily="34" charset="0"/>
              </a:rPr>
              <a:t>Inflation Reduction Act</a:t>
            </a:r>
          </a:p>
          <a:p>
            <a:pPr defTabSz="412750">
              <a:defRPr sz="9000" b="1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727272"/>
                </a:solidFill>
                <a:latin typeface="Avenir Next" panose="020B0503020202020204" pitchFamily="34" charset="0"/>
              </a:rPr>
              <a:t>Bipartisan Infrastructure Act</a:t>
            </a:r>
          </a:p>
          <a:p>
            <a:pPr defTabSz="412750">
              <a:defRPr sz="9000" b="1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727272"/>
                </a:solidFill>
                <a:latin typeface="Avenir Next" panose="020B0503020202020204" pitchFamily="34" charset="0"/>
              </a:rPr>
              <a:t>SEC GHG </a:t>
            </a:r>
          </a:p>
          <a:p>
            <a:pPr defTabSz="412750">
              <a:defRPr sz="9000" b="1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727272"/>
                </a:solidFill>
                <a:latin typeface="Avenir Next" panose="020B0503020202020204" pitchFamily="34" charset="0"/>
              </a:rPr>
              <a:t>CA SB261 and 253 and AB 2446</a:t>
            </a:r>
          </a:p>
          <a:p>
            <a:pPr defTabSz="412750">
              <a:defRPr sz="9000" b="1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727272"/>
                </a:solidFill>
                <a:latin typeface="Avenir Next" panose="020B0503020202020204" pitchFamily="34" charset="0"/>
              </a:rPr>
              <a:t>NY Climate Superfund Law</a:t>
            </a:r>
            <a:endParaRPr lang="en-US" sz="3600" dirty="0">
              <a:solidFill>
                <a:srgbClr val="78BA74"/>
              </a:solidFill>
              <a:latin typeface="Avenir Next" panose="020B0503020202020204" pitchFamily="34" charset="0"/>
            </a:endParaRPr>
          </a:p>
          <a:p>
            <a:pPr defTabSz="412750">
              <a:defRPr sz="9000" b="1">
                <a:solidFill>
                  <a:srgbClr val="000000"/>
                </a:solidFill>
              </a:defRPr>
            </a:pPr>
            <a:endParaRPr lang="en-US" sz="3600" dirty="0">
              <a:solidFill>
                <a:srgbClr val="78BA74"/>
              </a:solidFill>
              <a:latin typeface="Avenir Next" panose="020B0503020202020204" pitchFamily="34" charset="0"/>
            </a:endParaRPr>
          </a:p>
          <a:p>
            <a:pPr defTabSz="412750">
              <a:defRPr sz="9000" b="1">
                <a:solidFill>
                  <a:srgbClr val="000000"/>
                </a:solidFill>
              </a:defRPr>
            </a:pPr>
            <a:endParaRPr lang="en-US" sz="3600" dirty="0">
              <a:solidFill>
                <a:srgbClr val="78BA74"/>
              </a:solidFill>
              <a:latin typeface="Avenir Next" panose="020B0503020202020204" pitchFamily="34" charset="0"/>
            </a:endParaRPr>
          </a:p>
        </p:txBody>
      </p:sp>
      <p:sp>
        <p:nvSpPr>
          <p:cNvPr id="2" name="AutoShape 2" descr="Harman International - Wikipedia">
            <a:extLst>
              <a:ext uri="{FF2B5EF4-FFF2-40B4-BE49-F238E27FC236}">
                <a16:creationId xmlns:a16="http://schemas.microsoft.com/office/drawing/2014/main" id="{AFC7A23F-92C8-EA1E-32F0-EDA84B5160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9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691759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E7E95-B810-B657-8125-009097DF779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767990" y="751218"/>
            <a:ext cx="3189805" cy="14109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000" i="1" dirty="0">
                <a:effectLst/>
                <a:latin typeface="Avenir Next Demi Bold" panose="020B0503020202020204" pitchFamily="34" charset="0"/>
              </a:rPr>
              <a:t>2013</a:t>
            </a:r>
            <a:endParaRPr lang="en-US" sz="8000" i="1" dirty="0">
              <a:latin typeface="Avenir Next Demi Bold" panose="020B0503020202020204" pitchFamily="34" charset="0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6711745A-A979-6B7E-9EB3-0E64479B4D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974" y="560314"/>
            <a:ext cx="1777383" cy="179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5" descr="http://www.finehomebuilding.com/CMS/uploadedimages/Images/Homebuilding/Departments/fhb192xs024-01_med.jpg">
            <a:extLst>
              <a:ext uri="{FF2B5EF4-FFF2-40B4-BE49-F238E27FC236}">
                <a16:creationId xmlns:a16="http://schemas.microsoft.com/office/drawing/2014/main" id="{FF00F4C1-B751-F0E0-A525-94F5AAA7B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6253" y="5161465"/>
            <a:ext cx="2784852" cy="113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tandard 189.1-2014">
            <a:extLst>
              <a:ext uri="{FF2B5EF4-FFF2-40B4-BE49-F238E27FC236}">
                <a16:creationId xmlns:a16="http://schemas.microsoft.com/office/drawing/2014/main" id="{AF819A55-8803-5082-BA21-EC23F96EB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2960" y="2636175"/>
            <a:ext cx="1777383" cy="2328372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assets.inhabitat.com/wp-content/blogs.dir/1/files/2012/03/IgCC-1.jpg">
            <a:extLst>
              <a:ext uri="{FF2B5EF4-FFF2-40B4-BE49-F238E27FC236}">
                <a16:creationId xmlns:a16="http://schemas.microsoft.com/office/drawing/2014/main" id="{3C997C31-FFB6-6C3F-A1EE-E06012F32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81" y="2532133"/>
            <a:ext cx="2857523" cy="16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98919A1-292E-364C-FDD8-AC41F4D2F763}"/>
              </a:ext>
            </a:extLst>
          </p:cNvPr>
          <p:cNvSpPr txBox="1">
            <a:spLocks/>
          </p:cNvSpPr>
          <p:nvPr/>
        </p:nvSpPr>
        <p:spPr>
          <a:xfrm>
            <a:off x="5280817" y="3284843"/>
            <a:ext cx="3189805" cy="1410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r>
              <a:rPr lang="en-US" sz="8000" i="1" dirty="0">
                <a:latin typeface="Avenir Next Demi Bold" panose="020B0503020202020204" pitchFamily="34" charset="0"/>
              </a:rPr>
              <a:t>2015</a:t>
            </a:r>
          </a:p>
        </p:txBody>
      </p:sp>
      <p:pic>
        <p:nvPicPr>
          <p:cNvPr id="1026" name="Picture 2" descr="DGS 60 Years Logo">
            <a:extLst>
              <a:ext uri="{FF2B5EF4-FFF2-40B4-BE49-F238E27FC236}">
                <a16:creationId xmlns:a16="http://schemas.microsoft.com/office/drawing/2014/main" id="{8A113327-1E83-5DC5-75D3-A23A616E6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19" y="560314"/>
            <a:ext cx="1648755" cy="171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3644A2A-FD59-B669-DA77-ADC451B36405}"/>
              </a:ext>
            </a:extLst>
          </p:cNvPr>
          <p:cNvSpPr txBox="1">
            <a:spLocks/>
          </p:cNvSpPr>
          <p:nvPr/>
        </p:nvSpPr>
        <p:spPr>
          <a:xfrm>
            <a:off x="8733570" y="751218"/>
            <a:ext cx="3189805" cy="1410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r>
              <a:rPr lang="en-US" sz="8000" i="1" dirty="0">
                <a:latin typeface="Avenir Next Demi Bold" panose="020B0503020202020204" pitchFamily="34" charset="0"/>
              </a:rPr>
              <a:t>2017</a:t>
            </a:r>
          </a:p>
        </p:txBody>
      </p:sp>
      <p:pic>
        <p:nvPicPr>
          <p:cNvPr id="3074" name="Picture 2" descr="County of Marin Logo">
            <a:extLst>
              <a:ext uri="{FF2B5EF4-FFF2-40B4-BE49-F238E27FC236}">
                <a16:creationId xmlns:a16="http://schemas.microsoft.com/office/drawing/2014/main" id="{AB941892-0C2C-526A-4976-E33B58BDE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097" y="4493475"/>
            <a:ext cx="3403600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E695901-00E8-452B-7B83-66109E270220}"/>
              </a:ext>
            </a:extLst>
          </p:cNvPr>
          <p:cNvSpPr txBox="1">
            <a:spLocks/>
          </p:cNvSpPr>
          <p:nvPr/>
        </p:nvSpPr>
        <p:spPr>
          <a:xfrm>
            <a:off x="9353803" y="4493475"/>
            <a:ext cx="3189805" cy="1410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r>
              <a:rPr lang="en-US" sz="8000" i="1" dirty="0">
                <a:latin typeface="Avenir Next Demi Bold" panose="020B050302020202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9211933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E7E95-B810-B657-8125-009097DF779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906195" y="2050773"/>
            <a:ext cx="3189805" cy="14109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000" i="1" dirty="0">
                <a:effectLst/>
                <a:latin typeface="Avenir Next Demi Bold" panose="020B0503020202020204" pitchFamily="34" charset="0"/>
              </a:rPr>
              <a:t>2021</a:t>
            </a:r>
            <a:endParaRPr lang="en-US" sz="8000" i="1" dirty="0">
              <a:latin typeface="Avenir Next Demi Bold" panose="020B0503020202020204" pitchFamily="34" charset="0"/>
            </a:endParaRPr>
          </a:p>
        </p:txBody>
      </p:sp>
      <p:pic>
        <p:nvPicPr>
          <p:cNvPr id="5" name="Google Shape;189;p27">
            <a:extLst>
              <a:ext uri="{FF2B5EF4-FFF2-40B4-BE49-F238E27FC236}">
                <a16:creationId xmlns:a16="http://schemas.microsoft.com/office/drawing/2014/main" id="{A485C4F9-EF1B-0C29-C9CF-4A8FD9C0C828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79" y="456684"/>
            <a:ext cx="1858530" cy="182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3;p16" descr="Decorative" title="GSA Logo">
            <a:extLst>
              <a:ext uri="{FF2B5EF4-FFF2-40B4-BE49-F238E27FC236}">
                <a16:creationId xmlns:a16="http://schemas.microsoft.com/office/drawing/2014/main" id="{B91B3FFB-D57F-8E51-697A-A1B48D5B34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1933"/>
          <a:stretch/>
        </p:blipFill>
        <p:spPr>
          <a:xfrm>
            <a:off x="588333" y="2756258"/>
            <a:ext cx="1858530" cy="18225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48338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E7E95-B810-B657-8125-009097DF779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906195" y="2050773"/>
            <a:ext cx="3189805" cy="14109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000" i="1" dirty="0">
                <a:effectLst/>
                <a:latin typeface="Avenir Next Demi Bold" panose="020B0503020202020204" pitchFamily="34" charset="0"/>
              </a:rPr>
              <a:t>2021</a:t>
            </a:r>
            <a:endParaRPr lang="en-US" sz="8000" i="1" dirty="0">
              <a:latin typeface="Avenir Next Demi Bold" panose="020B0503020202020204" pitchFamily="34" charset="0"/>
            </a:endParaRPr>
          </a:p>
        </p:txBody>
      </p:sp>
      <p:pic>
        <p:nvPicPr>
          <p:cNvPr id="5" name="Google Shape;189;p27">
            <a:extLst>
              <a:ext uri="{FF2B5EF4-FFF2-40B4-BE49-F238E27FC236}">
                <a16:creationId xmlns:a16="http://schemas.microsoft.com/office/drawing/2014/main" id="{A485C4F9-EF1B-0C29-C9CF-4A8FD9C0C828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79" y="456684"/>
            <a:ext cx="1858530" cy="182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3;p16" descr="Decorative" title="GSA Logo">
            <a:extLst>
              <a:ext uri="{FF2B5EF4-FFF2-40B4-BE49-F238E27FC236}">
                <a16:creationId xmlns:a16="http://schemas.microsoft.com/office/drawing/2014/main" id="{B91B3FFB-D57F-8E51-697A-A1B48D5B34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1933"/>
          <a:stretch/>
        </p:blipFill>
        <p:spPr>
          <a:xfrm>
            <a:off x="588333" y="2756258"/>
            <a:ext cx="1858530" cy="18225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D51A228-2151-4BBD-079A-5AC388D575EB}"/>
              </a:ext>
            </a:extLst>
          </p:cNvPr>
          <p:cNvSpPr txBox="1">
            <a:spLocks/>
          </p:cNvSpPr>
          <p:nvPr/>
        </p:nvSpPr>
        <p:spPr>
          <a:xfrm>
            <a:off x="8733570" y="2604976"/>
            <a:ext cx="3189805" cy="1410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r>
              <a:rPr lang="en-US" sz="8000" i="1" dirty="0">
                <a:latin typeface="Avenir Next Demi Bold" panose="020B0503020202020204" pitchFamily="34" charset="0"/>
              </a:rPr>
              <a:t>2022</a:t>
            </a:r>
          </a:p>
        </p:txBody>
      </p:sp>
      <p:pic>
        <p:nvPicPr>
          <p:cNvPr id="7" name="Google Shape;123;p16" descr="Decorative" title="GSA Logo">
            <a:extLst>
              <a:ext uri="{FF2B5EF4-FFF2-40B4-BE49-F238E27FC236}">
                <a16:creationId xmlns:a16="http://schemas.microsoft.com/office/drawing/2014/main" id="{75160C7C-E7ED-2B7F-6C35-5175FFE7167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1933"/>
          <a:stretch/>
        </p:blipFill>
        <p:spPr>
          <a:xfrm>
            <a:off x="6415708" y="705485"/>
            <a:ext cx="1858530" cy="1822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;p16" descr="Decorative">
            <a:extLst>
              <a:ext uri="{FF2B5EF4-FFF2-40B4-BE49-F238E27FC236}">
                <a16:creationId xmlns:a16="http://schemas.microsoft.com/office/drawing/2014/main" id="{C1D572E6-6E7F-3045-1767-AAD6B5D2234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61488" y="2919017"/>
            <a:ext cx="2166969" cy="1410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2" name="Picture 6" descr="Federal Highway Administration - Intelligent Transportation Society of  Georgia">
            <a:extLst>
              <a:ext uri="{FF2B5EF4-FFF2-40B4-BE49-F238E27FC236}">
                <a16:creationId xmlns:a16="http://schemas.microsoft.com/office/drawing/2014/main" id="{732AD241-F5DA-6790-EDC5-022F79B13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153" y="4329987"/>
            <a:ext cx="1636085" cy="16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16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E7E95-B810-B657-8125-009097DF779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163095" y="2064990"/>
            <a:ext cx="3189805" cy="14109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000" i="1" dirty="0">
                <a:effectLst/>
                <a:latin typeface="Avenir Next Demi Bold" panose="020B0503020202020204" pitchFamily="34" charset="0"/>
              </a:rPr>
              <a:t>2023</a:t>
            </a:r>
            <a:endParaRPr lang="en-US" sz="8000" i="1" dirty="0">
              <a:latin typeface="Avenir Next Demi Bold" panose="020B0503020202020204" pitchFamily="34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D51A228-2151-4BBD-079A-5AC388D575EB}"/>
              </a:ext>
            </a:extLst>
          </p:cNvPr>
          <p:cNvSpPr txBox="1">
            <a:spLocks/>
          </p:cNvSpPr>
          <p:nvPr/>
        </p:nvSpPr>
        <p:spPr>
          <a:xfrm>
            <a:off x="8733570" y="2604976"/>
            <a:ext cx="3189805" cy="1410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r>
              <a:rPr lang="en-US" sz="8000" i="1" dirty="0">
                <a:latin typeface="Avenir Next Demi Bold" panose="020B0503020202020204" pitchFamily="34" charset="0"/>
              </a:rPr>
              <a:t>2023</a:t>
            </a:r>
          </a:p>
        </p:txBody>
      </p:sp>
      <p:pic>
        <p:nvPicPr>
          <p:cNvPr id="7" name="Google Shape;123;p16" descr="Decorative" title="GSA Logo">
            <a:extLst>
              <a:ext uri="{FF2B5EF4-FFF2-40B4-BE49-F238E27FC236}">
                <a16:creationId xmlns:a16="http://schemas.microsoft.com/office/drawing/2014/main" id="{75160C7C-E7ED-2B7F-6C35-5175FFE7167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1933"/>
          <a:stretch/>
        </p:blipFill>
        <p:spPr>
          <a:xfrm>
            <a:off x="6415708" y="705485"/>
            <a:ext cx="1858530" cy="1822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;p16" descr="Decorative">
            <a:extLst>
              <a:ext uri="{FF2B5EF4-FFF2-40B4-BE49-F238E27FC236}">
                <a16:creationId xmlns:a16="http://schemas.microsoft.com/office/drawing/2014/main" id="{C1D572E6-6E7F-3045-1767-AAD6B5D2234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1488" y="2919017"/>
            <a:ext cx="2166969" cy="1410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2" name="Picture 6" descr="Federal Highway Administration - Intelligent Transportation Society of  Georgia">
            <a:extLst>
              <a:ext uri="{FF2B5EF4-FFF2-40B4-BE49-F238E27FC236}">
                <a16:creationId xmlns:a16="http://schemas.microsoft.com/office/drawing/2014/main" id="{732AD241-F5DA-6790-EDC5-022F79B13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153" y="4329987"/>
            <a:ext cx="1636085" cy="16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ALGreen">
            <a:extLst>
              <a:ext uri="{FF2B5EF4-FFF2-40B4-BE49-F238E27FC236}">
                <a16:creationId xmlns:a16="http://schemas.microsoft.com/office/drawing/2014/main" id="{029F6AE0-759B-9205-B1B1-B1A35EDE5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3992"/>
            <a:ext cx="3100288" cy="174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87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6711745A-A979-6B7E-9EB3-0E64479B4D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1920" y="4853108"/>
            <a:ext cx="1777383" cy="179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5" descr="http://www.finehomebuilding.com/CMS/uploadedimages/Images/Homebuilding/Departments/fhb192xs024-01_med.jpg">
            <a:extLst>
              <a:ext uri="{FF2B5EF4-FFF2-40B4-BE49-F238E27FC236}">
                <a16:creationId xmlns:a16="http://schemas.microsoft.com/office/drawing/2014/main" id="{FF00F4C1-B751-F0E0-A525-94F5AAA7B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8523" y="2979363"/>
            <a:ext cx="2784852" cy="113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tandard 189.1-2014">
            <a:extLst>
              <a:ext uri="{FF2B5EF4-FFF2-40B4-BE49-F238E27FC236}">
                <a16:creationId xmlns:a16="http://schemas.microsoft.com/office/drawing/2014/main" id="{AF819A55-8803-5082-BA21-EC23F96EB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45992" y="325006"/>
            <a:ext cx="1777383" cy="2328372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assets.inhabitat.com/wp-content/blogs.dir/1/files/2012/03/IgCC-1.jpg">
            <a:extLst>
              <a:ext uri="{FF2B5EF4-FFF2-40B4-BE49-F238E27FC236}">
                <a16:creationId xmlns:a16="http://schemas.microsoft.com/office/drawing/2014/main" id="{3C997C31-FFB6-6C3F-A1EE-E06012F32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6991" y="150440"/>
            <a:ext cx="2857523" cy="16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GS 60 Years Logo">
            <a:extLst>
              <a:ext uri="{FF2B5EF4-FFF2-40B4-BE49-F238E27FC236}">
                <a16:creationId xmlns:a16="http://schemas.microsoft.com/office/drawing/2014/main" id="{8A113327-1E83-5DC5-75D3-A23A616E6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422" y="325006"/>
            <a:ext cx="1648755" cy="171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ounty of Marin Logo">
            <a:extLst>
              <a:ext uri="{FF2B5EF4-FFF2-40B4-BE49-F238E27FC236}">
                <a16:creationId xmlns:a16="http://schemas.microsoft.com/office/drawing/2014/main" id="{AB941892-0C2C-526A-4976-E33B58BDE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942" y="5051770"/>
            <a:ext cx="1522857" cy="67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E695901-00E8-452B-7B83-66109E270220}"/>
              </a:ext>
            </a:extLst>
          </p:cNvPr>
          <p:cNvSpPr txBox="1">
            <a:spLocks/>
          </p:cNvSpPr>
          <p:nvPr/>
        </p:nvSpPr>
        <p:spPr>
          <a:xfrm>
            <a:off x="9353803" y="4493475"/>
            <a:ext cx="3189805" cy="1410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r>
              <a:rPr lang="en-US" sz="8000" i="1" dirty="0">
                <a:latin typeface="Avenir Next Demi Bold" panose="020B0503020202020204" pitchFamily="34" charset="0"/>
              </a:rPr>
              <a:t>2024</a:t>
            </a:r>
          </a:p>
        </p:txBody>
      </p:sp>
      <p:pic>
        <p:nvPicPr>
          <p:cNvPr id="11" name="Google Shape;123;p16" descr="Decorative" title="GSA Logo">
            <a:extLst>
              <a:ext uri="{FF2B5EF4-FFF2-40B4-BE49-F238E27FC236}">
                <a16:creationId xmlns:a16="http://schemas.microsoft.com/office/drawing/2014/main" id="{6538A22D-64CF-3E53-5EA3-48AA4CCCB25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11933"/>
          <a:stretch/>
        </p:blipFill>
        <p:spPr>
          <a:xfrm>
            <a:off x="416248" y="325006"/>
            <a:ext cx="1858530" cy="1822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4;p16" descr="Decorative">
            <a:extLst>
              <a:ext uri="{FF2B5EF4-FFF2-40B4-BE49-F238E27FC236}">
                <a16:creationId xmlns:a16="http://schemas.microsoft.com/office/drawing/2014/main" id="{C4195DD8-2720-0A97-593E-DC977372BB7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86766" y="1668131"/>
            <a:ext cx="2166969" cy="1410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6" descr="Federal Highway Administration - Intelligent Transportation Society of  Georgia">
            <a:extLst>
              <a:ext uri="{FF2B5EF4-FFF2-40B4-BE49-F238E27FC236}">
                <a16:creationId xmlns:a16="http://schemas.microsoft.com/office/drawing/2014/main" id="{3612C13E-3531-EABB-C6AB-DC29413DE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889" y="2432846"/>
            <a:ext cx="1636085" cy="16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ALGreen">
            <a:extLst>
              <a:ext uri="{FF2B5EF4-FFF2-40B4-BE49-F238E27FC236}">
                <a16:creationId xmlns:a16="http://schemas.microsoft.com/office/drawing/2014/main" id="{7D37A10E-61C4-6BDD-2862-DBA216D5D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6" y="2373616"/>
            <a:ext cx="3100288" cy="174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logo">
            <a:extLst>
              <a:ext uri="{FF2B5EF4-FFF2-40B4-BE49-F238E27FC236}">
                <a16:creationId xmlns:a16="http://schemas.microsoft.com/office/drawing/2014/main" id="{6C13C5AC-BEBD-9BF5-0A61-FA6E04B4C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506" y="4862435"/>
            <a:ext cx="3188806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Buy Clean Colorado Act | OSA">
            <a:extLst>
              <a:ext uri="{FF2B5EF4-FFF2-40B4-BE49-F238E27FC236}">
                <a16:creationId xmlns:a16="http://schemas.microsoft.com/office/drawing/2014/main" id="{56EA4C8C-E1DE-46F0-7C41-E365713ED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783" y="3749784"/>
            <a:ext cx="2166969" cy="36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4124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E695901-00E8-452B-7B83-66109E270220}"/>
              </a:ext>
            </a:extLst>
          </p:cNvPr>
          <p:cNvSpPr txBox="1">
            <a:spLocks/>
          </p:cNvSpPr>
          <p:nvPr/>
        </p:nvSpPr>
        <p:spPr>
          <a:xfrm>
            <a:off x="401560" y="960632"/>
            <a:ext cx="12244176" cy="168696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r>
              <a:rPr lang="en-US" sz="3000" i="1" dirty="0">
                <a:latin typeface="Avenir Next Demi Bold" panose="020B0503020202020204" pitchFamily="34" charset="0"/>
              </a:rPr>
              <a:t>90,000 batch level Concrete </a:t>
            </a:r>
          </a:p>
          <a:p>
            <a:endParaRPr lang="en-US" sz="3000" i="1" dirty="0">
              <a:latin typeface="Avenir Next Demi Bold" panose="020B0503020202020204" pitchFamily="34" charset="0"/>
            </a:endParaRPr>
          </a:p>
          <a:p>
            <a:r>
              <a:rPr lang="en-US" sz="3000" i="1" dirty="0">
                <a:latin typeface="Avenir Next Demi Bold" panose="020B0503020202020204" pitchFamily="34" charset="0"/>
              </a:rPr>
              <a:t>8,256 Asphalt mixes </a:t>
            </a:r>
          </a:p>
          <a:p>
            <a:endParaRPr lang="en-US" sz="3000" i="1" dirty="0">
              <a:latin typeface="Avenir Next Demi Bold" panose="020B0503020202020204" pitchFamily="34" charset="0"/>
            </a:endParaRPr>
          </a:p>
          <a:p>
            <a:r>
              <a:rPr lang="en-US" sz="3000" i="1" dirty="0">
                <a:latin typeface="Avenir Next Demi Bold" panose="020B0503020202020204" pitchFamily="34" charset="0"/>
              </a:rPr>
              <a:t>1801 Flooring products</a:t>
            </a:r>
          </a:p>
          <a:p>
            <a:endParaRPr lang="en-US" sz="3000" i="1" dirty="0">
              <a:latin typeface="Avenir Next Demi Bold" panose="020B0503020202020204" pitchFamily="34" charset="0"/>
            </a:endParaRPr>
          </a:p>
          <a:p>
            <a:r>
              <a:rPr lang="en-US" sz="3000" i="1" dirty="0">
                <a:latin typeface="Avenir Next Demi Bold" panose="020B0503020202020204" pitchFamily="34" charset="0"/>
              </a:rPr>
              <a:t>355 Paints and Coatings Products</a:t>
            </a:r>
          </a:p>
          <a:p>
            <a:endParaRPr lang="en-US" sz="3000" i="1" dirty="0">
              <a:latin typeface="Avenir Next Demi Bold" panose="020B0503020202020204" pitchFamily="34" charset="0"/>
            </a:endParaRPr>
          </a:p>
          <a:p>
            <a:r>
              <a:rPr lang="en-US" sz="3000" i="1" dirty="0">
                <a:latin typeface="Avenir Next Demi Bold" panose="020B0503020202020204" pitchFamily="34" charset="0"/>
              </a:rPr>
              <a:t>335 Steel products</a:t>
            </a:r>
          </a:p>
          <a:p>
            <a:endParaRPr lang="en-US" sz="3000" i="1" dirty="0">
              <a:latin typeface="Avenir Next Demi Bold" panose="020B0503020202020204" pitchFamily="34" charset="0"/>
            </a:endParaRPr>
          </a:p>
          <a:p>
            <a:r>
              <a:rPr lang="en-US" sz="3000" i="1" dirty="0">
                <a:latin typeface="Avenir Next Demi Bold" panose="020B0503020202020204" pitchFamily="34" charset="0"/>
              </a:rPr>
              <a:t>264 Insulation products</a:t>
            </a:r>
          </a:p>
          <a:p>
            <a:endParaRPr lang="en-US" sz="3000" i="1" dirty="0">
              <a:latin typeface="Avenir Next Demi Bold" panose="020B0503020202020204" pitchFamily="34" charset="0"/>
            </a:endParaRPr>
          </a:p>
          <a:p>
            <a:endParaRPr lang="en-US" sz="3000" i="1" dirty="0">
              <a:latin typeface="Avenir Next Demi Bold" panose="020B0503020202020204" pitchFamily="34" charset="0"/>
            </a:endParaRPr>
          </a:p>
          <a:p>
            <a:r>
              <a:rPr lang="en-US" sz="3000" i="1" dirty="0">
                <a:latin typeface="Avenir Next Demi Bold" panose="020B0503020202020204" pitchFamily="34" charset="0"/>
              </a:rPr>
              <a:t>199 Ceiling products</a:t>
            </a:r>
          </a:p>
          <a:p>
            <a:endParaRPr lang="en-US" sz="3000" i="1" dirty="0">
              <a:latin typeface="Avenir Next Demi Bold" panose="020B0503020202020204" pitchFamily="34" charset="0"/>
            </a:endParaRPr>
          </a:p>
          <a:p>
            <a:r>
              <a:rPr lang="en-US" sz="3000" i="1" dirty="0">
                <a:latin typeface="Avenir Next Demi Bold" panose="020B0503020202020204" pitchFamily="34" charset="0"/>
              </a:rPr>
              <a:t>114 Wall Finishes products</a:t>
            </a:r>
          </a:p>
          <a:p>
            <a:endParaRPr lang="en-US" sz="3000" i="1" dirty="0">
              <a:latin typeface="Avenir Next Demi Bold" panose="020B0503020202020204" pitchFamily="34" charset="0"/>
            </a:endParaRPr>
          </a:p>
          <a:p>
            <a:r>
              <a:rPr lang="en-US" sz="3000" i="1" dirty="0">
                <a:latin typeface="Avenir Next Demi Bold" panose="020B0503020202020204" pitchFamily="34" charset="0"/>
              </a:rPr>
              <a:t>81 Gypsum Board products</a:t>
            </a:r>
          </a:p>
          <a:p>
            <a:endParaRPr lang="en-US" sz="3000" i="1" dirty="0">
              <a:latin typeface="Avenir Next Demi Bold" panose="020B0503020202020204" pitchFamily="34" charset="0"/>
            </a:endParaRPr>
          </a:p>
          <a:p>
            <a:r>
              <a:rPr lang="en-US" sz="3000" i="1" dirty="0">
                <a:latin typeface="Avenir Next Demi Bold" panose="020B0503020202020204" pitchFamily="34" charset="0"/>
              </a:rPr>
              <a:t>65 Cladding products</a:t>
            </a:r>
          </a:p>
          <a:p>
            <a:endParaRPr lang="en-US" sz="3000" i="1" dirty="0">
              <a:latin typeface="Avenir Next Demi Bold" panose="020B0503020202020204" pitchFamily="34" charset="0"/>
            </a:endParaRPr>
          </a:p>
          <a:p>
            <a:r>
              <a:rPr lang="en-US" sz="3000" i="1" dirty="0">
                <a:latin typeface="Avenir Next Demi Bold" panose="020B0503020202020204" pitchFamily="34" charset="0"/>
              </a:rPr>
              <a:t>43 Piping products</a:t>
            </a:r>
          </a:p>
          <a:p>
            <a:endParaRPr lang="en-US" sz="4000" i="1" dirty="0">
              <a:latin typeface="Avenir Next Demi Bold" panose="020B0503020202020204" pitchFamily="34" charset="0"/>
            </a:endParaRPr>
          </a:p>
          <a:p>
            <a:endParaRPr lang="en-US" sz="4000" i="1" dirty="0">
              <a:latin typeface="Avenir Next Demi Bold" panose="020B0503020202020204" pitchFamily="34" charset="0"/>
            </a:endParaRPr>
          </a:p>
          <a:p>
            <a:endParaRPr lang="en-US" sz="4000" i="1" dirty="0">
              <a:latin typeface="Avenir Next Demi Bold" panose="020B05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6A9518-8EC5-F81B-C6ED-002D6A4030A4}"/>
              </a:ext>
            </a:extLst>
          </p:cNvPr>
          <p:cNvSpPr txBox="1"/>
          <p:nvPr/>
        </p:nvSpPr>
        <p:spPr>
          <a:xfrm>
            <a:off x="-86497" y="-123816"/>
            <a:ext cx="1351478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0" b="1" dirty="0">
                <a:solidFill>
                  <a:schemeClr val="tx1">
                    <a:alpha val="15000"/>
                  </a:schemeClr>
                </a:solidFill>
                <a:latin typeface="Avenir Next"/>
              </a:rPr>
              <a:t>EPDs in North America</a:t>
            </a:r>
            <a:endParaRPr lang="en-US" sz="8000" b="1" dirty="0">
              <a:solidFill>
                <a:schemeClr val="tx1">
                  <a:alpha val="15000"/>
                </a:schemeClr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3102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1DBDDDE-1202-A447-8305-0DF0E117C42D}"/>
              </a:ext>
            </a:extLst>
          </p:cNvPr>
          <p:cNvSpPr txBox="1">
            <a:spLocks/>
          </p:cNvSpPr>
          <p:nvPr/>
        </p:nvSpPr>
        <p:spPr>
          <a:xfrm>
            <a:off x="4501097" y="2565607"/>
            <a:ext cx="3189805" cy="1410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r>
              <a:rPr lang="en-US" sz="9600" i="1">
                <a:latin typeface="Avenir Next Demi Bold" panose="020B0503020202020204" pitchFamily="34" charset="0"/>
              </a:rPr>
              <a:t>ASK</a:t>
            </a:r>
            <a:endParaRPr lang="en-US" sz="9600" i="1" dirty="0">
              <a:latin typeface="Avenir Next Demi Bold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0578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05C0F57-8B4B-E069-E27D-38CE4688BECE}"/>
              </a:ext>
            </a:extLst>
          </p:cNvPr>
          <p:cNvSpPr txBox="1">
            <a:spLocks/>
          </p:cNvSpPr>
          <p:nvPr/>
        </p:nvSpPr>
        <p:spPr>
          <a:xfrm>
            <a:off x="514830" y="2134944"/>
            <a:ext cx="10501768" cy="698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727272"/>
                </a:solidFill>
              </a:rPr>
              <a:t>Josh Jacobs </a:t>
            </a:r>
          </a:p>
          <a:p>
            <a:r>
              <a:rPr lang="en-US" sz="3600" dirty="0">
                <a:solidFill>
                  <a:srgbClr val="92D050"/>
                </a:solidFill>
              </a:rPr>
              <a:t>WAP Sustainability</a:t>
            </a:r>
          </a:p>
          <a:p>
            <a:r>
              <a:rPr lang="en-US" sz="3600" dirty="0">
                <a:solidFill>
                  <a:srgbClr val="727272"/>
                </a:solidFill>
                <a:hlinkClick r:id="rId3"/>
              </a:rPr>
              <a:t>josh@wapsustainability.com</a:t>
            </a:r>
            <a:r>
              <a:rPr lang="en-US" sz="3600" dirty="0">
                <a:solidFill>
                  <a:srgbClr val="72727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8420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ESG Program Launch…"/>
          <p:cNvSpPr txBox="1"/>
          <p:nvPr/>
        </p:nvSpPr>
        <p:spPr>
          <a:xfrm>
            <a:off x="1355479" y="-659299"/>
            <a:ext cx="8483287" cy="8176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>
              <a:defRPr sz="9000" b="1">
                <a:solidFill>
                  <a:srgbClr val="000000"/>
                </a:solidFill>
              </a:defRPr>
            </a:pPr>
            <a:endParaRPr lang="en-US" sz="5000" dirty="0">
              <a:solidFill>
                <a:schemeClr val="accent2">
                  <a:lumMod val="75000"/>
                </a:schemeClr>
              </a:solidFill>
              <a:highlight>
                <a:srgbClr val="727272"/>
              </a:highlight>
              <a:latin typeface="Avenir Next" panose="020B0503020202020204" pitchFamily="34" charset="0"/>
            </a:endParaRPr>
          </a:p>
          <a:p>
            <a:pPr defTabSz="412750">
              <a:defRPr sz="9000" b="1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chemeClr val="accent2">
                    <a:lumMod val="10000"/>
                  </a:schemeClr>
                </a:solidFill>
                <a:latin typeface="Avenir Next" panose="020B0503020202020204" pitchFamily="34" charset="0"/>
              </a:rPr>
              <a:t>Federal Administration Change…….and history</a:t>
            </a:r>
          </a:p>
          <a:p>
            <a:pPr defTabSz="412750">
              <a:defRPr sz="9000" b="1">
                <a:solidFill>
                  <a:srgbClr val="000000"/>
                </a:solidFill>
              </a:defRPr>
            </a:pPr>
            <a:endParaRPr lang="en-US" sz="2200" dirty="0">
              <a:solidFill>
                <a:srgbClr val="92D050"/>
              </a:solidFill>
              <a:latin typeface="Avenir Next" panose="020B0503020202020204" pitchFamily="34" charset="0"/>
            </a:endParaRPr>
          </a:p>
          <a:p>
            <a:pPr defTabSz="412750">
              <a:defRPr sz="9000" b="1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92D050"/>
                </a:solidFill>
                <a:latin typeface="Avenir Next" panose="020B0503020202020204" pitchFamily="34" charset="0"/>
              </a:rPr>
              <a:t>17 states officially aligned with the Paris Climate Agreement </a:t>
            </a:r>
          </a:p>
          <a:p>
            <a:pPr defTabSz="412750">
              <a:defRPr sz="9000" b="1">
                <a:solidFill>
                  <a:srgbClr val="000000"/>
                </a:solidFill>
              </a:defRPr>
            </a:pPr>
            <a:endParaRPr lang="en-US" sz="3200" dirty="0">
              <a:solidFill>
                <a:srgbClr val="92D050"/>
              </a:solidFill>
              <a:latin typeface="Avenir Next" panose="020B0503020202020204" pitchFamily="34" charset="0"/>
            </a:endParaRPr>
          </a:p>
          <a:p>
            <a:pPr defTabSz="412750">
              <a:defRPr sz="9000" b="1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92D050"/>
                </a:solidFill>
                <a:latin typeface="Avenir Next" panose="020B0503020202020204" pitchFamily="34" charset="0"/>
              </a:rPr>
              <a:t>407 US Mayors said they would align with the Paris Climate Agreement</a:t>
            </a:r>
          </a:p>
          <a:p>
            <a:pPr defTabSz="412750">
              <a:defRPr sz="9000" b="1">
                <a:solidFill>
                  <a:srgbClr val="000000"/>
                </a:solidFill>
              </a:defRPr>
            </a:pPr>
            <a:endParaRPr lang="en-US" sz="3200" dirty="0">
              <a:solidFill>
                <a:srgbClr val="92D050"/>
              </a:solidFill>
              <a:latin typeface="Avenir Next" panose="020B0503020202020204" pitchFamily="34" charset="0"/>
            </a:endParaRPr>
          </a:p>
          <a:p>
            <a:pPr defTabSz="412750">
              <a:defRPr sz="9000" b="1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92D050"/>
                </a:solidFill>
                <a:latin typeface="Avenir Next" panose="020B0503020202020204" pitchFamily="34" charset="0"/>
              </a:rPr>
              <a:t>By the end of administration you had 65% of the US population and 68% of the economy was represented by subnational actors who had pledged</a:t>
            </a:r>
          </a:p>
          <a:p>
            <a:pPr defTabSz="412750">
              <a:defRPr sz="9000" b="1">
                <a:solidFill>
                  <a:srgbClr val="000000"/>
                </a:solidFill>
              </a:defRPr>
            </a:pPr>
            <a:endParaRPr lang="en-US" sz="3600" dirty="0">
              <a:solidFill>
                <a:schemeClr val="accent2">
                  <a:lumMod val="75000"/>
                </a:schemeClr>
              </a:solidFill>
              <a:latin typeface="Avenir Next" panose="020B0503020202020204" pitchFamily="34" charset="0"/>
            </a:endParaRPr>
          </a:p>
          <a:p>
            <a:pPr defTabSz="412750">
              <a:defRPr sz="9000" b="1">
                <a:solidFill>
                  <a:srgbClr val="000000"/>
                </a:solidFill>
              </a:defRPr>
            </a:pPr>
            <a:endParaRPr lang="en-US" sz="3600" dirty="0">
              <a:solidFill>
                <a:schemeClr val="accent2">
                  <a:lumMod val="75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2" name="AutoShape 2" descr="Harman International - Wikipedia">
            <a:extLst>
              <a:ext uri="{FF2B5EF4-FFF2-40B4-BE49-F238E27FC236}">
                <a16:creationId xmlns:a16="http://schemas.microsoft.com/office/drawing/2014/main" id="{AFC7A23F-92C8-EA1E-32F0-EDA84B5160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9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42764708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arman International - Wikipedia">
            <a:extLst>
              <a:ext uri="{FF2B5EF4-FFF2-40B4-BE49-F238E27FC236}">
                <a16:creationId xmlns:a16="http://schemas.microsoft.com/office/drawing/2014/main" id="{AFC7A23F-92C8-EA1E-32F0-EDA84B5160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9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pic>
        <p:nvPicPr>
          <p:cNvPr id="7" name="Picture 2" descr="Introducing Meta: A Social Technology ...">
            <a:extLst>
              <a:ext uri="{FF2B5EF4-FFF2-40B4-BE49-F238E27FC236}">
                <a16:creationId xmlns:a16="http://schemas.microsoft.com/office/drawing/2014/main" id="{CFF8204E-2FE4-FA1B-7D15-75E7B25FC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6372" y="1062544"/>
            <a:ext cx="32893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ome - Incite">
            <a:extLst>
              <a:ext uri="{FF2B5EF4-FFF2-40B4-BE49-F238E27FC236}">
                <a16:creationId xmlns:a16="http://schemas.microsoft.com/office/drawing/2014/main" id="{3E5E48D3-987F-C9B0-3F6A-021CE900F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1343" y="1609299"/>
            <a:ext cx="1819940" cy="79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mazon.com. Spend less. Smile more.">
            <a:extLst>
              <a:ext uri="{FF2B5EF4-FFF2-40B4-BE49-F238E27FC236}">
                <a16:creationId xmlns:a16="http://schemas.microsoft.com/office/drawing/2014/main" id="{107C2D0B-A28D-67A3-949E-63EB4A0C7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148" b="30260"/>
          <a:stretch/>
        </p:blipFill>
        <p:spPr bwMode="auto">
          <a:xfrm>
            <a:off x="2757924" y="3526344"/>
            <a:ext cx="2857500" cy="101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4877A25F-40DE-0990-9136-AF9371545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6815" y="3645479"/>
            <a:ext cx="1261594" cy="1272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18A3ACC-DE62-5B0D-CDDD-3448A9AE24DF}"/>
              </a:ext>
            </a:extLst>
          </p:cNvPr>
          <p:cNvSpPr txBox="1">
            <a:spLocks/>
          </p:cNvSpPr>
          <p:nvPr/>
        </p:nvSpPr>
        <p:spPr>
          <a:xfrm>
            <a:off x="266911" y="796692"/>
            <a:ext cx="5677321" cy="42310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27272"/>
                </a:solidFill>
              </a:rPr>
              <a:t>CONSUMERS </a:t>
            </a:r>
            <a:r>
              <a:rPr lang="en-US" b="0" i="1" dirty="0">
                <a:solidFill>
                  <a:srgbClr val="727272"/>
                </a:solidFill>
              </a:rPr>
              <a:t>(Demand)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DD7F607-D944-94A9-D12C-837A1725C60B}"/>
              </a:ext>
            </a:extLst>
          </p:cNvPr>
          <p:cNvSpPr txBox="1">
            <a:spLocks/>
          </p:cNvSpPr>
          <p:nvPr/>
        </p:nvSpPr>
        <p:spPr>
          <a:xfrm>
            <a:off x="6234136" y="796692"/>
            <a:ext cx="5677321" cy="4231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rgbClr val="78BA74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200" i="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i="1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27272"/>
                </a:solidFill>
                <a:latin typeface="Avenir Book" panose="02000503020000020003" pitchFamily="2" charset="0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rgbClr val="78BA74"/>
                </a:solidFill>
                <a:latin typeface="Avenir Book" panose="02000503020000020003" pitchFamily="2" charset="0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727272"/>
                </a:solidFill>
              </a:rPr>
              <a:t>REGULATIONS </a:t>
            </a:r>
            <a:r>
              <a:rPr lang="en-US" b="0" i="1" dirty="0">
                <a:solidFill>
                  <a:srgbClr val="727272"/>
                </a:solidFill>
              </a:rPr>
              <a:t>(Requirements)</a:t>
            </a:r>
          </a:p>
        </p:txBody>
      </p:sp>
      <p:pic>
        <p:nvPicPr>
          <p:cNvPr id="13" name="Picture 2" descr="CSRD: A Guide to Streamlined Corporate Sustainability Reporting">
            <a:extLst>
              <a:ext uri="{FF2B5EF4-FFF2-40B4-BE49-F238E27FC236}">
                <a16:creationId xmlns:a16="http://schemas.microsoft.com/office/drawing/2014/main" id="{6EDA2997-7FBB-DBD5-055A-8CF03326E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97174" y="2146984"/>
            <a:ext cx="1951675" cy="188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Geen handhaving bij te laat indienen eerste kwartaalrapport CBAM ...">
            <a:extLst>
              <a:ext uri="{FF2B5EF4-FFF2-40B4-BE49-F238E27FC236}">
                <a16:creationId xmlns:a16="http://schemas.microsoft.com/office/drawing/2014/main" id="{184B7D6B-A345-C248-C7AD-83FF777AD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97573" y="1711733"/>
            <a:ext cx="1858489" cy="164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Presentation - Buy Clean California Act">
            <a:extLst>
              <a:ext uri="{FF2B5EF4-FFF2-40B4-BE49-F238E27FC236}">
                <a16:creationId xmlns:a16="http://schemas.microsoft.com/office/drawing/2014/main" id="{2CC97B93-477F-6272-0AD5-B8B8D4A47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7379" y="3821142"/>
            <a:ext cx="2547188" cy="101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icrosoft | Microsoft Wiki | Fandom">
            <a:extLst>
              <a:ext uri="{FF2B5EF4-FFF2-40B4-BE49-F238E27FC236}">
                <a16:creationId xmlns:a16="http://schemas.microsoft.com/office/drawing/2014/main" id="{CC3B2F35-C04F-C687-0052-F9F6DEA18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489" y="4590775"/>
            <a:ext cx="2314500" cy="5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dustry News: Inflation Reduction Act ...">
            <a:extLst>
              <a:ext uri="{FF2B5EF4-FFF2-40B4-BE49-F238E27FC236}">
                <a16:creationId xmlns:a16="http://schemas.microsoft.com/office/drawing/2014/main" id="{19473598-72F8-3B82-5C11-277DCFBE8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573" y="5155959"/>
            <a:ext cx="2857501" cy="13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cience Based Targets initiative (SBTi ...">
            <a:extLst>
              <a:ext uri="{FF2B5EF4-FFF2-40B4-BE49-F238E27FC236}">
                <a16:creationId xmlns:a16="http://schemas.microsoft.com/office/drawing/2014/main" id="{60D9938E-1DF2-4FF2-8A81-7EA1A3771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012" y="5786961"/>
            <a:ext cx="220198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imate-related Financial Disclosures ...">
            <a:extLst>
              <a:ext uri="{FF2B5EF4-FFF2-40B4-BE49-F238E27FC236}">
                <a16:creationId xmlns:a16="http://schemas.microsoft.com/office/drawing/2014/main" id="{DAA7D5D6-C19C-99CF-3D45-FF65563E2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12" y="2461913"/>
            <a:ext cx="2267384" cy="119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EED v5 ...">
            <a:extLst>
              <a:ext uri="{FF2B5EF4-FFF2-40B4-BE49-F238E27FC236}">
                <a16:creationId xmlns:a16="http://schemas.microsoft.com/office/drawing/2014/main" id="{66B0F8EF-17F8-0A32-421C-011BF2ACB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34" y="5235086"/>
            <a:ext cx="1718843" cy="67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Understanding Extended Producer ...">
            <a:extLst>
              <a:ext uri="{FF2B5EF4-FFF2-40B4-BE49-F238E27FC236}">
                <a16:creationId xmlns:a16="http://schemas.microsoft.com/office/drawing/2014/main" id="{4E5DB9CB-81EB-208E-4209-D57DCD84F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431" y="4281740"/>
            <a:ext cx="1261594" cy="114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92715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198D2F-4629-4F36-E7D0-7E1103C44239}"/>
              </a:ext>
            </a:extLst>
          </p:cNvPr>
          <p:cNvSpPr txBox="1"/>
          <p:nvPr/>
        </p:nvSpPr>
        <p:spPr>
          <a:xfrm>
            <a:off x="-98856" y="-197956"/>
            <a:ext cx="1351478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0" b="1" dirty="0">
                <a:solidFill>
                  <a:schemeClr val="tx1">
                    <a:alpha val="15000"/>
                  </a:schemeClr>
                </a:solidFill>
                <a:latin typeface="Avenir Next"/>
              </a:rPr>
              <a:t>Embodied Carbon </a:t>
            </a:r>
            <a:endParaRPr lang="en-US" sz="8000" b="1" dirty="0">
              <a:solidFill>
                <a:schemeClr val="tx1">
                  <a:alpha val="15000"/>
                </a:schemeClr>
              </a:solidFill>
              <a:latin typeface="Avenir Next" panose="020B0503020202020204" pitchFamily="34" charset="0"/>
            </a:endParaRPr>
          </a:p>
        </p:txBody>
      </p:sp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D8E8BDAF-8B00-CE47-0B05-EBD50829D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031" y="1125483"/>
            <a:ext cx="9341709" cy="509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39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198D2F-4629-4F36-E7D0-7E1103C44239}"/>
              </a:ext>
            </a:extLst>
          </p:cNvPr>
          <p:cNvSpPr txBox="1"/>
          <p:nvPr/>
        </p:nvSpPr>
        <p:spPr>
          <a:xfrm>
            <a:off x="-98856" y="-197956"/>
            <a:ext cx="1351478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0" b="1" dirty="0">
                <a:solidFill>
                  <a:schemeClr val="tx1">
                    <a:alpha val="15000"/>
                  </a:schemeClr>
                </a:solidFill>
                <a:latin typeface="Avenir Next"/>
              </a:rPr>
              <a:t>Carbon </a:t>
            </a:r>
            <a:endParaRPr lang="en-US" sz="8000" b="1" dirty="0">
              <a:solidFill>
                <a:schemeClr val="tx1">
                  <a:alpha val="15000"/>
                </a:schemeClr>
              </a:solidFill>
              <a:latin typeface="Avenir Next" panose="020B0503020202020204" pitchFamily="34" charset="0"/>
            </a:endParaRPr>
          </a:p>
        </p:txBody>
      </p:sp>
      <p:pic>
        <p:nvPicPr>
          <p:cNvPr id="4" name="Picture 3" descr="A map of europe with red and blue pins&#10;&#10;Description automatically generated">
            <a:extLst>
              <a:ext uri="{FF2B5EF4-FFF2-40B4-BE49-F238E27FC236}">
                <a16:creationId xmlns:a16="http://schemas.microsoft.com/office/drawing/2014/main" id="{CDD751E2-D1D6-2B35-787B-B88CC09A0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11720"/>
            <a:ext cx="11794855" cy="409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74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arman International - Wikipedia">
            <a:extLst>
              <a:ext uri="{FF2B5EF4-FFF2-40B4-BE49-F238E27FC236}">
                <a16:creationId xmlns:a16="http://schemas.microsoft.com/office/drawing/2014/main" id="{AFC7A23F-92C8-EA1E-32F0-EDA84B5160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9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pic>
        <p:nvPicPr>
          <p:cNvPr id="3" name="Content Placeholder 6" descr="A map of the united states&#10;&#10;Description automatically generated">
            <a:extLst>
              <a:ext uri="{FF2B5EF4-FFF2-40B4-BE49-F238E27FC236}">
                <a16:creationId xmlns:a16="http://schemas.microsoft.com/office/drawing/2014/main" id="{EA7B6085-ECB7-30D3-0992-7D4DE7921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061" y="1297275"/>
            <a:ext cx="8813268" cy="48212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79BE11-3892-5B42-2F1B-C3B3A1FD9197}"/>
              </a:ext>
            </a:extLst>
          </p:cNvPr>
          <p:cNvSpPr txBox="1"/>
          <p:nvPr/>
        </p:nvSpPr>
        <p:spPr>
          <a:xfrm>
            <a:off x="87085" y="1820839"/>
            <a:ext cx="2694214" cy="1887055"/>
          </a:xfrm>
          <a:prstGeom prst="rect">
            <a:avLst/>
          </a:prstGeom>
          <a:ln>
            <a:solidFill>
              <a:schemeClr val="accent4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kern="1200" dirty="0">
                <a:solidFill>
                  <a:schemeClr val="tx1"/>
                </a:solidFill>
                <a:effectLst/>
                <a:latin typeface="Avenir Book" panose="02000503020000020003" pitchFamily="2" charset="0"/>
                <a:cs typeface="Arial" panose="020B0604020202020204" pitchFamily="34" charset="0"/>
              </a:rPr>
              <a:t>Portland, OR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kern="1200" dirty="0">
                <a:solidFill>
                  <a:schemeClr val="tx1"/>
                </a:solidFill>
                <a:effectLst/>
                <a:latin typeface="Avenir Book" panose="02000503020000020003" pitchFamily="2" charset="0"/>
                <a:cs typeface="Arial" panose="020B0604020202020204" pitchFamily="34" charset="0"/>
              </a:rPr>
              <a:t>Low-Carbon Concrete Initiative</a:t>
            </a:r>
          </a:p>
          <a:p>
            <a:pPr>
              <a:lnSpc>
                <a:spcPct val="115000"/>
              </a:lnSpc>
            </a:pPr>
            <a:r>
              <a:rPr lang="en-US" sz="1600" b="0" kern="1200" dirty="0">
                <a:solidFill>
                  <a:schemeClr val="tx1"/>
                </a:solidFill>
                <a:effectLst/>
                <a:latin typeface="Avenir Book" panose="02000503020000020003" pitchFamily="2" charset="0"/>
                <a:cs typeface="Arial" panose="020B0604020202020204" pitchFamily="34" charset="0"/>
              </a:rPr>
              <a:t>Concrete in city construction projects must meet specific GWP limits.</a:t>
            </a:r>
            <a:endParaRPr lang="en-US" sz="1600" b="0" kern="1200" dirty="0">
              <a:solidFill>
                <a:schemeClr val="tx1"/>
              </a:solidFill>
              <a:effectLst/>
              <a:latin typeface="Avenir Book" panose="02000503020000020003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A87964-6393-35FB-A7BD-753B122534F0}"/>
              </a:ext>
            </a:extLst>
          </p:cNvPr>
          <p:cNvSpPr txBox="1"/>
          <p:nvPr/>
        </p:nvSpPr>
        <p:spPr>
          <a:xfrm>
            <a:off x="7516587" y="5479652"/>
            <a:ext cx="1839684" cy="966803"/>
          </a:xfrm>
          <a:prstGeom prst="rect">
            <a:avLst/>
          </a:prstGeom>
          <a:ln>
            <a:solidFill>
              <a:schemeClr val="accent4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kern="1200" dirty="0">
                <a:solidFill>
                  <a:schemeClr val="tx1"/>
                </a:solidFill>
                <a:effectLst/>
                <a:latin typeface="Avenir Book" panose="02000503020000020003" pitchFamily="2" charset="0"/>
                <a:cs typeface="Arial" panose="020B0604020202020204" pitchFamily="34" charset="0"/>
              </a:rPr>
              <a:t>Austin, TX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kern="1200" dirty="0">
                <a:solidFill>
                  <a:schemeClr val="tx1"/>
                </a:solidFill>
                <a:effectLst/>
                <a:latin typeface="Avenir Book" panose="02000503020000020003" pitchFamily="2" charset="0"/>
                <a:cs typeface="Arial" panose="020B0604020202020204" pitchFamily="34" charset="0"/>
              </a:rPr>
              <a:t>GB Program</a:t>
            </a:r>
          </a:p>
          <a:p>
            <a:pPr>
              <a:lnSpc>
                <a:spcPct val="115000"/>
              </a:lnSpc>
            </a:pPr>
            <a:r>
              <a:rPr lang="en-US" sz="1600" b="0" kern="1200" dirty="0">
                <a:solidFill>
                  <a:schemeClr val="tx1"/>
                </a:solidFill>
                <a:effectLst/>
                <a:latin typeface="Avenir Book" panose="02000503020000020003" pitchFamily="2" charset="0"/>
                <a:cs typeface="Arial" panose="020B0604020202020204" pitchFamily="34" charset="0"/>
              </a:rPr>
              <a:t>Bldg. LCA option.</a:t>
            </a:r>
            <a:endParaRPr lang="en-US" sz="1600" b="0" kern="1200" dirty="0">
              <a:solidFill>
                <a:schemeClr val="tx1"/>
              </a:solidFill>
              <a:effectLst/>
              <a:latin typeface="Avenir Book" panose="02000503020000020003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3A478B-5F07-C1B8-9122-869871E03DA9}"/>
              </a:ext>
            </a:extLst>
          </p:cNvPr>
          <p:cNvSpPr txBox="1"/>
          <p:nvPr/>
        </p:nvSpPr>
        <p:spPr>
          <a:xfrm>
            <a:off x="9693464" y="456079"/>
            <a:ext cx="2323132" cy="2064027"/>
          </a:xfrm>
          <a:prstGeom prst="rect">
            <a:avLst/>
          </a:prstGeom>
          <a:ln>
            <a:solidFill>
              <a:schemeClr val="accent4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kern="1200" dirty="0">
                <a:solidFill>
                  <a:schemeClr val="tx1"/>
                </a:solidFill>
                <a:effectLst/>
                <a:latin typeface="Avenir Book" panose="02000503020000020003" pitchFamily="2" charset="0"/>
                <a:cs typeface="Arial" panose="020B0604020202020204" pitchFamily="34" charset="0"/>
              </a:rPr>
              <a:t>New York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tx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Low Embodied Carbon Concrete Leadership Act &amp; Steel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tx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State projects to meet GWP limits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25FDD3-E7DD-3D8B-B626-E1828515276F}"/>
              </a:ext>
            </a:extLst>
          </p:cNvPr>
          <p:cNvSpPr txBox="1"/>
          <p:nvPr/>
        </p:nvSpPr>
        <p:spPr>
          <a:xfrm>
            <a:off x="3235778" y="4853253"/>
            <a:ext cx="3385459" cy="1568506"/>
          </a:xfrm>
          <a:prstGeom prst="rect">
            <a:avLst/>
          </a:prstGeom>
          <a:ln>
            <a:solidFill>
              <a:schemeClr val="accent4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kern="1200" dirty="0">
                <a:solidFill>
                  <a:schemeClr val="tx1"/>
                </a:solidFill>
                <a:effectLst/>
                <a:latin typeface="Avenir Book" panose="02000503020000020003" pitchFamily="2" charset="0"/>
                <a:cs typeface="Arial" panose="020B0604020202020204" pitchFamily="34" charset="0"/>
              </a:rPr>
              <a:t>Colorado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tx1"/>
                </a:solidFill>
                <a:latin typeface="Avenir Book" panose="02000503020000020003" pitchFamily="2" charset="0"/>
                <a:cs typeface="Arial" panose="020B0604020202020204" pitchFamily="34" charset="0"/>
                <a:sym typeface="Helvetica Neue"/>
              </a:rPr>
              <a:t>Reduce Emissions from the Built Environment </a:t>
            </a:r>
            <a:r>
              <a:rPr lang="en-US" b="1" dirty="0">
                <a:solidFill>
                  <a:schemeClr val="tx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(SB 22-501)</a:t>
            </a:r>
          </a:p>
          <a:p>
            <a:pPr>
              <a:lnSpc>
                <a:spcPct val="115000"/>
              </a:lnSpc>
            </a:pPr>
            <a:r>
              <a:rPr lang="en-US" sz="1600" dirty="0">
                <a:solidFill>
                  <a:schemeClr val="tx1"/>
                </a:solidFill>
                <a:latin typeface="Avenir Book" panose="02000503020000020003" pitchFamily="2" charset="0"/>
                <a:cs typeface="Arial" panose="020B0604020202020204" pitchFamily="34" charset="0"/>
                <a:sym typeface="Helvetica Neue"/>
              </a:rPr>
              <a:t>Low GWP products are </a:t>
            </a:r>
            <a:r>
              <a:rPr lang="en-US" sz="1600" dirty="0">
                <a:solidFill>
                  <a:schemeClr val="tx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exempt from state sales and use tax</a:t>
            </a:r>
            <a:endParaRPr lang="en-US" sz="1600" dirty="0">
              <a:solidFill>
                <a:schemeClr val="tx1"/>
              </a:solidFill>
              <a:latin typeface="Avenir Book" panose="02000503020000020003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6BE709-2AEB-DA10-B48F-C30F095A9405}"/>
              </a:ext>
            </a:extLst>
          </p:cNvPr>
          <p:cNvSpPr txBox="1"/>
          <p:nvPr/>
        </p:nvSpPr>
        <p:spPr>
          <a:xfrm>
            <a:off x="87085" y="3847822"/>
            <a:ext cx="2694214" cy="966803"/>
          </a:xfrm>
          <a:prstGeom prst="rect">
            <a:avLst/>
          </a:prstGeom>
          <a:ln>
            <a:solidFill>
              <a:schemeClr val="accent4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kern="1200" dirty="0">
                <a:solidFill>
                  <a:schemeClr val="tx1"/>
                </a:solidFill>
                <a:effectLst/>
                <a:latin typeface="Avenir Book" panose="02000503020000020003" pitchFamily="2" charset="0"/>
                <a:cs typeface="Arial" panose="020B0604020202020204" pitchFamily="34" charset="0"/>
              </a:rPr>
              <a:t>Marin County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kern="1200" dirty="0">
                <a:solidFill>
                  <a:schemeClr val="tx1"/>
                </a:solidFill>
                <a:effectLst/>
                <a:latin typeface="Avenir Book" panose="02000503020000020003" pitchFamily="2" charset="0"/>
                <a:cs typeface="Arial" panose="020B0604020202020204" pitchFamily="34" charset="0"/>
              </a:rPr>
              <a:t>Concrete Code</a:t>
            </a:r>
          </a:p>
          <a:p>
            <a:pPr>
              <a:lnSpc>
                <a:spcPct val="115000"/>
              </a:lnSpc>
            </a:pPr>
            <a:r>
              <a:rPr lang="en-US" sz="1600" b="0" kern="1200" dirty="0">
                <a:solidFill>
                  <a:schemeClr val="tx1"/>
                </a:solidFill>
                <a:effectLst/>
                <a:latin typeface="Avenir Book" panose="02000503020000020003" pitchFamily="2" charset="0"/>
                <a:cs typeface="Arial" panose="020B0604020202020204" pitchFamily="34" charset="0"/>
              </a:rPr>
              <a:t>GWP limits for all concrete.</a:t>
            </a:r>
            <a:endParaRPr lang="en-US" sz="1600" b="0" kern="1200" dirty="0">
              <a:solidFill>
                <a:schemeClr val="tx1"/>
              </a:solidFill>
              <a:effectLst/>
              <a:latin typeface="Avenir Book" panose="02000503020000020003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6E362E-B995-1248-EC7F-B95B984B098C}"/>
              </a:ext>
            </a:extLst>
          </p:cNvPr>
          <p:cNvSpPr txBox="1"/>
          <p:nvPr/>
        </p:nvSpPr>
        <p:spPr>
          <a:xfrm>
            <a:off x="6351816" y="808530"/>
            <a:ext cx="2694199" cy="1285352"/>
          </a:xfrm>
          <a:prstGeom prst="rect">
            <a:avLst/>
          </a:prstGeom>
          <a:ln>
            <a:solidFill>
              <a:schemeClr val="accent4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kern="1200" dirty="0">
                <a:solidFill>
                  <a:schemeClr val="tx1"/>
                </a:solidFill>
                <a:effectLst/>
                <a:latin typeface="Avenir Book" panose="02000503020000020003" pitchFamily="2" charset="0"/>
                <a:cs typeface="Arial" panose="020B0604020202020204" pitchFamily="34" charset="0"/>
              </a:rPr>
              <a:t>Toronto, ON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kern="1200" dirty="0">
                <a:solidFill>
                  <a:schemeClr val="tx1"/>
                </a:solidFill>
                <a:effectLst/>
                <a:latin typeface="Avenir Book" panose="02000503020000020003" pitchFamily="2" charset="0"/>
                <a:cs typeface="Arial" panose="020B0604020202020204" pitchFamily="34" charset="0"/>
              </a:rPr>
              <a:t>Waterfront Green Building Requirements</a:t>
            </a:r>
          </a:p>
          <a:p>
            <a:pPr>
              <a:lnSpc>
                <a:spcPct val="115000"/>
              </a:lnSpc>
            </a:pPr>
            <a:r>
              <a:rPr lang="en-US" sz="1600" b="0" kern="1200" dirty="0">
                <a:solidFill>
                  <a:schemeClr val="tx1"/>
                </a:solidFill>
                <a:effectLst/>
                <a:latin typeface="Avenir Book" panose="02000503020000020003" pitchFamily="2" charset="0"/>
                <a:cs typeface="Arial" panose="020B0604020202020204" pitchFamily="34" charset="0"/>
              </a:rPr>
              <a:t>Low GWP concrete option.</a:t>
            </a:r>
            <a:endParaRPr lang="en-US" sz="1600" b="0" kern="1200" dirty="0">
              <a:solidFill>
                <a:schemeClr val="tx1"/>
              </a:solidFill>
              <a:effectLst/>
              <a:latin typeface="Avenir Book" panose="02000503020000020003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284ABB-22CD-5CA0-89F5-2B6CB36ABB46}"/>
              </a:ext>
            </a:extLst>
          </p:cNvPr>
          <p:cNvSpPr txBox="1"/>
          <p:nvPr/>
        </p:nvSpPr>
        <p:spPr>
          <a:xfrm>
            <a:off x="9693464" y="4137648"/>
            <a:ext cx="2323132" cy="2064027"/>
          </a:xfrm>
          <a:prstGeom prst="rect">
            <a:avLst/>
          </a:prstGeom>
          <a:ln>
            <a:solidFill>
              <a:schemeClr val="accent4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kern="1200" dirty="0">
                <a:solidFill>
                  <a:schemeClr val="tx1"/>
                </a:solidFill>
                <a:effectLst/>
                <a:latin typeface="Avenir Book" panose="02000503020000020003" pitchFamily="2" charset="0"/>
                <a:cs typeface="Arial" panose="020B0604020202020204" pitchFamily="34" charset="0"/>
              </a:rPr>
              <a:t>US GSA - Infrastructure</a:t>
            </a:r>
          </a:p>
          <a:p>
            <a:pPr>
              <a:lnSpc>
                <a:spcPct val="115000"/>
              </a:lnSpc>
            </a:pPr>
            <a:r>
              <a:rPr lang="en-US" sz="1600" b="1" dirty="0">
                <a:solidFill>
                  <a:schemeClr val="tx1"/>
                </a:solidFill>
                <a:latin typeface="Avenir Book" panose="02000503020000020003" pitchFamily="2" charset="0"/>
                <a:cs typeface="Arial" panose="020B0604020202020204" pitchFamily="34" charset="0"/>
                <a:sym typeface="Arial"/>
              </a:rPr>
              <a:t>Low EC Concrete &amp; Environmentally Preferable Asphalt</a:t>
            </a:r>
            <a:endParaRPr lang="en-US" sz="1600" b="1" dirty="0">
              <a:solidFill>
                <a:schemeClr val="tx1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" sz="1600" dirty="0">
                <a:solidFill>
                  <a:schemeClr val="tx1"/>
                </a:solidFill>
                <a:latin typeface="Avenir Book" panose="02000503020000020003" pitchFamily="2" charset="0"/>
                <a:cs typeface="Arial" panose="020B0604020202020204" pitchFamily="34" charset="0"/>
                <a:sym typeface="Arial"/>
              </a:rPr>
              <a:t>EPD reporting &amp; GWP limits for concrete and improved asphalt.</a:t>
            </a:r>
            <a:endParaRPr lang="en-US" sz="1600" dirty="0">
              <a:solidFill>
                <a:schemeClr val="tx1"/>
              </a:solidFill>
              <a:latin typeface="Avenir Book" panose="02000503020000020003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0177B70D-E316-44EF-C51F-D153E75819C1}"/>
              </a:ext>
            </a:extLst>
          </p:cNvPr>
          <p:cNvSpPr/>
          <p:nvPr/>
        </p:nvSpPr>
        <p:spPr>
          <a:xfrm rot="5400000">
            <a:off x="2292252" y="2309890"/>
            <a:ext cx="1887052" cy="908956"/>
          </a:xfrm>
          <a:prstGeom prst="triangle">
            <a:avLst>
              <a:gd name="adj" fmla="val 38105"/>
            </a:avLst>
          </a:prstGeom>
          <a:solidFill>
            <a:srgbClr val="FFFFFF">
              <a:alpha val="45098"/>
            </a:srgbClr>
          </a:solidFill>
          <a:ln w="127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3931A807-81BB-6EFF-13B0-5DF0EBA1E9CA}"/>
              </a:ext>
            </a:extLst>
          </p:cNvPr>
          <p:cNvSpPr/>
          <p:nvPr/>
        </p:nvSpPr>
        <p:spPr>
          <a:xfrm rot="5400000">
            <a:off x="2749653" y="3874025"/>
            <a:ext cx="966805" cy="914398"/>
          </a:xfrm>
          <a:prstGeom prst="triangle">
            <a:avLst>
              <a:gd name="adj" fmla="val 0"/>
            </a:avLst>
          </a:prstGeom>
          <a:solidFill>
            <a:srgbClr val="FFFFFF">
              <a:alpha val="45098"/>
            </a:srgbClr>
          </a:solidFill>
          <a:ln w="127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80F570D9-60EC-43F9-45BE-D308AE178A68}"/>
              </a:ext>
            </a:extLst>
          </p:cNvPr>
          <p:cNvSpPr/>
          <p:nvPr/>
        </p:nvSpPr>
        <p:spPr>
          <a:xfrm>
            <a:off x="9693463" y="3732809"/>
            <a:ext cx="2323132" cy="404839"/>
          </a:xfrm>
          <a:prstGeom prst="triangle">
            <a:avLst>
              <a:gd name="adj" fmla="val 6427"/>
            </a:avLst>
          </a:prstGeom>
          <a:solidFill>
            <a:srgbClr val="FFFFFF">
              <a:alpha val="45098"/>
            </a:srgbClr>
          </a:solidFill>
          <a:ln w="127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91">
            <a:extLst>
              <a:ext uri="{FF2B5EF4-FFF2-40B4-BE49-F238E27FC236}">
                <a16:creationId xmlns:a16="http://schemas.microsoft.com/office/drawing/2014/main" id="{B00B7FF0-8D03-2E22-9C99-25EB3D5FF6A7}"/>
              </a:ext>
            </a:extLst>
          </p:cNvPr>
          <p:cNvSpPr/>
          <p:nvPr/>
        </p:nvSpPr>
        <p:spPr>
          <a:xfrm rot="10800000">
            <a:off x="4054926" y="2088158"/>
            <a:ext cx="1953398" cy="1427928"/>
          </a:xfrm>
          <a:custGeom>
            <a:avLst/>
            <a:gdLst>
              <a:gd name="connsiteX0" fmla="*/ 0 w 1921328"/>
              <a:gd name="connsiteY0" fmla="*/ 1427928 h 1427928"/>
              <a:gd name="connsiteX1" fmla="*/ 65902 w 1921328"/>
              <a:gd name="connsiteY1" fmla="*/ 0 h 1427928"/>
              <a:gd name="connsiteX2" fmla="*/ 1921328 w 1921328"/>
              <a:gd name="connsiteY2" fmla="*/ 1427928 h 1427928"/>
              <a:gd name="connsiteX3" fmla="*/ 0 w 1921328"/>
              <a:gd name="connsiteY3" fmla="*/ 1427928 h 1427928"/>
              <a:gd name="connsiteX0" fmla="*/ 32070 w 1953398"/>
              <a:gd name="connsiteY0" fmla="*/ 1427928 h 1427928"/>
              <a:gd name="connsiteX1" fmla="*/ 0 w 1953398"/>
              <a:gd name="connsiteY1" fmla="*/ 0 h 1427928"/>
              <a:gd name="connsiteX2" fmla="*/ 1953398 w 1953398"/>
              <a:gd name="connsiteY2" fmla="*/ 1427928 h 1427928"/>
              <a:gd name="connsiteX3" fmla="*/ 32070 w 1953398"/>
              <a:gd name="connsiteY3" fmla="*/ 1427928 h 14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3398" h="1427928">
                <a:moveTo>
                  <a:pt x="32070" y="1427928"/>
                </a:moveTo>
                <a:lnTo>
                  <a:pt x="0" y="0"/>
                </a:lnTo>
                <a:lnTo>
                  <a:pt x="1953398" y="1427928"/>
                </a:lnTo>
                <a:lnTo>
                  <a:pt x="32070" y="1427928"/>
                </a:lnTo>
                <a:close/>
              </a:path>
            </a:pathLst>
          </a:custGeom>
          <a:solidFill>
            <a:srgbClr val="FFFFFF">
              <a:alpha val="45098"/>
            </a:srgbClr>
          </a:solidFill>
          <a:ln w="127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92">
            <a:extLst>
              <a:ext uri="{FF2B5EF4-FFF2-40B4-BE49-F238E27FC236}">
                <a16:creationId xmlns:a16="http://schemas.microsoft.com/office/drawing/2014/main" id="{CAD1A2B9-A7AB-7198-6240-21B603942C0E}"/>
              </a:ext>
            </a:extLst>
          </p:cNvPr>
          <p:cNvSpPr/>
          <p:nvPr/>
        </p:nvSpPr>
        <p:spPr>
          <a:xfrm rot="10800000">
            <a:off x="6351809" y="2099980"/>
            <a:ext cx="3205826" cy="791190"/>
          </a:xfrm>
          <a:custGeom>
            <a:avLst/>
            <a:gdLst>
              <a:gd name="connsiteX0" fmla="*/ 0 w 2694198"/>
              <a:gd name="connsiteY0" fmla="*/ 845618 h 845618"/>
              <a:gd name="connsiteX1" fmla="*/ 0 w 2694198"/>
              <a:gd name="connsiteY1" fmla="*/ 0 h 845618"/>
              <a:gd name="connsiteX2" fmla="*/ 2694198 w 2694198"/>
              <a:gd name="connsiteY2" fmla="*/ 845618 h 845618"/>
              <a:gd name="connsiteX3" fmla="*/ 0 w 2694198"/>
              <a:gd name="connsiteY3" fmla="*/ 845618 h 845618"/>
              <a:gd name="connsiteX0" fmla="*/ 511628 w 3205826"/>
              <a:gd name="connsiteY0" fmla="*/ 791190 h 791190"/>
              <a:gd name="connsiteX1" fmla="*/ 0 w 3205826"/>
              <a:gd name="connsiteY1" fmla="*/ 0 h 791190"/>
              <a:gd name="connsiteX2" fmla="*/ 3205826 w 3205826"/>
              <a:gd name="connsiteY2" fmla="*/ 791190 h 791190"/>
              <a:gd name="connsiteX3" fmla="*/ 511628 w 3205826"/>
              <a:gd name="connsiteY3" fmla="*/ 791190 h 791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5826" h="791190">
                <a:moveTo>
                  <a:pt x="511628" y="791190"/>
                </a:moveTo>
                <a:lnTo>
                  <a:pt x="0" y="0"/>
                </a:lnTo>
                <a:lnTo>
                  <a:pt x="3205826" y="791190"/>
                </a:lnTo>
                <a:lnTo>
                  <a:pt x="511628" y="791190"/>
                </a:lnTo>
                <a:close/>
              </a:path>
            </a:pathLst>
          </a:custGeom>
          <a:solidFill>
            <a:srgbClr val="FFFFFF">
              <a:alpha val="45098"/>
            </a:srgbClr>
          </a:solidFill>
          <a:ln w="127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94">
            <a:extLst>
              <a:ext uri="{FF2B5EF4-FFF2-40B4-BE49-F238E27FC236}">
                <a16:creationId xmlns:a16="http://schemas.microsoft.com/office/drawing/2014/main" id="{33387B80-1E40-4FC3-5B00-75723424E728}"/>
              </a:ext>
            </a:extLst>
          </p:cNvPr>
          <p:cNvSpPr/>
          <p:nvPr/>
        </p:nvSpPr>
        <p:spPr>
          <a:xfrm>
            <a:off x="7081157" y="5079805"/>
            <a:ext cx="2275113" cy="392596"/>
          </a:xfrm>
          <a:custGeom>
            <a:avLst/>
            <a:gdLst>
              <a:gd name="connsiteX0" fmla="*/ 0 w 1839684"/>
              <a:gd name="connsiteY0" fmla="*/ 708282 h 708282"/>
              <a:gd name="connsiteX1" fmla="*/ 0 w 1839684"/>
              <a:gd name="connsiteY1" fmla="*/ 0 h 708282"/>
              <a:gd name="connsiteX2" fmla="*/ 1839684 w 1839684"/>
              <a:gd name="connsiteY2" fmla="*/ 708282 h 708282"/>
              <a:gd name="connsiteX3" fmla="*/ 0 w 1839684"/>
              <a:gd name="connsiteY3" fmla="*/ 708282 h 708282"/>
              <a:gd name="connsiteX0" fmla="*/ 435429 w 2275113"/>
              <a:gd name="connsiteY0" fmla="*/ 392596 h 392596"/>
              <a:gd name="connsiteX1" fmla="*/ 0 w 2275113"/>
              <a:gd name="connsiteY1" fmla="*/ 0 h 392596"/>
              <a:gd name="connsiteX2" fmla="*/ 2275113 w 2275113"/>
              <a:gd name="connsiteY2" fmla="*/ 392596 h 392596"/>
              <a:gd name="connsiteX3" fmla="*/ 435429 w 2275113"/>
              <a:gd name="connsiteY3" fmla="*/ 392596 h 392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5113" h="392596">
                <a:moveTo>
                  <a:pt x="435429" y="392596"/>
                </a:moveTo>
                <a:lnTo>
                  <a:pt x="0" y="0"/>
                </a:lnTo>
                <a:lnTo>
                  <a:pt x="2275113" y="392596"/>
                </a:lnTo>
                <a:lnTo>
                  <a:pt x="435429" y="392596"/>
                </a:lnTo>
                <a:close/>
              </a:path>
            </a:pathLst>
          </a:custGeom>
          <a:solidFill>
            <a:srgbClr val="FFFFFF">
              <a:alpha val="45098"/>
            </a:srgbClr>
          </a:solidFill>
          <a:ln w="127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73A0475A-0930-3352-BB4B-94C676C72402}"/>
              </a:ext>
            </a:extLst>
          </p:cNvPr>
          <p:cNvSpPr/>
          <p:nvPr/>
        </p:nvSpPr>
        <p:spPr>
          <a:xfrm>
            <a:off x="3235777" y="3935228"/>
            <a:ext cx="3385460" cy="912301"/>
          </a:xfrm>
          <a:prstGeom prst="triangle">
            <a:avLst>
              <a:gd name="adj" fmla="val 77651"/>
            </a:avLst>
          </a:prstGeom>
          <a:solidFill>
            <a:srgbClr val="FFFFFF">
              <a:alpha val="45098"/>
            </a:srgbClr>
          </a:solidFill>
          <a:ln w="127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iangle 91">
            <a:extLst>
              <a:ext uri="{FF2B5EF4-FFF2-40B4-BE49-F238E27FC236}">
                <a16:creationId xmlns:a16="http://schemas.microsoft.com/office/drawing/2014/main" id="{5E0247D7-A018-88F6-98B6-A5A8AFA83602}"/>
              </a:ext>
            </a:extLst>
          </p:cNvPr>
          <p:cNvSpPr/>
          <p:nvPr/>
        </p:nvSpPr>
        <p:spPr>
          <a:xfrm rot="10800000">
            <a:off x="9693463" y="2490690"/>
            <a:ext cx="2328535" cy="617020"/>
          </a:xfrm>
          <a:custGeom>
            <a:avLst/>
            <a:gdLst>
              <a:gd name="connsiteX0" fmla="*/ 0 w 1921328"/>
              <a:gd name="connsiteY0" fmla="*/ 1427928 h 1427928"/>
              <a:gd name="connsiteX1" fmla="*/ 65902 w 1921328"/>
              <a:gd name="connsiteY1" fmla="*/ 0 h 1427928"/>
              <a:gd name="connsiteX2" fmla="*/ 1921328 w 1921328"/>
              <a:gd name="connsiteY2" fmla="*/ 1427928 h 1427928"/>
              <a:gd name="connsiteX3" fmla="*/ 0 w 1921328"/>
              <a:gd name="connsiteY3" fmla="*/ 1427928 h 1427928"/>
              <a:gd name="connsiteX0" fmla="*/ 32070 w 1953398"/>
              <a:gd name="connsiteY0" fmla="*/ 1427928 h 1427928"/>
              <a:gd name="connsiteX1" fmla="*/ 0 w 1953398"/>
              <a:gd name="connsiteY1" fmla="*/ 0 h 1427928"/>
              <a:gd name="connsiteX2" fmla="*/ 1953398 w 1953398"/>
              <a:gd name="connsiteY2" fmla="*/ 1427928 h 1427928"/>
              <a:gd name="connsiteX3" fmla="*/ 32070 w 1953398"/>
              <a:gd name="connsiteY3" fmla="*/ 1427928 h 1427928"/>
              <a:gd name="connsiteX0" fmla="*/ 0 w 1921328"/>
              <a:gd name="connsiteY0" fmla="*/ 1113586 h 1113586"/>
              <a:gd name="connsiteX1" fmla="*/ 1533130 w 1921328"/>
              <a:gd name="connsiteY1" fmla="*/ 0 h 1113586"/>
              <a:gd name="connsiteX2" fmla="*/ 1921328 w 1921328"/>
              <a:gd name="connsiteY2" fmla="*/ 1113586 h 1113586"/>
              <a:gd name="connsiteX3" fmla="*/ 0 w 1921328"/>
              <a:gd name="connsiteY3" fmla="*/ 1113586 h 1113586"/>
              <a:gd name="connsiteX0" fmla="*/ 0 w 1957941"/>
              <a:gd name="connsiteY0" fmla="*/ 1113586 h 1113586"/>
              <a:gd name="connsiteX1" fmla="*/ 1569743 w 1957941"/>
              <a:gd name="connsiteY1" fmla="*/ 0 h 1113586"/>
              <a:gd name="connsiteX2" fmla="*/ 1957941 w 1957941"/>
              <a:gd name="connsiteY2" fmla="*/ 1113586 h 1113586"/>
              <a:gd name="connsiteX3" fmla="*/ 0 w 1957941"/>
              <a:gd name="connsiteY3" fmla="*/ 1113586 h 1113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7941" h="1113586">
                <a:moveTo>
                  <a:pt x="0" y="1113586"/>
                </a:moveTo>
                <a:lnTo>
                  <a:pt x="1569743" y="0"/>
                </a:lnTo>
                <a:lnTo>
                  <a:pt x="1957941" y="1113586"/>
                </a:lnTo>
                <a:lnTo>
                  <a:pt x="0" y="1113586"/>
                </a:lnTo>
                <a:close/>
              </a:path>
            </a:pathLst>
          </a:custGeom>
          <a:solidFill>
            <a:srgbClr val="FFFFFF">
              <a:alpha val="45098"/>
            </a:srgbClr>
          </a:solidFill>
          <a:ln w="127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36BB01-695F-5B7E-1DD6-56EE325B06ED}"/>
              </a:ext>
            </a:extLst>
          </p:cNvPr>
          <p:cNvSpPr txBox="1"/>
          <p:nvPr/>
        </p:nvSpPr>
        <p:spPr>
          <a:xfrm>
            <a:off x="55019" y="115277"/>
            <a:ext cx="2694214" cy="1319464"/>
          </a:xfrm>
          <a:prstGeom prst="rect">
            <a:avLst/>
          </a:prstGeom>
          <a:ln>
            <a:solidFill>
              <a:schemeClr val="accent4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kern="1200" dirty="0">
                <a:solidFill>
                  <a:schemeClr val="tx1"/>
                </a:solidFill>
                <a:effectLst/>
                <a:latin typeface="Avenir Book" panose="02000503020000020003" pitchFamily="2" charset="0"/>
                <a:cs typeface="Arial" panose="020B0604020202020204" pitchFamily="34" charset="0"/>
              </a:rPr>
              <a:t>Calgary, ON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kern="1200" dirty="0">
                <a:solidFill>
                  <a:schemeClr val="tx1"/>
                </a:solidFill>
                <a:effectLst/>
                <a:latin typeface="Avenir Book" panose="02000503020000020003" pitchFamily="2" charset="0"/>
                <a:cs typeface="Arial" panose="020B0604020202020204" pitchFamily="34" charset="0"/>
              </a:rPr>
              <a:t>Downtown Office Demolition Incentive Program</a:t>
            </a: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962F0955-B41D-EFA3-63FC-BF135C1567AD}"/>
              </a:ext>
            </a:extLst>
          </p:cNvPr>
          <p:cNvSpPr/>
          <p:nvPr/>
        </p:nvSpPr>
        <p:spPr>
          <a:xfrm rot="5400000">
            <a:off x="3060245" y="-207645"/>
            <a:ext cx="1331374" cy="1953398"/>
          </a:xfrm>
          <a:prstGeom prst="triangle">
            <a:avLst>
              <a:gd name="adj" fmla="val 100000"/>
            </a:avLst>
          </a:prstGeom>
          <a:solidFill>
            <a:srgbClr val="FFFFFF">
              <a:alpha val="45098"/>
            </a:srgbClr>
          </a:solidFill>
          <a:ln w="127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457450-4664-0410-9DD6-3F013F84DD37}"/>
              </a:ext>
            </a:extLst>
          </p:cNvPr>
          <p:cNvSpPr txBox="1"/>
          <p:nvPr/>
        </p:nvSpPr>
        <p:spPr>
          <a:xfrm>
            <a:off x="4054928" y="838200"/>
            <a:ext cx="1921329" cy="1249958"/>
          </a:xfrm>
          <a:prstGeom prst="rect">
            <a:avLst/>
          </a:prstGeom>
          <a:ln>
            <a:solidFill>
              <a:schemeClr val="accent4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kern="1200" dirty="0">
                <a:solidFill>
                  <a:schemeClr val="tx1"/>
                </a:solidFill>
                <a:effectLst/>
                <a:latin typeface="Avenir Book" panose="02000503020000020003" pitchFamily="2" charset="0"/>
                <a:cs typeface="Arial" panose="020B0604020202020204" pitchFamily="34" charset="0"/>
              </a:rPr>
              <a:t>Denver, CO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kern="1200" dirty="0">
                <a:solidFill>
                  <a:schemeClr val="tx1"/>
                </a:solidFill>
                <a:effectLst/>
                <a:latin typeface="Avenir Book" panose="02000503020000020003" pitchFamily="2" charset="0"/>
                <a:cs typeface="Arial" panose="020B0604020202020204" pitchFamily="34" charset="0"/>
              </a:rPr>
              <a:t>Green Code</a:t>
            </a:r>
          </a:p>
          <a:p>
            <a:pPr>
              <a:lnSpc>
                <a:spcPct val="115000"/>
              </a:lnSpc>
            </a:pPr>
            <a:r>
              <a:rPr lang="en-US" sz="1600" b="0" kern="1200" dirty="0">
                <a:solidFill>
                  <a:schemeClr val="tx1"/>
                </a:solidFill>
                <a:effectLst/>
                <a:latin typeface="Avenir Book" panose="02000503020000020003" pitchFamily="2" charset="0"/>
                <a:cs typeface="Arial" panose="020B0604020202020204" pitchFamily="34" charset="0"/>
              </a:rPr>
              <a:t>GWP limits for concrete and steel.</a:t>
            </a:r>
            <a:endParaRPr lang="en-US" sz="1600" b="0" kern="1200" dirty="0">
              <a:solidFill>
                <a:schemeClr val="tx1"/>
              </a:solidFill>
              <a:effectLst/>
              <a:latin typeface="Avenir Book" panose="02000503020000020003" pitchFamily="2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197641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arman International - Wikipedia">
            <a:extLst>
              <a:ext uri="{FF2B5EF4-FFF2-40B4-BE49-F238E27FC236}">
                <a16:creationId xmlns:a16="http://schemas.microsoft.com/office/drawing/2014/main" id="{AFC7A23F-92C8-EA1E-32F0-EDA84B5160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9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pic>
        <p:nvPicPr>
          <p:cNvPr id="3" name="Content Placeholder 6" descr="A map of the united states&#10;&#10;Description automatically generated">
            <a:extLst>
              <a:ext uri="{FF2B5EF4-FFF2-40B4-BE49-F238E27FC236}">
                <a16:creationId xmlns:a16="http://schemas.microsoft.com/office/drawing/2014/main" id="{EA7B6085-ECB7-30D3-0992-7D4DE7921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856" y="1434741"/>
            <a:ext cx="8813268" cy="48212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25FDD3-E7DD-3D8B-B626-E1828515276F}"/>
              </a:ext>
            </a:extLst>
          </p:cNvPr>
          <p:cNvSpPr txBox="1"/>
          <p:nvPr/>
        </p:nvSpPr>
        <p:spPr>
          <a:xfrm>
            <a:off x="3235778" y="4853253"/>
            <a:ext cx="3385459" cy="365100"/>
          </a:xfrm>
          <a:prstGeom prst="rect">
            <a:avLst/>
          </a:prstGeom>
          <a:ln>
            <a:solidFill>
              <a:schemeClr val="accent4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kern="1200" dirty="0">
                <a:solidFill>
                  <a:schemeClr val="tx1"/>
                </a:solidFill>
                <a:effectLst/>
                <a:latin typeface="Avenir Book" panose="02000503020000020003" pitchFamily="2" charset="0"/>
                <a:cs typeface="Arial" panose="020B0604020202020204" pitchFamily="34" charset="0"/>
              </a:rPr>
              <a:t>Buy Clean Colorado</a:t>
            </a:r>
            <a:endParaRPr lang="en-US" sz="1600" dirty="0">
              <a:solidFill>
                <a:schemeClr val="tx1"/>
              </a:solidFill>
              <a:latin typeface="Avenir Book" panose="02000503020000020003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6BE709-2AEB-DA10-B48F-C30F095A9405}"/>
              </a:ext>
            </a:extLst>
          </p:cNvPr>
          <p:cNvSpPr txBox="1"/>
          <p:nvPr/>
        </p:nvSpPr>
        <p:spPr>
          <a:xfrm>
            <a:off x="87085" y="3847822"/>
            <a:ext cx="2694214" cy="365100"/>
          </a:xfrm>
          <a:prstGeom prst="rect">
            <a:avLst/>
          </a:prstGeom>
          <a:ln>
            <a:solidFill>
              <a:schemeClr val="accent4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kern="1200" dirty="0">
                <a:solidFill>
                  <a:schemeClr val="tx1"/>
                </a:solidFill>
                <a:effectLst/>
                <a:latin typeface="Avenir Book" panose="02000503020000020003" pitchFamily="2" charset="0"/>
                <a:cs typeface="Arial" panose="020B0604020202020204" pitchFamily="34" charset="0"/>
              </a:rPr>
              <a:t>Buy Clean California</a:t>
            </a:r>
            <a:endParaRPr lang="en-US" sz="1600" b="0" kern="1200" dirty="0">
              <a:solidFill>
                <a:schemeClr val="tx1"/>
              </a:solidFill>
              <a:effectLst/>
              <a:latin typeface="Avenir Book" panose="02000503020000020003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6E362E-B995-1248-EC7F-B95B984B098C}"/>
              </a:ext>
            </a:extLst>
          </p:cNvPr>
          <p:cNvSpPr txBox="1"/>
          <p:nvPr/>
        </p:nvSpPr>
        <p:spPr>
          <a:xfrm>
            <a:off x="4825100" y="806241"/>
            <a:ext cx="2694199" cy="648254"/>
          </a:xfrm>
          <a:prstGeom prst="rect">
            <a:avLst/>
          </a:prstGeom>
          <a:ln>
            <a:solidFill>
              <a:schemeClr val="accent4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kern="1200" dirty="0">
                <a:solidFill>
                  <a:schemeClr val="tx1"/>
                </a:solidFill>
                <a:effectLst/>
                <a:latin typeface="Avenir Book" panose="02000503020000020003" pitchFamily="2" charset="0"/>
                <a:cs typeface="Arial" panose="020B0604020202020204" pitchFamily="34" charset="0"/>
              </a:rPr>
              <a:t>Buy Clean Minnesota - transportation</a:t>
            </a:r>
            <a:endParaRPr lang="en-US" sz="1600" b="0" kern="1200" dirty="0">
              <a:solidFill>
                <a:schemeClr val="tx1"/>
              </a:solidFill>
              <a:effectLst/>
              <a:latin typeface="Avenir Book" panose="02000503020000020003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0177B70D-E316-44EF-C51F-D153E75819C1}"/>
              </a:ext>
            </a:extLst>
          </p:cNvPr>
          <p:cNvSpPr/>
          <p:nvPr/>
        </p:nvSpPr>
        <p:spPr>
          <a:xfrm rot="5400000">
            <a:off x="2979454" y="1514086"/>
            <a:ext cx="365100" cy="946465"/>
          </a:xfrm>
          <a:prstGeom prst="triangle">
            <a:avLst>
              <a:gd name="adj" fmla="val 100000"/>
            </a:avLst>
          </a:prstGeom>
          <a:solidFill>
            <a:srgbClr val="FFFFFF">
              <a:alpha val="45098"/>
            </a:srgbClr>
          </a:solidFill>
          <a:ln w="127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3931A807-81BB-6EFF-13B0-5DF0EBA1E9CA}"/>
              </a:ext>
            </a:extLst>
          </p:cNvPr>
          <p:cNvSpPr/>
          <p:nvPr/>
        </p:nvSpPr>
        <p:spPr>
          <a:xfrm rot="5400000">
            <a:off x="3037193" y="3559863"/>
            <a:ext cx="365102" cy="941022"/>
          </a:xfrm>
          <a:prstGeom prst="triangle">
            <a:avLst>
              <a:gd name="adj" fmla="val 0"/>
            </a:avLst>
          </a:prstGeom>
          <a:solidFill>
            <a:srgbClr val="FFFFFF">
              <a:alpha val="45098"/>
            </a:srgbClr>
          </a:solidFill>
          <a:ln w="127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92">
            <a:extLst>
              <a:ext uri="{FF2B5EF4-FFF2-40B4-BE49-F238E27FC236}">
                <a16:creationId xmlns:a16="http://schemas.microsoft.com/office/drawing/2014/main" id="{CAD1A2B9-A7AB-7198-6240-21B603942C0E}"/>
              </a:ext>
            </a:extLst>
          </p:cNvPr>
          <p:cNvSpPr/>
          <p:nvPr/>
        </p:nvSpPr>
        <p:spPr>
          <a:xfrm rot="10800000">
            <a:off x="4806351" y="1454493"/>
            <a:ext cx="2571193" cy="860681"/>
          </a:xfrm>
          <a:custGeom>
            <a:avLst/>
            <a:gdLst>
              <a:gd name="connsiteX0" fmla="*/ 0 w 2694198"/>
              <a:gd name="connsiteY0" fmla="*/ 845618 h 845618"/>
              <a:gd name="connsiteX1" fmla="*/ 0 w 2694198"/>
              <a:gd name="connsiteY1" fmla="*/ 0 h 845618"/>
              <a:gd name="connsiteX2" fmla="*/ 2694198 w 2694198"/>
              <a:gd name="connsiteY2" fmla="*/ 845618 h 845618"/>
              <a:gd name="connsiteX3" fmla="*/ 0 w 2694198"/>
              <a:gd name="connsiteY3" fmla="*/ 845618 h 845618"/>
              <a:gd name="connsiteX0" fmla="*/ 511628 w 3205826"/>
              <a:gd name="connsiteY0" fmla="*/ 791190 h 791190"/>
              <a:gd name="connsiteX1" fmla="*/ 0 w 3205826"/>
              <a:gd name="connsiteY1" fmla="*/ 0 h 791190"/>
              <a:gd name="connsiteX2" fmla="*/ 3205826 w 3205826"/>
              <a:gd name="connsiteY2" fmla="*/ 791190 h 791190"/>
              <a:gd name="connsiteX3" fmla="*/ 511628 w 3205826"/>
              <a:gd name="connsiteY3" fmla="*/ 791190 h 791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5826" h="791190">
                <a:moveTo>
                  <a:pt x="511628" y="791190"/>
                </a:moveTo>
                <a:lnTo>
                  <a:pt x="0" y="0"/>
                </a:lnTo>
                <a:lnTo>
                  <a:pt x="3205826" y="791190"/>
                </a:lnTo>
                <a:lnTo>
                  <a:pt x="511628" y="791190"/>
                </a:lnTo>
                <a:close/>
              </a:path>
            </a:pathLst>
          </a:custGeom>
          <a:solidFill>
            <a:srgbClr val="FFFFFF">
              <a:alpha val="45098"/>
            </a:srgbClr>
          </a:solidFill>
          <a:ln w="127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94">
            <a:extLst>
              <a:ext uri="{FF2B5EF4-FFF2-40B4-BE49-F238E27FC236}">
                <a16:creationId xmlns:a16="http://schemas.microsoft.com/office/drawing/2014/main" id="{33387B80-1E40-4FC3-5B00-75723424E728}"/>
              </a:ext>
            </a:extLst>
          </p:cNvPr>
          <p:cNvSpPr/>
          <p:nvPr/>
        </p:nvSpPr>
        <p:spPr>
          <a:xfrm>
            <a:off x="8032628" y="3512165"/>
            <a:ext cx="2275113" cy="392596"/>
          </a:xfrm>
          <a:custGeom>
            <a:avLst/>
            <a:gdLst>
              <a:gd name="connsiteX0" fmla="*/ 0 w 1839684"/>
              <a:gd name="connsiteY0" fmla="*/ 708282 h 708282"/>
              <a:gd name="connsiteX1" fmla="*/ 0 w 1839684"/>
              <a:gd name="connsiteY1" fmla="*/ 0 h 708282"/>
              <a:gd name="connsiteX2" fmla="*/ 1839684 w 1839684"/>
              <a:gd name="connsiteY2" fmla="*/ 708282 h 708282"/>
              <a:gd name="connsiteX3" fmla="*/ 0 w 1839684"/>
              <a:gd name="connsiteY3" fmla="*/ 708282 h 708282"/>
              <a:gd name="connsiteX0" fmla="*/ 435429 w 2275113"/>
              <a:gd name="connsiteY0" fmla="*/ 392596 h 392596"/>
              <a:gd name="connsiteX1" fmla="*/ 0 w 2275113"/>
              <a:gd name="connsiteY1" fmla="*/ 0 h 392596"/>
              <a:gd name="connsiteX2" fmla="*/ 2275113 w 2275113"/>
              <a:gd name="connsiteY2" fmla="*/ 392596 h 392596"/>
              <a:gd name="connsiteX3" fmla="*/ 435429 w 2275113"/>
              <a:gd name="connsiteY3" fmla="*/ 392596 h 392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5113" h="392596">
                <a:moveTo>
                  <a:pt x="435429" y="392596"/>
                </a:moveTo>
                <a:lnTo>
                  <a:pt x="0" y="0"/>
                </a:lnTo>
                <a:lnTo>
                  <a:pt x="2275113" y="392596"/>
                </a:lnTo>
                <a:lnTo>
                  <a:pt x="435429" y="392596"/>
                </a:lnTo>
                <a:close/>
              </a:path>
            </a:pathLst>
          </a:custGeom>
          <a:solidFill>
            <a:srgbClr val="FFFFFF">
              <a:alpha val="45098"/>
            </a:srgbClr>
          </a:solidFill>
          <a:ln w="127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73A0475A-0930-3352-BB4B-94C676C72402}"/>
              </a:ext>
            </a:extLst>
          </p:cNvPr>
          <p:cNvSpPr/>
          <p:nvPr/>
        </p:nvSpPr>
        <p:spPr>
          <a:xfrm>
            <a:off x="3235777" y="3935228"/>
            <a:ext cx="3385460" cy="912301"/>
          </a:xfrm>
          <a:prstGeom prst="triangle">
            <a:avLst>
              <a:gd name="adj" fmla="val 77651"/>
            </a:avLst>
          </a:prstGeom>
          <a:solidFill>
            <a:srgbClr val="FFFFFF">
              <a:alpha val="45098"/>
            </a:srgbClr>
          </a:solidFill>
          <a:ln w="127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36BB01-695F-5B7E-1DD6-56EE325B06ED}"/>
              </a:ext>
            </a:extLst>
          </p:cNvPr>
          <p:cNvSpPr txBox="1"/>
          <p:nvPr/>
        </p:nvSpPr>
        <p:spPr>
          <a:xfrm>
            <a:off x="0" y="1804769"/>
            <a:ext cx="2694214" cy="365100"/>
          </a:xfrm>
          <a:prstGeom prst="rect">
            <a:avLst/>
          </a:prstGeom>
          <a:ln>
            <a:solidFill>
              <a:schemeClr val="accent4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kern="1200" dirty="0">
                <a:solidFill>
                  <a:schemeClr val="tx1"/>
                </a:solidFill>
                <a:effectLst/>
                <a:latin typeface="Avenir Book" panose="02000503020000020003" pitchFamily="2" charset="0"/>
                <a:cs typeface="Arial" panose="020B0604020202020204" pitchFamily="34" charset="0"/>
              </a:rPr>
              <a:t>Buy Clean Washington</a:t>
            </a:r>
            <a:endParaRPr lang="en-US" sz="1800" b="1" kern="1200" dirty="0">
              <a:solidFill>
                <a:schemeClr val="tx1"/>
              </a:solidFill>
              <a:effectLst/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08AAF4-B0B3-D556-7968-7E6317466BC5}"/>
              </a:ext>
            </a:extLst>
          </p:cNvPr>
          <p:cNvSpPr txBox="1"/>
          <p:nvPr/>
        </p:nvSpPr>
        <p:spPr>
          <a:xfrm>
            <a:off x="8487107" y="3904761"/>
            <a:ext cx="3385459" cy="648254"/>
          </a:xfrm>
          <a:prstGeom prst="rect">
            <a:avLst/>
          </a:prstGeom>
          <a:ln>
            <a:solidFill>
              <a:schemeClr val="accent4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kern="1200" dirty="0">
                <a:solidFill>
                  <a:schemeClr val="tx1"/>
                </a:solidFill>
                <a:effectLst/>
                <a:latin typeface="Avenir Book" panose="02000503020000020003" pitchFamily="2" charset="0"/>
                <a:cs typeface="Arial" panose="020B0604020202020204" pitchFamily="34" charset="0"/>
              </a:rPr>
              <a:t>Buy Clean Illinois – transportation coming</a:t>
            </a:r>
            <a:endParaRPr lang="en-US" sz="1600" dirty="0">
              <a:solidFill>
                <a:schemeClr val="tx1"/>
              </a:solidFill>
              <a:latin typeface="Avenir Book" panose="02000503020000020003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34A716-6926-50FC-07F5-DFA2673B8680}"/>
              </a:ext>
            </a:extLst>
          </p:cNvPr>
          <p:cNvSpPr txBox="1"/>
          <p:nvPr/>
        </p:nvSpPr>
        <p:spPr>
          <a:xfrm>
            <a:off x="0" y="2648597"/>
            <a:ext cx="2688771" cy="648254"/>
          </a:xfrm>
          <a:prstGeom prst="rect">
            <a:avLst/>
          </a:prstGeom>
          <a:ln>
            <a:solidFill>
              <a:schemeClr val="accent4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kern="1200" dirty="0">
                <a:solidFill>
                  <a:schemeClr val="tx1"/>
                </a:solidFill>
                <a:effectLst/>
                <a:latin typeface="Avenir Book" panose="02000503020000020003" pitchFamily="2" charset="0"/>
                <a:cs typeface="Arial" panose="020B0604020202020204" pitchFamily="34" charset="0"/>
              </a:rPr>
              <a:t>Buy Clean </a:t>
            </a:r>
            <a:r>
              <a:rPr lang="en-US" sz="1600" dirty="0">
                <a:solidFill>
                  <a:schemeClr val="tx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Oregon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Avenir Book" panose="02000503020000020003" pitchFamily="2" charset="0"/>
                <a:cs typeface="Arial" panose="020B0604020202020204" pitchFamily="34" charset="0"/>
              </a:rPr>
              <a:t> – transportation coming</a:t>
            </a:r>
            <a:endParaRPr lang="en-US" sz="1600" dirty="0">
              <a:solidFill>
                <a:schemeClr val="tx1"/>
              </a:solidFill>
              <a:latin typeface="Avenir Book" panose="02000503020000020003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43C7EF26-120A-EDC9-CBA6-E7C0D23F2372}"/>
              </a:ext>
            </a:extLst>
          </p:cNvPr>
          <p:cNvSpPr/>
          <p:nvPr/>
        </p:nvSpPr>
        <p:spPr>
          <a:xfrm rot="5400000">
            <a:off x="3006076" y="2336964"/>
            <a:ext cx="365100" cy="946465"/>
          </a:xfrm>
          <a:prstGeom prst="triangle">
            <a:avLst>
              <a:gd name="adj" fmla="val 100000"/>
            </a:avLst>
          </a:prstGeom>
          <a:solidFill>
            <a:srgbClr val="FFFFFF">
              <a:alpha val="45098"/>
            </a:srgbClr>
          </a:solidFill>
          <a:ln w="127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7063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WAP Graphs - Option 2">
      <a:dk1>
        <a:srgbClr val="78BA74"/>
      </a:dk1>
      <a:lt1>
        <a:srgbClr val="FFFFFF"/>
      </a:lt1>
      <a:dk2>
        <a:srgbClr val="44546A"/>
      </a:dk2>
      <a:lt2>
        <a:srgbClr val="953E97"/>
      </a:lt2>
      <a:accent1>
        <a:srgbClr val="78BA74"/>
      </a:accent1>
      <a:accent2>
        <a:srgbClr val="D5D5D5"/>
      </a:accent2>
      <a:accent3>
        <a:srgbClr val="A5A5A5"/>
      </a:accent3>
      <a:accent4>
        <a:srgbClr val="D03E00"/>
      </a:accent4>
      <a:accent5>
        <a:srgbClr val="5B9BD5"/>
      </a:accent5>
      <a:accent6>
        <a:srgbClr val="FFD86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34428</TotalTime>
  <Words>1325</Words>
  <Application>Microsoft Macintosh PowerPoint</Application>
  <PresentationFormat>Widescreen</PresentationFormat>
  <Paragraphs>260</Paragraphs>
  <Slides>37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Arial</vt:lpstr>
      <vt:lpstr>Avenir Book</vt:lpstr>
      <vt:lpstr>Avenir Next</vt:lpstr>
      <vt:lpstr>Avenir Next Demi Bold</vt:lpstr>
      <vt:lpstr>Avenir Next Medium</vt:lpstr>
      <vt:lpstr>Calibri</vt:lpstr>
      <vt:lpstr>Courier New</vt:lpstr>
      <vt:lpstr>Montserrat</vt:lpstr>
      <vt:lpstr>Roboto</vt:lpstr>
      <vt:lpstr>roboto-regular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STEPS TO TAG A PRESENTATION</dc:title>
  <dc:creator>Sam Burch</dc:creator>
  <cp:lastModifiedBy>Josh Jacobs</cp:lastModifiedBy>
  <cp:revision>214</cp:revision>
  <dcterms:created xsi:type="dcterms:W3CDTF">2022-10-25T14:15:04Z</dcterms:created>
  <dcterms:modified xsi:type="dcterms:W3CDTF">2025-10-03T11:53:21Z</dcterms:modified>
</cp:coreProperties>
</file>