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91" r:id="rId7"/>
    <p:sldId id="261" r:id="rId8"/>
    <p:sldId id="271" r:id="rId9"/>
    <p:sldId id="273" r:id="rId10"/>
    <p:sldId id="272" r:id="rId11"/>
    <p:sldId id="274" r:id="rId12"/>
    <p:sldId id="275" r:id="rId13"/>
    <p:sldId id="276" r:id="rId14"/>
    <p:sldId id="277" r:id="rId15"/>
    <p:sldId id="278" r:id="rId16"/>
    <p:sldId id="279" r:id="rId17"/>
    <p:sldId id="269" r:id="rId18"/>
    <p:sldId id="280" r:id="rId19"/>
    <p:sldId id="281" r:id="rId20"/>
    <p:sldId id="282" r:id="rId21"/>
    <p:sldId id="283" r:id="rId22"/>
    <p:sldId id="284" r:id="rId23"/>
    <p:sldId id="285" r:id="rId24"/>
    <p:sldId id="286" r:id="rId25"/>
    <p:sldId id="287" r:id="rId26"/>
    <p:sldId id="288" r:id="rId27"/>
    <p:sldId id="289" r:id="rId28"/>
    <p:sldId id="290" r:id="rId29"/>
    <p:sldId id="294" r:id="rId30"/>
    <p:sldId id="293"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4ED18-15EB-3B3F-6478-FB86728EC27D}" v="2" dt="2021-06-04T11:56:27.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104" d="100"/>
          <a:sy n="104" d="100"/>
        </p:scale>
        <p:origin x="17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sshauser, Sharon" userId="S::d01583412@devry.edu::bd5c94e9-1be1-45ba-8ba4-f98764fdebb6" providerId="AD" clId="Web-{44B4ED18-15EB-3B3F-6478-FB86728EC27D}"/>
    <pc:docChg chg="modSld">
      <pc:chgData name="Grosshauser, Sharon" userId="S::d01583412@devry.edu::bd5c94e9-1be1-45ba-8ba4-f98764fdebb6" providerId="AD" clId="Web-{44B4ED18-15EB-3B3F-6478-FB86728EC27D}" dt="2021-06-04T11:56:27.549" v="0" actId="20577"/>
      <pc:docMkLst>
        <pc:docMk/>
      </pc:docMkLst>
      <pc:sldChg chg="modSp">
        <pc:chgData name="Grosshauser, Sharon" userId="S::d01583412@devry.edu::bd5c94e9-1be1-45ba-8ba4-f98764fdebb6" providerId="AD" clId="Web-{44B4ED18-15EB-3B3F-6478-FB86728EC27D}" dt="2021-06-04T11:56:27.549" v="0" actId="20577"/>
        <pc:sldMkLst>
          <pc:docMk/>
          <pc:sldMk cId="0" sldId="256"/>
        </pc:sldMkLst>
        <pc:spChg chg="mod">
          <ac:chgData name="Grosshauser, Sharon" userId="S::d01583412@devry.edu::bd5c94e9-1be1-45ba-8ba4-f98764fdebb6" providerId="AD" clId="Web-{44B4ED18-15EB-3B3F-6478-FB86728EC27D}" dt="2021-06-04T11:56:27.549" v="0" actId="20577"/>
          <ac:spMkLst>
            <pc:docMk/>
            <pc:sldMk cId="0"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4/25/2026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4/25/2026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eb.anixter.com/AXECOM/AXEDocLib.nsf/(UnID)/8F2E0839A6190F4986257309005757CC/%24file/ANSI-TIA-EIA-568-B.pdf" TargetMode="External"/><Relationship Id="rId2" Type="http://schemas.openxmlformats.org/officeDocument/2006/relationships/hyperlink" Target="https://www.fs.com/blog/network-cable-standards-for-generic-cabling-tia-568-vs-iso-11801-vs-en-50173-6339.html" TargetMode="External"/><Relationship Id="rId1" Type="http://schemas.openxmlformats.org/officeDocument/2006/relationships/slideLayout" Target="../slideLayouts/slideLayout9.xml"/><Relationship Id="rId4" Type="http://schemas.openxmlformats.org/officeDocument/2006/relationships/hyperlink" Target="https://www.bicsi.org/standards/available-standards-store/single-purchase/ansi-bicsi-n1-2019-installation-practices-for-telecommunications-and-ict-cabling-and-related-cabling-infrastructu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www.swisswireless.org/wlan_calc_en.html"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4191000"/>
          </a:xfrm>
        </p:spPr>
        <p:txBody>
          <a:bodyPr>
            <a:normAutofit fontScale="90000"/>
          </a:bodyPr>
          <a:lstStyle/>
          <a:p>
            <a:r>
              <a:rPr lang="en-US" sz="4000" b="1" dirty="0"/>
              <a:t>NETW310 - Course Project</a:t>
            </a:r>
            <a:br>
              <a:rPr lang="en-US" sz="4000" b="1" dirty="0"/>
            </a:br>
            <a:br>
              <a:rPr lang="en-US" b="1" dirty="0"/>
            </a:br>
            <a:r>
              <a:rPr lang="en-US" sz="2700" b="1" dirty="0"/>
              <a:t>Module  8</a:t>
            </a:r>
            <a:br>
              <a:rPr lang="en-US" sz="2700" b="1" dirty="0"/>
            </a:br>
            <a:br>
              <a:rPr lang="en-US" sz="2700" b="1" dirty="0"/>
            </a:br>
            <a:r>
              <a:rPr lang="en-US" sz="2700" b="1" dirty="0"/>
              <a:t>Final Project</a:t>
            </a:r>
            <a:br>
              <a:rPr lang="en-US" sz="2700" b="1" dirty="0">
                <a:solidFill>
                  <a:srgbClr val="000000"/>
                </a:solidFill>
                <a:cs typeface="Calibri"/>
              </a:rPr>
            </a:br>
            <a:br>
              <a:rPr lang="en-US" sz="2700" b="1" dirty="0">
                <a:solidFill>
                  <a:srgbClr val="000000"/>
                </a:solidFill>
                <a:cs typeface="Calibri"/>
              </a:rPr>
            </a:br>
            <a:r>
              <a:rPr lang="en-US" sz="2800" b="1" dirty="0"/>
              <a:t>Student: Santiago (James) Donohue</a:t>
            </a:r>
            <a:br>
              <a:rPr lang="en-US" sz="2800" b="1" dirty="0"/>
            </a:br>
            <a:br>
              <a:rPr lang="en-US" sz="2800" b="1" dirty="0"/>
            </a:br>
            <a:r>
              <a:rPr lang="en-US" sz="2800" b="1" dirty="0"/>
              <a:t>April 25</a:t>
            </a:r>
            <a:r>
              <a:rPr lang="en-US" sz="2800" b="1" baseline="30000" dirty="0"/>
              <a:t>th</a:t>
            </a:r>
            <a:r>
              <a:rPr lang="en-US" sz="2800" b="1" dirty="0"/>
              <a:t>, 2026</a:t>
            </a:r>
            <a:br>
              <a:rPr lang="en-US" sz="2800" b="1" dirty="0"/>
            </a:br>
            <a:br>
              <a:rPr lang="en-US" sz="2800" b="1" dirty="0"/>
            </a:br>
            <a:r>
              <a:rPr lang="en-US" sz="2800" b="1" dirty="0"/>
              <a:t>Prof. Gary Giomi</a:t>
            </a:r>
            <a:br>
              <a:rPr lang="en-US" sz="2700" b="1" dirty="0">
                <a:effectLst/>
                <a:ea typeface="Calibri" panose="020F0502020204030204" pitchFamily="34" charset="0"/>
                <a:cs typeface="Times New Roman" panose="02020603050405020304" pitchFamily="18" charset="0"/>
              </a:rPr>
            </a:br>
            <a:endParaRPr lang="en-US" sz="27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62000"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a:t>
            </a:r>
            <a:r>
              <a:rPr lang="en-US" sz="1600" dirty="0">
                <a:ea typeface="Calibri" panose="020F0502020204030204" pitchFamily="34" charset="0"/>
                <a:cs typeface="Times New Roman"/>
              </a:rPr>
              <a:t> </a:t>
            </a:r>
            <a:endParaRPr lang="en-US" sz="1600" dirty="0"/>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762000" y="1888436"/>
            <a:ext cx="7524946" cy="4436163"/>
          </a:xfrm>
        </p:spPr>
        <p:txBody>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Q: </a:t>
            </a:r>
            <a:r>
              <a:rPr lang="en-US" sz="1600" dirty="0">
                <a:effectLst/>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b="1" dirty="0">
                <a:latin typeface="Calibri" panose="020F0502020204030204" pitchFamily="34" charset="0"/>
                <a:cs typeface="Times New Roman" panose="02020603050405020304" pitchFamily="18" charset="0"/>
              </a:rPr>
              <a:t>A</a:t>
            </a:r>
            <a:r>
              <a:rPr lang="en-US" sz="1600" dirty="0">
                <a:latin typeface="Calibri" panose="020F0502020204030204" pitchFamily="34" charset="0"/>
                <a:cs typeface="Times New Roman" panose="02020603050405020304" pitchFamily="18" charset="0"/>
              </a:rPr>
              <a:t>: Increased sampling rates reduces fidelity and increases noise in the sampling clock.</a:t>
            </a:r>
            <a:endParaRPr lang="en-US" sz="1600" dirty="0"/>
          </a:p>
        </p:txBody>
      </p:sp>
      <p:pic>
        <p:nvPicPr>
          <p:cNvPr id="4" name="Picture 3">
            <a:extLst>
              <a:ext uri="{FF2B5EF4-FFF2-40B4-BE49-F238E27FC236}">
                <a16:creationId xmlns:a16="http://schemas.microsoft.com/office/drawing/2014/main" id="{AFBCA2B1-D2B6-3911-DDDE-557F33D1D658}"/>
              </a:ext>
            </a:extLst>
          </p:cNvPr>
          <p:cNvPicPr>
            <a:picLocks noChangeAspect="1"/>
          </p:cNvPicPr>
          <p:nvPr/>
        </p:nvPicPr>
        <p:blipFill>
          <a:blip r:embed="rId2"/>
          <a:stretch>
            <a:fillRect/>
          </a:stretch>
        </p:blipFill>
        <p:spPr>
          <a:xfrm>
            <a:off x="911313" y="1727002"/>
            <a:ext cx="3775211" cy="2996488"/>
          </a:xfrm>
          <a:prstGeom prst="rect">
            <a:avLst/>
          </a:prstGeom>
        </p:spPr>
      </p:pic>
      <p:pic>
        <p:nvPicPr>
          <p:cNvPr id="10" name="Picture 9">
            <a:extLst>
              <a:ext uri="{FF2B5EF4-FFF2-40B4-BE49-F238E27FC236}">
                <a16:creationId xmlns:a16="http://schemas.microsoft.com/office/drawing/2014/main" id="{8C4607DB-B524-2C45-3361-3C1AAE577DB0}"/>
              </a:ext>
            </a:extLst>
          </p:cNvPr>
          <p:cNvPicPr>
            <a:picLocks noChangeAspect="1"/>
          </p:cNvPicPr>
          <p:nvPr/>
        </p:nvPicPr>
        <p:blipFill>
          <a:blip r:embed="rId3"/>
          <a:stretch>
            <a:fillRect/>
          </a:stretch>
        </p:blipFill>
        <p:spPr>
          <a:xfrm>
            <a:off x="4915124" y="1727002"/>
            <a:ext cx="3771676" cy="2996488"/>
          </a:xfrm>
          <a:prstGeom prst="rect">
            <a:avLst/>
          </a:prstGeom>
        </p:spPr>
      </p:pic>
      <p:sp>
        <p:nvSpPr>
          <p:cNvPr id="2" name="Title 1">
            <a:extLst>
              <a:ext uri="{FF2B5EF4-FFF2-40B4-BE49-F238E27FC236}">
                <a16:creationId xmlns:a16="http://schemas.microsoft.com/office/drawing/2014/main" id="{94AAAFD7-4154-2D30-44A4-ABE27B424193}"/>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3 - Pulse Code Modulation (PCM) </a:t>
            </a:r>
          </a:p>
        </p:txBody>
      </p:sp>
    </p:spTree>
    <p:extLst>
      <p:ext uri="{BB962C8B-B14F-4D97-AF65-F5344CB8AC3E}">
        <p14:creationId xmlns:p14="http://schemas.microsoft.com/office/powerpoint/2010/main" val="348338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99707"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a:t>
            </a:r>
            <a:r>
              <a:rPr lang="en-US" sz="1600" dirty="0">
                <a:effectLst/>
                <a:latin typeface="Calibri"/>
                <a:ea typeface="Calibri" panose="020F0502020204030204" pitchFamily="34" charset="0"/>
                <a:cs typeface="Times New Roman"/>
              </a:rPr>
              <a:t>should show the power spectral densities of </a:t>
            </a:r>
            <a:r>
              <a:rPr lang="en-US" sz="1600" dirty="0">
                <a:latin typeface="Calibri"/>
                <a:ea typeface="Calibri" panose="020F0502020204030204" pitchFamily="34" charset="0"/>
                <a:cs typeface="Times New Roman"/>
              </a:rPr>
              <a:t>four-line </a:t>
            </a:r>
            <a:r>
              <a:rPr lang="en-US" sz="1600" dirty="0">
                <a:effectLst/>
                <a:latin typeface="Calibri"/>
                <a:ea typeface="Calibri" panose="020F0502020204030204" pitchFamily="34" charset="0"/>
                <a:cs typeface="Times New Roman"/>
              </a:rPr>
              <a:t>codes: NRZ-Polar, NRZ-Unipolar, NRZ-Bipolar, and Manchester-Polar.</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799707" y="1981200"/>
            <a:ext cx="3772293" cy="4247317"/>
          </a:xfrm>
          <a:prstGeom prst="rect">
            <a:avLst/>
          </a:prstGeom>
          <a:noFill/>
        </p:spPr>
        <p:txBody>
          <a:bodyPr wrap="square" lIns="91440" tIns="45720" rIns="91440" bIns="45720" rtlCol="0" anchor="t">
            <a:spAutoFit/>
          </a:bodyPr>
          <a:lstStyle/>
          <a:p>
            <a:r>
              <a:rPr lang="en-US" sz="1600"/>
              <a:t>MATLAB Diagram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12271C5-1C64-41E8-A0B6-122B9FAA7D36}"/>
              </a:ext>
            </a:extLst>
          </p:cNvPr>
          <p:cNvSpPr txBox="1"/>
          <p:nvPr/>
        </p:nvSpPr>
        <p:spPr>
          <a:xfrm>
            <a:off x="4572000" y="1981200"/>
            <a:ext cx="3638746" cy="2616101"/>
          </a:xfrm>
          <a:prstGeom prst="rect">
            <a:avLst/>
          </a:prstGeom>
          <a:noFill/>
        </p:spPr>
        <p:txBody>
          <a:bodyPr wrap="square" rtlCol="0">
            <a:spAutoFit/>
          </a:bodyPr>
          <a:lstStyle/>
          <a:p>
            <a:r>
              <a:rPr lang="en-US" sz="1600" dirty="0">
                <a:ea typeface="Calibri" panose="020F0502020204030204" pitchFamily="34" charset="0"/>
              </a:rPr>
              <a:t>C</a:t>
            </a:r>
            <a:r>
              <a:rPr lang="en-US" sz="1600" dirty="0">
                <a:effectLst/>
                <a:ea typeface="Calibri" panose="020F0502020204030204" pitchFamily="34" charset="0"/>
              </a:rPr>
              <a:t>ompare the </a:t>
            </a:r>
            <a:r>
              <a:rPr lang="en-US" sz="1600" dirty="0">
                <a:effectLst/>
                <a:latin typeface="Calibri"/>
                <a:ea typeface="Calibri" panose="020F0502020204030204" pitchFamily="34" charset="0"/>
                <a:cs typeface="Times New Roman"/>
              </a:rPr>
              <a:t>NRZ-Bipolar</a:t>
            </a:r>
            <a:r>
              <a:rPr lang="en-US" sz="1600" dirty="0">
                <a:effectLst/>
                <a:ea typeface="Calibri" panose="020F0502020204030204" pitchFamily="34" charset="0"/>
              </a:rPr>
              <a:t> and Manchester polar codes in the diagram. </a:t>
            </a:r>
          </a:p>
          <a:p>
            <a:endParaRPr lang="en-US" sz="1600" dirty="0">
              <a:ea typeface="Calibri" panose="020F0502020204030204" pitchFamily="34" charset="0"/>
            </a:endParaRPr>
          </a:p>
          <a:p>
            <a:r>
              <a:rPr lang="en-US" sz="1600" dirty="0">
                <a:effectLst/>
                <a:ea typeface="Calibri" panose="020F0502020204030204" pitchFamily="34" charset="0"/>
              </a:rPr>
              <a:t>Which one requires more bandwidth?</a:t>
            </a:r>
            <a:r>
              <a:rPr lang="en-US" sz="1600" b="1" dirty="0">
                <a:effectLst/>
                <a:ea typeface="Calibri" panose="020F0502020204030204" pitchFamily="34" charset="0"/>
              </a:rPr>
              <a:t> </a:t>
            </a:r>
          </a:p>
          <a:p>
            <a:endParaRPr lang="en-US" sz="1600" b="1" dirty="0"/>
          </a:p>
          <a:p>
            <a:endParaRPr lang="en-US" sz="1600" b="1" dirty="0"/>
          </a:p>
          <a:p>
            <a:r>
              <a:rPr lang="en-US" sz="1600" b="1" dirty="0"/>
              <a:t>Answer: </a:t>
            </a:r>
          </a:p>
          <a:p>
            <a:r>
              <a:rPr lang="en-US" sz="1600" dirty="0"/>
              <a:t>Manchester requires more bandwidth.</a:t>
            </a:r>
            <a:endParaRPr lang="en-US" dirty="0"/>
          </a:p>
          <a:p>
            <a:endParaRPr lang="en-US" dirty="0"/>
          </a:p>
          <a:p>
            <a:endParaRPr lang="en-US" dirty="0"/>
          </a:p>
        </p:txBody>
      </p:sp>
      <p:pic>
        <p:nvPicPr>
          <p:cNvPr id="8" name="Picture 7">
            <a:extLst>
              <a:ext uri="{FF2B5EF4-FFF2-40B4-BE49-F238E27FC236}">
                <a16:creationId xmlns:a16="http://schemas.microsoft.com/office/drawing/2014/main" id="{0F9E6A1D-3BE0-1F6C-76DB-BAE76C572B5F}"/>
              </a:ext>
            </a:extLst>
          </p:cNvPr>
          <p:cNvPicPr>
            <a:picLocks noChangeAspect="1"/>
          </p:cNvPicPr>
          <p:nvPr/>
        </p:nvPicPr>
        <p:blipFill>
          <a:blip r:embed="rId2"/>
          <a:stretch>
            <a:fillRect/>
          </a:stretch>
        </p:blipFill>
        <p:spPr>
          <a:xfrm>
            <a:off x="547818" y="2441725"/>
            <a:ext cx="3828864" cy="3439099"/>
          </a:xfrm>
          <a:prstGeom prst="rect">
            <a:avLst/>
          </a:prstGeom>
        </p:spPr>
      </p:pic>
      <p:sp>
        <p:nvSpPr>
          <p:cNvPr id="2" name="Title 1">
            <a:extLst>
              <a:ext uri="{FF2B5EF4-FFF2-40B4-BE49-F238E27FC236}">
                <a16:creationId xmlns:a16="http://schemas.microsoft.com/office/drawing/2014/main" id="{A2F26EE6-25F4-E06D-87E9-EE0F2CCBE4F7}"/>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3 – Line Codes</a:t>
            </a:r>
          </a:p>
        </p:txBody>
      </p:sp>
    </p:spTree>
    <p:extLst>
      <p:ext uri="{BB962C8B-B14F-4D97-AF65-F5344CB8AC3E}">
        <p14:creationId xmlns:p14="http://schemas.microsoft.com/office/powerpoint/2010/main" val="97383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06333" y="1037644"/>
            <a:ext cx="7042267"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1. DeVry Desktop &gt; </a:t>
            </a:r>
            <a:r>
              <a:rPr lang="en-US" sz="1600" dirty="0" err="1">
                <a:latin typeface="Calibri" panose="020F0502020204030204" pitchFamily="34" charset="0"/>
                <a:ea typeface="Calibri" panose="020F0502020204030204" pitchFamily="34" charset="0"/>
                <a:cs typeface="Times New Roman" panose="02020603050405020304" pitchFamily="18" charset="0"/>
              </a:rPr>
              <a:t>Multism</a:t>
            </a:r>
            <a:r>
              <a:rPr lang="en-US" sz="1600" dirty="0">
                <a:latin typeface="Calibri" panose="020F0502020204030204" pitchFamily="34" charset="0"/>
                <a:ea typeface="Calibri" panose="020F0502020204030204" pitchFamily="34" charset="0"/>
                <a:cs typeface="Times New Roman" panose="02020603050405020304" pitchFamily="18" charset="0"/>
              </a:rPr>
              <a:t> 1.43 &gt; </a:t>
            </a:r>
            <a:r>
              <a:rPr lang="en-US" sz="1600" dirty="0">
                <a:ea typeface="Calibri" panose="020F0502020204030204" pitchFamily="34" charset="0"/>
                <a:cs typeface="Times New Roman"/>
              </a:rPr>
              <a:t>Module 3_PCM_Encoder and Decoder.ms14 &gt; Oscilloscope-XSC 1 &amp; 2  views screenshot.</a:t>
            </a: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2. </a:t>
            </a:r>
            <a:r>
              <a:rPr lang="en-US" sz="1600" dirty="0">
                <a:latin typeface="Calibri" panose="020F0502020204030204" pitchFamily="34" charset="0"/>
                <a:ea typeface="Calibri" panose="020F0502020204030204" pitchFamily="34" charset="0"/>
                <a:cs typeface="Times New Roman" panose="02020603050405020304" pitchFamily="18" charset="0"/>
              </a:rPr>
              <a:t>DeVry Desktop &gt; </a:t>
            </a:r>
            <a:r>
              <a:rPr lang="en-US" sz="1600" dirty="0" err="1">
                <a:latin typeface="Calibri" panose="020F0502020204030204" pitchFamily="34" charset="0"/>
                <a:ea typeface="Calibri" panose="020F0502020204030204" pitchFamily="34" charset="0"/>
                <a:cs typeface="Times New Roman" panose="02020603050405020304" pitchFamily="18" charset="0"/>
              </a:rPr>
              <a:t>Multism</a:t>
            </a:r>
            <a:r>
              <a:rPr lang="en-US" sz="1600" dirty="0">
                <a:latin typeface="Calibri" panose="020F0502020204030204" pitchFamily="34" charset="0"/>
                <a:ea typeface="Calibri" panose="020F0502020204030204" pitchFamily="34" charset="0"/>
                <a:cs typeface="Times New Roman" panose="02020603050405020304" pitchFamily="18" charset="0"/>
              </a:rPr>
              <a:t> 1.43 &gt; Module 3_PCM_Encoder and </a:t>
            </a:r>
            <a:r>
              <a:rPr lang="en-US" sz="1600" dirty="0" err="1">
                <a:latin typeface="Calibri" panose="020F0502020204030204" pitchFamily="34" charset="0"/>
                <a:ea typeface="Calibri" panose="020F0502020204030204" pitchFamily="34" charset="0"/>
                <a:cs typeface="Times New Roman" panose="02020603050405020304" pitchFamily="18" charset="0"/>
              </a:rPr>
              <a:t>Decoder_Undersampled</a:t>
            </a:r>
            <a:r>
              <a:rPr lang="en-US" sz="1600" dirty="0">
                <a:latin typeface="Calibri" panose="020F0502020204030204" pitchFamily="34" charset="0"/>
                <a:ea typeface="Calibri" panose="020F0502020204030204" pitchFamily="34" charset="0"/>
                <a:cs typeface="Times New Roman" panose="02020603050405020304" pitchFamily="18" charset="0"/>
              </a:rPr>
              <a:t> Input.ms14 - </a:t>
            </a:r>
            <a:r>
              <a:rPr lang="en-US" sz="1600" dirty="0">
                <a:ea typeface="Calibri" panose="020F0502020204030204" pitchFamily="34" charset="0"/>
                <a:cs typeface="Times New Roman"/>
              </a:rPr>
              <a:t>ms14 &gt; Oscilloscope-XSC 1 &amp; 2  views screenshot.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3. </a:t>
            </a:r>
            <a:r>
              <a:rPr lang="en-US" sz="1600" dirty="0">
                <a:latin typeface="Calibri" panose="020F0502020204030204" pitchFamily="34" charset="0"/>
                <a:ea typeface="Calibri" panose="020F0502020204030204" pitchFamily="34" charset="0"/>
                <a:cs typeface="Times New Roman" panose="02020603050405020304" pitchFamily="18" charset="0"/>
              </a:rPr>
              <a:t>DeVry Desktop &gt; MATLAB R2024a &gt; Code pasted from DeVry exercise instructions &gt; screenshot of code output plot. </a:t>
            </a: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2A802F5-4B03-3891-8806-B9601CED93C0}"/>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3 - References</a:t>
            </a:r>
          </a:p>
        </p:txBody>
      </p:sp>
    </p:spTree>
    <p:extLst>
      <p:ext uri="{BB962C8B-B14F-4D97-AF65-F5344CB8AC3E}">
        <p14:creationId xmlns:p14="http://schemas.microsoft.com/office/powerpoint/2010/main" val="162758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59A80F-2BE4-9637-8959-44C7C2C8C38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1D35F8-F4EF-4351-E86A-15242BF397A3}"/>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a:solidFill>
                  <a:srgbClr val="FFFFFF"/>
                </a:solidFill>
              </a:rPr>
              <a:t>NETW310</a:t>
            </a:r>
            <a:br>
              <a:rPr lang="en-US" sz="3300">
                <a:solidFill>
                  <a:srgbClr val="FFFFFF"/>
                </a:solidFill>
              </a:rPr>
            </a:br>
            <a:r>
              <a:rPr lang="en-US" sz="3300">
                <a:solidFill>
                  <a:srgbClr val="FFFFFF"/>
                </a:solidFill>
              </a:rPr>
              <a:t>Module 4</a:t>
            </a:r>
            <a:br>
              <a:rPr lang="en-US" sz="3300">
                <a:solidFill>
                  <a:srgbClr val="FFFFFF"/>
                </a:solidFill>
              </a:rPr>
            </a:br>
            <a:br>
              <a:rPr lang="en-US" sz="3300">
                <a:solidFill>
                  <a:srgbClr val="FFFFFF"/>
                </a:solidFill>
              </a:rPr>
            </a:br>
            <a:br>
              <a:rPr lang="en-US" sz="3300">
                <a:solidFill>
                  <a:srgbClr val="FFFFFF"/>
                </a:solidFill>
              </a:rPr>
            </a:br>
            <a:r>
              <a:rPr lang="en-US" sz="3300">
                <a:solidFill>
                  <a:srgbClr val="FFFFFF"/>
                </a:solidFill>
              </a:rPr>
              <a:t>Cables and Structured Cabling</a:t>
            </a:r>
            <a:br>
              <a:rPr lang="en-US" sz="3300">
                <a:solidFill>
                  <a:srgbClr val="FFFFFF"/>
                </a:solidFill>
              </a:rPr>
            </a:br>
            <a:endParaRPr lang="en-US" sz="3300">
              <a:solidFill>
                <a:srgbClr val="FFFFFF"/>
              </a:solidFill>
            </a:endParaRPr>
          </a:p>
        </p:txBody>
      </p:sp>
    </p:spTree>
    <p:extLst>
      <p:ext uri="{BB962C8B-B14F-4D97-AF65-F5344CB8AC3E}">
        <p14:creationId xmlns:p14="http://schemas.microsoft.com/office/powerpoint/2010/main" val="16423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54765" y="990600"/>
            <a:ext cx="7313612" cy="544512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a:solidFill>
                  <a:schemeClr val="tx2"/>
                </a:solidFill>
              </a:rPr>
              <a:t>1. Why must the twisting in the individual wires be maintained in a UTP cable?</a:t>
            </a:r>
          </a:p>
          <a:p>
            <a:pPr lvl="1" algn="just"/>
            <a:br>
              <a:rPr lang="en-US" sz="1400" dirty="0"/>
            </a:br>
            <a:r>
              <a:rPr lang="en-US" sz="1400" b="1" dirty="0">
                <a:solidFill>
                  <a:schemeClr val="tx2"/>
                </a:solidFill>
              </a:rPr>
              <a:t>A: </a:t>
            </a:r>
            <a:r>
              <a:rPr lang="en-US" sz="1400" dirty="0"/>
              <a:t>The twisting in a UTP cable needs to be maintained because it helps reduce interference and crosstalk between the wire pairs. From the reading, the twists make sure that any noise picked up along the cable affects both wires in a similar way, which helps cancel it out. If the wires are untwisted too much, especially near the ends, the cable becomes more exposed to interference, and the signal quality can drop. That can lead to errors or slower performance, so keeping the twists intact is important for reliable communication.</a:t>
            </a:r>
          </a:p>
          <a:p>
            <a:endParaRPr lang="en-US" dirty="0"/>
          </a:p>
          <a:p>
            <a:r>
              <a:rPr lang="en-US" dirty="0">
                <a:solidFill>
                  <a:schemeClr val="tx2"/>
                </a:solidFill>
              </a:rPr>
              <a:t>2. How many inches should UTP cable be separated from 110 volts electrical cable?</a:t>
            </a:r>
            <a:br>
              <a:rPr lang="en-US" dirty="0">
                <a:solidFill>
                  <a:schemeClr val="tx2"/>
                </a:solidFill>
              </a:rPr>
            </a:br>
            <a:endParaRPr lang="en-US" dirty="0">
              <a:solidFill>
                <a:schemeClr val="tx2"/>
              </a:solidFill>
            </a:endParaRPr>
          </a:p>
          <a:p>
            <a:pPr lvl="1"/>
            <a:r>
              <a:rPr lang="en-US" sz="1400" b="1" dirty="0">
                <a:solidFill>
                  <a:schemeClr val="tx2"/>
                </a:solidFill>
              </a:rPr>
              <a:t>A: </a:t>
            </a:r>
            <a:r>
              <a:rPr lang="en-US" sz="1400" dirty="0"/>
              <a:t>UTP cable should be kept at least about 12 inches away from 110-volt electrical cables. From the reading, this separation helps reduce electromagnetic interference that can affect the signal. If the cables are too close, the electrical wiring can introduce noise into the UTP cable, which can lead to data errors or reduced performance.</a:t>
            </a:r>
          </a:p>
          <a:p>
            <a:endParaRPr lang="en-US" dirty="0"/>
          </a:p>
          <a:p>
            <a:r>
              <a:rPr lang="en-US" dirty="0">
                <a:solidFill>
                  <a:schemeClr val="tx2"/>
                </a:solidFill>
              </a:rPr>
              <a:t>3. Horizontal cabling connects what areas to each other?</a:t>
            </a:r>
            <a:br>
              <a:rPr lang="en-US" dirty="0">
                <a:solidFill>
                  <a:schemeClr val="tx2"/>
                </a:solidFill>
              </a:rPr>
            </a:br>
            <a:endParaRPr lang="en-US" dirty="0">
              <a:solidFill>
                <a:schemeClr val="tx2"/>
              </a:solidFill>
            </a:endParaRPr>
          </a:p>
          <a:p>
            <a:pPr lvl="1"/>
            <a:r>
              <a:rPr lang="en-US" sz="1400" b="1" dirty="0">
                <a:solidFill>
                  <a:schemeClr val="tx2"/>
                </a:solidFill>
              </a:rPr>
              <a:t>A: </a:t>
            </a:r>
            <a:r>
              <a:rPr lang="en-US" sz="1400" dirty="0"/>
              <a:t>Horizontal cabling connects the telecommunications room to the work area, like computers and phones. It runs from the telecom room out to user outlets and is designed to support reliable communication over a limited distance.</a:t>
            </a:r>
          </a:p>
        </p:txBody>
      </p:sp>
      <p:sp>
        <p:nvSpPr>
          <p:cNvPr id="9" name="Title 1">
            <a:extLst>
              <a:ext uri="{FF2B5EF4-FFF2-40B4-BE49-F238E27FC236}">
                <a16:creationId xmlns:a16="http://schemas.microsoft.com/office/drawing/2014/main" id="{8AB13DEA-3E51-FBB6-8E7A-7CB1F9133A92}"/>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4 - Questions</a:t>
            </a:r>
          </a:p>
        </p:txBody>
      </p:sp>
    </p:spTree>
    <p:extLst>
      <p:ext uri="{BB962C8B-B14F-4D97-AF65-F5344CB8AC3E}">
        <p14:creationId xmlns:p14="http://schemas.microsoft.com/office/powerpoint/2010/main" val="9831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54765" y="990600"/>
            <a:ext cx="7313612" cy="544512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a:solidFill>
                  <a:schemeClr val="tx2"/>
                </a:solidFill>
              </a:rPr>
              <a:t>1. Why must the twisting in the individual wires be maintained in a UTP cable?</a:t>
            </a:r>
          </a:p>
          <a:p>
            <a:pPr lvl="1" algn="just"/>
            <a:br>
              <a:rPr lang="en-US" sz="1400" dirty="0"/>
            </a:br>
            <a:r>
              <a:rPr lang="en-US" sz="1400" b="1" dirty="0">
                <a:solidFill>
                  <a:schemeClr val="tx2"/>
                </a:solidFill>
              </a:rPr>
              <a:t>A: </a:t>
            </a:r>
            <a:r>
              <a:rPr lang="en-US" sz="1400" dirty="0"/>
              <a:t>The twisting in a UTP cable needs to be maintained because it helps reduce interference and crosstalk between the wire pairs. From the reading, the twists make sure that any noise picked up along the cable affects both wires in a similar way, which helps cancel it out. If the wires are untwisted too much, especially near the ends, the cable becomes more exposed to interference, and the signal quality can drop. That can lead to errors or slower performance, so keeping the twists intact is important for reliable communication.</a:t>
            </a:r>
          </a:p>
          <a:p>
            <a:endParaRPr lang="en-US" dirty="0"/>
          </a:p>
          <a:p>
            <a:r>
              <a:rPr lang="en-US" dirty="0">
                <a:solidFill>
                  <a:schemeClr val="tx2"/>
                </a:solidFill>
              </a:rPr>
              <a:t>2. How many inches should UTP cable be separated from 110 volts electrical cable?</a:t>
            </a:r>
            <a:br>
              <a:rPr lang="en-US" dirty="0">
                <a:solidFill>
                  <a:schemeClr val="tx2"/>
                </a:solidFill>
              </a:rPr>
            </a:br>
            <a:endParaRPr lang="en-US" dirty="0">
              <a:solidFill>
                <a:schemeClr val="tx2"/>
              </a:solidFill>
            </a:endParaRPr>
          </a:p>
          <a:p>
            <a:pPr lvl="1"/>
            <a:r>
              <a:rPr lang="en-US" sz="1400" b="1" dirty="0">
                <a:solidFill>
                  <a:schemeClr val="tx2"/>
                </a:solidFill>
              </a:rPr>
              <a:t>A: </a:t>
            </a:r>
            <a:r>
              <a:rPr lang="en-US" sz="1400" dirty="0"/>
              <a:t>UTP cable should be kept at least about 12 inches away from 110-volt electrical cables. From the reading, this separation helps reduce electromagnetic interference that can affect the signal. If the cables are too close, the electrical wiring can introduce noise into the UTP cable, which can lead to data errors or reduced performance.</a:t>
            </a:r>
          </a:p>
          <a:p>
            <a:endParaRPr lang="en-US" dirty="0"/>
          </a:p>
          <a:p>
            <a:r>
              <a:rPr lang="en-US" dirty="0">
                <a:solidFill>
                  <a:schemeClr val="tx2"/>
                </a:solidFill>
              </a:rPr>
              <a:t>3. Horizontal cabling connects what areas to each other?</a:t>
            </a:r>
            <a:br>
              <a:rPr lang="en-US" dirty="0">
                <a:solidFill>
                  <a:schemeClr val="tx2"/>
                </a:solidFill>
              </a:rPr>
            </a:br>
            <a:endParaRPr lang="en-US" dirty="0">
              <a:solidFill>
                <a:schemeClr val="tx2"/>
              </a:solidFill>
            </a:endParaRPr>
          </a:p>
          <a:p>
            <a:pPr lvl="1"/>
            <a:r>
              <a:rPr lang="en-US" sz="1400" b="1" dirty="0">
                <a:solidFill>
                  <a:schemeClr val="tx2"/>
                </a:solidFill>
              </a:rPr>
              <a:t>A: </a:t>
            </a:r>
            <a:r>
              <a:rPr lang="en-US" sz="1400" dirty="0"/>
              <a:t>Horizontal cabling connects the telecommunications room to the work area, like computers and phones. It runs from the telecom room out to user outlets and is designed to support reliable communication over a limited distance.</a:t>
            </a:r>
          </a:p>
        </p:txBody>
      </p:sp>
      <p:sp>
        <p:nvSpPr>
          <p:cNvPr id="5" name="Title 1">
            <a:extLst>
              <a:ext uri="{FF2B5EF4-FFF2-40B4-BE49-F238E27FC236}">
                <a16:creationId xmlns:a16="http://schemas.microsoft.com/office/drawing/2014/main" id="{6F9E3E48-3526-AD63-5F6E-0657862B2D23}"/>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4 - Questions</a:t>
            </a:r>
          </a:p>
        </p:txBody>
      </p:sp>
    </p:spTree>
    <p:extLst>
      <p:ext uri="{BB962C8B-B14F-4D97-AF65-F5344CB8AC3E}">
        <p14:creationId xmlns:p14="http://schemas.microsoft.com/office/powerpoint/2010/main" val="357753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54765" y="1330326"/>
            <a:ext cx="7313612" cy="453707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a:t>
            </a:r>
            <a:r>
              <a:rPr lang="en-US" b="1" dirty="0"/>
              <a:t> ANSI/TIA-568 vs ISO/IEC 11801 vs EN 50173: What Sets These Cabling Standards Apart</a:t>
            </a:r>
          </a:p>
          <a:p>
            <a:r>
              <a:rPr lang="en-US" dirty="0">
                <a:hlinkClick r:id="rId2"/>
              </a:rPr>
              <a:t>https://www.fs.com/blog/network-cable-standards-for-generic-cabling-tia-568-vs-iso-11801-vs-en-50173-6339.html</a:t>
            </a:r>
            <a:r>
              <a:rPr lang="en-US" dirty="0"/>
              <a:t>  </a:t>
            </a:r>
            <a:br>
              <a:rPr lang="en-US" dirty="0"/>
            </a:br>
            <a:endParaRPr lang="en-US" dirty="0"/>
          </a:p>
          <a:p>
            <a:r>
              <a:rPr lang="en-US" sz="1600" b="1" dirty="0"/>
              <a:t>2. Purpose of the ANSI/TIA/EIA-568-B Standard</a:t>
            </a:r>
            <a:br>
              <a:rPr lang="en-US" sz="1600" dirty="0"/>
            </a:br>
            <a:r>
              <a:rPr lang="en-US" sz="1200" dirty="0">
                <a:hlinkClick r:id="rId3"/>
              </a:rPr>
              <a:t>https://web.anixter.com/AXECOM/AXEDocLib.nsf/(UnID)/8F2E0839A6190F4986257309005757CC/%24file/ANSI-TIA-EIA-568-B.pdf</a:t>
            </a:r>
            <a:r>
              <a:rPr lang="en-US" sz="1200" dirty="0"/>
              <a:t> </a:t>
            </a:r>
            <a:br>
              <a:rPr lang="en-US" sz="1600" dirty="0"/>
            </a:br>
            <a:endParaRPr lang="en-US" sz="1600" dirty="0"/>
          </a:p>
          <a:p>
            <a:r>
              <a:rPr lang="en-US" sz="1600" b="1" dirty="0"/>
              <a:t>3. </a:t>
            </a:r>
            <a:r>
              <a:rPr lang="en-US" b="1" dirty="0"/>
              <a:t>ANSI/BICSI N1 Standards for ICT Installation</a:t>
            </a:r>
          </a:p>
          <a:p>
            <a:r>
              <a:rPr lang="en-US" sz="1200" dirty="0">
                <a:hlinkClick r:id="rId4"/>
              </a:rPr>
              <a:t>https://www.bicsi.org/standards/available-standards-store/single-purchase/ansi-bicsi-n1-2019-installation-practices-for-telecommunications-and-ict-cabling-and-related-cabling-infrastructure</a:t>
            </a:r>
            <a:r>
              <a:rPr lang="en-US" sz="1200" dirty="0"/>
              <a:t> </a:t>
            </a:r>
          </a:p>
        </p:txBody>
      </p:sp>
      <p:sp>
        <p:nvSpPr>
          <p:cNvPr id="5" name="Title 1">
            <a:extLst>
              <a:ext uri="{FF2B5EF4-FFF2-40B4-BE49-F238E27FC236}">
                <a16:creationId xmlns:a16="http://schemas.microsoft.com/office/drawing/2014/main" id="{8E48FCC1-DC45-1003-F8F1-B75D46AE68AB}"/>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4 - References</a:t>
            </a:r>
          </a:p>
        </p:txBody>
      </p:sp>
    </p:spTree>
    <p:extLst>
      <p:ext uri="{BB962C8B-B14F-4D97-AF65-F5344CB8AC3E}">
        <p14:creationId xmlns:p14="http://schemas.microsoft.com/office/powerpoint/2010/main" val="368335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A68E7-FE24-B273-D431-3BE2F4007A8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8541DD-20F8-6DD6-FEF5-FB9940BC68C2}"/>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dirty="0">
                <a:solidFill>
                  <a:srgbClr val="FFFFFF"/>
                </a:solidFill>
              </a:rPr>
              <a:t>NETW310</a:t>
            </a:r>
            <a:br>
              <a:rPr lang="en-US" sz="3300" dirty="0">
                <a:solidFill>
                  <a:srgbClr val="FFFFFF"/>
                </a:solidFill>
              </a:rPr>
            </a:br>
            <a:r>
              <a:rPr lang="en-US" sz="3300" dirty="0">
                <a:solidFill>
                  <a:srgbClr val="FFFFFF"/>
                </a:solidFill>
              </a:rPr>
              <a:t>Module 5</a:t>
            </a:r>
            <a:br>
              <a:rPr lang="en-US" sz="3300" dirty="0">
                <a:solidFill>
                  <a:srgbClr val="FFFFFF"/>
                </a:solidFill>
              </a:rPr>
            </a:br>
            <a:br>
              <a:rPr lang="en-US" sz="3300" dirty="0">
                <a:solidFill>
                  <a:srgbClr val="FFFFFF"/>
                </a:solidFill>
              </a:rPr>
            </a:br>
            <a:br>
              <a:rPr lang="en-US" sz="3300" dirty="0">
                <a:solidFill>
                  <a:srgbClr val="FFFFFF"/>
                </a:solidFill>
              </a:rPr>
            </a:br>
            <a:r>
              <a:rPr lang="en-US" sz="3300" dirty="0">
                <a:solidFill>
                  <a:srgbClr val="FFFFFF"/>
                </a:solidFill>
              </a:rPr>
              <a:t>Antenna Gain and Free Space Path Loss</a:t>
            </a:r>
            <a:br>
              <a:rPr lang="en-US" sz="3300" dirty="0">
                <a:solidFill>
                  <a:srgbClr val="FFFFFF"/>
                </a:solidFill>
              </a:rPr>
            </a:br>
            <a:endParaRPr lang="en-US" sz="3300" dirty="0">
              <a:solidFill>
                <a:srgbClr val="FFFFFF"/>
              </a:solidFill>
            </a:endParaRPr>
          </a:p>
        </p:txBody>
      </p:sp>
    </p:spTree>
    <p:extLst>
      <p:ext uri="{BB962C8B-B14F-4D97-AF65-F5344CB8AC3E}">
        <p14:creationId xmlns:p14="http://schemas.microsoft.com/office/powerpoint/2010/main" val="31050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57200" y="1143000"/>
            <a:ext cx="8229600" cy="5105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solidFill>
                  <a:schemeClr val="accent1">
                    <a:lumMod val="75000"/>
                  </a:schemeClr>
                </a:solidFill>
              </a:rPr>
              <a:t>1. What is the maximum theoretical antenna gain of a common dish antenna at the 2.4 GHz band? </a:t>
            </a:r>
            <a:r>
              <a:rPr lang="en-US" sz="1600" b="1" dirty="0">
                <a:solidFill>
                  <a:schemeClr val="accent1">
                    <a:lumMod val="75000"/>
                  </a:schemeClr>
                </a:solidFill>
              </a:rPr>
              <a:t>[4 points] </a:t>
            </a:r>
          </a:p>
          <a:p>
            <a:r>
              <a:rPr lang="en-US" sz="1600" b="1" dirty="0"/>
              <a:t>Answer: </a:t>
            </a:r>
            <a:r>
              <a:rPr lang="en-US" sz="1600" dirty="0"/>
              <a:t>22.379</a:t>
            </a:r>
            <a:endParaRPr lang="en-US" sz="1600" b="1" dirty="0"/>
          </a:p>
          <a:p>
            <a:endParaRPr lang="en-US" sz="1600" dirty="0"/>
          </a:p>
          <a:p>
            <a:r>
              <a:rPr lang="en-US" sz="1600" dirty="0">
                <a:solidFill>
                  <a:schemeClr val="accent1">
                    <a:lumMod val="75000"/>
                  </a:schemeClr>
                </a:solidFill>
              </a:rPr>
              <a:t>2. What is the maximum theoretical antenna gain of a common dish antenna at the 5 GHz band? </a:t>
            </a:r>
            <a:r>
              <a:rPr lang="en-US" sz="1600" b="1" dirty="0">
                <a:solidFill>
                  <a:schemeClr val="accent1">
                    <a:lumMod val="75000"/>
                  </a:schemeClr>
                </a:solidFill>
              </a:rPr>
              <a:t>[4 points] </a:t>
            </a:r>
          </a:p>
          <a:p>
            <a:r>
              <a:rPr lang="en-US" sz="1600" b="1" dirty="0"/>
              <a:t>Answer: </a:t>
            </a:r>
            <a:r>
              <a:rPr lang="en-US" sz="1600" dirty="0"/>
              <a:t>29.079</a:t>
            </a:r>
            <a:endParaRPr lang="en-US" sz="1600" b="1" dirty="0"/>
          </a:p>
          <a:p>
            <a:endParaRPr lang="en-US" sz="1600" dirty="0"/>
          </a:p>
          <a:p>
            <a:r>
              <a:rPr lang="en-US" sz="1600" dirty="0">
                <a:solidFill>
                  <a:schemeClr val="accent1">
                    <a:lumMod val="75000"/>
                  </a:schemeClr>
                </a:solidFill>
              </a:rPr>
              <a:t>3. Given the same sized reflector, which signals, high-frequency, or low-frequency, can be more efficiently focused by a common dish antenna (i.e., result in a higher antenna gain)? </a:t>
            </a:r>
            <a:r>
              <a:rPr lang="en-US" sz="1600" b="1" dirty="0">
                <a:solidFill>
                  <a:schemeClr val="accent1">
                    <a:lumMod val="75000"/>
                  </a:schemeClr>
                </a:solidFill>
              </a:rPr>
              <a:t>[5 points] </a:t>
            </a:r>
          </a:p>
          <a:p>
            <a:r>
              <a:rPr lang="en-US" sz="1600" b="1" dirty="0"/>
              <a:t>Answer: </a:t>
            </a:r>
            <a:r>
              <a:rPr lang="en-US" sz="1600" dirty="0"/>
              <a:t>High-Frequency</a:t>
            </a:r>
            <a:endParaRPr lang="en-US" sz="1600" b="1" dirty="0"/>
          </a:p>
          <a:p>
            <a:endParaRPr lang="en-US" sz="1600" dirty="0"/>
          </a:p>
          <a:p>
            <a:r>
              <a:rPr lang="en-US" sz="1600" dirty="0">
                <a:solidFill>
                  <a:schemeClr val="accent1">
                    <a:lumMod val="75000"/>
                  </a:schemeClr>
                </a:solidFill>
              </a:rPr>
              <a:t>4. What is the maximum theoretical antenna gain of the dish antenna used in the VLA radio telescopes in New Mexico at the 5 GHz band? </a:t>
            </a:r>
            <a:r>
              <a:rPr lang="en-US" sz="1600" b="1" dirty="0">
                <a:solidFill>
                  <a:schemeClr val="accent1">
                    <a:lumMod val="75000"/>
                  </a:schemeClr>
                </a:solidFill>
              </a:rPr>
              <a:t>[4 points] </a:t>
            </a:r>
          </a:p>
          <a:p>
            <a:r>
              <a:rPr lang="en-US" sz="1600" b="1" dirty="0"/>
              <a:t>Answer: </a:t>
            </a:r>
            <a:r>
              <a:rPr lang="en-US" sz="1600" dirty="0"/>
              <a:t>63.059</a:t>
            </a:r>
          </a:p>
          <a:p>
            <a:endParaRPr lang="en-US" sz="1600" dirty="0"/>
          </a:p>
          <a:p>
            <a:r>
              <a:rPr lang="en-US" sz="1600" dirty="0">
                <a:solidFill>
                  <a:schemeClr val="accent1">
                    <a:lumMod val="75000"/>
                  </a:schemeClr>
                </a:solidFill>
              </a:rPr>
              <a:t>5. Given the same signal frequency, which dish antennas, large-sized or small-sized, are more efficient at focusing the signal (i.e., result in a higher antenna gain)? </a:t>
            </a:r>
            <a:r>
              <a:rPr lang="en-US" sz="1600" b="1" dirty="0">
                <a:solidFill>
                  <a:schemeClr val="accent1">
                    <a:lumMod val="75000"/>
                  </a:schemeClr>
                </a:solidFill>
              </a:rPr>
              <a:t>[5 points] </a:t>
            </a:r>
          </a:p>
          <a:p>
            <a:r>
              <a:rPr lang="en-US" sz="1600" b="1" dirty="0"/>
              <a:t>Answer: </a:t>
            </a:r>
            <a:r>
              <a:rPr lang="en-US" sz="1600" dirty="0"/>
              <a:t>Large-sized Antenna</a:t>
            </a:r>
            <a:endParaRPr lang="en-US" sz="1600" b="1" dirty="0"/>
          </a:p>
        </p:txBody>
      </p:sp>
      <p:sp>
        <p:nvSpPr>
          <p:cNvPr id="5" name="Title 1">
            <a:extLst>
              <a:ext uri="{FF2B5EF4-FFF2-40B4-BE49-F238E27FC236}">
                <a16:creationId xmlns:a16="http://schemas.microsoft.com/office/drawing/2014/main" id="{91976482-C8AE-4386-B777-4D7B9BC4ECC6}"/>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5 - Antenna Gain</a:t>
            </a:r>
          </a:p>
        </p:txBody>
      </p:sp>
    </p:spTree>
    <p:extLst>
      <p:ext uri="{BB962C8B-B14F-4D97-AF65-F5344CB8AC3E}">
        <p14:creationId xmlns:p14="http://schemas.microsoft.com/office/powerpoint/2010/main" val="188262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20757" y="1066800"/>
            <a:ext cx="8534400" cy="5334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solidFill>
                  <a:schemeClr val="accent1">
                    <a:lumMod val="75000"/>
                  </a:schemeClr>
                </a:solidFill>
              </a:rPr>
              <a:t>1. What is the free space path loss in dB at the 2.4 GHz band? [4 points] </a:t>
            </a:r>
            <a:r>
              <a:rPr lang="en-US" sz="1700" b="1" dirty="0"/>
              <a:t>Answer: </a:t>
            </a:r>
            <a:r>
              <a:rPr lang="en-US" sz="1700" dirty="0"/>
              <a:t>-80.4</a:t>
            </a:r>
          </a:p>
          <a:p>
            <a:endParaRPr lang="en-US" sz="1700" dirty="0"/>
          </a:p>
          <a:p>
            <a:r>
              <a:rPr lang="en-US" sz="1700" dirty="0">
                <a:solidFill>
                  <a:schemeClr val="accent1">
                    <a:lumMod val="75000"/>
                  </a:schemeClr>
                </a:solidFill>
              </a:rPr>
              <a:t>2. What is the free space path loss in dB at the 5 GHz band? [4 points] </a:t>
            </a:r>
            <a:r>
              <a:rPr lang="en-US" sz="1700" b="1" dirty="0"/>
              <a:t>Answer: </a:t>
            </a:r>
            <a:r>
              <a:rPr lang="en-US" sz="1700" dirty="0"/>
              <a:t>-87.2</a:t>
            </a:r>
          </a:p>
          <a:p>
            <a:endParaRPr lang="en-US" sz="1700" dirty="0"/>
          </a:p>
          <a:p>
            <a:r>
              <a:rPr lang="en-US" sz="1700" dirty="0">
                <a:solidFill>
                  <a:schemeClr val="accent1">
                    <a:lumMod val="75000"/>
                  </a:schemeClr>
                </a:solidFill>
              </a:rPr>
              <a:t>3. How does the free space path loss at a higher frequency (e.g., the 5 GHz band) compare with that at a lower frequency (e.g., the 2.4 GHz band)? [</a:t>
            </a:r>
            <a:r>
              <a:rPr lang="en-US" sz="1700" b="1" dirty="0">
                <a:solidFill>
                  <a:schemeClr val="accent1">
                    <a:lumMod val="75000"/>
                  </a:schemeClr>
                </a:solidFill>
              </a:rPr>
              <a:t>5 points</a:t>
            </a:r>
            <a:r>
              <a:rPr lang="en-US" sz="1700" dirty="0">
                <a:solidFill>
                  <a:schemeClr val="accent1">
                    <a:lumMod val="75000"/>
                  </a:schemeClr>
                </a:solidFill>
              </a:rPr>
              <a:t>] </a:t>
            </a:r>
          </a:p>
          <a:p>
            <a:r>
              <a:rPr lang="en-US" sz="1700" b="1" dirty="0"/>
              <a:t>Answer:</a:t>
            </a:r>
            <a:r>
              <a:rPr lang="en-US" sz="1700" dirty="0"/>
              <a:t> -6db difference; it weakens faster.</a:t>
            </a:r>
          </a:p>
          <a:p>
            <a:endParaRPr lang="en-US" sz="1700" dirty="0"/>
          </a:p>
          <a:p>
            <a:r>
              <a:rPr lang="en-US" sz="1700" dirty="0">
                <a:solidFill>
                  <a:schemeClr val="accent1">
                    <a:lumMod val="75000"/>
                  </a:schemeClr>
                </a:solidFill>
              </a:rPr>
              <a:t>4. What is the free space path loss in dB over 20 meters at the 2.4 GHz band? [4 points] </a:t>
            </a:r>
          </a:p>
          <a:p>
            <a:r>
              <a:rPr lang="en-US" sz="1700" b="1" dirty="0"/>
              <a:t>Answer: </a:t>
            </a:r>
            <a:r>
              <a:rPr lang="en-US" sz="1700" dirty="0"/>
              <a:t>-66.421 </a:t>
            </a:r>
          </a:p>
          <a:p>
            <a:endParaRPr lang="en-US" sz="1700" dirty="0"/>
          </a:p>
          <a:p>
            <a:r>
              <a:rPr lang="en-US" sz="1700" dirty="0">
                <a:solidFill>
                  <a:schemeClr val="accent1">
                    <a:lumMod val="75000"/>
                  </a:schemeClr>
                </a:solidFill>
              </a:rPr>
              <a:t>5. What is the free space path loss in dB over 40 meters at the 2.4 GHz band? [4 points] </a:t>
            </a:r>
          </a:p>
          <a:p>
            <a:r>
              <a:rPr lang="en-US" sz="1700" b="1" dirty="0"/>
              <a:t>Answer: </a:t>
            </a:r>
            <a:r>
              <a:rPr lang="en-US" sz="1700" dirty="0"/>
              <a:t>-72.441</a:t>
            </a:r>
          </a:p>
          <a:p>
            <a:endParaRPr lang="en-US" sz="1700" b="1" dirty="0"/>
          </a:p>
          <a:p>
            <a:r>
              <a:rPr lang="en-US" sz="1700" dirty="0">
                <a:solidFill>
                  <a:schemeClr val="accent1">
                    <a:lumMod val="75000"/>
                  </a:schemeClr>
                </a:solidFill>
              </a:rPr>
              <a:t>6. What is the free space path loss in dB over 80 meters at the 2.4 GHz band? [4 points] </a:t>
            </a:r>
          </a:p>
          <a:p>
            <a:r>
              <a:rPr lang="en-US" sz="1700" b="1" dirty="0"/>
              <a:t>Answer: </a:t>
            </a:r>
            <a:r>
              <a:rPr lang="en-US" sz="1700" dirty="0"/>
              <a:t>-78.462</a:t>
            </a:r>
            <a:endParaRPr lang="en-US" sz="1700" b="1" dirty="0"/>
          </a:p>
          <a:p>
            <a:endParaRPr lang="en-US" sz="1700" b="1" dirty="0"/>
          </a:p>
          <a:p>
            <a:r>
              <a:rPr lang="en-US" sz="1700" dirty="0">
                <a:solidFill>
                  <a:schemeClr val="accent1">
                    <a:lumMod val="75000"/>
                  </a:schemeClr>
                </a:solidFill>
              </a:rPr>
              <a:t>7. When the distance doubles, how does free space path loss in dB change approximately? [</a:t>
            </a:r>
            <a:r>
              <a:rPr lang="en-US" sz="1700" b="1" dirty="0">
                <a:solidFill>
                  <a:schemeClr val="accent1">
                    <a:lumMod val="75000"/>
                  </a:schemeClr>
                </a:solidFill>
              </a:rPr>
              <a:t>5 points</a:t>
            </a:r>
            <a:r>
              <a:rPr lang="en-US" sz="1700" dirty="0">
                <a:solidFill>
                  <a:schemeClr val="accent1">
                    <a:lumMod val="75000"/>
                  </a:schemeClr>
                </a:solidFill>
              </a:rPr>
              <a:t>]</a:t>
            </a:r>
            <a:r>
              <a:rPr lang="en-US" sz="1700" dirty="0"/>
              <a:t> </a:t>
            </a:r>
          </a:p>
          <a:p>
            <a:r>
              <a:rPr lang="en-US" sz="1700" b="1" dirty="0"/>
              <a:t>Answer: </a:t>
            </a:r>
            <a:r>
              <a:rPr lang="en-US" sz="1700" dirty="0"/>
              <a:t>-6dB </a:t>
            </a:r>
            <a:endParaRPr lang="en-US" sz="1700" b="1" dirty="0"/>
          </a:p>
          <a:p>
            <a:endParaRPr lang="en-US" sz="1600" dirty="0"/>
          </a:p>
        </p:txBody>
      </p:sp>
      <p:sp>
        <p:nvSpPr>
          <p:cNvPr id="5" name="Title 1">
            <a:extLst>
              <a:ext uri="{FF2B5EF4-FFF2-40B4-BE49-F238E27FC236}">
                <a16:creationId xmlns:a16="http://schemas.microsoft.com/office/drawing/2014/main" id="{2BF4C105-28A9-CCEC-280B-A89B8D68BF1A}"/>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5 - Free Space Path Loss</a:t>
            </a:r>
          </a:p>
        </p:txBody>
      </p:sp>
    </p:spTree>
    <p:extLst>
      <p:ext uri="{BB962C8B-B14F-4D97-AF65-F5344CB8AC3E}">
        <p14:creationId xmlns:p14="http://schemas.microsoft.com/office/powerpoint/2010/main" val="407125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72659" y="838200"/>
            <a:ext cx="7540322" cy="1931894"/>
          </a:xfrm>
        </p:spPr>
        <p:txBody>
          <a:bodyPr anchor="b">
            <a:normAutofit/>
          </a:bodyPr>
          <a:lstStyle/>
          <a:p>
            <a:pPr algn="l">
              <a:lnSpc>
                <a:spcPct val="90000"/>
              </a:lnSpc>
            </a:pPr>
            <a:r>
              <a:rPr lang="en-US" sz="3300" b="1" dirty="0">
                <a:solidFill>
                  <a:srgbClr val="FFFFFF"/>
                </a:solidFill>
              </a:rPr>
              <a:t>NETW310</a:t>
            </a:r>
            <a:br>
              <a:rPr lang="en-US" sz="3300" dirty="0">
                <a:solidFill>
                  <a:srgbClr val="FFFFFF"/>
                </a:solidFill>
              </a:rPr>
            </a:br>
            <a:r>
              <a:rPr lang="en-US" sz="3300" dirty="0">
                <a:solidFill>
                  <a:srgbClr val="FFFFFF"/>
                </a:solidFill>
              </a:rPr>
              <a:t>Course Project</a:t>
            </a:r>
            <a:br>
              <a:rPr lang="en-US" sz="3300" dirty="0">
                <a:solidFill>
                  <a:srgbClr val="FFFFFF"/>
                </a:solidFill>
              </a:rPr>
            </a:br>
            <a:br>
              <a:rPr lang="en-US" sz="3300" dirty="0">
                <a:solidFill>
                  <a:srgbClr val="FFFFFF"/>
                </a:solidFill>
              </a:rPr>
            </a:br>
            <a:r>
              <a:rPr lang="en-US" sz="3300" dirty="0">
                <a:solidFill>
                  <a:srgbClr val="FFFFFF"/>
                </a:solidFill>
              </a:rPr>
              <a:t>Intro</a:t>
            </a:r>
          </a:p>
        </p:txBody>
      </p:sp>
      <p:sp>
        <p:nvSpPr>
          <p:cNvPr id="3" name="Content Placeholder 2">
            <a:extLst>
              <a:ext uri="{FF2B5EF4-FFF2-40B4-BE49-F238E27FC236}">
                <a16:creationId xmlns:a16="http://schemas.microsoft.com/office/drawing/2014/main" id="{8C2315F4-6DED-099D-0BB7-34FAD6D3D2D6}"/>
              </a:ext>
            </a:extLst>
          </p:cNvPr>
          <p:cNvSpPr txBox="1">
            <a:spLocks/>
          </p:cNvSpPr>
          <p:nvPr/>
        </p:nvSpPr>
        <p:spPr>
          <a:xfrm>
            <a:off x="457200" y="4419600"/>
            <a:ext cx="8382000" cy="2362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5000"/>
              </a:lnSpc>
              <a:spcBef>
                <a:spcPts val="0"/>
              </a:spcBef>
            </a:pPr>
            <a:r>
              <a:rPr lang="en-US" sz="1600" dirty="0"/>
              <a:t>This presentation summarizes the work completed throughout the NETW310 course project, covering key concepts in communications systems and networking. It brings together practical exercises and analysis from multiple modules, including signal modulation, pulse code modulation, structured cabling, antenna performance, and transmission characteristics. </a:t>
            </a:r>
          </a:p>
          <a:p>
            <a:pPr algn="l">
              <a:lnSpc>
                <a:spcPct val="115000"/>
              </a:lnSpc>
              <a:spcBef>
                <a:spcPts val="0"/>
              </a:spcBef>
            </a:pPr>
            <a:endParaRPr lang="en-US" sz="1600" dirty="0"/>
          </a:p>
          <a:p>
            <a:pPr algn="l">
              <a:lnSpc>
                <a:spcPct val="115000"/>
              </a:lnSpc>
              <a:spcBef>
                <a:spcPts val="0"/>
              </a:spcBef>
            </a:pPr>
            <a:r>
              <a:rPr lang="en-US" sz="1600" dirty="0"/>
              <a:t>The goal of this project is to demonstrate an understanding of how signals are generated, transmitted, and received, along with the factors that impact performance and reliability in modern communication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57200" y="1143000"/>
                <a:ext cx="76962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15000"/>
                  </a:lnSpc>
                  <a:spcBef>
                    <a:spcPts val="0"/>
                  </a:spcBef>
                </a:pPr>
                <a:r>
                  <a:rPr lang="en-US" sz="1600" dirty="0"/>
                  <a:t>8. </a:t>
                </a:r>
                <a:r>
                  <a:rPr lang="en-US" sz="1600" dirty="0">
                    <a:solidFill>
                      <a:srgbClr val="000000"/>
                    </a:solidFill>
                    <a:effectLst/>
                    <a:ea typeface="Calibri" panose="020F0502020204030204" pitchFamily="34" charset="0"/>
                    <a:cs typeface="Times New Roman" panose="02020603050405020304" pitchFamily="18" charset="0"/>
                  </a:rPr>
                  <a:t>Use a scientific calculator to calculate Delta </a:t>
                </a:r>
                <a14:m>
                  <m:oMath xmlns:m="http://schemas.openxmlformats.org/officeDocument/2006/math">
                    <m:sSub>
                      <m:sSubPr>
                        <m:ctrlP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1600" dirty="0">
                    <a:solidFill>
                      <a:srgbClr val="000000"/>
                    </a:solidFill>
                    <a:effectLst/>
                    <a:ea typeface="Calibri" panose="020F0502020204030204" pitchFamily="34" charset="0"/>
                    <a:cs typeface="Times New Roman" panose="02020603050405020304" pitchFamily="18" charset="0"/>
                  </a:rPr>
                  <a:t> for D1 = 20 meters and D2 = 40 meters. </a:t>
                </a:r>
                <a:r>
                  <a:rPr lang="en-US" sz="1600" dirty="0"/>
                  <a:t>[4 points] </a:t>
                </a:r>
                <a:r>
                  <a:rPr lang="en-US" sz="1600" dirty="0">
                    <a:effectLst/>
                    <a:ea typeface="Calibri" panose="020F0502020204030204" pitchFamily="34" charset="0"/>
                    <a:cs typeface="Times New Roman" panose="02020603050405020304" pitchFamily="18" charset="0"/>
                  </a:rPr>
                  <a:t> </a:t>
                </a:r>
              </a:p>
              <a:p>
                <a:pPr algn="ctr">
                  <a:lnSpc>
                    <a:spcPct val="115000"/>
                  </a:lnSpc>
                  <a:spcBef>
                    <a:spcPts val="0"/>
                  </a:spcBef>
                </a:pPr>
                <a:r>
                  <a:rPr lang="en-US" sz="1600" dirty="0">
                    <a:solidFill>
                      <a:srgbClr val="000000"/>
                    </a:solidFill>
                    <a:effectLst/>
                    <a:ea typeface="Calibri" panose="020F0502020204030204" pitchFamily="34" charset="0"/>
                    <a:cs typeface="Times New Roman" panose="02020603050405020304" pitchFamily="18" charset="0"/>
                  </a:rPr>
                  <a:t>Delta </a:t>
                </a:r>
                <a14:m>
                  <m:oMath xmlns:m="http://schemas.openxmlformats.org/officeDocument/2006/math">
                    <m:sSub>
                      <m:sSubPr>
                        <m:ctrlP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𝑓𝑆</m:t>
                        </m:r>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600" dirty="0">
                    <a:solidFill>
                      <a:srgbClr val="000000"/>
                    </a:solidFill>
                    <a:effectLst/>
                    <a:ea typeface="Calibri" panose="020F0502020204030204" pitchFamily="34" charset="0"/>
                    <a:cs typeface="Times New Roman" panose="02020603050405020304" pitchFamily="18" charset="0"/>
                  </a:rPr>
                  <a:t>= </a:t>
                </a:r>
                <a:r>
                  <a:rPr lang="en-US" sz="1600" dirty="0">
                    <a:solidFill>
                      <a:srgbClr val="000000"/>
                    </a:solidFill>
                    <a:ea typeface="Calibri" panose="020F0502020204030204" pitchFamily="34" charset="0"/>
                    <a:cs typeface="Times New Roman" panose="02020603050405020304" pitchFamily="18" charset="0"/>
                  </a:rPr>
                  <a:t>-6.0205999132796239042747778944899</a:t>
                </a:r>
                <a:endParaRPr lang="en-US" sz="1600" dirty="0">
                  <a:effectLst/>
                  <a:ea typeface="Calibri" panose="020F0502020204030204" pitchFamily="34" charset="0"/>
                  <a:cs typeface="Times New Roman" panose="02020603050405020304" pitchFamily="18" charset="0"/>
                </a:endParaRPr>
              </a:p>
              <a:p>
                <a:r>
                  <a:rPr lang="en-US" sz="1600" dirty="0"/>
                  <a:t> </a:t>
                </a:r>
              </a:p>
              <a:p>
                <a:r>
                  <a:rPr lang="en-US" sz="1600" dirty="0"/>
                  <a:t>9. </a:t>
                </a:r>
                <a:r>
                  <a:rPr lang="en-US" sz="1600" dirty="0">
                    <a:effectLst/>
                    <a:ea typeface="Calibri" panose="020F0502020204030204" pitchFamily="34" charset="0"/>
                    <a:cs typeface="Times New Roman" panose="02020603050405020304" pitchFamily="18" charset="0"/>
                  </a:rPr>
                  <a:t>Is your calculation approximately the same as the result from Part 1 Step 2? </a:t>
                </a:r>
                <a:r>
                  <a:rPr lang="en-US" sz="1600" dirty="0"/>
                  <a:t>[4 points] </a:t>
                </a:r>
                <a:endParaRPr lang="en-US" sz="1600" dirty="0">
                  <a:effectLst/>
                  <a:ea typeface="Calibri" panose="020F0502020204030204" pitchFamily="34" charset="0"/>
                  <a:cs typeface="Times New Roman" panose="02020603050405020304" pitchFamily="18" charset="0"/>
                </a:endParaRPr>
              </a:p>
              <a:p>
                <a:r>
                  <a:rPr lang="en-US" sz="1600" b="1" dirty="0"/>
                  <a:t>Answer: </a:t>
                </a:r>
                <a:r>
                  <a:rPr lang="en-US" sz="1600" dirty="0"/>
                  <a:t>Yes</a:t>
                </a:r>
              </a:p>
              <a:p>
                <a:endParaRPr lang="en-US" sz="1600" dirty="0"/>
              </a:p>
            </p:txBody>
          </p:sp>
        </mc:Choice>
        <mc:Fallback xmlns="">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457200" y="1143000"/>
                <a:ext cx="7696200" cy="5105400"/>
              </a:xfrm>
              <a:prstGeom prst="rect">
                <a:avLst/>
              </a:prstGeom>
              <a:blipFill>
                <a:blip r:embed="rId2"/>
                <a:stretch>
                  <a:fillRect l="-396"/>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1027D79C-24D6-06F6-F09D-BDB4E6AB9F78}"/>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5 - Free Space Path Loss - Cont.</a:t>
            </a:r>
          </a:p>
        </p:txBody>
      </p:sp>
    </p:spTree>
    <p:extLst>
      <p:ext uri="{BB962C8B-B14F-4D97-AF65-F5344CB8AC3E}">
        <p14:creationId xmlns:p14="http://schemas.microsoft.com/office/powerpoint/2010/main" val="137072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54765" y="1330326"/>
            <a:ext cx="7313612" cy="453707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DeVry &gt; NETW310 &gt; Module 5: Antenna Gain and Free Space Path Loss </a:t>
            </a:r>
          </a:p>
          <a:p>
            <a:br>
              <a:rPr lang="en-US" sz="1600" dirty="0"/>
            </a:br>
            <a:r>
              <a:rPr lang="en-US" sz="1600" dirty="0"/>
              <a:t>2. Radio theory and link planning for Wireless LAN (WLAN) </a:t>
            </a:r>
            <a:r>
              <a:rPr lang="en-US" sz="1200" dirty="0">
                <a:hlinkClick r:id="rId2"/>
              </a:rPr>
              <a:t>http://www.swisswireless.org/wlan_calc_en.html</a:t>
            </a:r>
            <a:r>
              <a:rPr lang="en-US" sz="1200" dirty="0"/>
              <a:t> </a:t>
            </a:r>
          </a:p>
          <a:p>
            <a:endParaRPr lang="en-US" sz="1200" dirty="0"/>
          </a:p>
        </p:txBody>
      </p:sp>
      <p:sp>
        <p:nvSpPr>
          <p:cNvPr id="5" name="Title 1">
            <a:extLst>
              <a:ext uri="{FF2B5EF4-FFF2-40B4-BE49-F238E27FC236}">
                <a16:creationId xmlns:a16="http://schemas.microsoft.com/office/drawing/2014/main" id="{E0B07064-5C28-2DEC-C046-79668FB102BA}"/>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5 - References</a:t>
            </a:r>
          </a:p>
        </p:txBody>
      </p:sp>
    </p:spTree>
    <p:extLst>
      <p:ext uri="{BB962C8B-B14F-4D97-AF65-F5344CB8AC3E}">
        <p14:creationId xmlns:p14="http://schemas.microsoft.com/office/powerpoint/2010/main" val="1470332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FD3230-A466-7F1C-E93D-8ADE2034FE1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33FBCDA-44FE-FE6C-0BEF-492B36297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DFF2156-7A95-FABC-0F43-FBF41AF5C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D862927-8E7C-1CF3-9054-5F643FA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EBCAA50-ED4E-D876-32F9-E344C8AF6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156FE93-93B9-9DB2-38E7-CED96F5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FC6D3AE1-14F6-B68B-DF8B-DA84D09A7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ADBB2B5-9A21-0652-5880-773B0082C513}"/>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dirty="0">
                <a:solidFill>
                  <a:srgbClr val="FFFFFF"/>
                </a:solidFill>
              </a:rPr>
              <a:t>NETW310</a:t>
            </a:r>
            <a:br>
              <a:rPr lang="en-US" sz="3300" dirty="0">
                <a:solidFill>
                  <a:srgbClr val="FFFFFF"/>
                </a:solidFill>
              </a:rPr>
            </a:br>
            <a:r>
              <a:rPr lang="en-US" sz="3300" dirty="0">
                <a:solidFill>
                  <a:srgbClr val="FFFFFF"/>
                </a:solidFill>
              </a:rPr>
              <a:t>Module 6</a:t>
            </a:r>
            <a:br>
              <a:rPr lang="en-US" sz="3300" dirty="0">
                <a:solidFill>
                  <a:srgbClr val="FFFFFF"/>
                </a:solidFill>
              </a:rPr>
            </a:br>
            <a:br>
              <a:rPr lang="en-US" sz="3300" dirty="0">
                <a:solidFill>
                  <a:srgbClr val="FFFFFF"/>
                </a:solidFill>
              </a:rPr>
            </a:br>
            <a:br>
              <a:rPr lang="en-US" sz="3300" dirty="0">
                <a:solidFill>
                  <a:srgbClr val="FFFFFF"/>
                </a:solidFill>
              </a:rPr>
            </a:br>
            <a:r>
              <a:rPr lang="en-US" sz="3300" dirty="0">
                <a:solidFill>
                  <a:srgbClr val="FFFFFF"/>
                </a:solidFill>
              </a:rPr>
              <a:t>Bit Error Rate of Fading Channels</a:t>
            </a:r>
            <a:br>
              <a:rPr lang="en-US" sz="3300" dirty="0">
                <a:solidFill>
                  <a:srgbClr val="FFFFFF"/>
                </a:solidFill>
              </a:rPr>
            </a:br>
            <a:endParaRPr lang="en-US" sz="3300" dirty="0">
              <a:solidFill>
                <a:srgbClr val="FFFFFF"/>
              </a:solidFill>
            </a:endParaRPr>
          </a:p>
        </p:txBody>
      </p:sp>
    </p:spTree>
    <p:extLst>
      <p:ext uri="{BB962C8B-B14F-4D97-AF65-F5344CB8AC3E}">
        <p14:creationId xmlns:p14="http://schemas.microsoft.com/office/powerpoint/2010/main" val="29761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85800" y="1083364"/>
            <a:ext cx="7524945"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panose="02020603050405020304" pitchFamily="18" charset="0"/>
              </a:rPr>
              <a:t>This screenshot should show the bit rate error performance of both AWGN and Rician fading channels.</a:t>
            </a:r>
            <a:endParaRPr lang="en-US" sz="1600" dirty="0"/>
          </a:p>
        </p:txBody>
      </p:sp>
      <p:pic>
        <p:nvPicPr>
          <p:cNvPr id="4" name="Picture 3">
            <a:extLst>
              <a:ext uri="{FF2B5EF4-FFF2-40B4-BE49-F238E27FC236}">
                <a16:creationId xmlns:a16="http://schemas.microsoft.com/office/drawing/2014/main" id="{6B45740C-C5F6-27A7-9E6E-B68E595F6468}"/>
              </a:ext>
            </a:extLst>
          </p:cNvPr>
          <p:cNvPicPr>
            <a:picLocks noChangeAspect="1"/>
          </p:cNvPicPr>
          <p:nvPr/>
        </p:nvPicPr>
        <p:blipFill>
          <a:blip r:embed="rId2"/>
          <a:stretch>
            <a:fillRect/>
          </a:stretch>
        </p:blipFill>
        <p:spPr>
          <a:xfrm>
            <a:off x="1914622" y="2149822"/>
            <a:ext cx="5067300" cy="3771900"/>
          </a:xfrm>
          <a:prstGeom prst="rect">
            <a:avLst/>
          </a:prstGeom>
        </p:spPr>
      </p:pic>
      <p:sp>
        <p:nvSpPr>
          <p:cNvPr id="2" name="Title 1">
            <a:extLst>
              <a:ext uri="{FF2B5EF4-FFF2-40B4-BE49-F238E27FC236}">
                <a16:creationId xmlns:a16="http://schemas.microsoft.com/office/drawing/2014/main" id="{D8D22F08-6E96-BC06-0EF0-9C60ED80391A}"/>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t>NETW310 - </a:t>
            </a:r>
            <a:r>
              <a:rPr lang="en-US" sz="2400" b="1" dirty="0">
                <a:solidFill>
                  <a:schemeClr val="dk1"/>
                </a:solidFill>
              </a:rPr>
              <a:t>Module 5 - </a:t>
            </a:r>
            <a:r>
              <a:rPr lang="en-US" sz="2400" dirty="0">
                <a:solidFill>
                  <a:srgbClr val="000000"/>
                </a:solidFill>
                <a:ea typeface="Times New Roman" panose="02020603050405020304" pitchFamily="18" charset="0"/>
                <a:cs typeface="Calibri" panose="020F0502020204030204" pitchFamily="34" charset="0"/>
              </a:rPr>
              <a:t>AWGN Channel and Rician Channel </a:t>
            </a:r>
            <a:endParaRPr lang="en-US" sz="2400" dirty="0">
              <a:solidFill>
                <a:schemeClr val="dk1"/>
              </a:solidFill>
            </a:endParaRPr>
          </a:p>
        </p:txBody>
      </p:sp>
    </p:spTree>
    <p:extLst>
      <p:ext uri="{BB962C8B-B14F-4D97-AF65-F5344CB8AC3E}">
        <p14:creationId xmlns:p14="http://schemas.microsoft.com/office/powerpoint/2010/main" val="368455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685800" y="1143000"/>
            <a:ext cx="7524946" cy="4436163"/>
          </a:xfrm>
        </p:spPr>
        <p:txBody>
          <a:bodyPr>
            <a:normAutofit/>
          </a:bodyPr>
          <a:lstStyle/>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b</a:t>
            </a:r>
            <a:r>
              <a:rPr lang="en-US" sz="1600" dirty="0">
                <a:effectLst/>
                <a:latin typeface="Calibri" panose="020F0502020204030204" pitchFamily="34" charset="0"/>
                <a:ea typeface="Calibri" panose="020F0502020204030204" pitchFamily="34" charset="0"/>
                <a:cs typeface="Calibri" panose="020F0502020204030204" pitchFamily="34" charset="0"/>
              </a:rPr>
              <a:t>/N</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a:t>
            </a:r>
            <a:r>
              <a:rPr lang="en-US" sz="1600" dirty="0">
                <a:effectLst/>
                <a:latin typeface="Calibri" panose="020F0502020204030204" pitchFamily="34" charset="0"/>
                <a:ea typeface="Calibri" panose="020F0502020204030204" pitchFamily="34" charset="0"/>
                <a:cs typeface="Calibri" panose="020F0502020204030204" pitchFamily="34" charset="0"/>
              </a:rPr>
              <a:t>), respectively.</a:t>
            </a: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b="1" dirty="0">
                <a:latin typeface="Calibri" panose="020F0502020204030204" pitchFamily="34" charset="0"/>
                <a:cs typeface="Times New Roman" panose="02020603050405020304" pitchFamily="18" charset="0"/>
              </a:rPr>
              <a:t>Answer: </a:t>
            </a:r>
            <a:r>
              <a:rPr lang="en-US" sz="1600" dirty="0">
                <a:latin typeface="Calibri" panose="020F0502020204030204" pitchFamily="34" charset="0"/>
                <a:cs typeface="Times New Roman" panose="02020603050405020304" pitchFamily="18" charset="0"/>
              </a:rPr>
              <a:t>AWGN has a lower bit error rate between </a:t>
            </a:r>
            <a:r>
              <a:rPr lang="en-US" sz="1600" dirty="0">
                <a:latin typeface="Calibri" panose="020F0502020204030204" pitchFamily="34" charset="0"/>
                <a:ea typeface="Calibri" panose="020F0502020204030204" pitchFamily="34" charset="0"/>
                <a:cs typeface="Calibri" panose="020F0502020204030204" pitchFamily="34" charset="0"/>
              </a:rPr>
              <a:t>5- and 10-dB Signal to Noise Ratio</a:t>
            </a:r>
            <a:endParaRPr lang="en-US" sz="1600" dirty="0"/>
          </a:p>
        </p:txBody>
      </p:sp>
      <p:sp>
        <p:nvSpPr>
          <p:cNvPr id="2" name="Title 1">
            <a:extLst>
              <a:ext uri="{FF2B5EF4-FFF2-40B4-BE49-F238E27FC236}">
                <a16:creationId xmlns:a16="http://schemas.microsoft.com/office/drawing/2014/main" id="{564787AB-70F1-F1F8-0587-F447FAB7FC30}"/>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t>NETW310 - </a:t>
            </a:r>
            <a:r>
              <a:rPr lang="en-US" sz="2400" b="1" dirty="0">
                <a:solidFill>
                  <a:schemeClr val="dk1"/>
                </a:solidFill>
              </a:rPr>
              <a:t>Module 5 - </a:t>
            </a:r>
            <a:r>
              <a:rPr lang="en-US" sz="2400" dirty="0">
                <a:solidFill>
                  <a:srgbClr val="000000"/>
                </a:solidFill>
                <a:ea typeface="Times New Roman" panose="02020603050405020304" pitchFamily="18" charset="0"/>
                <a:cs typeface="Calibri" panose="020F0502020204030204" pitchFamily="34" charset="0"/>
              </a:rPr>
              <a:t>AWGN Channel and Rician Channel </a:t>
            </a:r>
            <a:endParaRPr lang="en-US" sz="2400" dirty="0">
              <a:solidFill>
                <a:schemeClr val="dk1"/>
              </a:solidFill>
            </a:endParaRPr>
          </a:p>
        </p:txBody>
      </p:sp>
    </p:spTree>
    <p:extLst>
      <p:ext uri="{BB962C8B-B14F-4D97-AF65-F5344CB8AC3E}">
        <p14:creationId xmlns:p14="http://schemas.microsoft.com/office/powerpoint/2010/main" val="398973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06333" y="1037644"/>
            <a:ext cx="7201293"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a:lnSpc>
                <a:spcPct val="115000"/>
              </a:lnSpc>
              <a:spcBef>
                <a:spcPts val="0"/>
              </a:spcBef>
              <a:spcAft>
                <a:spcPts val="0"/>
              </a:spcAft>
              <a:buAutoNum type="arabicPeriod"/>
            </a:pPr>
            <a:r>
              <a:rPr lang="fr-FR" sz="1600" dirty="0">
                <a:latin typeface="Calibri" panose="020F0502020204030204" pitchFamily="34" charset="0"/>
                <a:ea typeface="Calibri" panose="020F0502020204030204" pitchFamily="34" charset="0"/>
                <a:cs typeface="Times New Roman" panose="02020603050405020304" pitchFamily="18" charset="0"/>
              </a:rPr>
              <a:t>NETW310 CP Guide Module 6 </a:t>
            </a:r>
            <a:r>
              <a:rPr lang="fr-FR" sz="1600" dirty="0" err="1">
                <a:latin typeface="Calibri" panose="020F0502020204030204" pitchFamily="34" charset="0"/>
                <a:ea typeface="Calibri" panose="020F0502020204030204" pitchFamily="34" charset="0"/>
                <a:cs typeface="Times New Roman" panose="02020603050405020304" pitchFamily="18" charset="0"/>
              </a:rPr>
              <a:t>Dec</a:t>
            </a:r>
            <a:r>
              <a:rPr lang="fr-FR" sz="1600" dirty="0">
                <a:latin typeface="Calibri" panose="020F0502020204030204" pitchFamily="34" charset="0"/>
                <a:ea typeface="Calibri" panose="020F0502020204030204" pitchFamily="34" charset="0"/>
                <a:cs typeface="Times New Roman" panose="02020603050405020304" pitchFamily="18" charset="0"/>
              </a:rPr>
              <a:t> 8 2024.docx</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Prof. Giomi’s live class on 04/09/2026</a:t>
            </a: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C187EA2A-E967-C015-1BD2-EB431654E3DA}"/>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6 - References</a:t>
            </a:r>
          </a:p>
        </p:txBody>
      </p:sp>
    </p:spTree>
    <p:extLst>
      <p:ext uri="{BB962C8B-B14F-4D97-AF65-F5344CB8AC3E}">
        <p14:creationId xmlns:p14="http://schemas.microsoft.com/office/powerpoint/2010/main" val="413755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F2C31E-C9C4-BD1F-7E0D-13EB8C1E1C20}"/>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24B240A-8121-E917-C63A-92184F6746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DBB6A7E-679A-39D4-50F8-BAE64C607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2E4085C-3EAB-DAAD-2A4A-74DAFBFA2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D19C204-242A-584A-B034-D5C3D62D4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2786DF58-9E4F-9E5D-9AD4-D361320A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26B99C44-7AFC-2C61-2121-FB4097CF8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62F44B5-41A6-3082-99ED-0319E2210F73}"/>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dirty="0">
                <a:solidFill>
                  <a:srgbClr val="FFFFFF"/>
                </a:solidFill>
              </a:rPr>
              <a:t>NETW310</a:t>
            </a:r>
            <a:br>
              <a:rPr lang="en-US" sz="3300" dirty="0">
                <a:solidFill>
                  <a:srgbClr val="FFFFFF"/>
                </a:solidFill>
              </a:rPr>
            </a:br>
            <a:r>
              <a:rPr lang="en-US" sz="3300" dirty="0">
                <a:solidFill>
                  <a:srgbClr val="FFFFFF"/>
                </a:solidFill>
              </a:rPr>
              <a:t>Project Challenges</a:t>
            </a:r>
            <a:br>
              <a:rPr lang="en-US" sz="3300" dirty="0">
                <a:solidFill>
                  <a:srgbClr val="FFFFFF"/>
                </a:solidFill>
              </a:rPr>
            </a:br>
            <a:br>
              <a:rPr lang="en-US" sz="3300" dirty="0">
                <a:solidFill>
                  <a:srgbClr val="FFFFFF"/>
                </a:solidFill>
              </a:rPr>
            </a:br>
            <a:br>
              <a:rPr lang="en-US" sz="3300" dirty="0">
                <a:solidFill>
                  <a:srgbClr val="FFFFFF"/>
                </a:solidFill>
              </a:rPr>
            </a:br>
            <a:br>
              <a:rPr lang="en-US" sz="3300" dirty="0">
                <a:solidFill>
                  <a:srgbClr val="FFFFFF"/>
                </a:solidFill>
              </a:rPr>
            </a:br>
            <a:endParaRPr lang="en-US" sz="3300" dirty="0">
              <a:solidFill>
                <a:srgbClr val="FFFFFF"/>
              </a:solidFill>
            </a:endParaRPr>
          </a:p>
        </p:txBody>
      </p:sp>
      <p:sp>
        <p:nvSpPr>
          <p:cNvPr id="3" name="Content Placeholder 2">
            <a:extLst>
              <a:ext uri="{FF2B5EF4-FFF2-40B4-BE49-F238E27FC236}">
                <a16:creationId xmlns:a16="http://schemas.microsoft.com/office/drawing/2014/main" id="{264AF7FD-39AD-71D0-E1CB-16EF7E6A0238}"/>
              </a:ext>
            </a:extLst>
          </p:cNvPr>
          <p:cNvSpPr txBox="1">
            <a:spLocks/>
          </p:cNvSpPr>
          <p:nvPr/>
        </p:nvSpPr>
        <p:spPr>
          <a:xfrm>
            <a:off x="914400" y="4550192"/>
            <a:ext cx="7315200" cy="2133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defRPr/>
            </a:pPr>
            <a:r>
              <a:rPr lang="en-US" sz="1600" dirty="0">
                <a:solidFill>
                  <a:schemeClr val="tx1"/>
                </a:solidFill>
              </a:rPr>
              <a:t>One of the main challenges in this project was interpreting signals on the oscilloscope and spectrum analyzer and matching them to the expected results. I also had to work through translating formulas into simulations, especially with AM signals and verifying the correct frequencies. </a:t>
            </a:r>
            <a:br>
              <a:rPr lang="en-US" sz="1600" dirty="0">
                <a:solidFill>
                  <a:schemeClr val="tx1"/>
                </a:solidFill>
              </a:rPr>
            </a:br>
            <a:br>
              <a:rPr lang="en-US" sz="1600" dirty="0">
                <a:solidFill>
                  <a:schemeClr val="tx1"/>
                </a:solidFill>
              </a:rPr>
            </a:br>
            <a:r>
              <a:rPr lang="en-US" sz="1600" dirty="0">
                <a:solidFill>
                  <a:schemeClr val="tx1"/>
                </a:solidFill>
              </a:rPr>
              <a:t>Another challenge was keeping calculations accurate for antenna gain and path loss. Overall, the difficulty was making sure everything stayed consistent from theory to simulation to results.</a:t>
            </a:r>
            <a:endParaRPr kumimoji="0" lang="en-US" sz="16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4841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95FA77-902C-F52A-6D0F-FE598BA53EF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5B7A1CA-4753-E2C5-07D6-0CFAABB97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058B335-F6F5-E7B7-0544-7AE67595E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AB1148C-A54D-1FD1-C72B-B7CCB331B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9BC16C6-F916-1EF2-9CC3-F3A1B61A4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DC30997-217B-50B0-FEBD-5D7823460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566E5298-4B9E-A435-6635-7425B5A7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461F6E3-153C-CD7B-D0AD-DA9511E6BFC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dirty="0">
                <a:solidFill>
                  <a:srgbClr val="FFFFFF"/>
                </a:solidFill>
              </a:rPr>
              <a:t>NETW310</a:t>
            </a:r>
            <a:br>
              <a:rPr lang="en-US" sz="3300" dirty="0">
                <a:solidFill>
                  <a:srgbClr val="FFFFFF"/>
                </a:solidFill>
              </a:rPr>
            </a:br>
            <a:r>
              <a:rPr lang="en-US" sz="3300" dirty="0">
                <a:solidFill>
                  <a:srgbClr val="FFFFFF"/>
                </a:solidFill>
              </a:rPr>
              <a:t>Career Skills Obtained</a:t>
            </a:r>
            <a:br>
              <a:rPr lang="en-US" sz="3300" dirty="0">
                <a:solidFill>
                  <a:srgbClr val="FFFFFF"/>
                </a:solidFill>
              </a:rPr>
            </a:br>
            <a:br>
              <a:rPr lang="en-US" sz="3300" dirty="0">
                <a:solidFill>
                  <a:srgbClr val="FFFFFF"/>
                </a:solidFill>
              </a:rPr>
            </a:br>
            <a:br>
              <a:rPr lang="en-US" sz="3300" dirty="0">
                <a:solidFill>
                  <a:srgbClr val="FFFFFF"/>
                </a:solidFill>
              </a:rPr>
            </a:br>
            <a:br>
              <a:rPr lang="en-US" sz="3300" dirty="0">
                <a:solidFill>
                  <a:srgbClr val="FFFFFF"/>
                </a:solidFill>
              </a:rPr>
            </a:br>
            <a:endParaRPr lang="en-US" sz="3300" dirty="0">
              <a:solidFill>
                <a:srgbClr val="FFFFFF"/>
              </a:solidFill>
            </a:endParaRPr>
          </a:p>
        </p:txBody>
      </p:sp>
      <p:sp>
        <p:nvSpPr>
          <p:cNvPr id="3" name="Content Placeholder 2">
            <a:extLst>
              <a:ext uri="{FF2B5EF4-FFF2-40B4-BE49-F238E27FC236}">
                <a16:creationId xmlns:a16="http://schemas.microsoft.com/office/drawing/2014/main" id="{5A4040FF-B915-6C96-2AF4-C6108D433394}"/>
              </a:ext>
            </a:extLst>
          </p:cNvPr>
          <p:cNvSpPr txBox="1">
            <a:spLocks/>
          </p:cNvSpPr>
          <p:nvPr/>
        </p:nvSpPr>
        <p:spPr>
          <a:xfrm>
            <a:off x="914400" y="4550192"/>
            <a:ext cx="8382000" cy="2133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defRPr/>
            </a:pPr>
            <a:r>
              <a:rPr lang="en-US" sz="1400" dirty="0">
                <a:solidFill>
                  <a:schemeClr val="tx1"/>
                </a:solidFill>
                <a:latin typeface="+mj-lt"/>
              </a:rPr>
              <a:t>Signal analysis and interpretation using oscilloscopes and spectrum analyzers</a:t>
            </a:r>
          </a:p>
          <a:p>
            <a:pPr marL="285750" indent="-285750" algn="l">
              <a:buFont typeface="Arial" panose="020B0604020202020204" pitchFamily="34" charset="0"/>
              <a:buChar char="•"/>
              <a:defRPr/>
            </a:pPr>
            <a:r>
              <a:rPr lang="en-US" sz="1400" dirty="0">
                <a:solidFill>
                  <a:schemeClr val="tx1"/>
                </a:solidFill>
                <a:latin typeface="+mj-lt"/>
              </a:rPr>
              <a:t>Understanding of AM and FM modulation techniques</a:t>
            </a:r>
          </a:p>
          <a:p>
            <a:pPr marL="285750" indent="-285750" algn="l">
              <a:buFont typeface="Arial" panose="020B0604020202020204" pitchFamily="34" charset="0"/>
              <a:buChar char="•"/>
              <a:defRPr/>
            </a:pPr>
            <a:r>
              <a:rPr lang="en-US" sz="1400" dirty="0">
                <a:solidFill>
                  <a:schemeClr val="tx1"/>
                </a:solidFill>
                <a:latin typeface="+mj-lt"/>
              </a:rPr>
              <a:t>Knowledge of pulse code modulation (PCM) and line coding methods</a:t>
            </a:r>
          </a:p>
          <a:p>
            <a:pPr marL="285750" indent="-285750" algn="l">
              <a:buFont typeface="Arial" panose="020B0604020202020204" pitchFamily="34" charset="0"/>
              <a:buChar char="•"/>
              <a:defRPr/>
            </a:pPr>
            <a:r>
              <a:rPr lang="en-US" sz="1400" dirty="0">
                <a:solidFill>
                  <a:schemeClr val="tx1"/>
                </a:solidFill>
                <a:latin typeface="+mj-lt"/>
              </a:rPr>
              <a:t>Ability to evaluate antenna gain and free space path loss</a:t>
            </a:r>
          </a:p>
          <a:p>
            <a:pPr marL="285750" indent="-285750" algn="l">
              <a:buFont typeface="Arial" panose="020B0604020202020204" pitchFamily="34" charset="0"/>
              <a:buChar char="•"/>
              <a:defRPr/>
            </a:pPr>
            <a:r>
              <a:rPr lang="en-US" sz="1400" dirty="0">
                <a:solidFill>
                  <a:schemeClr val="tx1"/>
                </a:solidFill>
                <a:latin typeface="+mj-lt"/>
              </a:rPr>
              <a:t>Understanding of bit error rate (BER) and channel performance</a:t>
            </a:r>
          </a:p>
          <a:p>
            <a:pPr marL="285750" indent="-285750" algn="l">
              <a:buFont typeface="Arial" panose="020B0604020202020204" pitchFamily="34" charset="0"/>
              <a:buChar char="•"/>
              <a:defRPr/>
            </a:pPr>
            <a:r>
              <a:rPr lang="en-US" sz="1400" dirty="0">
                <a:solidFill>
                  <a:schemeClr val="tx1"/>
                </a:solidFill>
                <a:latin typeface="+mj-lt"/>
              </a:rPr>
              <a:t>Structured cabling standards and best practices</a:t>
            </a:r>
          </a:p>
          <a:p>
            <a:pPr marL="285750" indent="-285750" algn="l">
              <a:buFont typeface="Arial" panose="020B0604020202020204" pitchFamily="34" charset="0"/>
              <a:buChar char="•"/>
              <a:defRPr/>
            </a:pPr>
            <a:r>
              <a:rPr lang="en-US" sz="1400" dirty="0">
                <a:solidFill>
                  <a:schemeClr val="tx1"/>
                </a:solidFill>
                <a:latin typeface="+mj-lt"/>
              </a:rPr>
              <a:t>Hands-on experience with simulation tools (Multisim and MATLAB)</a:t>
            </a:r>
          </a:p>
          <a:p>
            <a:pPr marL="285750" indent="-285750" algn="l">
              <a:buFont typeface="Arial" panose="020B0604020202020204" pitchFamily="34" charset="0"/>
              <a:buChar char="•"/>
              <a:defRPr/>
            </a:pPr>
            <a:r>
              <a:rPr lang="en-US" sz="1400" dirty="0">
                <a:solidFill>
                  <a:schemeClr val="tx1"/>
                </a:solidFill>
                <a:latin typeface="+mj-lt"/>
              </a:rPr>
              <a:t>Ability to connect theoretical concepts to real-world technical scenarios</a:t>
            </a:r>
            <a:r>
              <a:rPr kumimoji="0" lang="en-US" sz="1400" b="0" i="0" u="none" strike="noStrike" kern="1200" cap="none" spc="0" normalizeH="0" baseline="0" noProof="0" dirty="0">
                <a:ln>
                  <a:noFill/>
                </a:ln>
                <a:solidFill>
                  <a:schemeClr val="tx1"/>
                </a:solidFill>
                <a:effectLst/>
                <a:uLnTx/>
                <a:uFillTx/>
                <a:latin typeface="+mj-lt"/>
                <a:ea typeface="+mn-ea"/>
                <a:cs typeface="+mn-cs"/>
              </a:rPr>
              <a:t> </a:t>
            </a:r>
          </a:p>
        </p:txBody>
      </p:sp>
    </p:spTree>
    <p:extLst>
      <p:ext uri="{BB962C8B-B14F-4D97-AF65-F5344CB8AC3E}">
        <p14:creationId xmlns:p14="http://schemas.microsoft.com/office/powerpoint/2010/main" val="36869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71B227-7B81-DA12-3D75-0499CC14B11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105A386-D79A-1124-3663-35161DA9C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2296D05-11DC-5D3B-DDFD-569A9EBFB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ADC8242-FEC1-A0A9-9417-6B3F83BF7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306BC1C-972C-35A4-6914-AD4BCAA07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6793511-C0E1-938B-206F-26C743774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7A44E6E-E1B5-206F-0990-4D030D803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A850FB6-4F07-2789-B773-F57A2D9BB551}"/>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dirty="0">
                <a:solidFill>
                  <a:srgbClr val="FFFFFF"/>
                </a:solidFill>
              </a:rPr>
              <a:t>NETW310</a:t>
            </a:r>
            <a:br>
              <a:rPr lang="en-US" sz="3300" dirty="0">
                <a:solidFill>
                  <a:srgbClr val="FFFFFF"/>
                </a:solidFill>
              </a:rPr>
            </a:br>
            <a:r>
              <a:rPr lang="en-US" sz="3300" dirty="0">
                <a:solidFill>
                  <a:srgbClr val="FFFFFF"/>
                </a:solidFill>
              </a:rPr>
              <a:t>Conclusion</a:t>
            </a:r>
            <a:br>
              <a:rPr lang="en-US" sz="3300" dirty="0">
                <a:solidFill>
                  <a:srgbClr val="FFFFFF"/>
                </a:solidFill>
              </a:rPr>
            </a:br>
            <a:br>
              <a:rPr lang="en-US" sz="3300" dirty="0">
                <a:solidFill>
                  <a:srgbClr val="FFFFFF"/>
                </a:solidFill>
              </a:rPr>
            </a:br>
            <a:br>
              <a:rPr lang="en-US" sz="3300" dirty="0">
                <a:solidFill>
                  <a:srgbClr val="FFFFFF"/>
                </a:solidFill>
              </a:rPr>
            </a:br>
            <a:br>
              <a:rPr lang="en-US" sz="3300" dirty="0">
                <a:solidFill>
                  <a:srgbClr val="FFFFFF"/>
                </a:solidFill>
              </a:rPr>
            </a:br>
            <a:endParaRPr lang="en-US" sz="3300" dirty="0">
              <a:solidFill>
                <a:srgbClr val="FFFFFF"/>
              </a:solidFill>
            </a:endParaRPr>
          </a:p>
        </p:txBody>
      </p:sp>
      <p:sp>
        <p:nvSpPr>
          <p:cNvPr id="3" name="Content Placeholder 2">
            <a:extLst>
              <a:ext uri="{FF2B5EF4-FFF2-40B4-BE49-F238E27FC236}">
                <a16:creationId xmlns:a16="http://schemas.microsoft.com/office/drawing/2014/main" id="{1E27082D-2D83-2669-A770-690911B8B7C5}"/>
              </a:ext>
            </a:extLst>
          </p:cNvPr>
          <p:cNvSpPr txBox="1">
            <a:spLocks/>
          </p:cNvSpPr>
          <p:nvPr/>
        </p:nvSpPr>
        <p:spPr>
          <a:xfrm>
            <a:off x="457200" y="4572000"/>
            <a:ext cx="8382000" cy="220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tx1"/>
                </a:solidFill>
              </a:rPr>
              <a:t>In conclusion, this project allowed me to apply core technical concepts across areas such as signal analysis, AM/FM modulation, pulse code modulation, line coding, structured cabling, antenna gain, free space path loss, and bit error rate. </a:t>
            </a:r>
          </a:p>
          <a:p>
            <a:pPr algn="l"/>
            <a:endParaRPr lang="en-US" sz="1600" dirty="0">
              <a:solidFill>
                <a:schemeClr val="tx1"/>
              </a:solidFill>
            </a:endParaRPr>
          </a:p>
          <a:p>
            <a:pPr algn="l"/>
            <a:r>
              <a:rPr lang="en-US" sz="1600" dirty="0">
                <a:solidFill>
                  <a:schemeClr val="tx1"/>
                </a:solidFill>
              </a:rPr>
              <a:t>These exercises helped me connect the material to both academic and real-world technical scenarios. Overall, the project strengthened my understanding of how networking and telecommunications systems are designed, measured, and evaluated.</a:t>
            </a:r>
          </a:p>
        </p:txBody>
      </p:sp>
    </p:spTree>
    <p:extLst>
      <p:ext uri="{BB962C8B-B14F-4D97-AF65-F5344CB8AC3E}">
        <p14:creationId xmlns:p14="http://schemas.microsoft.com/office/powerpoint/2010/main" val="2444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419FE4-C7C2-7173-E999-B44504A5982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8F26B19-2691-6F4D-DC03-8EBA2A0AF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4183BE26-FDA8-09D6-18A5-7BC5B605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F07871F-0712-8A7D-5030-18360709F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057DD4D-F21B-03B8-D7A8-47C3C7ED7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1FD8B36-ACCF-E490-66FF-3CF5AA45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3C1FD4D4-AD56-DE48-11E3-9142EA48D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3523C28-4E96-EBFF-8C3D-579D55669B9C}"/>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3300" b="1">
                <a:solidFill>
                  <a:srgbClr val="FFFFFF"/>
                </a:solidFill>
              </a:rPr>
              <a:t>NETW310</a:t>
            </a:r>
            <a:br>
              <a:rPr lang="en-US" sz="3300">
                <a:solidFill>
                  <a:srgbClr val="FFFFFF"/>
                </a:solidFill>
              </a:rPr>
            </a:br>
            <a:r>
              <a:rPr lang="en-US" sz="3300">
                <a:solidFill>
                  <a:srgbClr val="FFFFFF"/>
                </a:solidFill>
              </a:rPr>
              <a:t>Module 2</a:t>
            </a:r>
            <a:br>
              <a:rPr lang="en-US" sz="3300">
                <a:solidFill>
                  <a:srgbClr val="FFFFFF"/>
                </a:solidFill>
              </a:rPr>
            </a:br>
            <a:br>
              <a:rPr lang="en-US" sz="3300">
                <a:solidFill>
                  <a:srgbClr val="FFFFFF"/>
                </a:solidFill>
              </a:rPr>
            </a:br>
            <a:br>
              <a:rPr lang="en-US" sz="3300">
                <a:solidFill>
                  <a:srgbClr val="FFFFFF"/>
                </a:solidFill>
              </a:rPr>
            </a:br>
            <a:r>
              <a:rPr lang="en-US" sz="3300">
                <a:solidFill>
                  <a:srgbClr val="FFFFFF"/>
                </a:solidFill>
              </a:rPr>
              <a:t>Baseband Signals and AM/FM Signals</a:t>
            </a:r>
            <a:br>
              <a:rPr lang="en-US" sz="3300">
                <a:solidFill>
                  <a:srgbClr val="FFFFFF"/>
                </a:solidFill>
              </a:rPr>
            </a:br>
            <a:endParaRPr lang="en-US" sz="3300">
              <a:solidFill>
                <a:srgbClr val="FFFFFF"/>
              </a:solidFill>
            </a:endParaRPr>
          </a:p>
        </p:txBody>
      </p:sp>
    </p:spTree>
    <p:extLst>
      <p:ext uri="{BB962C8B-B14F-4D97-AF65-F5344CB8AC3E}">
        <p14:creationId xmlns:p14="http://schemas.microsoft.com/office/powerpoint/2010/main" val="10066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DEAAA5-989D-4B68-BAC3-164C5D121040}"/>
              </a:ext>
            </a:extLst>
          </p:cNvPr>
          <p:cNvGraphicFramePr>
            <a:graphicFrameLocks noGrp="1"/>
          </p:cNvGraphicFramePr>
          <p:nvPr>
            <p:ph idx="1"/>
          </p:nvPr>
        </p:nvGraphicFramePr>
        <p:xfrm>
          <a:off x="1009453" y="4343400"/>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1.583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868.765 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385.663 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99707" y="100716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panose="02020603050405020304" pitchFamily="18" charset="0"/>
              </a:rPr>
              <a:t>The screenshot should show the spectrum analyzer displaying the signal’s harmonic spectrum and its panel settings. Record the signal voltage at each of the frequencies in the table.</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2 - Baseband Signals</a:t>
            </a:r>
          </a:p>
        </p:txBody>
      </p:sp>
      <p:pic>
        <p:nvPicPr>
          <p:cNvPr id="3" name="Picture 2">
            <a:extLst>
              <a:ext uri="{FF2B5EF4-FFF2-40B4-BE49-F238E27FC236}">
                <a16:creationId xmlns:a16="http://schemas.microsoft.com/office/drawing/2014/main" id="{E262BB1B-6BD9-F515-7EF3-5C95E7504CD6}"/>
              </a:ext>
            </a:extLst>
          </p:cNvPr>
          <p:cNvPicPr>
            <a:picLocks noChangeAspect="1"/>
          </p:cNvPicPr>
          <p:nvPr/>
        </p:nvPicPr>
        <p:blipFill>
          <a:blip r:embed="rId2"/>
          <a:stretch>
            <a:fillRect/>
          </a:stretch>
        </p:blipFill>
        <p:spPr>
          <a:xfrm>
            <a:off x="507069" y="1828800"/>
            <a:ext cx="8129861" cy="2261763"/>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99707"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the Oscilloscope should include the signal and the panel settings of the </a:t>
            </a:r>
            <a:r>
              <a:rPr lang="en-US" sz="1600" dirty="0">
                <a:latin typeface="Calibri" panose="020F0502020204030204" pitchFamily="34" charset="0"/>
                <a:ea typeface="Calibri" panose="020F0502020204030204" pitchFamily="34" charset="0"/>
                <a:cs typeface="Times New Roman" panose="02020603050405020304" pitchFamily="18" charset="0"/>
              </a:rPr>
              <a:t>oscilloscope. The screenshot of the Spectrum Analyzer should include the signal and the panel setting of the analyzer.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nvGraphicFramePr>
        <p:xfrm>
          <a:off x="4994274" y="4876801"/>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80.000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a:effectLst/>
                        </a:rPr>
                        <a:t>Carrier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100.000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110.000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9" name="TextBox 8">
            <a:extLst>
              <a:ext uri="{FF2B5EF4-FFF2-40B4-BE49-F238E27FC236}">
                <a16:creationId xmlns:a16="http://schemas.microsoft.com/office/drawing/2014/main" id="{F4CC2A37-9FA8-42F2-B902-A045428BD151}"/>
              </a:ext>
            </a:extLst>
          </p:cNvPr>
          <p:cNvSpPr txBox="1"/>
          <p:nvPr/>
        </p:nvSpPr>
        <p:spPr>
          <a:xfrm>
            <a:off x="685800"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4438452" y="1981200"/>
            <a:ext cx="3772294" cy="2862322"/>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7" name="Picture 16">
            <a:extLst>
              <a:ext uri="{FF2B5EF4-FFF2-40B4-BE49-F238E27FC236}">
                <a16:creationId xmlns:a16="http://schemas.microsoft.com/office/drawing/2014/main" id="{CC5232EA-50FB-D235-8836-D5A964C6C41D}"/>
              </a:ext>
            </a:extLst>
          </p:cNvPr>
          <p:cNvPicPr>
            <a:picLocks noChangeAspect="1"/>
          </p:cNvPicPr>
          <p:nvPr/>
        </p:nvPicPr>
        <p:blipFill>
          <a:blip r:embed="rId2"/>
          <a:stretch>
            <a:fillRect/>
          </a:stretch>
        </p:blipFill>
        <p:spPr>
          <a:xfrm>
            <a:off x="126063" y="2591631"/>
            <a:ext cx="4360114" cy="3348037"/>
          </a:xfrm>
          <a:prstGeom prst="rect">
            <a:avLst/>
          </a:prstGeom>
        </p:spPr>
      </p:pic>
      <p:pic>
        <p:nvPicPr>
          <p:cNvPr id="19" name="Picture 18">
            <a:extLst>
              <a:ext uri="{FF2B5EF4-FFF2-40B4-BE49-F238E27FC236}">
                <a16:creationId xmlns:a16="http://schemas.microsoft.com/office/drawing/2014/main" id="{55864C8E-E136-FA5D-F6C6-98B80646AAED}"/>
              </a:ext>
            </a:extLst>
          </p:cNvPr>
          <p:cNvPicPr>
            <a:picLocks noChangeAspect="1"/>
          </p:cNvPicPr>
          <p:nvPr/>
        </p:nvPicPr>
        <p:blipFill>
          <a:blip r:embed="rId3"/>
          <a:stretch>
            <a:fillRect/>
          </a:stretch>
        </p:blipFill>
        <p:spPr>
          <a:xfrm>
            <a:off x="4509528" y="2591631"/>
            <a:ext cx="4508409" cy="2036693"/>
          </a:xfrm>
          <a:prstGeom prst="rect">
            <a:avLst/>
          </a:prstGeom>
        </p:spPr>
      </p:pic>
      <p:sp>
        <p:nvSpPr>
          <p:cNvPr id="2" name="Title 1">
            <a:extLst>
              <a:ext uri="{FF2B5EF4-FFF2-40B4-BE49-F238E27FC236}">
                <a16:creationId xmlns:a16="http://schemas.microsoft.com/office/drawing/2014/main" id="{36D98C76-6253-C941-31DF-B85121BE2FA1}"/>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2 - AM Signals</a:t>
            </a:r>
          </a:p>
        </p:txBody>
      </p:sp>
    </p:spTree>
    <p:extLst>
      <p:ext uri="{BB962C8B-B14F-4D97-AF65-F5344CB8AC3E}">
        <p14:creationId xmlns:p14="http://schemas.microsoft.com/office/powerpoint/2010/main" val="99372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99075" y="1000862"/>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rPr>
              <a:t>Develop equations for the carrier and modulating signals and plot the equation for the composite modulated signal V</a:t>
            </a:r>
            <a:r>
              <a:rPr lang="en-US" sz="1600" baseline="-25000" dirty="0">
                <a:effectLst/>
                <a:latin typeface="Calibri" panose="020F0502020204030204" pitchFamily="34" charset="0"/>
                <a:ea typeface="Calibri" panose="020F0502020204030204" pitchFamily="34" charset="0"/>
              </a:rPr>
              <a:t>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799075" y="1886820"/>
            <a:ext cx="7611795" cy="1477328"/>
          </a:xfrm>
          <a:prstGeom prst="rect">
            <a:avLst/>
          </a:prstGeom>
          <a:noFill/>
        </p:spPr>
        <p:txBody>
          <a:bodyPr wrap="square" rtlCol="0">
            <a:spAutoFit/>
          </a:bodyPr>
          <a:lstStyle/>
          <a:p>
            <a:r>
              <a:rPr lang="en-US" dirty="0"/>
              <a:t>Equations here:</a:t>
            </a:r>
          </a:p>
          <a:p>
            <a:pPr marL="285750" indent="-285750">
              <a:buFont typeface="Arial" panose="020B0604020202020204" pitchFamily="34" charset="0"/>
              <a:buChar char="•"/>
            </a:pPr>
            <a:r>
              <a:rPr lang="en-US" dirty="0"/>
              <a:t>Carrier signal equation: </a:t>
            </a:r>
            <a:r>
              <a:rPr lang="en-US" dirty="0" err="1"/>
              <a:t>Vc</a:t>
            </a:r>
            <a:r>
              <a:rPr lang="en-US" dirty="0"/>
              <a:t>(t) = 10 sin(2</a:t>
            </a:r>
            <a:r>
              <a:rPr lang="el-GR" dirty="0"/>
              <a:t>π · 100000 </a:t>
            </a:r>
            <a:r>
              <a:rPr lang="en-US" dirty="0"/>
              <a:t>t)</a:t>
            </a:r>
          </a:p>
          <a:p>
            <a:pPr marL="285750" indent="-285750">
              <a:buFont typeface="Arial" panose="020B0604020202020204" pitchFamily="34" charset="0"/>
              <a:buChar char="•"/>
            </a:pPr>
            <a:r>
              <a:rPr lang="en-US" dirty="0"/>
              <a:t>Modulating signal equation: </a:t>
            </a:r>
            <a:r>
              <a:rPr lang="en-US" dirty="0" err="1"/>
              <a:t>Vm</a:t>
            </a:r>
            <a:r>
              <a:rPr lang="en-US" dirty="0"/>
              <a:t>(t) = 5 sin(2</a:t>
            </a:r>
            <a:r>
              <a:rPr lang="el-GR" dirty="0"/>
              <a:t>π · 10000 </a:t>
            </a:r>
            <a:r>
              <a:rPr lang="en-US" dirty="0"/>
              <a:t>t) </a:t>
            </a:r>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799075" y="3128777"/>
            <a:ext cx="7611795" cy="1754326"/>
          </a:xfrm>
          <a:prstGeom prst="rect">
            <a:avLst/>
          </a:prstGeom>
          <a:noFill/>
        </p:spPr>
        <p:txBody>
          <a:bodyPr wrap="square" rtlCol="0">
            <a:spAutoFit/>
          </a:bodyPr>
          <a:lstStyle/>
          <a:p>
            <a:r>
              <a:rPr lang="en-US" dirty="0"/>
              <a:t>Plotted diagram screenshot here:</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22785F81-DF39-DC6A-DF4C-3E3ECBA77E49}"/>
              </a:ext>
            </a:extLst>
          </p:cNvPr>
          <p:cNvPicPr>
            <a:picLocks noChangeAspect="1"/>
          </p:cNvPicPr>
          <p:nvPr/>
        </p:nvPicPr>
        <p:blipFill>
          <a:blip r:embed="rId2"/>
          <a:stretch>
            <a:fillRect/>
          </a:stretch>
        </p:blipFill>
        <p:spPr>
          <a:xfrm>
            <a:off x="914400" y="3515726"/>
            <a:ext cx="6705600" cy="3334900"/>
          </a:xfrm>
          <a:prstGeom prst="rect">
            <a:avLst/>
          </a:prstGeom>
        </p:spPr>
      </p:pic>
      <p:sp>
        <p:nvSpPr>
          <p:cNvPr id="4" name="Title 1">
            <a:extLst>
              <a:ext uri="{FF2B5EF4-FFF2-40B4-BE49-F238E27FC236}">
                <a16:creationId xmlns:a16="http://schemas.microsoft.com/office/drawing/2014/main" id="{2EEE4C00-A464-09E7-E5CF-819A63737B87}"/>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2 - AM Signals Cont.</a:t>
            </a:r>
          </a:p>
        </p:txBody>
      </p:sp>
    </p:spTree>
    <p:extLst>
      <p:ext uri="{BB962C8B-B14F-4D97-AF65-F5344CB8AC3E}">
        <p14:creationId xmlns:p14="http://schemas.microsoft.com/office/powerpoint/2010/main" val="119981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99707"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the Oscilloscope should include the signal and the panel settings of the </a:t>
            </a:r>
            <a:r>
              <a:rPr lang="en-US" sz="1600" dirty="0">
                <a:latin typeface="Calibri" panose="020F0502020204030204" pitchFamily="34" charset="0"/>
                <a:ea typeface="Calibri" panose="020F0502020204030204" pitchFamily="34" charset="0"/>
                <a:cs typeface="Times New Roman" panose="02020603050405020304" pitchFamily="18" charset="0"/>
              </a:rPr>
              <a:t>oscilloscope. The screenshot of the Spectrum Analyzer should include the signal and the panel setting of the analyzer.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685800"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4438452" y="1981200"/>
            <a:ext cx="3772294" cy="3970318"/>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effectLst/>
                <a:latin typeface="Calibri" panose="020F0502020204030204" pitchFamily="34" charset="0"/>
                <a:ea typeface="Calibri" panose="020F0502020204030204" pitchFamily="34" charset="0"/>
              </a:rPr>
              <a:t>What’s the carrier frequency?</a:t>
            </a:r>
            <a:endParaRPr lang="en-US" dirty="0">
              <a:latin typeface="Calibri" panose="020F0502020204030204" pitchFamily="34" charset="0"/>
            </a:endParaRPr>
          </a:p>
          <a:p>
            <a:endParaRPr lang="en-US" dirty="0"/>
          </a:p>
          <a:p>
            <a:r>
              <a:rPr lang="en-US" dirty="0"/>
              <a:t>100.000 kHz</a:t>
            </a:r>
          </a:p>
        </p:txBody>
      </p:sp>
      <p:pic>
        <p:nvPicPr>
          <p:cNvPr id="3" name="Picture 2">
            <a:extLst>
              <a:ext uri="{FF2B5EF4-FFF2-40B4-BE49-F238E27FC236}">
                <a16:creationId xmlns:a16="http://schemas.microsoft.com/office/drawing/2014/main" id="{6D2A806E-C4CA-84E8-241F-B2A55E47E6E5}"/>
              </a:ext>
            </a:extLst>
          </p:cNvPr>
          <p:cNvPicPr>
            <a:picLocks noChangeAspect="1"/>
          </p:cNvPicPr>
          <p:nvPr/>
        </p:nvPicPr>
        <p:blipFill>
          <a:blip r:embed="rId2"/>
          <a:stretch>
            <a:fillRect/>
          </a:stretch>
        </p:blipFill>
        <p:spPr>
          <a:xfrm>
            <a:off x="76201" y="2345421"/>
            <a:ext cx="4337127" cy="3064779"/>
          </a:xfrm>
          <a:prstGeom prst="rect">
            <a:avLst/>
          </a:prstGeom>
        </p:spPr>
      </p:pic>
      <p:pic>
        <p:nvPicPr>
          <p:cNvPr id="12" name="Picture 11">
            <a:extLst>
              <a:ext uri="{FF2B5EF4-FFF2-40B4-BE49-F238E27FC236}">
                <a16:creationId xmlns:a16="http://schemas.microsoft.com/office/drawing/2014/main" id="{CF9BEB62-1219-7C53-C7CE-215D339B3E32}"/>
              </a:ext>
            </a:extLst>
          </p:cNvPr>
          <p:cNvPicPr>
            <a:picLocks noChangeAspect="1"/>
          </p:cNvPicPr>
          <p:nvPr/>
        </p:nvPicPr>
        <p:blipFill>
          <a:blip r:embed="rId3"/>
          <a:stretch>
            <a:fillRect/>
          </a:stretch>
        </p:blipFill>
        <p:spPr>
          <a:xfrm>
            <a:off x="4495799" y="2322257"/>
            <a:ext cx="4571999" cy="2038596"/>
          </a:xfrm>
          <a:prstGeom prst="rect">
            <a:avLst/>
          </a:prstGeom>
        </p:spPr>
      </p:pic>
      <p:sp>
        <p:nvSpPr>
          <p:cNvPr id="2" name="Title 1">
            <a:extLst>
              <a:ext uri="{FF2B5EF4-FFF2-40B4-BE49-F238E27FC236}">
                <a16:creationId xmlns:a16="http://schemas.microsoft.com/office/drawing/2014/main" id="{C2DE3E39-B949-E8E9-45C4-3558ACEBEEB1}"/>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2 - FM Signals</a:t>
            </a:r>
          </a:p>
        </p:txBody>
      </p:sp>
    </p:spTree>
    <p:extLst>
      <p:ext uri="{BB962C8B-B14F-4D97-AF65-F5344CB8AC3E}">
        <p14:creationId xmlns:p14="http://schemas.microsoft.com/office/powerpoint/2010/main" val="353841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73F8B9-F4F0-3D1E-DD2C-E0E0F3D6393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697E13C-06C4-49FE-CA16-B796E3FDA5C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US" sz="2900" b="1">
                <a:solidFill>
                  <a:srgbClr val="FFFFFF"/>
                </a:solidFill>
              </a:rPr>
              <a:t>NETW310</a:t>
            </a:r>
            <a:br>
              <a:rPr lang="en-US" sz="2900">
                <a:solidFill>
                  <a:srgbClr val="FFFFFF"/>
                </a:solidFill>
              </a:rPr>
            </a:br>
            <a:r>
              <a:rPr lang="en-US" sz="2900">
                <a:solidFill>
                  <a:srgbClr val="FFFFFF"/>
                </a:solidFill>
              </a:rPr>
              <a:t>Module 3</a:t>
            </a:r>
            <a:br>
              <a:rPr lang="en-US" sz="2900">
                <a:solidFill>
                  <a:srgbClr val="FFFFFF"/>
                </a:solidFill>
              </a:rPr>
            </a:br>
            <a:br>
              <a:rPr lang="en-US" sz="2900">
                <a:solidFill>
                  <a:srgbClr val="FFFFFF"/>
                </a:solidFill>
              </a:rPr>
            </a:br>
            <a:br>
              <a:rPr lang="en-US" sz="2900">
                <a:solidFill>
                  <a:srgbClr val="FFFFFF"/>
                </a:solidFill>
              </a:rPr>
            </a:br>
            <a:r>
              <a:rPr lang="en-US" sz="2900">
                <a:solidFill>
                  <a:srgbClr val="FFFFFF"/>
                </a:solidFill>
              </a:rPr>
              <a:t>Pulse Code Modulation (PCM) and Line Codes</a:t>
            </a:r>
            <a:br>
              <a:rPr lang="en-US" sz="2900">
                <a:solidFill>
                  <a:srgbClr val="FFFFFF"/>
                </a:solidFill>
              </a:rPr>
            </a:br>
            <a:endParaRPr lang="en-US" sz="2900">
              <a:solidFill>
                <a:srgbClr val="FFFFFF"/>
              </a:solidFill>
            </a:endParaRPr>
          </a:p>
        </p:txBody>
      </p:sp>
    </p:spTree>
    <p:extLst>
      <p:ext uri="{BB962C8B-B14F-4D97-AF65-F5344CB8AC3E}">
        <p14:creationId xmlns:p14="http://schemas.microsoft.com/office/powerpoint/2010/main" val="17364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85800" y="1123383"/>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a:t>
            </a:r>
            <a:r>
              <a:rPr lang="en-US" sz="1600" dirty="0">
                <a:ea typeface="Calibri" panose="020F0502020204030204" pitchFamily="34" charset="0"/>
                <a:cs typeface="Times New Roman"/>
              </a:rPr>
              <a:t> </a:t>
            </a:r>
            <a:endParaRPr lang="en-US" sz="1600" dirty="0"/>
          </a:p>
        </p:txBody>
      </p:sp>
      <p:pic>
        <p:nvPicPr>
          <p:cNvPr id="4" name="Picture 3">
            <a:extLst>
              <a:ext uri="{FF2B5EF4-FFF2-40B4-BE49-F238E27FC236}">
                <a16:creationId xmlns:a16="http://schemas.microsoft.com/office/drawing/2014/main" id="{97E9B9CE-4FF5-8A3B-8E22-E7CC08B92084}"/>
              </a:ext>
            </a:extLst>
          </p:cNvPr>
          <p:cNvPicPr>
            <a:picLocks noChangeAspect="1"/>
          </p:cNvPicPr>
          <p:nvPr/>
        </p:nvPicPr>
        <p:blipFill>
          <a:blip r:embed="rId2"/>
          <a:stretch>
            <a:fillRect/>
          </a:stretch>
        </p:blipFill>
        <p:spPr>
          <a:xfrm>
            <a:off x="101272" y="2122293"/>
            <a:ext cx="4418252" cy="3523891"/>
          </a:xfrm>
          <a:prstGeom prst="rect">
            <a:avLst/>
          </a:prstGeom>
        </p:spPr>
      </p:pic>
      <p:pic>
        <p:nvPicPr>
          <p:cNvPr id="8" name="Picture 7">
            <a:extLst>
              <a:ext uri="{FF2B5EF4-FFF2-40B4-BE49-F238E27FC236}">
                <a16:creationId xmlns:a16="http://schemas.microsoft.com/office/drawing/2014/main" id="{E017C310-52E1-7373-B4F2-1331CF3B4375}"/>
              </a:ext>
            </a:extLst>
          </p:cNvPr>
          <p:cNvPicPr>
            <a:picLocks noChangeAspect="1"/>
          </p:cNvPicPr>
          <p:nvPr/>
        </p:nvPicPr>
        <p:blipFill>
          <a:blip r:embed="rId3"/>
          <a:stretch>
            <a:fillRect/>
          </a:stretch>
        </p:blipFill>
        <p:spPr>
          <a:xfrm>
            <a:off x="4616507" y="2122293"/>
            <a:ext cx="4426221" cy="3523891"/>
          </a:xfrm>
          <a:prstGeom prst="rect">
            <a:avLst/>
          </a:prstGeom>
        </p:spPr>
      </p:pic>
      <p:sp>
        <p:nvSpPr>
          <p:cNvPr id="2" name="Title 1">
            <a:extLst>
              <a:ext uri="{FF2B5EF4-FFF2-40B4-BE49-F238E27FC236}">
                <a16:creationId xmlns:a16="http://schemas.microsoft.com/office/drawing/2014/main" id="{1E0593CE-2439-80AD-E260-06631E344A8A}"/>
              </a:ext>
            </a:extLst>
          </p:cNvPr>
          <p:cNvSpPr txBox="1">
            <a:spLocks/>
          </p:cNvSpPr>
          <p:nvPr/>
        </p:nvSpPr>
        <p:spPr>
          <a:xfrm>
            <a:off x="799706" y="342900"/>
            <a:ext cx="765849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400" b="1" dirty="0"/>
              <a:t>NETW310 - </a:t>
            </a:r>
            <a:r>
              <a:rPr lang="en-US" sz="2400" b="1" dirty="0">
                <a:solidFill>
                  <a:schemeClr val="dk1"/>
                </a:solidFill>
              </a:rPr>
              <a:t>Module 3 - Pulse Code Modulation (PCM) </a:t>
            </a:r>
          </a:p>
        </p:txBody>
      </p:sp>
    </p:spTree>
    <p:extLst>
      <p:ext uri="{BB962C8B-B14F-4D97-AF65-F5344CB8AC3E}">
        <p14:creationId xmlns:p14="http://schemas.microsoft.com/office/powerpoint/2010/main" val="196976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F228F-2AD3-482B-9076-385A3B6110DA}">
  <ds:schemaRefs>
    <ds:schemaRef ds:uri="f681fcbd-d5a2-4336-a092-82e7af704741"/>
    <ds:schemaRef ds:uri="http://schemas.microsoft.com/office/2006/documentManagement/types"/>
    <ds:schemaRef ds:uri="http://purl.org/dc/terms/"/>
    <ds:schemaRef ds:uri="http://purl.org/dc/dcmitype/"/>
    <ds:schemaRef ds:uri="http://schemas.microsoft.com/sharepoint/v3"/>
    <ds:schemaRef ds:uri="c9140fa4-d231-4bf2-8e30-bda3cfa5fa06"/>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b8820432-3450-4e09-b17f-565094e588be"/>
  </ds:schemaRefs>
</ds:datastoreItem>
</file>

<file path=customXml/itemProps2.xml><?xml version="1.0" encoding="utf-8"?>
<ds:datastoreItem xmlns:ds="http://schemas.openxmlformats.org/officeDocument/2006/customXml" ds:itemID="{258F8290-1831-4102-816C-4622D7EB3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8E1ABF-8C61-49F0-9644-39D6B67CE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1319</TotalTime>
  <Words>2268</Words>
  <Application>Microsoft Office PowerPoint</Application>
  <PresentationFormat>On-screen Show (4:3)</PresentationFormat>
  <Paragraphs>256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Times New Roman</vt:lpstr>
      <vt:lpstr>Office Theme</vt:lpstr>
      <vt:lpstr>NETW310 - Course Project  Module  8  Final Project  Student: Santiago (James) Donohue  April 25th, 2026  Prof. Gary Giomi </vt:lpstr>
      <vt:lpstr>NETW310 Course Project  Intro</vt:lpstr>
      <vt:lpstr>NETW310 Module 2   Baseband Signals and AM/FM Signals </vt:lpstr>
      <vt:lpstr>PowerPoint Presentation</vt:lpstr>
      <vt:lpstr>PowerPoint Presentation</vt:lpstr>
      <vt:lpstr>PowerPoint Presentation</vt:lpstr>
      <vt:lpstr>PowerPoint Presentation</vt:lpstr>
      <vt:lpstr>NETW310 Module 3   Pulse Code Modulation (PCM) and Line Codes </vt:lpstr>
      <vt:lpstr>PowerPoint Presentation</vt:lpstr>
      <vt:lpstr>PowerPoint Presentation</vt:lpstr>
      <vt:lpstr>PowerPoint Presentation</vt:lpstr>
      <vt:lpstr>PowerPoint Presentation</vt:lpstr>
      <vt:lpstr>NETW310 Module 4   Cables and Structured Cabling </vt:lpstr>
      <vt:lpstr>PowerPoint Presentation</vt:lpstr>
      <vt:lpstr>PowerPoint Presentation</vt:lpstr>
      <vt:lpstr>PowerPoint Presentation</vt:lpstr>
      <vt:lpstr>NETW310 Module 5   Antenna Gain and Free Space Path Loss </vt:lpstr>
      <vt:lpstr>PowerPoint Presentation</vt:lpstr>
      <vt:lpstr>PowerPoint Presentation</vt:lpstr>
      <vt:lpstr>PowerPoint Presentation</vt:lpstr>
      <vt:lpstr>PowerPoint Presentation</vt:lpstr>
      <vt:lpstr>NETW310 Module 6   Bit Error Rate of Fading Channels </vt:lpstr>
      <vt:lpstr>PowerPoint Presentation</vt:lpstr>
      <vt:lpstr>PowerPoint Presentation</vt:lpstr>
      <vt:lpstr>PowerPoint Presentation</vt:lpstr>
      <vt:lpstr>NETW310 Project Challenges    </vt:lpstr>
      <vt:lpstr>NETW310 Career Skills Obtained    </vt:lpstr>
      <vt:lpstr>NETW310 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James Donohue</cp:lastModifiedBy>
  <cp:revision>134</cp:revision>
  <dcterms:created xsi:type="dcterms:W3CDTF">2019-04-16T16:54:41Z</dcterms:created>
  <dcterms:modified xsi:type="dcterms:W3CDTF">2026-04-25T10:47:48Z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