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3"/>
  </p:notesMasterIdLst>
  <p:sldIdLst>
    <p:sldId id="256" r:id="rId3"/>
    <p:sldId id="260" r:id="rId4"/>
    <p:sldId id="272" r:id="rId5"/>
    <p:sldId id="273" r:id="rId6"/>
    <p:sldId id="274" r:id="rId7"/>
    <p:sldId id="285" r:id="rId8"/>
    <p:sldId id="286" r:id="rId9"/>
    <p:sldId id="276" r:id="rId10"/>
    <p:sldId id="275" r:id="rId11"/>
    <p:sldId id="277" r:id="rId12"/>
    <p:sldId id="278" r:id="rId13"/>
    <p:sldId id="279" r:id="rId14"/>
    <p:sldId id="280" r:id="rId15"/>
    <p:sldId id="289" r:id="rId16"/>
    <p:sldId id="290" r:id="rId17"/>
    <p:sldId id="291" r:id="rId18"/>
    <p:sldId id="292" r:id="rId19"/>
    <p:sldId id="299" r:id="rId20"/>
    <p:sldId id="300" r:id="rId21"/>
    <p:sldId id="323" r:id="rId22"/>
    <p:sldId id="293" r:id="rId23"/>
    <p:sldId id="294" r:id="rId24"/>
    <p:sldId id="295" r:id="rId25"/>
    <p:sldId id="296" r:id="rId26"/>
    <p:sldId id="315" r:id="rId27"/>
    <p:sldId id="316" r:id="rId28"/>
    <p:sldId id="281" r:id="rId29"/>
    <p:sldId id="282" r:id="rId30"/>
    <p:sldId id="283" r:id="rId31"/>
    <p:sldId id="317" r:id="rId32"/>
    <p:sldId id="318" r:id="rId33"/>
    <p:sldId id="319" r:id="rId34"/>
    <p:sldId id="320" r:id="rId35"/>
    <p:sldId id="321" r:id="rId36"/>
    <p:sldId id="301" r:id="rId37"/>
    <p:sldId id="303" r:id="rId38"/>
    <p:sldId id="302" r:id="rId39"/>
    <p:sldId id="304" r:id="rId40"/>
    <p:sldId id="305" r:id="rId41"/>
    <p:sldId id="306" r:id="rId42"/>
    <p:sldId id="307" r:id="rId43"/>
    <p:sldId id="308" r:id="rId44"/>
    <p:sldId id="284" r:id="rId45"/>
    <p:sldId id="297" r:id="rId46"/>
    <p:sldId id="309" r:id="rId47"/>
    <p:sldId id="310" r:id="rId48"/>
    <p:sldId id="311" r:id="rId49"/>
    <p:sldId id="312" r:id="rId50"/>
    <p:sldId id="313" r:id="rId51"/>
    <p:sldId id="287" r:id="rId52"/>
    <p:sldId id="314" r:id="rId53"/>
    <p:sldId id="298" r:id="rId54"/>
    <p:sldId id="288" r:id="rId55"/>
    <p:sldId id="322" r:id="rId56"/>
    <p:sldId id="330" r:id="rId57"/>
    <p:sldId id="324" r:id="rId58"/>
    <p:sldId id="325" r:id="rId59"/>
    <p:sldId id="328" r:id="rId60"/>
    <p:sldId id="327" r:id="rId61"/>
    <p:sldId id="329"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CCCC00"/>
    <a:srgbClr val="D3E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4" d="100"/>
          <a:sy n="64" d="100"/>
        </p:scale>
        <p:origin x="148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855DF-B6A1-4A60-AEA2-789AD6B22E07}" type="datetimeFigureOut">
              <a:rPr lang="en-US" smtClean="0"/>
              <a:pPr/>
              <a:t>11/29/2019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A5923-6E0A-4170-8C8E-AB74490E9C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When the body does not have enough carbohydrates in the diet, it will use up protein reserves.</a:t>
            </a:r>
          </a:p>
          <a:p>
            <a:endParaRPr lang="en-GB" dirty="0"/>
          </a:p>
          <a:p>
            <a:r>
              <a:rPr lang="en-GB" dirty="0"/>
              <a:t>Babies and children require</a:t>
            </a:r>
            <a:r>
              <a:rPr lang="en-GB" baseline="0" dirty="0"/>
              <a:t> a higher amount of protein in their diet for growth.</a:t>
            </a:r>
            <a:endParaRPr lang="en-US" dirty="0"/>
          </a:p>
        </p:txBody>
      </p:sp>
      <p:sp>
        <p:nvSpPr>
          <p:cNvPr id="4" name="Slide Number Placeholder 3"/>
          <p:cNvSpPr>
            <a:spLocks noGrp="1"/>
          </p:cNvSpPr>
          <p:nvPr>
            <p:ph type="sldNum" sz="quarter" idx="10"/>
          </p:nvPr>
        </p:nvSpPr>
        <p:spPr/>
        <p:txBody>
          <a:bodyPr/>
          <a:lstStyle/>
          <a:p>
            <a:fld id="{7EAA5923-6E0A-4170-8C8E-AB74490E9CB9}"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simplest</a:t>
            </a:r>
            <a:r>
              <a:rPr lang="en-GB" baseline="0" dirty="0"/>
              <a:t> and quickest type of fats that our body can digest and use is </a:t>
            </a:r>
            <a:r>
              <a:rPr lang="en-GB" baseline="0" dirty="0" err="1"/>
              <a:t>monosaturated</a:t>
            </a:r>
            <a:r>
              <a:rPr lang="en-GB" baseline="0" dirty="0"/>
              <a:t> fats due to it’s chemical/physical structure.  If you also realise, these are natural </a:t>
            </a:r>
            <a:r>
              <a:rPr lang="en-GB" baseline="0" dirty="0" err="1"/>
              <a:t>occuring</a:t>
            </a:r>
            <a:r>
              <a:rPr lang="en-GB" baseline="0" dirty="0"/>
              <a:t> foods that do not require processing (</a:t>
            </a:r>
            <a:r>
              <a:rPr lang="en-GB" baseline="0" dirty="0" err="1"/>
              <a:t>advocado</a:t>
            </a:r>
            <a:r>
              <a:rPr lang="en-GB" baseline="0" dirty="0"/>
              <a:t> and olives are fruit, oils are pressed versions of fruit/seeds).</a:t>
            </a:r>
            <a:endParaRPr lang="en-US" dirty="0"/>
          </a:p>
        </p:txBody>
      </p:sp>
      <p:sp>
        <p:nvSpPr>
          <p:cNvPr id="4" name="Slide Number Placeholder 3"/>
          <p:cNvSpPr>
            <a:spLocks noGrp="1"/>
          </p:cNvSpPr>
          <p:nvPr>
            <p:ph type="sldNum" sz="quarter" idx="10"/>
          </p:nvPr>
        </p:nvSpPr>
        <p:spPr/>
        <p:txBody>
          <a:bodyPr/>
          <a:lstStyle/>
          <a:p>
            <a:fld id="{7EAA5923-6E0A-4170-8C8E-AB74490E9CB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Carbs</a:t>
            </a:r>
            <a:r>
              <a:rPr lang="en-GB" dirty="0"/>
              <a:t> break down into glucose which is used for energy.</a:t>
            </a:r>
          </a:p>
          <a:p>
            <a:endParaRPr lang="en-GB" dirty="0"/>
          </a:p>
          <a:p>
            <a:r>
              <a:rPr lang="en-GB" dirty="0"/>
              <a:t>Complex </a:t>
            </a:r>
            <a:r>
              <a:rPr lang="en-GB" dirty="0" err="1"/>
              <a:t>carbs</a:t>
            </a:r>
            <a:r>
              <a:rPr lang="en-GB" dirty="0"/>
              <a:t> take longer to break down thus enters the bloodstream slower not spiking our insulin levels.  This</a:t>
            </a:r>
            <a:r>
              <a:rPr lang="en-GB" baseline="0" dirty="0"/>
              <a:t> helps the body to avoid turning </a:t>
            </a:r>
            <a:r>
              <a:rPr lang="en-GB" baseline="0" dirty="0" err="1"/>
              <a:t>carbs</a:t>
            </a:r>
            <a:r>
              <a:rPr lang="en-GB" baseline="0" dirty="0"/>
              <a:t> into / being stored as fat.</a:t>
            </a:r>
          </a:p>
          <a:p>
            <a:endParaRPr lang="en-GB" baseline="0" dirty="0"/>
          </a:p>
          <a:p>
            <a:r>
              <a:rPr lang="en-GB" baseline="0" dirty="0"/>
              <a:t>Eat in moderation because if you are not burning through activity/ exercise, excess gets turned into fat!</a:t>
            </a:r>
            <a:endParaRPr lang="en-US" dirty="0"/>
          </a:p>
        </p:txBody>
      </p:sp>
      <p:sp>
        <p:nvSpPr>
          <p:cNvPr id="4" name="Slide Number Placeholder 3"/>
          <p:cNvSpPr>
            <a:spLocks noGrp="1"/>
          </p:cNvSpPr>
          <p:nvPr>
            <p:ph type="sldNum" sz="quarter" idx="10"/>
          </p:nvPr>
        </p:nvSpPr>
        <p:spPr/>
        <p:txBody>
          <a:bodyPr/>
          <a:lstStyle/>
          <a:p>
            <a:fld id="{7EAA5923-6E0A-4170-8C8E-AB74490E9CB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066800"/>
            <a:ext cx="6934200" cy="1143000"/>
          </a:xfrm>
          <a:effectLst/>
        </p:spPr>
        <p:txBody>
          <a:bodyPr/>
          <a:lstStyle>
            <a:lvl1pPr>
              <a:defRPr b="0">
                <a:effectLst>
                  <a:outerShdw blurRad="38100" dist="38100" dir="2700000" algn="tl">
                    <a:srgbClr val="000000">
                      <a:alpha val="43137"/>
                    </a:srgbClr>
                  </a:outerShdw>
                </a:effectLst>
              </a:defRPr>
            </a:lvl1pPr>
          </a:lstStyle>
          <a:p>
            <a:pPr lvl="0"/>
            <a:r>
              <a:rPr lang="en-US" noProof="0"/>
              <a:t>Click to edit Master title style</a:t>
            </a:r>
            <a:endParaRPr lang="en-US" noProof="0" dirty="0"/>
          </a:p>
        </p:txBody>
      </p:sp>
      <p:sp>
        <p:nvSpPr>
          <p:cNvPr id="2051" name="Rectangle 3"/>
          <p:cNvSpPr>
            <a:spLocks noGrp="1" noChangeArrowheads="1"/>
          </p:cNvSpPr>
          <p:nvPr>
            <p:ph type="subTitle" idx="1"/>
          </p:nvPr>
        </p:nvSpPr>
        <p:spPr>
          <a:xfrm>
            <a:off x="609600" y="2438400"/>
            <a:ext cx="6400800" cy="1295400"/>
          </a:xfrm>
          <a:effectLst/>
        </p:spPr>
        <p:txBody>
          <a:bodyPr/>
          <a:lstStyle>
            <a:lvl1pPr marL="0" indent="0" algn="ctr">
              <a:buFontTx/>
              <a:buNone/>
              <a:defRPr b="1">
                <a:effectLst>
                  <a:outerShdw blurRad="38100" dist="38100" dir="2700000" algn="tl">
                    <a:srgbClr val="000000">
                      <a:alpha val="43137"/>
                    </a:srgbClr>
                  </a:outerShdw>
                </a:effectLst>
              </a:defRPr>
            </a:lvl1pPr>
          </a:lstStyle>
          <a:p>
            <a:pPr lvl="0"/>
            <a:r>
              <a:rPr lang="en-US" noProof="0"/>
              <a:t>Click to edit Master subtitle style</a:t>
            </a:r>
            <a:endParaRPr lang="en-US" noProof="0" dirty="0"/>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AAC1F3A5-6328-4FB2-B3AA-3E75E4A27087}" type="slidenum">
              <a:rPr lang="en-US"/>
              <a:pPr/>
              <a:t>‹#›</a:t>
            </a:fld>
            <a:endParaRPr lang="en-US"/>
          </a:p>
        </p:txBody>
      </p:sp>
      <p:pic>
        <p:nvPicPr>
          <p:cNvPr id="2058" name="Picture 10" descr="pl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286000"/>
            <a:ext cx="4240213" cy="474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538D47-1DE6-4025-B5E8-37EAC36F8DD2}" type="slidenum">
              <a:rPr lang="en-US"/>
              <a:pPr/>
              <a:t>‹#›</a:t>
            </a:fld>
            <a:endParaRPr lang="en-US"/>
          </a:p>
        </p:txBody>
      </p:sp>
    </p:spTree>
    <p:extLst>
      <p:ext uri="{BB962C8B-B14F-4D97-AF65-F5344CB8AC3E}">
        <p14:creationId xmlns:p14="http://schemas.microsoft.com/office/powerpoint/2010/main" val="18267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8E6FC9-29BD-43D4-BEFA-BD4B84EAB2FB}" type="slidenum">
              <a:rPr lang="en-US"/>
              <a:pPr/>
              <a:t>‹#›</a:t>
            </a:fld>
            <a:endParaRPr lang="en-US"/>
          </a:p>
        </p:txBody>
      </p:sp>
    </p:spTree>
    <p:extLst>
      <p:ext uri="{BB962C8B-B14F-4D97-AF65-F5344CB8AC3E}">
        <p14:creationId xmlns:p14="http://schemas.microsoft.com/office/powerpoint/2010/main" val="396948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79D6A-A49E-401E-B625-4666FF2EA3F3}" type="slidenum">
              <a:rPr lang="en-US"/>
              <a:pPr/>
              <a:t>‹#›</a:t>
            </a:fld>
            <a:endParaRPr lang="en-US"/>
          </a:p>
        </p:txBody>
      </p:sp>
    </p:spTree>
    <p:extLst>
      <p:ext uri="{BB962C8B-B14F-4D97-AF65-F5344CB8AC3E}">
        <p14:creationId xmlns:p14="http://schemas.microsoft.com/office/powerpoint/2010/main" val="405685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B6CE24-4802-4D54-95B4-BA344B65EA85}" type="slidenum">
              <a:rPr lang="en-US"/>
              <a:pPr/>
              <a:t>‹#›</a:t>
            </a:fld>
            <a:endParaRPr lang="en-US"/>
          </a:p>
        </p:txBody>
      </p:sp>
    </p:spTree>
    <p:extLst>
      <p:ext uri="{BB962C8B-B14F-4D97-AF65-F5344CB8AC3E}">
        <p14:creationId xmlns:p14="http://schemas.microsoft.com/office/powerpoint/2010/main" val="113312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10DBC1-E759-4966-8107-C4FA0C63EC49}" type="slidenum">
              <a:rPr lang="en-US"/>
              <a:pPr/>
              <a:t>‹#›</a:t>
            </a:fld>
            <a:endParaRPr lang="en-US"/>
          </a:p>
        </p:txBody>
      </p:sp>
    </p:spTree>
    <p:extLst>
      <p:ext uri="{BB962C8B-B14F-4D97-AF65-F5344CB8AC3E}">
        <p14:creationId xmlns:p14="http://schemas.microsoft.com/office/powerpoint/2010/main" val="21006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7E1477-A04E-4867-BCD2-FFC1258259CF}" type="slidenum">
              <a:rPr lang="en-US"/>
              <a:pPr/>
              <a:t>‹#›</a:t>
            </a:fld>
            <a:endParaRPr lang="en-US"/>
          </a:p>
        </p:txBody>
      </p:sp>
    </p:spTree>
    <p:extLst>
      <p:ext uri="{BB962C8B-B14F-4D97-AF65-F5344CB8AC3E}">
        <p14:creationId xmlns:p14="http://schemas.microsoft.com/office/powerpoint/2010/main" val="3616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A0436A-392B-4C7E-94FD-D88168581C31}" type="slidenum">
              <a:rPr lang="en-US"/>
              <a:pPr/>
              <a:t>‹#›</a:t>
            </a:fld>
            <a:endParaRPr lang="en-US"/>
          </a:p>
        </p:txBody>
      </p:sp>
    </p:spTree>
    <p:extLst>
      <p:ext uri="{BB962C8B-B14F-4D97-AF65-F5344CB8AC3E}">
        <p14:creationId xmlns:p14="http://schemas.microsoft.com/office/powerpoint/2010/main" val="388549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0F960D-7E0F-4A16-8181-649AAE80A3EC}" type="slidenum">
              <a:rPr lang="en-US"/>
              <a:pPr/>
              <a:t>‹#›</a:t>
            </a:fld>
            <a:endParaRPr lang="en-US"/>
          </a:p>
        </p:txBody>
      </p:sp>
    </p:spTree>
    <p:extLst>
      <p:ext uri="{BB962C8B-B14F-4D97-AF65-F5344CB8AC3E}">
        <p14:creationId xmlns:p14="http://schemas.microsoft.com/office/powerpoint/2010/main" val="190861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214007-DB48-4964-A027-83B2317A78A8}" type="slidenum">
              <a:rPr lang="en-US"/>
              <a:pPr/>
              <a:t>‹#›</a:t>
            </a:fld>
            <a:endParaRPr lang="en-US"/>
          </a:p>
        </p:txBody>
      </p:sp>
    </p:spTree>
    <p:extLst>
      <p:ext uri="{BB962C8B-B14F-4D97-AF65-F5344CB8AC3E}">
        <p14:creationId xmlns:p14="http://schemas.microsoft.com/office/powerpoint/2010/main" val="1131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F591E4-4E99-4491-AC09-2C216BD35079}" type="slidenum">
              <a:rPr lang="en-US"/>
              <a:pPr/>
              <a:t>‹#›</a:t>
            </a:fld>
            <a:endParaRPr lang="en-US"/>
          </a:p>
        </p:txBody>
      </p:sp>
    </p:spTree>
    <p:extLst>
      <p:ext uri="{BB962C8B-B14F-4D97-AF65-F5344CB8AC3E}">
        <p14:creationId xmlns:p14="http://schemas.microsoft.com/office/powerpoint/2010/main" val="24271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9B828C93-AB5E-45D6-9584-70B4815E10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Verdana" pitchFamily="34" charset="0"/>
        </a:defRPr>
      </a:lvl2pPr>
      <a:lvl3pPr algn="ctr" rtl="0" eaLnBrk="1" fontAlgn="base" hangingPunct="1">
        <a:spcBef>
          <a:spcPct val="0"/>
        </a:spcBef>
        <a:spcAft>
          <a:spcPct val="0"/>
        </a:spcAft>
        <a:defRPr sz="4000" b="1">
          <a:solidFill>
            <a:schemeClr val="tx2"/>
          </a:solidFill>
          <a:latin typeface="Verdana" pitchFamily="34" charset="0"/>
        </a:defRPr>
      </a:lvl3pPr>
      <a:lvl4pPr algn="ctr" rtl="0" eaLnBrk="1" fontAlgn="base" hangingPunct="1">
        <a:spcBef>
          <a:spcPct val="0"/>
        </a:spcBef>
        <a:spcAft>
          <a:spcPct val="0"/>
        </a:spcAft>
        <a:defRPr sz="4000" b="1">
          <a:solidFill>
            <a:schemeClr val="tx2"/>
          </a:solidFill>
          <a:latin typeface="Verdana" pitchFamily="34" charset="0"/>
        </a:defRPr>
      </a:lvl4pPr>
      <a:lvl5pPr algn="ctr" rtl="0" eaLnBrk="1" fontAlgn="base" hangingPunct="1">
        <a:spcBef>
          <a:spcPct val="0"/>
        </a:spcBef>
        <a:spcAft>
          <a:spcPct val="0"/>
        </a:spcAft>
        <a:defRPr sz="4000" b="1">
          <a:solidFill>
            <a:schemeClr val="tx2"/>
          </a:solidFill>
          <a:latin typeface="Verdana" pitchFamily="34" charset="0"/>
        </a:defRPr>
      </a:lvl5pPr>
      <a:lvl6pPr marL="457200" algn="ctr" rtl="0" eaLnBrk="1" fontAlgn="base" hangingPunct="1">
        <a:spcBef>
          <a:spcPct val="0"/>
        </a:spcBef>
        <a:spcAft>
          <a:spcPct val="0"/>
        </a:spcAft>
        <a:defRPr sz="4000" b="1">
          <a:solidFill>
            <a:schemeClr val="tx2"/>
          </a:solidFill>
          <a:latin typeface="Verdana" pitchFamily="34" charset="0"/>
        </a:defRPr>
      </a:lvl6pPr>
      <a:lvl7pPr marL="914400" algn="ctr" rtl="0" eaLnBrk="1" fontAlgn="base" hangingPunct="1">
        <a:spcBef>
          <a:spcPct val="0"/>
        </a:spcBef>
        <a:spcAft>
          <a:spcPct val="0"/>
        </a:spcAft>
        <a:defRPr sz="4000" b="1">
          <a:solidFill>
            <a:schemeClr val="tx2"/>
          </a:solidFill>
          <a:latin typeface="Verdana" pitchFamily="34" charset="0"/>
        </a:defRPr>
      </a:lvl7pPr>
      <a:lvl8pPr marL="1371600" algn="ctr" rtl="0" eaLnBrk="1" fontAlgn="base" hangingPunct="1">
        <a:spcBef>
          <a:spcPct val="0"/>
        </a:spcBef>
        <a:spcAft>
          <a:spcPct val="0"/>
        </a:spcAft>
        <a:defRPr sz="4000" b="1">
          <a:solidFill>
            <a:schemeClr val="tx2"/>
          </a:solidFill>
          <a:latin typeface="Verdana" pitchFamily="34" charset="0"/>
        </a:defRPr>
      </a:lvl8pPr>
      <a:lvl9pPr marL="1828800" algn="ctr" rtl="0" eaLnBrk="1" fontAlgn="base" hangingPunct="1">
        <a:spcBef>
          <a:spcPct val="0"/>
        </a:spcBef>
        <a:spcAft>
          <a:spcPct val="0"/>
        </a:spcAft>
        <a:defRPr sz="40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44116"/>
            <a:ext cx="6934200" cy="1143000"/>
          </a:xfrm>
        </p:spPr>
        <p:style>
          <a:lnRef idx="0">
            <a:schemeClr val="accent1"/>
          </a:lnRef>
          <a:fillRef idx="3">
            <a:schemeClr val="accent1"/>
          </a:fillRef>
          <a:effectRef idx="3">
            <a:schemeClr val="accent1"/>
          </a:effectRef>
          <a:fontRef idx="minor">
            <a:schemeClr val="lt1"/>
          </a:fontRef>
        </p:style>
        <p:txBody>
          <a:bodyPr/>
          <a:lstStyle/>
          <a:p>
            <a:r>
              <a:rPr lang="en-GB" dirty="0"/>
              <a:t>NUTRITION &amp; HEALTH</a:t>
            </a:r>
            <a:endParaRPr lang="en-US" dirty="0"/>
          </a:p>
        </p:txBody>
      </p:sp>
      <p:sp>
        <p:nvSpPr>
          <p:cNvPr id="3" name="Subtitle 2"/>
          <p:cNvSpPr>
            <a:spLocks noGrp="1"/>
          </p:cNvSpPr>
          <p:nvPr>
            <p:ph type="subTitle" idx="1"/>
          </p:nvPr>
        </p:nvSpPr>
        <p:spPr>
          <a:xfrm>
            <a:off x="939552" y="2301856"/>
            <a:ext cx="6400800" cy="846584"/>
          </a:xfrm>
        </p:spPr>
        <p:txBody>
          <a:bodyPr/>
          <a:lstStyle/>
          <a:p>
            <a:r>
              <a:rPr lang="en-GB" i="1" dirty="0"/>
              <a:t>Pt.2- Power foods</a:t>
            </a:r>
            <a:endParaRPr lang="en-US" i="1" dirty="0"/>
          </a:p>
        </p:txBody>
      </p:sp>
      <p:sp>
        <p:nvSpPr>
          <p:cNvPr id="4" name="TextBox 3"/>
          <p:cNvSpPr txBox="1"/>
          <p:nvPr/>
        </p:nvSpPr>
        <p:spPr>
          <a:xfrm>
            <a:off x="2843808" y="3040014"/>
            <a:ext cx="3456384" cy="646331"/>
          </a:xfrm>
          <a:prstGeom prst="rect">
            <a:avLst/>
          </a:prstGeom>
          <a:noFill/>
        </p:spPr>
        <p:txBody>
          <a:bodyPr wrap="square" rtlCol="0">
            <a:spAutoFit/>
          </a:bodyPr>
          <a:lstStyle/>
          <a:p>
            <a:r>
              <a:rPr lang="en-GB" sz="3600" b="1" dirty="0">
                <a:solidFill>
                  <a:srgbClr val="002060"/>
                </a:solidFill>
                <a:latin typeface="Vladimir Script" pitchFamily="66" charset="0"/>
              </a:rPr>
              <a:t>By Mrs TCA</a:t>
            </a:r>
            <a:endParaRPr lang="en-US" sz="3600" b="1" dirty="0">
              <a:solidFill>
                <a:srgbClr val="002060"/>
              </a:solidFill>
              <a:latin typeface="Vladimir Script" pitchFamily="66" charset="0"/>
            </a:endParaRPr>
          </a:p>
        </p:txBody>
      </p:sp>
    </p:spTree>
    <p:extLst>
      <p:ext uri="{BB962C8B-B14F-4D97-AF65-F5344CB8AC3E}">
        <p14:creationId xmlns:p14="http://schemas.microsoft.com/office/powerpoint/2010/main" val="265390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Carbohydrates</a:t>
            </a:r>
            <a:endParaRPr lang="en-US" dirty="0"/>
          </a:p>
        </p:txBody>
      </p:sp>
      <p:sp>
        <p:nvSpPr>
          <p:cNvPr id="3" name="Content Placeholder 2"/>
          <p:cNvSpPr>
            <a:spLocks noGrp="1"/>
          </p:cNvSpPr>
          <p:nvPr>
            <p:ph sz="half" idx="1"/>
          </p:nvPr>
        </p:nvSpPr>
        <p:spPr>
          <a:xfrm>
            <a:off x="685800" y="1916832"/>
            <a:ext cx="3094112" cy="4179168"/>
          </a:xfrm>
        </p:spPr>
        <p:txBody>
          <a:bodyPr/>
          <a:lstStyle/>
          <a:p>
            <a:pPr>
              <a:buNone/>
            </a:pPr>
            <a:r>
              <a:rPr lang="en-GB" sz="2600" u="sng" dirty="0"/>
              <a:t>Simple</a:t>
            </a:r>
            <a:endParaRPr lang="en-GB" sz="2600" dirty="0"/>
          </a:p>
          <a:p>
            <a:pPr>
              <a:buFont typeface="Wingdings" pitchFamily="2" charset="2"/>
              <a:buChar char="Ø"/>
            </a:pPr>
            <a:r>
              <a:rPr lang="en-GB" sz="2600" dirty="0"/>
              <a:t>Table sugar</a:t>
            </a:r>
          </a:p>
          <a:p>
            <a:pPr>
              <a:buFont typeface="Wingdings" pitchFamily="2" charset="2"/>
              <a:buChar char="Ø"/>
            </a:pPr>
            <a:r>
              <a:rPr lang="en-GB" sz="2600" dirty="0"/>
              <a:t>Sweets/sugary drinks</a:t>
            </a:r>
          </a:p>
          <a:p>
            <a:pPr>
              <a:buFont typeface="Wingdings" pitchFamily="2" charset="2"/>
              <a:buChar char="Ø"/>
            </a:pPr>
            <a:r>
              <a:rPr lang="en-GB" sz="2600" dirty="0"/>
              <a:t>Honey</a:t>
            </a:r>
          </a:p>
          <a:p>
            <a:pPr>
              <a:buFont typeface="Wingdings" pitchFamily="2" charset="2"/>
              <a:buChar char="Ø"/>
            </a:pPr>
            <a:r>
              <a:rPr lang="en-GB" sz="2600" dirty="0"/>
              <a:t>Fruits (bananas)</a:t>
            </a:r>
          </a:p>
          <a:p>
            <a:pPr>
              <a:buFont typeface="Wingdings" pitchFamily="2" charset="2"/>
              <a:buChar char="Ø"/>
            </a:pPr>
            <a:r>
              <a:rPr lang="en-GB" sz="2600" dirty="0"/>
              <a:t>Onions</a:t>
            </a:r>
          </a:p>
          <a:p>
            <a:pPr>
              <a:buFont typeface="Wingdings" pitchFamily="2" charset="2"/>
              <a:buChar char="Ø"/>
            </a:pPr>
            <a:r>
              <a:rPr lang="en-GB" sz="2600" dirty="0"/>
              <a:t>Carrots</a:t>
            </a:r>
          </a:p>
          <a:p>
            <a:pPr>
              <a:buFont typeface="Wingdings" pitchFamily="2" charset="2"/>
              <a:buChar char="Ø"/>
            </a:pPr>
            <a:r>
              <a:rPr lang="en-GB" sz="2600" dirty="0"/>
              <a:t>Peas</a:t>
            </a:r>
          </a:p>
          <a:p>
            <a:pPr>
              <a:buNone/>
            </a:pPr>
            <a:endParaRPr lang="en-US" dirty="0"/>
          </a:p>
        </p:txBody>
      </p:sp>
      <p:sp>
        <p:nvSpPr>
          <p:cNvPr id="4" name="Content Placeholder 3"/>
          <p:cNvSpPr>
            <a:spLocks noGrp="1"/>
          </p:cNvSpPr>
          <p:nvPr>
            <p:ph sz="half" idx="2"/>
          </p:nvPr>
        </p:nvSpPr>
        <p:spPr>
          <a:xfrm>
            <a:off x="4427984" y="1981200"/>
            <a:ext cx="4030216" cy="4114800"/>
          </a:xfrm>
        </p:spPr>
        <p:txBody>
          <a:bodyPr/>
          <a:lstStyle/>
          <a:p>
            <a:pPr>
              <a:buNone/>
            </a:pPr>
            <a:r>
              <a:rPr lang="en-GB" sz="2600" u="sng" dirty="0"/>
              <a:t>Complex (slow release)</a:t>
            </a:r>
            <a:endParaRPr lang="en-GB" sz="2600" dirty="0"/>
          </a:p>
          <a:p>
            <a:pPr>
              <a:buFont typeface="Wingdings" pitchFamily="2" charset="2"/>
              <a:buChar char="Ø"/>
            </a:pPr>
            <a:r>
              <a:rPr lang="en-GB" sz="2600" dirty="0"/>
              <a:t>bread</a:t>
            </a:r>
          </a:p>
          <a:p>
            <a:pPr>
              <a:buFont typeface="Wingdings" pitchFamily="2" charset="2"/>
              <a:buChar char="Ø"/>
            </a:pPr>
            <a:r>
              <a:rPr lang="en-GB" sz="2600" dirty="0"/>
              <a:t>Pasta</a:t>
            </a:r>
          </a:p>
          <a:p>
            <a:pPr>
              <a:buFont typeface="Wingdings" pitchFamily="2" charset="2"/>
              <a:buChar char="Ø"/>
            </a:pPr>
            <a:r>
              <a:rPr lang="en-GB" sz="2600" dirty="0"/>
              <a:t>Potatoes</a:t>
            </a:r>
          </a:p>
          <a:p>
            <a:pPr>
              <a:buFont typeface="Wingdings" pitchFamily="2" charset="2"/>
              <a:buChar char="Ø"/>
            </a:pPr>
            <a:r>
              <a:rPr lang="en-GB" sz="2600" dirty="0"/>
              <a:t>Cereals</a:t>
            </a:r>
          </a:p>
          <a:p>
            <a:pPr>
              <a:buFont typeface="Wingdings" pitchFamily="2" charset="2"/>
              <a:buChar char="Ø"/>
            </a:pPr>
            <a:r>
              <a:rPr lang="en-GB" sz="2600" dirty="0"/>
              <a:t>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2000"/>
                                        <p:tgtEl>
                                          <p:spTgt spid="4">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2000"/>
                                        <p:tgtEl>
                                          <p:spTgt spid="4">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2000"/>
                                        <p:tgtEl>
                                          <p:spTgt spid="4">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2000"/>
                                        <p:tgtEl>
                                          <p:spTgt spid="4">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2000"/>
                                        <p:tgtEl>
                                          <p:spTgt spid="4">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Vitamins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GB" dirty="0"/>
              <a:t>These are natural substances found in foods</a:t>
            </a:r>
            <a:r>
              <a:rPr lang="en-US" dirty="0"/>
              <a:t> and are used to perform different functions in the body.</a:t>
            </a:r>
          </a:p>
          <a:p>
            <a:pPr>
              <a:buFont typeface="Wingdings" pitchFamily="2" charset="2"/>
              <a:buChar char="Ø"/>
            </a:pPr>
            <a:r>
              <a:rPr lang="en-GB" dirty="0"/>
              <a:t>They are either </a:t>
            </a:r>
            <a:r>
              <a:rPr lang="en-GB" b="1" i="1" dirty="0"/>
              <a:t>water-soluble</a:t>
            </a:r>
            <a:r>
              <a:rPr lang="en-GB" dirty="0"/>
              <a:t> or </a:t>
            </a:r>
            <a:r>
              <a:rPr lang="en-GB" b="1" i="1" dirty="0"/>
              <a:t>fat-soluble</a:t>
            </a:r>
            <a:endParaRPr lang="en-GB" dirty="0"/>
          </a:p>
          <a:p>
            <a:pPr>
              <a:buFont typeface="Wingdings" pitchFamily="2" charset="2"/>
              <a:buChar char="Ø"/>
            </a:pPr>
            <a:r>
              <a:rPr lang="en-GB" dirty="0"/>
              <a:t>Water soluble vitamins B and C are lost when food is cooked in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Fat-soluble vitamins</a:t>
            </a:r>
            <a:endParaRPr lang="en-US" dirty="0"/>
          </a:p>
        </p:txBody>
      </p:sp>
      <p:sp>
        <p:nvSpPr>
          <p:cNvPr id="3" name="Content Placeholder 2"/>
          <p:cNvSpPr>
            <a:spLocks noGrp="1"/>
          </p:cNvSpPr>
          <p:nvPr>
            <p:ph sz="half" idx="1"/>
          </p:nvPr>
        </p:nvSpPr>
        <p:spPr>
          <a:xfrm>
            <a:off x="685800" y="1981200"/>
            <a:ext cx="3958208" cy="4114800"/>
          </a:xfrm>
        </p:spPr>
        <p:txBody>
          <a:bodyPr/>
          <a:lstStyle/>
          <a:p>
            <a:pPr>
              <a:buNone/>
            </a:pPr>
            <a:r>
              <a:rPr lang="en-GB" sz="2400" b="1" dirty="0"/>
              <a:t>Vitamin A (+B-Carotene)</a:t>
            </a:r>
          </a:p>
          <a:p>
            <a:pPr>
              <a:buFont typeface="Wingdings" pitchFamily="2" charset="2"/>
              <a:buChar char="Ø"/>
            </a:pPr>
            <a:r>
              <a:rPr lang="en-GB" sz="2200" dirty="0"/>
              <a:t>For healthy eyes, </a:t>
            </a:r>
            <a:r>
              <a:rPr lang="en-GB" sz="2200" dirty="0" err="1"/>
              <a:t>esp</a:t>
            </a:r>
            <a:r>
              <a:rPr lang="en-GB" sz="2200" dirty="0"/>
              <a:t> night vision</a:t>
            </a:r>
          </a:p>
          <a:p>
            <a:pPr>
              <a:buFont typeface="Wingdings" pitchFamily="2" charset="2"/>
              <a:buChar char="Ø"/>
            </a:pPr>
            <a:r>
              <a:rPr lang="en-GB" sz="2200" dirty="0"/>
              <a:t>Healthy skin and mucous membranes (lining of nose, throat)</a:t>
            </a:r>
          </a:p>
          <a:p>
            <a:pPr>
              <a:buFont typeface="Wingdings" pitchFamily="2" charset="2"/>
              <a:buChar char="Ø"/>
            </a:pPr>
            <a:r>
              <a:rPr lang="en-GB" sz="2200" dirty="0"/>
              <a:t>Helps fight infection</a:t>
            </a:r>
          </a:p>
          <a:p>
            <a:pPr>
              <a:buFont typeface="Wingdings" pitchFamily="2" charset="2"/>
              <a:buChar char="Ø"/>
            </a:pPr>
            <a:r>
              <a:rPr lang="en-GB" sz="2200" dirty="0"/>
              <a:t>Excess is </a:t>
            </a:r>
            <a:r>
              <a:rPr lang="en-GB" sz="2200" u="sng" dirty="0"/>
              <a:t>toxic</a:t>
            </a:r>
            <a:r>
              <a:rPr lang="en-GB" sz="2200" dirty="0"/>
              <a:t> as it is stored in the liver and cannot be disposed via urine</a:t>
            </a:r>
            <a:endParaRPr lang="en-US" sz="2200" dirty="0"/>
          </a:p>
        </p:txBody>
      </p:sp>
      <p:sp>
        <p:nvSpPr>
          <p:cNvPr id="4" name="Content Placeholder 3"/>
          <p:cNvSpPr>
            <a:spLocks noGrp="1"/>
          </p:cNvSpPr>
          <p:nvPr>
            <p:ph sz="half" idx="2"/>
          </p:nvPr>
        </p:nvSpPr>
        <p:spPr/>
        <p:txBody>
          <a:bodyPr/>
          <a:lstStyle/>
          <a:p>
            <a:pPr>
              <a:buFont typeface="Wingdings" pitchFamily="2" charset="2"/>
              <a:buChar char="Ø"/>
            </a:pPr>
            <a:r>
              <a:rPr lang="en-GB" sz="2000" dirty="0"/>
              <a:t>Antioxidants that react with potential carcinogens to form harmless reactions</a:t>
            </a:r>
          </a:p>
          <a:p>
            <a:pPr>
              <a:buFont typeface="Wingdings" pitchFamily="2" charset="2"/>
              <a:buChar char="Ø"/>
            </a:pPr>
            <a:r>
              <a:rPr lang="en-GB" sz="2000" dirty="0"/>
              <a:t>Blocks formation of cancer-causing proteins and isolates them</a:t>
            </a:r>
          </a:p>
          <a:p>
            <a:pPr>
              <a:buFont typeface="Wingdings" pitchFamily="2" charset="2"/>
              <a:buChar char="Ø"/>
            </a:pPr>
            <a:r>
              <a:rPr lang="en-GB" sz="2000" dirty="0"/>
              <a:t>A good level helps to produce white blood cells (immune system)</a:t>
            </a:r>
          </a:p>
          <a:p>
            <a:pPr>
              <a:buFont typeface="Wingdings" pitchFamily="2" charset="2"/>
              <a:buChar char="Ø"/>
            </a:pPr>
            <a:r>
              <a:rPr lang="en-GB" sz="2000" dirty="0"/>
              <a:t>Zinc and protein are needed to absorb it</a:t>
            </a:r>
          </a:p>
          <a:p>
            <a:pPr>
              <a:buFont typeface="Wingdings" pitchFamily="2" charset="2"/>
              <a:buChar char="Ø"/>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466728" cy="995710"/>
          </a:xfrm>
        </p:spPr>
        <p:txBody>
          <a:bodyPr/>
          <a:lstStyle/>
          <a:p>
            <a:pPr algn="ctr"/>
            <a:r>
              <a:rPr lang="en-GB" sz="2200" dirty="0"/>
              <a:t>Vitamin A </a:t>
            </a:r>
            <a:br>
              <a:rPr lang="en-GB" sz="2200" dirty="0"/>
            </a:br>
            <a:r>
              <a:rPr lang="en-GB" sz="2200" dirty="0"/>
              <a:t>(+ B-Carotene)</a:t>
            </a:r>
            <a:endParaRPr lang="en-US" sz="2200" dirty="0"/>
          </a:p>
        </p:txBody>
      </p:sp>
      <p:sp>
        <p:nvSpPr>
          <p:cNvPr id="3" name="Content Placeholder 2"/>
          <p:cNvSpPr>
            <a:spLocks noGrp="1"/>
          </p:cNvSpPr>
          <p:nvPr>
            <p:ph idx="1"/>
          </p:nvPr>
        </p:nvSpPr>
        <p:spPr>
          <a:xfrm>
            <a:off x="3995936" y="404664"/>
            <a:ext cx="4690864" cy="5721499"/>
          </a:xfrm>
        </p:spPr>
        <p:txBody>
          <a:bodyPr/>
          <a:lstStyle/>
          <a:p>
            <a:pPr>
              <a:buFont typeface="Wingdings" pitchFamily="2" charset="2"/>
              <a:buChar char="Ø"/>
            </a:pPr>
            <a:r>
              <a:rPr lang="en-GB" sz="2400" dirty="0"/>
              <a:t>Sources are found in the form of </a:t>
            </a:r>
            <a:r>
              <a:rPr lang="en-GB" sz="2400" b="1" dirty="0"/>
              <a:t>yellow-orange vegetables</a:t>
            </a:r>
            <a:r>
              <a:rPr lang="en-GB" sz="2400" dirty="0"/>
              <a:t> and </a:t>
            </a:r>
            <a:r>
              <a:rPr lang="en-GB" sz="2400" b="1" dirty="0"/>
              <a:t>root vegetables</a:t>
            </a:r>
            <a:r>
              <a:rPr lang="en-GB" sz="2400" dirty="0"/>
              <a:t>.  </a:t>
            </a:r>
            <a:r>
              <a:rPr lang="en-GB" sz="2400" b="1" dirty="0"/>
              <a:t>Green plants </a:t>
            </a:r>
            <a:r>
              <a:rPr lang="en-GB" sz="2400" dirty="0"/>
              <a:t>which contain chlorophyll are </a:t>
            </a:r>
            <a:r>
              <a:rPr lang="en-GB" sz="2400" b="1" dirty="0"/>
              <a:t>rich</a:t>
            </a:r>
            <a:r>
              <a:rPr lang="en-GB" sz="2400" dirty="0"/>
              <a:t> in B-carotene</a:t>
            </a:r>
          </a:p>
          <a:p>
            <a:pPr>
              <a:buFont typeface="Wingdings" pitchFamily="2" charset="2"/>
              <a:buChar char="§"/>
            </a:pPr>
            <a:endParaRPr lang="en-GB" sz="2400" dirty="0"/>
          </a:p>
          <a:p>
            <a:pPr>
              <a:buFont typeface="Wingdings" panose="05000000000000000000" pitchFamily="2" charset="2"/>
              <a:buChar char="Ø"/>
            </a:pPr>
            <a:r>
              <a:rPr lang="en-GB" sz="2000" i="1" dirty="0" err="1">
                <a:solidFill>
                  <a:srgbClr val="002060"/>
                </a:solidFill>
              </a:rPr>
              <a:t>Spirulina</a:t>
            </a:r>
            <a:r>
              <a:rPr lang="en-GB" sz="2000" i="1" dirty="0">
                <a:solidFill>
                  <a:srgbClr val="002060"/>
                </a:solidFill>
              </a:rPr>
              <a:t> algae</a:t>
            </a:r>
          </a:p>
          <a:p>
            <a:pPr>
              <a:buFont typeface="Wingdings" panose="05000000000000000000" pitchFamily="2" charset="2"/>
              <a:buChar char="Ø"/>
            </a:pPr>
            <a:r>
              <a:rPr lang="en-GB" sz="2000" i="1" dirty="0">
                <a:solidFill>
                  <a:srgbClr val="002060"/>
                </a:solidFill>
              </a:rPr>
              <a:t>Carrot root</a:t>
            </a:r>
          </a:p>
          <a:p>
            <a:pPr>
              <a:buFont typeface="Wingdings" panose="05000000000000000000" pitchFamily="2" charset="2"/>
              <a:buChar char="Ø"/>
            </a:pPr>
            <a:r>
              <a:rPr lang="en-GB" sz="2000" i="1" dirty="0">
                <a:solidFill>
                  <a:srgbClr val="002060"/>
                </a:solidFill>
              </a:rPr>
              <a:t>Cabbage herb</a:t>
            </a:r>
          </a:p>
          <a:p>
            <a:pPr>
              <a:buFont typeface="Wingdings" panose="05000000000000000000" pitchFamily="2" charset="2"/>
              <a:buChar char="Ø"/>
            </a:pPr>
            <a:r>
              <a:rPr lang="en-GB" sz="2000" i="1" dirty="0">
                <a:solidFill>
                  <a:srgbClr val="002060"/>
                </a:solidFill>
              </a:rPr>
              <a:t>Barley grass</a:t>
            </a:r>
          </a:p>
          <a:p>
            <a:pPr>
              <a:buFont typeface="Wingdings" panose="05000000000000000000" pitchFamily="2" charset="2"/>
              <a:buChar char="Ø"/>
            </a:pPr>
            <a:r>
              <a:rPr lang="en-GB" sz="2000" i="1" dirty="0">
                <a:solidFill>
                  <a:srgbClr val="002060"/>
                </a:solidFill>
              </a:rPr>
              <a:t>Peppermint leaf</a:t>
            </a:r>
          </a:p>
          <a:p>
            <a:pPr>
              <a:buFont typeface="Wingdings" panose="05000000000000000000" pitchFamily="2" charset="2"/>
              <a:buChar char="Ø"/>
            </a:pPr>
            <a:r>
              <a:rPr lang="en-GB" sz="2000" i="1" dirty="0" err="1">
                <a:solidFill>
                  <a:srgbClr val="002060"/>
                </a:solidFill>
              </a:rPr>
              <a:t>Senna</a:t>
            </a:r>
            <a:r>
              <a:rPr lang="en-GB" sz="2000" i="1" dirty="0">
                <a:solidFill>
                  <a:srgbClr val="002060"/>
                </a:solidFill>
              </a:rPr>
              <a:t> leaf</a:t>
            </a:r>
          </a:p>
          <a:p>
            <a:pPr>
              <a:buFont typeface="Wingdings" panose="05000000000000000000" pitchFamily="2" charset="2"/>
              <a:buChar char="Ø"/>
            </a:pPr>
            <a:r>
              <a:rPr lang="en-GB" sz="2000" i="1" dirty="0">
                <a:solidFill>
                  <a:srgbClr val="002060"/>
                </a:solidFill>
              </a:rPr>
              <a:t>Parsley herb</a:t>
            </a:r>
          </a:p>
          <a:p>
            <a:pPr>
              <a:buFont typeface="Wingdings" panose="05000000000000000000" pitchFamily="2" charset="2"/>
              <a:buChar char="Ø"/>
            </a:pPr>
            <a:r>
              <a:rPr lang="en-GB" sz="2000" i="1" dirty="0">
                <a:solidFill>
                  <a:srgbClr val="002060"/>
                </a:solidFill>
              </a:rPr>
              <a:t>Horseradish root</a:t>
            </a:r>
            <a:endParaRPr lang="en-US" sz="2000" i="1" dirty="0">
              <a:solidFill>
                <a:srgbClr val="002060"/>
              </a:solidFill>
            </a:endParaRPr>
          </a:p>
        </p:txBody>
      </p:sp>
      <p:sp>
        <p:nvSpPr>
          <p:cNvPr id="4" name="Text Placeholder 3"/>
          <p:cNvSpPr>
            <a:spLocks noGrp="1"/>
          </p:cNvSpPr>
          <p:nvPr>
            <p:ph type="body" sz="half" idx="2"/>
          </p:nvPr>
        </p:nvSpPr>
        <p:spPr>
          <a:xfrm>
            <a:off x="457200" y="1412776"/>
            <a:ext cx="3466728" cy="4713387"/>
          </a:xfrm>
        </p:spPr>
        <p:txBody>
          <a:bodyPr/>
          <a:lstStyle/>
          <a:p>
            <a:pPr>
              <a:buFont typeface="Wingdings" pitchFamily="2" charset="2"/>
              <a:buChar char="Ø"/>
            </a:pPr>
            <a:r>
              <a:rPr lang="en-GB" sz="2000" dirty="0"/>
              <a:t>Best eaten raw as processing, cooking and sun-drying will oxidize Vitamin A.</a:t>
            </a:r>
          </a:p>
          <a:p>
            <a:pPr>
              <a:buFont typeface="Wingdings" pitchFamily="2" charset="2"/>
              <a:buChar char="Ø"/>
            </a:pPr>
            <a:endParaRPr lang="en-GB" sz="2000" dirty="0"/>
          </a:p>
          <a:p>
            <a:pPr>
              <a:buFont typeface="Wingdings" pitchFamily="2" charset="2"/>
              <a:buChar char="Ø"/>
            </a:pPr>
            <a:r>
              <a:rPr lang="en-GB" sz="2000" dirty="0"/>
              <a:t>Alcohol, iron, mineral oil and cortisone all reduce vitamin A absorption</a:t>
            </a:r>
          </a:p>
          <a:p>
            <a:pPr>
              <a:buFont typeface="Wingdings" pitchFamily="2" charset="2"/>
              <a:buChar char="Ø"/>
            </a:pPr>
            <a:endParaRPr lang="en-GB" sz="2000" dirty="0"/>
          </a:p>
          <a:p>
            <a:pPr>
              <a:buFont typeface="Wingdings" pitchFamily="2" charset="2"/>
              <a:buChar char="Ø"/>
            </a:pPr>
            <a:r>
              <a:rPr lang="en-GB" sz="2000" dirty="0"/>
              <a:t>Deficiencies cause a higher risk to microbial infections, eye disorders, weight loss, loss of appetite and sterility</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Fat-soluble vitamins</a:t>
            </a:r>
            <a:endParaRPr lang="en-US" dirty="0"/>
          </a:p>
        </p:txBody>
      </p:sp>
      <p:sp>
        <p:nvSpPr>
          <p:cNvPr id="3" name="Content Placeholder 2"/>
          <p:cNvSpPr>
            <a:spLocks noGrp="1"/>
          </p:cNvSpPr>
          <p:nvPr>
            <p:ph sz="half" idx="1"/>
          </p:nvPr>
        </p:nvSpPr>
        <p:spPr>
          <a:xfrm>
            <a:off x="685800" y="1981200"/>
            <a:ext cx="3958208" cy="4114800"/>
          </a:xfrm>
        </p:spPr>
        <p:txBody>
          <a:bodyPr/>
          <a:lstStyle/>
          <a:p>
            <a:pPr>
              <a:buNone/>
            </a:pPr>
            <a:r>
              <a:rPr lang="en-GB" sz="2400" b="1" dirty="0"/>
              <a:t>Vitamin D</a:t>
            </a:r>
          </a:p>
          <a:p>
            <a:pPr>
              <a:buFont typeface="Wingdings" pitchFamily="2" charset="2"/>
              <a:buChar char="Ø"/>
            </a:pPr>
            <a:r>
              <a:rPr lang="en-GB" sz="2200" dirty="0"/>
              <a:t>Helps the body to absorb Calcium</a:t>
            </a:r>
          </a:p>
          <a:p>
            <a:pPr>
              <a:buNone/>
            </a:pPr>
            <a:endParaRPr lang="en-GB" sz="2200" dirty="0"/>
          </a:p>
          <a:p>
            <a:pPr>
              <a:buFont typeface="Wingdings" pitchFamily="2" charset="2"/>
              <a:buChar char="Ø"/>
            </a:pPr>
            <a:r>
              <a:rPr lang="en-GB" sz="2200" dirty="0"/>
              <a:t>Helps body to form healthy bones and teeth</a:t>
            </a:r>
          </a:p>
          <a:p>
            <a:pPr>
              <a:buFont typeface="Wingdings" pitchFamily="2" charset="2"/>
              <a:buChar char="Ø"/>
            </a:pPr>
            <a:endParaRPr lang="en-GB" sz="2200" dirty="0"/>
          </a:p>
          <a:p>
            <a:pPr>
              <a:buFont typeface="Wingdings" pitchFamily="2" charset="2"/>
              <a:buChar char="Ø"/>
            </a:pPr>
            <a:r>
              <a:rPr lang="en-GB" sz="2200" dirty="0"/>
              <a:t>Helps to maintain a healthy nervous system</a:t>
            </a:r>
          </a:p>
        </p:txBody>
      </p:sp>
      <p:sp>
        <p:nvSpPr>
          <p:cNvPr id="4" name="Content Placeholder 3"/>
          <p:cNvSpPr>
            <a:spLocks noGrp="1"/>
          </p:cNvSpPr>
          <p:nvPr>
            <p:ph sz="half" idx="2"/>
          </p:nvPr>
        </p:nvSpPr>
        <p:spPr/>
        <p:txBody>
          <a:bodyPr/>
          <a:lstStyle/>
          <a:p>
            <a:pPr>
              <a:buNone/>
            </a:pPr>
            <a:r>
              <a:rPr lang="en-GB" sz="2000" dirty="0"/>
              <a:t>Sources are found in:</a:t>
            </a:r>
          </a:p>
          <a:p>
            <a:pPr>
              <a:buNone/>
            </a:pPr>
            <a:endParaRPr lang="en-GB" sz="2000" dirty="0"/>
          </a:p>
          <a:p>
            <a:pPr>
              <a:buFont typeface="Wingdings" panose="05000000000000000000" pitchFamily="2" charset="2"/>
              <a:buChar char="Ø"/>
            </a:pPr>
            <a:r>
              <a:rPr lang="en-GB" sz="2000" i="1" dirty="0">
                <a:solidFill>
                  <a:srgbClr val="002060"/>
                </a:solidFill>
              </a:rPr>
              <a:t>Oily fish</a:t>
            </a:r>
          </a:p>
          <a:p>
            <a:pPr>
              <a:buFont typeface="Wingdings" panose="05000000000000000000" pitchFamily="2" charset="2"/>
              <a:buChar char="Ø"/>
            </a:pPr>
            <a:r>
              <a:rPr lang="en-GB" sz="2000" i="1" dirty="0">
                <a:solidFill>
                  <a:srgbClr val="002060"/>
                </a:solidFill>
              </a:rPr>
              <a:t>Egg yolk</a:t>
            </a:r>
          </a:p>
          <a:p>
            <a:pPr>
              <a:buFont typeface="Wingdings" panose="05000000000000000000" pitchFamily="2" charset="2"/>
              <a:buChar char="Ø"/>
            </a:pPr>
            <a:r>
              <a:rPr lang="en-GB" sz="2000" i="1" dirty="0">
                <a:solidFill>
                  <a:srgbClr val="002060"/>
                </a:solidFill>
              </a:rPr>
              <a:t>Butter and margarine</a:t>
            </a:r>
          </a:p>
          <a:p>
            <a:pPr>
              <a:buFont typeface="Wingdings" panose="05000000000000000000" pitchFamily="2" charset="2"/>
              <a:buChar char="Ø"/>
            </a:pPr>
            <a:r>
              <a:rPr lang="en-GB" sz="2000" i="1" dirty="0">
                <a:solidFill>
                  <a:srgbClr val="002060"/>
                </a:solidFill>
              </a:rPr>
              <a:t>Sunlight</a:t>
            </a:r>
            <a:endParaRPr lang="en-US" sz="2000" i="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Fat-soluble vitamins</a:t>
            </a:r>
            <a:endParaRPr lang="en-US" dirty="0"/>
          </a:p>
        </p:txBody>
      </p:sp>
      <p:sp>
        <p:nvSpPr>
          <p:cNvPr id="3" name="Content Placeholder 2"/>
          <p:cNvSpPr>
            <a:spLocks noGrp="1"/>
          </p:cNvSpPr>
          <p:nvPr>
            <p:ph sz="half" idx="1"/>
          </p:nvPr>
        </p:nvSpPr>
        <p:spPr>
          <a:xfrm>
            <a:off x="685800" y="1981200"/>
            <a:ext cx="3958208" cy="4114800"/>
          </a:xfrm>
        </p:spPr>
        <p:txBody>
          <a:bodyPr/>
          <a:lstStyle/>
          <a:p>
            <a:pPr>
              <a:buNone/>
            </a:pPr>
            <a:r>
              <a:rPr lang="en-GB" sz="2400" b="1" dirty="0"/>
              <a:t>Vitamin E</a:t>
            </a:r>
          </a:p>
          <a:p>
            <a:pPr>
              <a:buFont typeface="Wingdings" pitchFamily="2" charset="2"/>
              <a:buChar char="Ø"/>
            </a:pPr>
            <a:r>
              <a:rPr lang="en-GB" sz="2200" dirty="0"/>
              <a:t>Keeps cell walls healthy</a:t>
            </a:r>
          </a:p>
          <a:p>
            <a:pPr>
              <a:buNone/>
            </a:pPr>
            <a:endParaRPr lang="en-GB" sz="2200" dirty="0"/>
          </a:p>
          <a:p>
            <a:pPr>
              <a:buFont typeface="Wingdings" pitchFamily="2" charset="2"/>
              <a:buChar char="Ø"/>
            </a:pPr>
            <a:r>
              <a:rPr lang="en-GB" sz="2200" dirty="0"/>
              <a:t>Is an antioxidant vitamin preventing harmful substances from entering and causing damage</a:t>
            </a:r>
          </a:p>
        </p:txBody>
      </p:sp>
      <p:sp>
        <p:nvSpPr>
          <p:cNvPr id="4" name="Content Placeholder 3"/>
          <p:cNvSpPr>
            <a:spLocks noGrp="1"/>
          </p:cNvSpPr>
          <p:nvPr>
            <p:ph sz="half" idx="2"/>
          </p:nvPr>
        </p:nvSpPr>
        <p:spPr/>
        <p:txBody>
          <a:bodyPr/>
          <a:lstStyle/>
          <a:p>
            <a:pPr>
              <a:buNone/>
            </a:pPr>
            <a:r>
              <a:rPr lang="en-GB" sz="2000" dirty="0"/>
              <a:t>Sources are found in:</a:t>
            </a:r>
          </a:p>
          <a:p>
            <a:pPr>
              <a:buNone/>
            </a:pPr>
            <a:endParaRPr lang="en-GB" sz="2000" dirty="0"/>
          </a:p>
          <a:p>
            <a:pPr>
              <a:buFont typeface="Wingdings" panose="05000000000000000000" pitchFamily="2" charset="2"/>
              <a:buChar char="Ø"/>
            </a:pPr>
            <a:r>
              <a:rPr lang="en-GB" sz="2000" i="1" dirty="0">
                <a:solidFill>
                  <a:srgbClr val="002060"/>
                </a:solidFill>
              </a:rPr>
              <a:t>Vegetable oils</a:t>
            </a:r>
          </a:p>
          <a:p>
            <a:pPr>
              <a:buFont typeface="Wingdings" panose="05000000000000000000" pitchFamily="2" charset="2"/>
              <a:buChar char="Ø"/>
            </a:pPr>
            <a:r>
              <a:rPr lang="en-GB" sz="2000" i="1" dirty="0">
                <a:solidFill>
                  <a:srgbClr val="002060"/>
                </a:solidFill>
              </a:rPr>
              <a:t>Lettuce</a:t>
            </a:r>
          </a:p>
          <a:p>
            <a:pPr>
              <a:buFont typeface="Wingdings" panose="05000000000000000000" pitchFamily="2" charset="2"/>
              <a:buChar char="Ø"/>
            </a:pPr>
            <a:r>
              <a:rPr lang="en-GB" sz="2000" i="1" dirty="0">
                <a:solidFill>
                  <a:srgbClr val="002060"/>
                </a:solidFill>
              </a:rPr>
              <a:t>Grasses</a:t>
            </a:r>
          </a:p>
          <a:p>
            <a:pPr>
              <a:buFont typeface="Wingdings" panose="05000000000000000000" pitchFamily="2" charset="2"/>
              <a:buChar char="Ø"/>
            </a:pPr>
            <a:r>
              <a:rPr lang="en-GB" sz="2000" i="1" dirty="0">
                <a:solidFill>
                  <a:srgbClr val="002060"/>
                </a:solidFill>
              </a:rPr>
              <a:t>Nuts and seeds</a:t>
            </a:r>
          </a:p>
          <a:p>
            <a:pPr>
              <a:buFont typeface="Wingdings" panose="05000000000000000000" pitchFamily="2" charset="2"/>
              <a:buChar char="Ø"/>
            </a:pPr>
            <a:r>
              <a:rPr lang="en-GB" sz="2000" i="1" dirty="0">
                <a:solidFill>
                  <a:srgbClr val="002060"/>
                </a:solidFill>
              </a:rPr>
              <a:t>Green leafy vegetables</a:t>
            </a:r>
          </a:p>
          <a:p>
            <a:pPr>
              <a:buFont typeface="Arial" pitchFamily="34" charset="0"/>
              <a:buChar char="•"/>
            </a:pPr>
            <a:endParaRPr lang="en-US" sz="2000" i="1" dirty="0">
              <a:solidFill>
                <a:srgbClr val="808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Fat-soluble vitamins</a:t>
            </a:r>
            <a:endParaRPr lang="en-US" dirty="0"/>
          </a:p>
        </p:txBody>
      </p:sp>
      <p:sp>
        <p:nvSpPr>
          <p:cNvPr id="3" name="Content Placeholder 2"/>
          <p:cNvSpPr>
            <a:spLocks noGrp="1"/>
          </p:cNvSpPr>
          <p:nvPr>
            <p:ph sz="half" idx="1"/>
          </p:nvPr>
        </p:nvSpPr>
        <p:spPr>
          <a:xfrm>
            <a:off x="685800" y="1981200"/>
            <a:ext cx="3958208" cy="4114800"/>
          </a:xfrm>
        </p:spPr>
        <p:txBody>
          <a:bodyPr/>
          <a:lstStyle/>
          <a:p>
            <a:pPr>
              <a:buNone/>
            </a:pPr>
            <a:r>
              <a:rPr lang="en-GB" sz="2400" b="1" dirty="0"/>
              <a:t>Vitamin K</a:t>
            </a:r>
          </a:p>
          <a:p>
            <a:pPr>
              <a:buNone/>
            </a:pPr>
            <a:endParaRPr lang="en-GB" sz="2400" b="1" dirty="0"/>
          </a:p>
          <a:p>
            <a:pPr>
              <a:buFont typeface="Wingdings" pitchFamily="2" charset="2"/>
              <a:buChar char="Ø"/>
            </a:pPr>
            <a:r>
              <a:rPr lang="en-GB" sz="2200" dirty="0"/>
              <a:t>Helps the blood to clot after injury, stopping us from losing too much blood and helping wounds heal</a:t>
            </a:r>
          </a:p>
          <a:p>
            <a:pPr>
              <a:buFont typeface="Wingdings" pitchFamily="2" charset="2"/>
              <a:buChar char="Ø"/>
            </a:pPr>
            <a:r>
              <a:rPr lang="en-GB" sz="2200" dirty="0"/>
              <a:t>“Bacteria in our intestines make this vitamin”</a:t>
            </a:r>
          </a:p>
        </p:txBody>
      </p:sp>
      <p:sp>
        <p:nvSpPr>
          <p:cNvPr id="4" name="Content Placeholder 3"/>
          <p:cNvSpPr>
            <a:spLocks noGrp="1"/>
          </p:cNvSpPr>
          <p:nvPr>
            <p:ph sz="half" idx="2"/>
          </p:nvPr>
        </p:nvSpPr>
        <p:spPr/>
        <p:txBody>
          <a:bodyPr/>
          <a:lstStyle/>
          <a:p>
            <a:pPr>
              <a:buNone/>
            </a:pPr>
            <a:r>
              <a:rPr lang="en-GB" sz="2000" dirty="0"/>
              <a:t>Sources are found in green leafy vegetables such as:</a:t>
            </a:r>
          </a:p>
          <a:p>
            <a:pPr>
              <a:buNone/>
            </a:pPr>
            <a:endParaRPr lang="en-GB" sz="2000" dirty="0"/>
          </a:p>
          <a:p>
            <a:pPr>
              <a:buFont typeface="Wingdings" panose="05000000000000000000" pitchFamily="2" charset="2"/>
              <a:buChar char="Ø"/>
            </a:pPr>
            <a:r>
              <a:rPr lang="en-GB" sz="2000" i="1" dirty="0">
                <a:solidFill>
                  <a:srgbClr val="002060"/>
                </a:solidFill>
              </a:rPr>
              <a:t>spinach</a:t>
            </a:r>
          </a:p>
          <a:p>
            <a:pPr>
              <a:buFont typeface="Wingdings" panose="05000000000000000000" pitchFamily="2" charset="2"/>
              <a:buChar char="Ø"/>
            </a:pPr>
            <a:r>
              <a:rPr lang="en-GB" sz="2000" i="1" dirty="0">
                <a:solidFill>
                  <a:srgbClr val="002060"/>
                </a:solidFill>
              </a:rPr>
              <a:t>broccoli</a:t>
            </a:r>
          </a:p>
          <a:p>
            <a:pPr>
              <a:buFont typeface="Wingdings" panose="05000000000000000000" pitchFamily="2" charset="2"/>
              <a:buChar char="Ø"/>
            </a:pPr>
            <a:r>
              <a:rPr lang="en-GB" sz="2000" i="1" dirty="0">
                <a:solidFill>
                  <a:srgbClr val="002060"/>
                </a:solidFill>
              </a:rPr>
              <a:t>Vegetable oils</a:t>
            </a:r>
          </a:p>
          <a:p>
            <a:pPr>
              <a:buFont typeface="Wingdings" panose="05000000000000000000" pitchFamily="2" charset="2"/>
              <a:buChar char="Ø"/>
            </a:pPr>
            <a:r>
              <a:rPr lang="en-GB" sz="2000" i="1" dirty="0">
                <a:solidFill>
                  <a:srgbClr val="002060"/>
                </a:solidFill>
              </a:rPr>
              <a:t>Cereals</a:t>
            </a:r>
          </a:p>
          <a:p>
            <a:pPr>
              <a:buFont typeface="Wingdings" panose="05000000000000000000" pitchFamily="2" charset="2"/>
              <a:buChar char="Ø"/>
            </a:pPr>
            <a:r>
              <a:rPr lang="en-GB" sz="2000" i="1" dirty="0">
                <a:solidFill>
                  <a:srgbClr val="002060"/>
                </a:solidFill>
              </a:rPr>
              <a:t>“cheese”</a:t>
            </a:r>
          </a:p>
          <a:p>
            <a:pPr>
              <a:buFont typeface="Arial" pitchFamily="34" charset="0"/>
              <a:buChar char="•"/>
            </a:pPr>
            <a:endParaRPr lang="en-US" sz="2000" i="1" dirty="0">
              <a:solidFill>
                <a:srgbClr val="808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Water-soluble vitamins</a:t>
            </a:r>
            <a:endParaRPr lang="en-US" dirty="0"/>
          </a:p>
        </p:txBody>
      </p:sp>
      <p:sp>
        <p:nvSpPr>
          <p:cNvPr id="3" name="Content Placeholder 2"/>
          <p:cNvSpPr>
            <a:spLocks noGrp="1"/>
          </p:cNvSpPr>
          <p:nvPr>
            <p:ph sz="half" idx="1"/>
          </p:nvPr>
        </p:nvSpPr>
        <p:spPr>
          <a:xfrm>
            <a:off x="685800" y="1981200"/>
            <a:ext cx="3742184" cy="4114800"/>
          </a:xfrm>
        </p:spPr>
        <p:txBody>
          <a:bodyPr/>
          <a:lstStyle/>
          <a:p>
            <a:pPr>
              <a:buNone/>
            </a:pPr>
            <a:r>
              <a:rPr lang="en-GB" sz="2400" b="1" dirty="0"/>
              <a:t>Vitamin B complex</a:t>
            </a:r>
          </a:p>
          <a:p>
            <a:pPr>
              <a:buNone/>
            </a:pPr>
            <a:r>
              <a:rPr lang="en-GB" sz="2000" dirty="0"/>
              <a:t>There are several B vitamins which have slightly different functions.</a:t>
            </a:r>
          </a:p>
          <a:p>
            <a:pPr>
              <a:buFont typeface="Wingdings" pitchFamily="2" charset="2"/>
              <a:buChar char="Ø"/>
            </a:pPr>
            <a:r>
              <a:rPr lang="en-GB" sz="2200" dirty="0"/>
              <a:t>Needed to release energy from proteins, fats and carbohydrates</a:t>
            </a:r>
          </a:p>
          <a:p>
            <a:pPr>
              <a:buFont typeface="Wingdings" pitchFamily="2" charset="2"/>
              <a:buChar char="Ø"/>
            </a:pPr>
            <a:r>
              <a:rPr lang="en-GB" sz="2200" dirty="0"/>
              <a:t>Needed for growth</a:t>
            </a:r>
          </a:p>
          <a:p>
            <a:pPr>
              <a:buFont typeface="Wingdings" pitchFamily="2" charset="2"/>
              <a:buChar char="Ø"/>
            </a:pPr>
            <a:r>
              <a:rPr lang="en-GB" sz="2200" dirty="0"/>
              <a:t>Needed for nerves to work properly</a:t>
            </a:r>
          </a:p>
        </p:txBody>
      </p:sp>
      <p:sp>
        <p:nvSpPr>
          <p:cNvPr id="4" name="Content Placeholder 3"/>
          <p:cNvSpPr>
            <a:spLocks noGrp="1"/>
          </p:cNvSpPr>
          <p:nvPr>
            <p:ph sz="half" idx="2"/>
          </p:nvPr>
        </p:nvSpPr>
        <p:spPr>
          <a:xfrm>
            <a:off x="4427984" y="1981200"/>
            <a:ext cx="3600400" cy="4114800"/>
          </a:xfrm>
        </p:spPr>
        <p:txBody>
          <a:bodyPr/>
          <a:lstStyle/>
          <a:p>
            <a:pPr>
              <a:buNone/>
            </a:pPr>
            <a:r>
              <a:rPr lang="en-GB" sz="2000" dirty="0"/>
              <a:t>Sources are found in:</a:t>
            </a:r>
          </a:p>
          <a:p>
            <a:pPr>
              <a:buNone/>
            </a:pPr>
            <a:endParaRPr lang="en-GB" sz="2000" dirty="0"/>
          </a:p>
          <a:p>
            <a:pPr>
              <a:buFont typeface="Wingdings" panose="05000000000000000000" pitchFamily="2" charset="2"/>
              <a:buChar char="Ø"/>
            </a:pPr>
            <a:r>
              <a:rPr lang="en-GB" sz="2000" i="1" dirty="0">
                <a:solidFill>
                  <a:srgbClr val="002060"/>
                </a:solidFill>
              </a:rPr>
              <a:t>cereals</a:t>
            </a:r>
          </a:p>
          <a:p>
            <a:pPr>
              <a:buFont typeface="Wingdings" panose="05000000000000000000" pitchFamily="2" charset="2"/>
              <a:buChar char="Ø"/>
            </a:pPr>
            <a:r>
              <a:rPr lang="en-GB" sz="2000" i="1" dirty="0">
                <a:solidFill>
                  <a:srgbClr val="002060"/>
                </a:solidFill>
              </a:rPr>
              <a:t>nuts</a:t>
            </a:r>
          </a:p>
          <a:p>
            <a:pPr>
              <a:buFont typeface="Wingdings" panose="05000000000000000000" pitchFamily="2" charset="2"/>
              <a:buChar char="Ø"/>
            </a:pPr>
            <a:r>
              <a:rPr lang="en-GB" sz="2000" i="1" dirty="0">
                <a:solidFill>
                  <a:srgbClr val="002060"/>
                </a:solidFill>
              </a:rPr>
              <a:t>seeds</a:t>
            </a:r>
          </a:p>
          <a:p>
            <a:pPr>
              <a:buFont typeface="Wingdings" panose="05000000000000000000" pitchFamily="2" charset="2"/>
              <a:buChar char="Ø"/>
            </a:pPr>
            <a:r>
              <a:rPr lang="en-GB" sz="2000" i="1" dirty="0">
                <a:solidFill>
                  <a:srgbClr val="002060"/>
                </a:solidFill>
              </a:rPr>
              <a:t>pulses</a:t>
            </a:r>
          </a:p>
          <a:p>
            <a:pPr>
              <a:buFont typeface="Wingdings" panose="05000000000000000000" pitchFamily="2" charset="2"/>
              <a:buChar char="Ø"/>
            </a:pPr>
            <a:r>
              <a:rPr lang="en-GB" sz="2000" i="1" dirty="0">
                <a:solidFill>
                  <a:srgbClr val="002060"/>
                </a:solidFill>
              </a:rPr>
              <a:t>Eggs</a:t>
            </a:r>
          </a:p>
          <a:p>
            <a:pPr>
              <a:buFont typeface="Wingdings" panose="05000000000000000000" pitchFamily="2" charset="2"/>
              <a:buChar char="Ø"/>
            </a:pPr>
            <a:r>
              <a:rPr lang="en-GB" sz="2000" i="1" dirty="0">
                <a:solidFill>
                  <a:srgbClr val="002060"/>
                </a:solidFill>
              </a:rPr>
              <a:t>Yeast and yeast extracts such as Marmite</a:t>
            </a:r>
            <a:endParaRPr lang="en-US" sz="2000" i="1"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Vitamin B-complex</a:t>
            </a:r>
            <a:br>
              <a:rPr lang="en-GB" dirty="0"/>
            </a:br>
            <a:r>
              <a:rPr lang="en-GB" dirty="0"/>
              <a:t>Riboflavin</a:t>
            </a:r>
            <a:endParaRPr lang="en-US" dirty="0"/>
          </a:p>
        </p:txBody>
      </p:sp>
      <p:sp>
        <p:nvSpPr>
          <p:cNvPr id="3" name="Content Placeholder 2"/>
          <p:cNvSpPr>
            <a:spLocks noGrp="1"/>
          </p:cNvSpPr>
          <p:nvPr>
            <p:ph idx="1"/>
          </p:nvPr>
        </p:nvSpPr>
        <p:spPr>
          <a:xfrm>
            <a:off x="3575050" y="404664"/>
            <a:ext cx="5111750" cy="5721499"/>
          </a:xfrm>
        </p:spPr>
        <p:txBody>
          <a:bodyPr/>
          <a:lstStyle/>
          <a:p>
            <a:pPr>
              <a:buNone/>
            </a:pPr>
            <a:r>
              <a:rPr lang="en-GB" sz="2000" dirty="0"/>
              <a:t>Sources are found in the following:</a:t>
            </a:r>
          </a:p>
          <a:p>
            <a:pPr>
              <a:buNone/>
            </a:pPr>
            <a:endParaRPr lang="en-GB" sz="2000" dirty="0"/>
          </a:p>
          <a:p>
            <a:pPr>
              <a:buFont typeface="Wingdings" pitchFamily="2" charset="2"/>
              <a:buChar char="Ø"/>
            </a:pPr>
            <a:r>
              <a:rPr lang="en-GB" sz="2000" i="1" dirty="0" err="1">
                <a:solidFill>
                  <a:srgbClr val="002060"/>
                </a:solidFill>
              </a:rPr>
              <a:t>Spirulina</a:t>
            </a:r>
            <a:r>
              <a:rPr lang="en-GB" sz="2000" i="1" dirty="0">
                <a:solidFill>
                  <a:srgbClr val="002060"/>
                </a:solidFill>
              </a:rPr>
              <a:t> algae</a:t>
            </a:r>
          </a:p>
          <a:p>
            <a:pPr>
              <a:buFont typeface="Wingdings" pitchFamily="2" charset="2"/>
              <a:buChar char="Ø"/>
            </a:pPr>
            <a:r>
              <a:rPr lang="en-GB" sz="2000" i="1" dirty="0">
                <a:solidFill>
                  <a:srgbClr val="002060"/>
                </a:solidFill>
              </a:rPr>
              <a:t>Peppermint algae</a:t>
            </a:r>
          </a:p>
          <a:p>
            <a:pPr>
              <a:buFont typeface="Wingdings" pitchFamily="2" charset="2"/>
              <a:buChar char="Ø"/>
            </a:pPr>
            <a:r>
              <a:rPr lang="en-GB" sz="2000" i="1" dirty="0" err="1">
                <a:solidFill>
                  <a:srgbClr val="002060"/>
                </a:solidFill>
              </a:rPr>
              <a:t>Senna</a:t>
            </a:r>
            <a:r>
              <a:rPr lang="en-GB" sz="2000" i="1" dirty="0">
                <a:solidFill>
                  <a:srgbClr val="002060"/>
                </a:solidFill>
              </a:rPr>
              <a:t> leaf</a:t>
            </a:r>
          </a:p>
          <a:p>
            <a:pPr>
              <a:buFont typeface="Wingdings" pitchFamily="2" charset="2"/>
              <a:buChar char="Ø"/>
            </a:pPr>
            <a:r>
              <a:rPr lang="en-GB" sz="2000" i="1" dirty="0">
                <a:solidFill>
                  <a:srgbClr val="002060"/>
                </a:solidFill>
              </a:rPr>
              <a:t>Barley grass</a:t>
            </a:r>
          </a:p>
          <a:p>
            <a:pPr>
              <a:buFont typeface="Wingdings" pitchFamily="2" charset="2"/>
              <a:buChar char="Ø"/>
            </a:pPr>
            <a:r>
              <a:rPr lang="en-GB" sz="2000" i="1" dirty="0">
                <a:solidFill>
                  <a:srgbClr val="002060"/>
                </a:solidFill>
              </a:rPr>
              <a:t>Asparagus herb</a:t>
            </a:r>
          </a:p>
          <a:p>
            <a:pPr>
              <a:buFont typeface="Wingdings" pitchFamily="2" charset="2"/>
              <a:buChar char="Ø"/>
            </a:pPr>
            <a:r>
              <a:rPr lang="en-GB" sz="2000" i="1" dirty="0">
                <a:solidFill>
                  <a:srgbClr val="002060"/>
                </a:solidFill>
              </a:rPr>
              <a:t>Broccoli herb</a:t>
            </a:r>
          </a:p>
          <a:p>
            <a:pPr>
              <a:buFont typeface="Wingdings" pitchFamily="2" charset="2"/>
              <a:buChar char="Ø"/>
            </a:pPr>
            <a:r>
              <a:rPr lang="en-GB" sz="2000" i="1" dirty="0">
                <a:solidFill>
                  <a:srgbClr val="002060"/>
                </a:solidFill>
              </a:rPr>
              <a:t>Horseradish root</a:t>
            </a:r>
          </a:p>
          <a:p>
            <a:pPr>
              <a:buFont typeface="Wingdings" pitchFamily="2" charset="2"/>
              <a:buChar char="Ø"/>
            </a:pPr>
            <a:r>
              <a:rPr lang="en-GB" sz="2000" i="1" dirty="0">
                <a:solidFill>
                  <a:srgbClr val="002060"/>
                </a:solidFill>
              </a:rPr>
              <a:t>Cabbage herb</a:t>
            </a:r>
          </a:p>
          <a:p>
            <a:pPr>
              <a:buFont typeface="Wingdings" pitchFamily="2" charset="2"/>
              <a:buChar char="Ø"/>
            </a:pPr>
            <a:r>
              <a:rPr lang="en-GB" sz="2000" i="1" dirty="0">
                <a:solidFill>
                  <a:srgbClr val="002060"/>
                </a:solidFill>
              </a:rPr>
              <a:t>Parsley herb</a:t>
            </a:r>
          </a:p>
          <a:p>
            <a:pPr>
              <a:buFont typeface="Wingdings" pitchFamily="2" charset="2"/>
              <a:buChar char="Ø"/>
            </a:pPr>
            <a:r>
              <a:rPr lang="en-GB" sz="2000" i="1" dirty="0">
                <a:solidFill>
                  <a:srgbClr val="002060"/>
                </a:solidFill>
              </a:rPr>
              <a:t>Echinacea root</a:t>
            </a:r>
          </a:p>
          <a:p>
            <a:pPr>
              <a:buFont typeface="Wingdings" pitchFamily="2" charset="2"/>
              <a:buChar char="Ø"/>
            </a:pPr>
            <a:r>
              <a:rPr lang="en-GB" sz="2000" i="1" dirty="0">
                <a:solidFill>
                  <a:srgbClr val="002060"/>
                </a:solidFill>
              </a:rPr>
              <a:t>Cauliflower herb</a:t>
            </a:r>
          </a:p>
          <a:p>
            <a:pPr>
              <a:buFont typeface="Wingdings" pitchFamily="2" charset="2"/>
              <a:buChar char="Ø"/>
            </a:pPr>
            <a:r>
              <a:rPr lang="en-GB" sz="2000" i="1" dirty="0">
                <a:solidFill>
                  <a:srgbClr val="002060"/>
                </a:solidFill>
              </a:rPr>
              <a:t>Blue </a:t>
            </a:r>
            <a:r>
              <a:rPr lang="en-GB" sz="2000" i="1" dirty="0" err="1">
                <a:solidFill>
                  <a:srgbClr val="002060"/>
                </a:solidFill>
              </a:rPr>
              <a:t>Cohosh</a:t>
            </a:r>
            <a:r>
              <a:rPr lang="en-GB" sz="2000" i="1" dirty="0">
                <a:solidFill>
                  <a:srgbClr val="002060"/>
                </a:solidFill>
              </a:rPr>
              <a:t> root</a:t>
            </a:r>
          </a:p>
          <a:p>
            <a:pPr>
              <a:buFont typeface="Wingdings" pitchFamily="2" charset="2"/>
              <a:buChar char="Ø"/>
            </a:pPr>
            <a:r>
              <a:rPr lang="en-GB" sz="2000" i="1" dirty="0">
                <a:solidFill>
                  <a:srgbClr val="002060"/>
                </a:solidFill>
              </a:rPr>
              <a:t>Capsicum fruit</a:t>
            </a:r>
            <a:endParaRPr lang="en-US" sz="2000" i="1" dirty="0">
              <a:solidFill>
                <a:srgbClr val="002060"/>
              </a:solidFill>
            </a:endParaRPr>
          </a:p>
        </p:txBody>
      </p:sp>
      <p:sp>
        <p:nvSpPr>
          <p:cNvPr id="4" name="Text Placeholder 3"/>
          <p:cNvSpPr>
            <a:spLocks noGrp="1"/>
          </p:cNvSpPr>
          <p:nvPr>
            <p:ph type="body" sz="half" idx="2"/>
          </p:nvPr>
        </p:nvSpPr>
        <p:spPr/>
        <p:txBody>
          <a:bodyPr/>
          <a:lstStyle/>
          <a:p>
            <a:pPr>
              <a:buFont typeface="Wingdings" pitchFamily="2" charset="2"/>
              <a:buChar char="Ø"/>
            </a:pPr>
            <a:r>
              <a:rPr lang="en-GB" sz="1500" dirty="0"/>
              <a:t>Mostly found concentrated in plant sources with beans and green vegetables.</a:t>
            </a:r>
          </a:p>
          <a:p>
            <a:pPr>
              <a:buFont typeface="Wingdings" pitchFamily="2" charset="2"/>
              <a:buChar char="Ø"/>
            </a:pPr>
            <a:r>
              <a:rPr lang="en-GB" sz="1500" dirty="0"/>
              <a:t>Besides an energy producer, it is very important in the manufacture of red blood cells and corticosteroids.</a:t>
            </a:r>
          </a:p>
          <a:p>
            <a:pPr>
              <a:buFont typeface="Wingdings" pitchFamily="2" charset="2"/>
              <a:buChar char="Ø"/>
            </a:pPr>
            <a:r>
              <a:rPr lang="en-GB" sz="1500" dirty="0"/>
              <a:t>It is water-soluble therefore can be lost while cooking</a:t>
            </a:r>
          </a:p>
          <a:p>
            <a:pPr>
              <a:buFont typeface="Wingdings" pitchFamily="2" charset="2"/>
              <a:buChar char="Ø"/>
            </a:pPr>
            <a:r>
              <a:rPr lang="en-GB" sz="1500" dirty="0"/>
              <a:t>Must be ingested </a:t>
            </a:r>
            <a:r>
              <a:rPr lang="en-GB" sz="1500" b="1" dirty="0"/>
              <a:t>daily</a:t>
            </a:r>
            <a:endParaRPr lang="en-GB" sz="1500" dirty="0"/>
          </a:p>
          <a:p>
            <a:pPr>
              <a:buFont typeface="Wingdings" pitchFamily="2" charset="2"/>
              <a:buChar char="Ø"/>
            </a:pPr>
            <a:r>
              <a:rPr lang="en-GB" sz="1500" dirty="0"/>
              <a:t>Those susceptible to risk of deficiency are:</a:t>
            </a:r>
          </a:p>
          <a:p>
            <a:pPr lvl="1">
              <a:buFont typeface="Wingdings" pitchFamily="2" charset="2"/>
              <a:buChar char="Ø"/>
            </a:pPr>
            <a:r>
              <a:rPr lang="en-GB" sz="1400" dirty="0"/>
              <a:t>Dieters</a:t>
            </a:r>
          </a:p>
          <a:p>
            <a:pPr lvl="1">
              <a:buFont typeface="Wingdings" pitchFamily="2" charset="2"/>
              <a:buChar char="Ø"/>
            </a:pPr>
            <a:r>
              <a:rPr lang="en-GB" sz="1400" dirty="0"/>
              <a:t>Those who consume unfortified refined grains</a:t>
            </a:r>
          </a:p>
          <a:p>
            <a:pPr lvl="1">
              <a:buFont typeface="Wingdings" pitchFamily="2" charset="2"/>
              <a:buChar char="Ø"/>
            </a:pPr>
            <a:r>
              <a:rPr lang="en-GB" sz="1400" dirty="0"/>
              <a:t>No dairy products</a:t>
            </a:r>
          </a:p>
          <a:p>
            <a:pPr lvl="1">
              <a:buFont typeface="Wingdings" pitchFamily="2" charset="2"/>
              <a:buChar char="Ø"/>
            </a:pPr>
            <a:r>
              <a:rPr lang="en-GB" sz="1400" dirty="0" err="1"/>
              <a:t>Sulfa</a:t>
            </a:r>
            <a:r>
              <a:rPr lang="en-GB" sz="1400" dirty="0"/>
              <a:t> drugs</a:t>
            </a:r>
          </a:p>
          <a:p>
            <a:pPr lvl="1">
              <a:buFont typeface="Wingdings" pitchFamily="2" charset="2"/>
              <a:buChar char="Ø"/>
            </a:pPr>
            <a:r>
              <a:rPr lang="en-GB" sz="1400" dirty="0"/>
              <a:t>Oral contraceptives</a:t>
            </a:r>
          </a:p>
          <a:p>
            <a:pPr lvl="1">
              <a:buFont typeface="Wingdings" pitchFamily="2" charset="2"/>
              <a:buChar char="Ø"/>
            </a:pPr>
            <a:r>
              <a:rPr lang="en-GB" sz="1400" dirty="0"/>
              <a:t>Vigorous exercise</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Vitamin B-complex</a:t>
            </a:r>
            <a:br>
              <a:rPr lang="en-GB" dirty="0"/>
            </a:br>
            <a:r>
              <a:rPr lang="en-GB" dirty="0"/>
              <a:t>Thiamine (B1)</a:t>
            </a:r>
            <a:endParaRPr lang="en-US" dirty="0"/>
          </a:p>
        </p:txBody>
      </p:sp>
      <p:sp>
        <p:nvSpPr>
          <p:cNvPr id="3" name="Content Placeholder 2"/>
          <p:cNvSpPr>
            <a:spLocks noGrp="1"/>
          </p:cNvSpPr>
          <p:nvPr>
            <p:ph idx="1"/>
          </p:nvPr>
        </p:nvSpPr>
        <p:spPr>
          <a:xfrm>
            <a:off x="3575050" y="404664"/>
            <a:ext cx="5111750" cy="5904656"/>
          </a:xfrm>
        </p:spPr>
        <p:txBody>
          <a:bodyPr/>
          <a:lstStyle/>
          <a:p>
            <a:pPr>
              <a:buFont typeface="Wingdings" pitchFamily="2" charset="2"/>
              <a:buChar char="Ø"/>
            </a:pPr>
            <a:r>
              <a:rPr lang="en-GB" sz="1800" dirty="0"/>
              <a:t>Polished rice allows for deficiency especially if it is the main single grain source in diet.  It is better to eat Brown rice.  (</a:t>
            </a:r>
            <a:r>
              <a:rPr lang="en-GB" sz="1800" dirty="0" err="1"/>
              <a:t>Beri</a:t>
            </a:r>
            <a:r>
              <a:rPr lang="en-GB" sz="1800" dirty="0"/>
              <a:t> </a:t>
            </a:r>
            <a:r>
              <a:rPr lang="en-GB" sz="1800" dirty="0" err="1"/>
              <a:t>Beri</a:t>
            </a:r>
            <a:r>
              <a:rPr lang="en-GB" sz="1800" dirty="0"/>
              <a:t> disease)</a:t>
            </a:r>
          </a:p>
          <a:p>
            <a:pPr>
              <a:buNone/>
            </a:pPr>
            <a:r>
              <a:rPr lang="en-GB" sz="2000" dirty="0"/>
              <a:t>Sources are found in the following:</a:t>
            </a:r>
          </a:p>
          <a:p>
            <a:pPr>
              <a:buFont typeface="Wingdings" pitchFamily="2" charset="2"/>
              <a:buChar char="Ø"/>
            </a:pPr>
            <a:r>
              <a:rPr lang="en-GB" sz="2000" i="1" dirty="0" err="1">
                <a:solidFill>
                  <a:srgbClr val="002060"/>
                </a:solidFill>
              </a:rPr>
              <a:t>Spirulina</a:t>
            </a:r>
            <a:r>
              <a:rPr lang="en-GB" sz="2000" i="1" dirty="0">
                <a:solidFill>
                  <a:srgbClr val="002060"/>
                </a:solidFill>
              </a:rPr>
              <a:t> algae</a:t>
            </a:r>
          </a:p>
          <a:p>
            <a:pPr>
              <a:buFont typeface="Wingdings" pitchFamily="2" charset="2"/>
              <a:buChar char="Ø"/>
            </a:pPr>
            <a:r>
              <a:rPr lang="en-GB" sz="2000" i="1" dirty="0">
                <a:solidFill>
                  <a:srgbClr val="002060"/>
                </a:solidFill>
              </a:rPr>
              <a:t>Asparagus herb</a:t>
            </a:r>
          </a:p>
          <a:p>
            <a:pPr>
              <a:buFont typeface="Wingdings" pitchFamily="2" charset="2"/>
              <a:buChar char="Ø"/>
            </a:pPr>
            <a:r>
              <a:rPr lang="en-GB" sz="2000" i="1" dirty="0">
                <a:solidFill>
                  <a:srgbClr val="002060"/>
                </a:solidFill>
              </a:rPr>
              <a:t>Fenugreek seed</a:t>
            </a:r>
          </a:p>
          <a:p>
            <a:pPr>
              <a:buFont typeface="Wingdings" pitchFamily="2" charset="2"/>
              <a:buChar char="Ø"/>
            </a:pPr>
            <a:r>
              <a:rPr lang="en-GB" sz="2000" i="1" dirty="0">
                <a:solidFill>
                  <a:srgbClr val="002060"/>
                </a:solidFill>
              </a:rPr>
              <a:t>Barley grass</a:t>
            </a:r>
          </a:p>
          <a:p>
            <a:pPr>
              <a:buFont typeface="Wingdings" pitchFamily="2" charset="2"/>
              <a:buChar char="Ø"/>
            </a:pPr>
            <a:r>
              <a:rPr lang="en-GB" sz="2000" i="1" dirty="0">
                <a:solidFill>
                  <a:srgbClr val="002060"/>
                </a:solidFill>
              </a:rPr>
              <a:t>Cauliflower herb</a:t>
            </a:r>
          </a:p>
          <a:p>
            <a:pPr>
              <a:buFont typeface="Wingdings" pitchFamily="2" charset="2"/>
              <a:buChar char="Ø"/>
            </a:pPr>
            <a:r>
              <a:rPr lang="en-GB" sz="2000" i="1" dirty="0">
                <a:solidFill>
                  <a:srgbClr val="002060"/>
                </a:solidFill>
              </a:rPr>
              <a:t>Peppermint leaf</a:t>
            </a:r>
          </a:p>
          <a:p>
            <a:pPr>
              <a:buFont typeface="Wingdings" pitchFamily="2" charset="2"/>
              <a:buChar char="Ø"/>
            </a:pPr>
            <a:r>
              <a:rPr lang="en-GB" sz="2000" i="1" dirty="0">
                <a:solidFill>
                  <a:srgbClr val="002060"/>
                </a:solidFill>
              </a:rPr>
              <a:t>Wheat germ flour</a:t>
            </a:r>
          </a:p>
          <a:p>
            <a:pPr>
              <a:buFont typeface="Wingdings" pitchFamily="2" charset="2"/>
              <a:buChar char="Ø"/>
            </a:pPr>
            <a:r>
              <a:rPr lang="en-GB" sz="2000" i="1" dirty="0" err="1">
                <a:solidFill>
                  <a:srgbClr val="002060"/>
                </a:solidFill>
              </a:rPr>
              <a:t>Senna</a:t>
            </a:r>
            <a:r>
              <a:rPr lang="en-GB" sz="2000" i="1" dirty="0">
                <a:solidFill>
                  <a:srgbClr val="002060"/>
                </a:solidFill>
              </a:rPr>
              <a:t> leaf</a:t>
            </a:r>
          </a:p>
          <a:p>
            <a:pPr>
              <a:buFont typeface="Wingdings" pitchFamily="2" charset="2"/>
              <a:buChar char="Ø"/>
            </a:pPr>
            <a:r>
              <a:rPr lang="en-GB" sz="2000" i="1" dirty="0">
                <a:solidFill>
                  <a:srgbClr val="002060"/>
                </a:solidFill>
              </a:rPr>
              <a:t>Burdock root</a:t>
            </a:r>
          </a:p>
          <a:p>
            <a:pPr>
              <a:buFont typeface="Wingdings" pitchFamily="2" charset="2"/>
              <a:buChar char="Ø"/>
            </a:pPr>
            <a:r>
              <a:rPr lang="en-GB" sz="2000" i="1" dirty="0">
                <a:solidFill>
                  <a:srgbClr val="002060"/>
                </a:solidFill>
              </a:rPr>
              <a:t>Cabbage herb</a:t>
            </a:r>
          </a:p>
          <a:p>
            <a:pPr>
              <a:buFont typeface="Wingdings" pitchFamily="2" charset="2"/>
              <a:buChar char="Ø"/>
            </a:pPr>
            <a:r>
              <a:rPr lang="en-GB" sz="2000" i="1" dirty="0">
                <a:solidFill>
                  <a:srgbClr val="002060"/>
                </a:solidFill>
              </a:rPr>
              <a:t>Blue </a:t>
            </a:r>
            <a:r>
              <a:rPr lang="en-GB" sz="2000" i="1" dirty="0" err="1">
                <a:solidFill>
                  <a:srgbClr val="002060"/>
                </a:solidFill>
              </a:rPr>
              <a:t>Cohosh</a:t>
            </a:r>
            <a:r>
              <a:rPr lang="en-GB" sz="2000" i="1" dirty="0">
                <a:solidFill>
                  <a:srgbClr val="002060"/>
                </a:solidFill>
              </a:rPr>
              <a:t> root</a:t>
            </a:r>
          </a:p>
          <a:p>
            <a:pPr>
              <a:buFont typeface="Wingdings" pitchFamily="2" charset="2"/>
              <a:buChar char="Ø"/>
            </a:pPr>
            <a:r>
              <a:rPr lang="en-GB" sz="2000" i="1" dirty="0">
                <a:solidFill>
                  <a:srgbClr val="002060"/>
                </a:solidFill>
              </a:rPr>
              <a:t>Sage leaf</a:t>
            </a:r>
            <a:endParaRPr lang="en-US" sz="2000" i="1" dirty="0">
              <a:solidFill>
                <a:srgbClr val="002060"/>
              </a:solidFill>
            </a:endParaRPr>
          </a:p>
        </p:txBody>
      </p:sp>
      <p:sp>
        <p:nvSpPr>
          <p:cNvPr id="4" name="Text Placeholder 3"/>
          <p:cNvSpPr>
            <a:spLocks noGrp="1"/>
          </p:cNvSpPr>
          <p:nvPr>
            <p:ph type="body" sz="half" idx="2"/>
          </p:nvPr>
        </p:nvSpPr>
        <p:spPr/>
        <p:txBody>
          <a:bodyPr/>
          <a:lstStyle/>
          <a:p>
            <a:pPr>
              <a:buFont typeface="Wingdings" pitchFamily="2" charset="2"/>
              <a:buChar char="Ø"/>
            </a:pPr>
            <a:r>
              <a:rPr lang="en-GB" sz="1600" dirty="0"/>
              <a:t>Needed in carbohydrate metabolism (respiration) and therefore is essential in normal function of the body organs and tissues</a:t>
            </a:r>
          </a:p>
          <a:p>
            <a:pPr>
              <a:buFont typeface="Wingdings" pitchFamily="2" charset="2"/>
              <a:buChar char="Ø"/>
            </a:pPr>
            <a:r>
              <a:rPr lang="en-GB" sz="1600" dirty="0"/>
              <a:t>Thiamine deficiency affects tissues that utilizes large qualities of carbohydrates like the nerve tissues and the heart muscle</a:t>
            </a:r>
          </a:p>
          <a:p>
            <a:pPr>
              <a:buFont typeface="Wingdings" pitchFamily="2" charset="2"/>
              <a:buChar char="Ø"/>
            </a:pPr>
            <a:r>
              <a:rPr lang="en-GB" sz="1600" dirty="0"/>
              <a:t>Thiamine is present in nearly all foods but most concentrated in grain germs and </a:t>
            </a:r>
            <a:r>
              <a:rPr lang="en-GB" sz="1600" dirty="0" err="1"/>
              <a:t>brans</a:t>
            </a:r>
            <a:endParaRPr lang="en-GB" sz="1600" dirty="0"/>
          </a:p>
          <a:p>
            <a:pPr>
              <a:buFont typeface="Wingdings" pitchFamily="2" charset="2"/>
              <a:buChar char="Ø"/>
            </a:pPr>
            <a:r>
              <a:rPr lang="en-GB" sz="1600" dirty="0"/>
              <a:t>Junk-food junkies, dieters and alcohol drinkers are at great risk of deficiency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style>
          <a:lnRef idx="0">
            <a:schemeClr val="accent1"/>
          </a:lnRef>
          <a:fillRef idx="3">
            <a:schemeClr val="accent1"/>
          </a:fillRef>
          <a:effectRef idx="3">
            <a:schemeClr val="accent1"/>
          </a:effectRef>
          <a:fontRef idx="minor">
            <a:schemeClr val="lt1"/>
          </a:fontRef>
        </p:style>
        <p:txBody>
          <a:bodyPr/>
          <a:lstStyle/>
          <a:p>
            <a:r>
              <a:rPr lang="en-GB" dirty="0"/>
              <a:t>BIBLE REFERENCES</a:t>
            </a:r>
            <a:endParaRPr lang="en-US" dirty="0"/>
          </a:p>
        </p:txBody>
      </p:sp>
      <p:sp>
        <p:nvSpPr>
          <p:cNvPr id="3" name="TextBox 2"/>
          <p:cNvSpPr txBox="1"/>
          <p:nvPr/>
        </p:nvSpPr>
        <p:spPr>
          <a:xfrm>
            <a:off x="685800" y="1124744"/>
            <a:ext cx="7772400" cy="5170646"/>
          </a:xfrm>
          <a:prstGeom prst="rect">
            <a:avLst/>
          </a:prstGeom>
          <a:noFill/>
        </p:spPr>
        <p:txBody>
          <a:bodyPr wrap="square" rtlCol="0">
            <a:spAutoFit/>
          </a:bodyPr>
          <a:lstStyle/>
          <a:p>
            <a:pPr>
              <a:lnSpc>
                <a:spcPct val="200000"/>
              </a:lnSpc>
            </a:pPr>
            <a:r>
              <a:rPr lang="en-GB" sz="2400" b="1" dirty="0">
                <a:latin typeface="+mn-lt"/>
              </a:rPr>
              <a:t>Last presentation</a:t>
            </a:r>
          </a:p>
          <a:p>
            <a:pPr>
              <a:lnSpc>
                <a:spcPct val="200000"/>
              </a:lnSpc>
              <a:buFont typeface="Wingdings" pitchFamily="2" charset="2"/>
              <a:buChar char="Ø"/>
            </a:pPr>
            <a:r>
              <a:rPr lang="en-GB" sz="2400" dirty="0">
                <a:latin typeface="+mn-lt"/>
              </a:rPr>
              <a:t>Genesis 1: 26- 31</a:t>
            </a:r>
          </a:p>
          <a:p>
            <a:pPr>
              <a:lnSpc>
                <a:spcPct val="200000"/>
              </a:lnSpc>
              <a:buFont typeface="Wingdings" pitchFamily="2" charset="2"/>
              <a:buChar char="Ø"/>
            </a:pPr>
            <a:r>
              <a:rPr lang="en-GB" sz="2400" dirty="0">
                <a:latin typeface="+mn-lt"/>
              </a:rPr>
              <a:t>Genesis 2: 7</a:t>
            </a:r>
          </a:p>
          <a:p>
            <a:pPr>
              <a:lnSpc>
                <a:spcPct val="200000"/>
              </a:lnSpc>
            </a:pPr>
            <a:r>
              <a:rPr lang="en-GB" sz="2400" b="1" dirty="0">
                <a:latin typeface="+mn-lt"/>
              </a:rPr>
              <a:t>This presentation</a:t>
            </a:r>
          </a:p>
          <a:p>
            <a:pPr>
              <a:lnSpc>
                <a:spcPct val="200000"/>
              </a:lnSpc>
              <a:buFont typeface="Wingdings" pitchFamily="2" charset="2"/>
              <a:buChar char="Ø"/>
            </a:pPr>
            <a:r>
              <a:rPr lang="en-GB" sz="2400" dirty="0">
                <a:latin typeface="+mn-lt"/>
              </a:rPr>
              <a:t>Psalm 78: 18- 37</a:t>
            </a:r>
          </a:p>
          <a:p>
            <a:pPr>
              <a:lnSpc>
                <a:spcPct val="200000"/>
              </a:lnSpc>
              <a:buFont typeface="Wingdings" pitchFamily="2" charset="2"/>
              <a:buChar char="Ø"/>
            </a:pPr>
            <a:r>
              <a:rPr lang="en-GB" sz="2400" dirty="0">
                <a:latin typeface="+mn-lt"/>
              </a:rPr>
              <a:t>Proverbs 17: 22</a:t>
            </a:r>
            <a:endParaRPr lang="en-US" sz="2400" dirty="0">
              <a:latin typeface="+mn-lt"/>
            </a:endParaRPr>
          </a:p>
          <a:p>
            <a:pPr>
              <a:lnSpc>
                <a:spcPct val="200000"/>
              </a:lnSpc>
              <a:buFont typeface="Wingdings" pitchFamily="2" charset="2"/>
              <a:buChar char="Ø"/>
            </a:pPr>
            <a:r>
              <a:rPr lang="en-GB" sz="2400" dirty="0">
                <a:latin typeface="+mn-lt"/>
              </a:rPr>
              <a:t>Revelation 22: 2, 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Niacin</a:t>
            </a:r>
            <a:endParaRPr lang="en-US" dirty="0"/>
          </a:p>
        </p:txBody>
      </p:sp>
      <p:sp>
        <p:nvSpPr>
          <p:cNvPr id="3" name="Content Placeholder 2"/>
          <p:cNvSpPr>
            <a:spLocks noGrp="1"/>
          </p:cNvSpPr>
          <p:nvPr>
            <p:ph idx="1"/>
          </p:nvPr>
        </p:nvSpPr>
        <p:spPr>
          <a:xfrm>
            <a:off x="3575050" y="332656"/>
            <a:ext cx="5111750" cy="5976664"/>
          </a:xfrm>
        </p:spPr>
        <p:txBody>
          <a:bodyPr/>
          <a:lstStyle/>
          <a:p>
            <a:pPr>
              <a:buFont typeface="Wingdings" pitchFamily="2" charset="2"/>
              <a:buChar char="Ø"/>
            </a:pPr>
            <a:r>
              <a:rPr lang="en-GB" sz="2000" dirty="0"/>
              <a:t>Its effect on the nervous system results in the use of treating schizophrenia</a:t>
            </a:r>
          </a:p>
          <a:p>
            <a:pPr>
              <a:buFont typeface="Wingdings" pitchFamily="2" charset="2"/>
              <a:buChar char="Ø"/>
            </a:pPr>
            <a:r>
              <a:rPr lang="en-GB" sz="2000" dirty="0"/>
              <a:t>Deficiencies mostly occur in populations dependant primarily on processed corn or milled rice</a:t>
            </a:r>
          </a:p>
          <a:p>
            <a:pPr>
              <a:buNone/>
            </a:pPr>
            <a:endParaRPr lang="en-GB" sz="2000" dirty="0"/>
          </a:p>
          <a:p>
            <a:pPr>
              <a:buNone/>
            </a:pPr>
            <a:r>
              <a:rPr lang="en-GB" sz="2000" dirty="0"/>
              <a:t>Sources of niacin include:</a:t>
            </a:r>
          </a:p>
          <a:p>
            <a:pPr>
              <a:buFont typeface="Wingdings" pitchFamily="2" charset="2"/>
              <a:buChar char="Ø"/>
            </a:pPr>
            <a:r>
              <a:rPr lang="en-GB" sz="2000" i="1" dirty="0">
                <a:solidFill>
                  <a:srgbClr val="002060"/>
                </a:solidFill>
              </a:rPr>
              <a:t>Red raspberry leaf</a:t>
            </a:r>
          </a:p>
          <a:p>
            <a:pPr>
              <a:buFont typeface="Wingdings" pitchFamily="2" charset="2"/>
              <a:buChar char="Ø"/>
            </a:pPr>
            <a:r>
              <a:rPr lang="en-GB" sz="2000" i="1" dirty="0">
                <a:solidFill>
                  <a:srgbClr val="002060"/>
                </a:solidFill>
              </a:rPr>
              <a:t>Ginkgo leaf</a:t>
            </a:r>
          </a:p>
          <a:p>
            <a:pPr>
              <a:buFont typeface="Wingdings" pitchFamily="2" charset="2"/>
              <a:buChar char="Ø"/>
            </a:pPr>
            <a:r>
              <a:rPr lang="en-GB" sz="2000" i="1" dirty="0">
                <a:solidFill>
                  <a:srgbClr val="002060"/>
                </a:solidFill>
              </a:rPr>
              <a:t>Asparagus herb</a:t>
            </a:r>
          </a:p>
          <a:p>
            <a:pPr>
              <a:buFont typeface="Wingdings" pitchFamily="2" charset="2"/>
              <a:buChar char="Ø"/>
            </a:pPr>
            <a:r>
              <a:rPr lang="en-GB" sz="2000" i="1" dirty="0" err="1">
                <a:solidFill>
                  <a:srgbClr val="002060"/>
                </a:solidFill>
              </a:rPr>
              <a:t>Spirulina</a:t>
            </a:r>
            <a:r>
              <a:rPr lang="en-GB" sz="2000" i="1" dirty="0">
                <a:solidFill>
                  <a:srgbClr val="002060"/>
                </a:solidFill>
              </a:rPr>
              <a:t> algae</a:t>
            </a:r>
          </a:p>
          <a:p>
            <a:pPr>
              <a:buFont typeface="Wingdings" pitchFamily="2" charset="2"/>
              <a:buChar char="Ø"/>
            </a:pPr>
            <a:r>
              <a:rPr lang="en-GB" sz="2000" i="1" dirty="0">
                <a:solidFill>
                  <a:srgbClr val="002060"/>
                </a:solidFill>
              </a:rPr>
              <a:t>Cabbage herb</a:t>
            </a:r>
          </a:p>
          <a:p>
            <a:pPr>
              <a:buFont typeface="Wingdings" pitchFamily="2" charset="2"/>
              <a:buChar char="Ø"/>
            </a:pPr>
            <a:r>
              <a:rPr lang="en-GB" sz="2000" i="1" dirty="0">
                <a:solidFill>
                  <a:srgbClr val="002060"/>
                </a:solidFill>
              </a:rPr>
              <a:t>Chamomile flower</a:t>
            </a:r>
          </a:p>
          <a:p>
            <a:pPr>
              <a:buFont typeface="Wingdings" pitchFamily="2" charset="2"/>
              <a:buChar char="Ø"/>
            </a:pPr>
            <a:r>
              <a:rPr lang="en-GB" sz="2000" i="1" dirty="0">
                <a:solidFill>
                  <a:srgbClr val="002060"/>
                </a:solidFill>
              </a:rPr>
              <a:t>Black </a:t>
            </a:r>
            <a:r>
              <a:rPr lang="en-GB" sz="2000" i="1" dirty="0" err="1">
                <a:solidFill>
                  <a:srgbClr val="002060"/>
                </a:solidFill>
              </a:rPr>
              <a:t>Cohosh</a:t>
            </a:r>
            <a:r>
              <a:rPr lang="en-GB" sz="2000" i="1" dirty="0">
                <a:solidFill>
                  <a:srgbClr val="002060"/>
                </a:solidFill>
              </a:rPr>
              <a:t> root</a:t>
            </a:r>
          </a:p>
          <a:p>
            <a:pPr>
              <a:buFont typeface="Wingdings" pitchFamily="2" charset="2"/>
              <a:buChar char="Ø"/>
            </a:pPr>
            <a:r>
              <a:rPr lang="en-GB" sz="2000" i="1" dirty="0">
                <a:solidFill>
                  <a:srgbClr val="002060"/>
                </a:solidFill>
              </a:rPr>
              <a:t>Peppermint leaf</a:t>
            </a:r>
          </a:p>
          <a:p>
            <a:pPr>
              <a:buFont typeface="Wingdings" pitchFamily="2" charset="2"/>
              <a:buChar char="Ø"/>
            </a:pPr>
            <a:r>
              <a:rPr lang="en-GB" sz="2000" i="1" dirty="0">
                <a:solidFill>
                  <a:srgbClr val="002060"/>
                </a:solidFill>
              </a:rPr>
              <a:t>Barley grass</a:t>
            </a:r>
          </a:p>
        </p:txBody>
      </p:sp>
      <p:sp>
        <p:nvSpPr>
          <p:cNvPr id="4" name="Text Placeholder 3"/>
          <p:cNvSpPr>
            <a:spLocks noGrp="1"/>
          </p:cNvSpPr>
          <p:nvPr>
            <p:ph type="body" sz="half" idx="2"/>
          </p:nvPr>
        </p:nvSpPr>
        <p:spPr>
          <a:xfrm>
            <a:off x="457200" y="1435100"/>
            <a:ext cx="3008313" cy="4802212"/>
          </a:xfrm>
        </p:spPr>
        <p:txBody>
          <a:bodyPr/>
          <a:lstStyle/>
          <a:p>
            <a:pPr>
              <a:buFont typeface="Wingdings" pitchFamily="2" charset="2"/>
              <a:buChar char="Ø"/>
            </a:pPr>
            <a:r>
              <a:rPr lang="en-GB" sz="1600" dirty="0"/>
              <a:t>Plays a key role in energy metabolism through facilitating glucose and fat metabolism</a:t>
            </a:r>
          </a:p>
          <a:p>
            <a:pPr>
              <a:buFont typeface="Wingdings" pitchFamily="2" charset="2"/>
              <a:buChar char="Ø"/>
            </a:pPr>
            <a:r>
              <a:rPr lang="en-GB" sz="1600" dirty="0"/>
              <a:t>Deficiency can cause Pellagra with symptoms that include:</a:t>
            </a:r>
          </a:p>
          <a:p>
            <a:pPr lvl="1">
              <a:buFont typeface="Wingdings" pitchFamily="2" charset="2"/>
              <a:buChar char="Ø"/>
            </a:pPr>
            <a:r>
              <a:rPr lang="en-GB" sz="1400" dirty="0"/>
              <a:t>Dermatitis</a:t>
            </a:r>
          </a:p>
          <a:p>
            <a:pPr lvl="1">
              <a:buFont typeface="Wingdings" pitchFamily="2" charset="2"/>
              <a:buChar char="Ø"/>
            </a:pPr>
            <a:r>
              <a:rPr lang="en-GB" sz="1400" dirty="0" err="1"/>
              <a:t>Diahrroea</a:t>
            </a:r>
            <a:endParaRPr lang="en-GB" sz="1400" dirty="0"/>
          </a:p>
          <a:p>
            <a:pPr lvl="1">
              <a:buFont typeface="Wingdings" pitchFamily="2" charset="2"/>
              <a:buChar char="Ø"/>
            </a:pPr>
            <a:r>
              <a:rPr lang="en-GB" sz="1400" dirty="0"/>
              <a:t>Anxiety</a:t>
            </a:r>
          </a:p>
          <a:p>
            <a:pPr lvl="1">
              <a:buFont typeface="Wingdings" pitchFamily="2" charset="2"/>
              <a:buChar char="Ø"/>
            </a:pPr>
            <a:r>
              <a:rPr lang="en-GB" sz="1400" dirty="0"/>
              <a:t>Depression</a:t>
            </a:r>
          </a:p>
          <a:p>
            <a:pPr lvl="1">
              <a:buFont typeface="Wingdings" pitchFamily="2" charset="2"/>
              <a:buChar char="Ø"/>
            </a:pPr>
            <a:r>
              <a:rPr lang="en-GB" sz="1400" dirty="0"/>
              <a:t>Irritability</a:t>
            </a:r>
          </a:p>
          <a:p>
            <a:pPr lvl="1"/>
            <a:endParaRPr lang="en-GB" dirty="0"/>
          </a:p>
          <a:p>
            <a:pPr>
              <a:buFont typeface="Wingdings" pitchFamily="2" charset="2"/>
              <a:buChar char="Ø"/>
            </a:pPr>
            <a:r>
              <a:rPr lang="en-GB" sz="1600" dirty="0"/>
              <a:t>Large quantities can reduce serum cholesterol levels and prolong blood clotting time (risk factors that contribute to atherosclerosis)</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Water-soluble vitamins</a:t>
            </a:r>
            <a:endParaRPr lang="en-US" dirty="0"/>
          </a:p>
        </p:txBody>
      </p:sp>
      <p:sp>
        <p:nvSpPr>
          <p:cNvPr id="3" name="Content Placeholder 2"/>
          <p:cNvSpPr>
            <a:spLocks noGrp="1"/>
          </p:cNvSpPr>
          <p:nvPr>
            <p:ph sz="half" idx="1"/>
          </p:nvPr>
        </p:nvSpPr>
        <p:spPr>
          <a:xfrm>
            <a:off x="685800" y="1772816"/>
            <a:ext cx="3598168" cy="4323184"/>
          </a:xfrm>
        </p:spPr>
        <p:txBody>
          <a:bodyPr/>
          <a:lstStyle/>
          <a:p>
            <a:pPr algn="ctr">
              <a:buNone/>
            </a:pPr>
            <a:r>
              <a:rPr lang="en-GB" sz="2400" b="1" dirty="0"/>
              <a:t>Vitamin C</a:t>
            </a:r>
          </a:p>
          <a:p>
            <a:pPr algn="ctr">
              <a:buNone/>
            </a:pPr>
            <a:endParaRPr lang="en-GB" sz="2200" dirty="0"/>
          </a:p>
          <a:p>
            <a:pPr>
              <a:buFont typeface="Wingdings" pitchFamily="2" charset="2"/>
              <a:buChar char="Ø"/>
            </a:pPr>
            <a:r>
              <a:rPr lang="en-GB" sz="2000" dirty="0"/>
              <a:t>Helps the body to absorb iron</a:t>
            </a:r>
          </a:p>
          <a:p>
            <a:pPr>
              <a:buFont typeface="Wingdings" pitchFamily="2" charset="2"/>
              <a:buChar char="Ø"/>
            </a:pPr>
            <a:r>
              <a:rPr lang="en-GB" sz="2000" dirty="0"/>
              <a:t>Used to produce collagen, the connective tissue that binds body cells together</a:t>
            </a:r>
          </a:p>
          <a:p>
            <a:pPr>
              <a:buFont typeface="Wingdings" pitchFamily="2" charset="2"/>
              <a:buChar char="Ø"/>
            </a:pPr>
            <a:r>
              <a:rPr lang="en-GB" sz="2000" dirty="0"/>
              <a:t>An antioxidant- helps prevent damage in the body from polluting chemicals</a:t>
            </a:r>
          </a:p>
        </p:txBody>
      </p:sp>
      <p:sp>
        <p:nvSpPr>
          <p:cNvPr id="4" name="Content Placeholder 3"/>
          <p:cNvSpPr>
            <a:spLocks noGrp="1"/>
          </p:cNvSpPr>
          <p:nvPr>
            <p:ph sz="half" idx="2"/>
          </p:nvPr>
        </p:nvSpPr>
        <p:spPr>
          <a:xfrm>
            <a:off x="4283968" y="1844824"/>
            <a:ext cx="3744416" cy="4328120"/>
          </a:xfrm>
        </p:spPr>
        <p:txBody>
          <a:bodyPr/>
          <a:lstStyle/>
          <a:p>
            <a:pPr>
              <a:buFont typeface="Wingdings" pitchFamily="2" charset="2"/>
              <a:buChar char="Ø"/>
            </a:pPr>
            <a:r>
              <a:rPr lang="en-GB" sz="2000" dirty="0"/>
              <a:t>Supplements prevent scurvy, common cold, </a:t>
            </a:r>
            <a:r>
              <a:rPr lang="en-GB" sz="2000" dirty="0" err="1"/>
              <a:t>intraoccular</a:t>
            </a:r>
            <a:r>
              <a:rPr lang="en-GB" sz="2000" dirty="0"/>
              <a:t> pressure in glaucoma, inflammation of periodontal disease, intolerance to heat and help relieve chest tightness in asthmatics</a:t>
            </a:r>
          </a:p>
          <a:p>
            <a:pPr>
              <a:buFont typeface="Wingdings" pitchFamily="2" charset="2"/>
              <a:buChar char="Ø"/>
            </a:pPr>
            <a:r>
              <a:rPr lang="en-GB" sz="2000" dirty="0"/>
              <a:t>Largest concentration is found in the adrenal gland where it is an ingredient of adrenaline (essential for body’s reaction to stress)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Water-soluble vitamins</a:t>
            </a:r>
            <a:endParaRPr lang="en-US" dirty="0"/>
          </a:p>
        </p:txBody>
      </p:sp>
      <p:sp>
        <p:nvSpPr>
          <p:cNvPr id="3" name="Content Placeholder 2"/>
          <p:cNvSpPr>
            <a:spLocks noGrp="1"/>
          </p:cNvSpPr>
          <p:nvPr>
            <p:ph sz="half" idx="1"/>
          </p:nvPr>
        </p:nvSpPr>
        <p:spPr>
          <a:xfrm>
            <a:off x="539552" y="1772816"/>
            <a:ext cx="3672408" cy="4464496"/>
          </a:xfrm>
        </p:spPr>
        <p:txBody>
          <a:bodyPr/>
          <a:lstStyle/>
          <a:p>
            <a:pPr>
              <a:buNone/>
            </a:pPr>
            <a:r>
              <a:rPr lang="en-GB" sz="2400" b="1" dirty="0"/>
              <a:t>Vitamin C</a:t>
            </a:r>
          </a:p>
          <a:p>
            <a:pPr>
              <a:buFont typeface="Wingdings" pitchFamily="2" charset="2"/>
              <a:buChar char="Ø"/>
            </a:pPr>
            <a:r>
              <a:rPr lang="en-GB" sz="1800" dirty="0"/>
              <a:t>Reduces serum cholesterol and triglyceride levels which are risk factors in heart disease and atherosclerosis</a:t>
            </a:r>
          </a:p>
          <a:p>
            <a:pPr>
              <a:buFont typeface="Wingdings" pitchFamily="2" charset="2"/>
              <a:buChar char="Ø"/>
            </a:pPr>
            <a:r>
              <a:rPr lang="en-GB" sz="1800" dirty="0"/>
              <a:t>Essential for the metabolism of folic acid  and iron absorption</a:t>
            </a:r>
          </a:p>
          <a:p>
            <a:pPr>
              <a:buFont typeface="Wingdings" pitchFamily="2" charset="2"/>
              <a:buChar char="Ø"/>
            </a:pPr>
            <a:r>
              <a:rPr lang="en-GB" sz="1800" dirty="0"/>
              <a:t>In wound healing, it is essential to replace and strengthen the connective tissues of the body (cartilage, bone and blood capillaries)</a:t>
            </a:r>
          </a:p>
        </p:txBody>
      </p:sp>
      <p:sp>
        <p:nvSpPr>
          <p:cNvPr id="4" name="Content Placeholder 3"/>
          <p:cNvSpPr>
            <a:spLocks noGrp="1"/>
          </p:cNvSpPr>
          <p:nvPr>
            <p:ph sz="half" idx="2"/>
          </p:nvPr>
        </p:nvSpPr>
        <p:spPr>
          <a:xfrm>
            <a:off x="4283968" y="1772816"/>
            <a:ext cx="3744416" cy="4464496"/>
          </a:xfrm>
        </p:spPr>
        <p:txBody>
          <a:bodyPr/>
          <a:lstStyle/>
          <a:p>
            <a:pPr>
              <a:buFont typeface="Wingdings" pitchFamily="2" charset="2"/>
              <a:buChar char="Ø"/>
            </a:pPr>
            <a:r>
              <a:rPr lang="en-GB" sz="1800" dirty="0"/>
              <a:t>Naturally reduces the effects of pollution, antibiotics, steroids, oral contraceptives and smoking cigarettes</a:t>
            </a:r>
          </a:p>
          <a:p>
            <a:pPr>
              <a:buNone/>
            </a:pPr>
            <a:endParaRPr lang="en-GB" sz="1800" dirty="0"/>
          </a:p>
          <a:p>
            <a:pPr>
              <a:buNone/>
            </a:pPr>
            <a:r>
              <a:rPr lang="en-GB" sz="2000" dirty="0"/>
              <a:t>Sources include:</a:t>
            </a:r>
          </a:p>
          <a:p>
            <a:pPr>
              <a:buFont typeface="Wingdings" panose="05000000000000000000" pitchFamily="2" charset="2"/>
              <a:buChar char="Ø"/>
            </a:pPr>
            <a:r>
              <a:rPr lang="en-GB" sz="2000" i="1" dirty="0">
                <a:solidFill>
                  <a:srgbClr val="002060"/>
                </a:solidFill>
              </a:rPr>
              <a:t>Raw fruits (especially citrus fruits, blackcurrants)</a:t>
            </a:r>
          </a:p>
          <a:p>
            <a:pPr>
              <a:buFont typeface="Wingdings" panose="05000000000000000000" pitchFamily="2" charset="2"/>
              <a:buChar char="Ø"/>
            </a:pPr>
            <a:r>
              <a:rPr lang="en-GB" sz="2000" i="1" dirty="0">
                <a:solidFill>
                  <a:srgbClr val="002060"/>
                </a:solidFill>
              </a:rPr>
              <a:t>Raw vegetables- green peppers, green leafy vegetables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Water-soluble vitamins</a:t>
            </a:r>
            <a:endParaRPr lang="en-US" dirty="0"/>
          </a:p>
        </p:txBody>
      </p:sp>
      <p:sp>
        <p:nvSpPr>
          <p:cNvPr id="3" name="Content Placeholder 2"/>
          <p:cNvSpPr>
            <a:spLocks noGrp="1"/>
          </p:cNvSpPr>
          <p:nvPr>
            <p:ph sz="half" idx="1"/>
          </p:nvPr>
        </p:nvSpPr>
        <p:spPr>
          <a:xfrm>
            <a:off x="539552" y="1772816"/>
            <a:ext cx="3672408" cy="4464496"/>
          </a:xfrm>
        </p:spPr>
        <p:txBody>
          <a:bodyPr/>
          <a:lstStyle/>
          <a:p>
            <a:pPr algn="ctr">
              <a:buNone/>
            </a:pPr>
            <a:r>
              <a:rPr lang="en-GB" sz="2400" b="1" dirty="0"/>
              <a:t>Very High sources</a:t>
            </a:r>
          </a:p>
          <a:p>
            <a:pPr algn="ctr">
              <a:buNone/>
            </a:pPr>
            <a:endParaRPr lang="en-GB" sz="2000" b="1" dirty="0"/>
          </a:p>
          <a:p>
            <a:pPr>
              <a:buFont typeface="Wingdings" pitchFamily="2" charset="2"/>
              <a:buChar char="Ø"/>
            </a:pPr>
            <a:r>
              <a:rPr lang="en-GB" sz="2000" i="1" dirty="0">
                <a:solidFill>
                  <a:srgbClr val="002060"/>
                </a:solidFill>
              </a:rPr>
              <a:t>Broccoli herb</a:t>
            </a:r>
          </a:p>
          <a:p>
            <a:pPr>
              <a:buFont typeface="Wingdings" pitchFamily="2" charset="2"/>
              <a:buChar char="Ø"/>
            </a:pPr>
            <a:r>
              <a:rPr lang="en-GB" sz="2000" i="1" dirty="0">
                <a:solidFill>
                  <a:srgbClr val="002060"/>
                </a:solidFill>
              </a:rPr>
              <a:t>Horseradish root</a:t>
            </a:r>
          </a:p>
          <a:p>
            <a:pPr>
              <a:buFont typeface="Wingdings" pitchFamily="2" charset="2"/>
              <a:buChar char="Ø"/>
            </a:pPr>
            <a:r>
              <a:rPr lang="en-GB" sz="2000" i="1" dirty="0">
                <a:solidFill>
                  <a:srgbClr val="002060"/>
                </a:solidFill>
              </a:rPr>
              <a:t>Cauliflower herb</a:t>
            </a:r>
          </a:p>
          <a:p>
            <a:pPr>
              <a:buFont typeface="Wingdings" pitchFamily="2" charset="2"/>
              <a:buChar char="Ø"/>
            </a:pPr>
            <a:r>
              <a:rPr lang="en-GB" sz="2000" i="1" dirty="0">
                <a:solidFill>
                  <a:srgbClr val="002060"/>
                </a:solidFill>
              </a:rPr>
              <a:t>Rose hips</a:t>
            </a:r>
          </a:p>
          <a:p>
            <a:pPr>
              <a:buFont typeface="Wingdings" pitchFamily="2" charset="2"/>
              <a:buChar char="Ø"/>
            </a:pPr>
            <a:r>
              <a:rPr lang="en-GB" sz="2000" i="1" dirty="0">
                <a:solidFill>
                  <a:srgbClr val="002060"/>
                </a:solidFill>
              </a:rPr>
              <a:t>Aloe </a:t>
            </a:r>
            <a:r>
              <a:rPr lang="en-GB" sz="2000" i="1" dirty="0" err="1">
                <a:solidFill>
                  <a:srgbClr val="002060"/>
                </a:solidFill>
              </a:rPr>
              <a:t>vera</a:t>
            </a:r>
            <a:r>
              <a:rPr lang="en-GB" sz="2000" i="1" dirty="0">
                <a:solidFill>
                  <a:srgbClr val="002060"/>
                </a:solidFill>
              </a:rPr>
              <a:t> juice</a:t>
            </a:r>
          </a:p>
          <a:p>
            <a:pPr>
              <a:buFont typeface="Wingdings" pitchFamily="2" charset="2"/>
              <a:buChar char="Ø"/>
            </a:pPr>
            <a:r>
              <a:rPr lang="en-GB" sz="2000" i="1" dirty="0">
                <a:solidFill>
                  <a:srgbClr val="002060"/>
                </a:solidFill>
              </a:rPr>
              <a:t>Lemon fruit</a:t>
            </a:r>
          </a:p>
          <a:p>
            <a:pPr>
              <a:buFont typeface="Wingdings" pitchFamily="2" charset="2"/>
              <a:buChar char="Ø"/>
            </a:pPr>
            <a:r>
              <a:rPr lang="en-GB" sz="2000" i="1" dirty="0" err="1">
                <a:solidFill>
                  <a:srgbClr val="002060"/>
                </a:solidFill>
              </a:rPr>
              <a:t>Senna</a:t>
            </a:r>
            <a:r>
              <a:rPr lang="en-GB" sz="2000" i="1" dirty="0">
                <a:solidFill>
                  <a:srgbClr val="002060"/>
                </a:solidFill>
              </a:rPr>
              <a:t> leaf</a:t>
            </a:r>
          </a:p>
          <a:p>
            <a:pPr>
              <a:buFont typeface="Wingdings" pitchFamily="2" charset="2"/>
              <a:buChar char="Ø"/>
            </a:pPr>
            <a:r>
              <a:rPr lang="en-GB" sz="2000" i="1" dirty="0">
                <a:solidFill>
                  <a:srgbClr val="002060"/>
                </a:solidFill>
              </a:rPr>
              <a:t>Papaya fruit</a:t>
            </a:r>
          </a:p>
          <a:p>
            <a:pPr>
              <a:buFont typeface="Wingdings" pitchFamily="2" charset="2"/>
              <a:buChar char="Ø"/>
            </a:pPr>
            <a:r>
              <a:rPr lang="en-GB" sz="2000" i="1" dirty="0">
                <a:solidFill>
                  <a:srgbClr val="002060"/>
                </a:solidFill>
              </a:rPr>
              <a:t>Cabbage herb</a:t>
            </a:r>
            <a:endParaRPr lang="en-GB" sz="2400" i="1" dirty="0">
              <a:solidFill>
                <a:srgbClr val="002060"/>
              </a:solidFill>
            </a:endParaRPr>
          </a:p>
        </p:txBody>
      </p:sp>
      <p:sp>
        <p:nvSpPr>
          <p:cNvPr id="4" name="Content Placeholder 3"/>
          <p:cNvSpPr>
            <a:spLocks noGrp="1"/>
          </p:cNvSpPr>
          <p:nvPr>
            <p:ph sz="half" idx="2"/>
          </p:nvPr>
        </p:nvSpPr>
        <p:spPr>
          <a:xfrm>
            <a:off x="4283968" y="1772816"/>
            <a:ext cx="3744416" cy="4464496"/>
          </a:xfrm>
        </p:spPr>
        <p:txBody>
          <a:bodyPr/>
          <a:lstStyle/>
          <a:p>
            <a:pPr algn="ctr">
              <a:buNone/>
            </a:pPr>
            <a:r>
              <a:rPr lang="en-GB" sz="2400" b="1" dirty="0"/>
              <a:t>High source</a:t>
            </a:r>
          </a:p>
          <a:p>
            <a:pPr>
              <a:buNone/>
            </a:pPr>
            <a:endParaRPr lang="en-GB" sz="2400" b="1" dirty="0"/>
          </a:p>
          <a:p>
            <a:pPr>
              <a:buFont typeface="Wingdings" pitchFamily="2" charset="2"/>
              <a:buChar char="Ø"/>
            </a:pPr>
            <a:r>
              <a:rPr lang="en-GB" sz="2000" i="1" dirty="0">
                <a:solidFill>
                  <a:srgbClr val="002060"/>
                </a:solidFill>
              </a:rPr>
              <a:t>Oranges fruit</a:t>
            </a:r>
          </a:p>
          <a:p>
            <a:pPr>
              <a:buFont typeface="Wingdings" pitchFamily="2" charset="2"/>
              <a:buChar char="Ø"/>
            </a:pPr>
            <a:r>
              <a:rPr lang="en-GB" sz="2000" i="1" dirty="0" err="1">
                <a:solidFill>
                  <a:srgbClr val="002060"/>
                </a:solidFill>
              </a:rPr>
              <a:t>Asparagas</a:t>
            </a:r>
            <a:r>
              <a:rPr lang="en-GB" sz="2000" i="1" dirty="0">
                <a:solidFill>
                  <a:srgbClr val="002060"/>
                </a:solidFill>
              </a:rPr>
              <a:t>  herb</a:t>
            </a:r>
          </a:p>
          <a:p>
            <a:pPr>
              <a:buFont typeface="Wingdings" pitchFamily="2" charset="2"/>
              <a:buChar char="Ø"/>
            </a:pPr>
            <a:r>
              <a:rPr lang="en-GB" sz="2000" i="1" dirty="0">
                <a:solidFill>
                  <a:srgbClr val="002060"/>
                </a:solidFill>
              </a:rPr>
              <a:t>Red raspberry leaf</a:t>
            </a:r>
          </a:p>
          <a:p>
            <a:pPr>
              <a:buFont typeface="Wingdings" pitchFamily="2" charset="2"/>
              <a:buChar char="Ø"/>
            </a:pPr>
            <a:r>
              <a:rPr lang="en-GB" sz="2000" i="1" dirty="0">
                <a:solidFill>
                  <a:srgbClr val="002060"/>
                </a:solidFill>
              </a:rPr>
              <a:t>Barley grass</a:t>
            </a:r>
          </a:p>
          <a:p>
            <a:pPr>
              <a:buFont typeface="Wingdings" pitchFamily="2" charset="2"/>
              <a:buChar char="Ø"/>
            </a:pPr>
            <a:r>
              <a:rPr lang="en-GB" sz="2000" i="1" dirty="0">
                <a:solidFill>
                  <a:srgbClr val="002060"/>
                </a:solidFill>
              </a:rPr>
              <a:t>Red clover tops</a:t>
            </a:r>
          </a:p>
          <a:p>
            <a:pPr>
              <a:buFont typeface="Wingdings" pitchFamily="2" charset="2"/>
              <a:buChar char="Ø"/>
            </a:pPr>
            <a:r>
              <a:rPr lang="en-GB" sz="2000" i="1" dirty="0">
                <a:solidFill>
                  <a:srgbClr val="002060"/>
                </a:solidFill>
              </a:rPr>
              <a:t>Onion bulb</a:t>
            </a:r>
          </a:p>
          <a:p>
            <a:pPr>
              <a:buFont typeface="Wingdings" pitchFamily="2" charset="2"/>
              <a:buChar char="Ø"/>
            </a:pPr>
            <a:r>
              <a:rPr lang="en-GB" sz="2000" i="1" dirty="0">
                <a:solidFill>
                  <a:srgbClr val="002060"/>
                </a:solidFill>
              </a:rPr>
              <a:t>Pumpkin seed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Minerals</a:t>
            </a:r>
            <a:endParaRPr lang="en-US" dirty="0"/>
          </a:p>
        </p:txBody>
      </p:sp>
      <p:sp>
        <p:nvSpPr>
          <p:cNvPr id="3" name="Content Placeholder 2"/>
          <p:cNvSpPr>
            <a:spLocks noGrp="1"/>
          </p:cNvSpPr>
          <p:nvPr>
            <p:ph sz="half" idx="1"/>
          </p:nvPr>
        </p:nvSpPr>
        <p:spPr>
          <a:xfrm>
            <a:off x="685800" y="1916832"/>
            <a:ext cx="3810000" cy="4392488"/>
          </a:xfrm>
        </p:spPr>
        <p:txBody>
          <a:bodyPr/>
          <a:lstStyle/>
          <a:p>
            <a:r>
              <a:rPr lang="en-GB" sz="2400" dirty="0"/>
              <a:t>Calcium</a:t>
            </a:r>
          </a:p>
          <a:p>
            <a:r>
              <a:rPr lang="en-GB" sz="2400" dirty="0"/>
              <a:t>Phosphorus</a:t>
            </a:r>
          </a:p>
          <a:p>
            <a:r>
              <a:rPr lang="en-GB" sz="2400" dirty="0"/>
              <a:t>Potassium</a:t>
            </a:r>
          </a:p>
          <a:p>
            <a:r>
              <a:rPr lang="en-GB" sz="2400" dirty="0"/>
              <a:t>Sulphur</a:t>
            </a:r>
          </a:p>
          <a:p>
            <a:r>
              <a:rPr lang="en-GB" sz="2400" dirty="0"/>
              <a:t>Magnesium</a:t>
            </a:r>
          </a:p>
          <a:p>
            <a:r>
              <a:rPr lang="en-GB" sz="2400" dirty="0"/>
              <a:t>Boron</a:t>
            </a:r>
          </a:p>
          <a:p>
            <a:r>
              <a:rPr lang="en-GB" sz="2400" dirty="0"/>
              <a:t>Copper</a:t>
            </a:r>
          </a:p>
          <a:p>
            <a:r>
              <a:rPr lang="en-GB" sz="2400" dirty="0"/>
              <a:t>Manganese</a:t>
            </a:r>
          </a:p>
          <a:p>
            <a:r>
              <a:rPr lang="en-GB" sz="2400" dirty="0"/>
              <a:t>Iron</a:t>
            </a:r>
          </a:p>
          <a:p>
            <a:r>
              <a:rPr lang="en-GB" sz="2400" dirty="0"/>
              <a:t>Zinc</a:t>
            </a:r>
          </a:p>
          <a:p>
            <a:endParaRPr lang="en-GB" sz="2400" dirty="0"/>
          </a:p>
          <a:p>
            <a:endParaRPr lang="en-US" sz="2400" dirty="0"/>
          </a:p>
        </p:txBody>
      </p:sp>
      <p:sp>
        <p:nvSpPr>
          <p:cNvPr id="4" name="Content Placeholder 3"/>
          <p:cNvSpPr>
            <a:spLocks noGrp="1"/>
          </p:cNvSpPr>
          <p:nvPr>
            <p:ph sz="half" idx="2"/>
          </p:nvPr>
        </p:nvSpPr>
        <p:spPr>
          <a:xfrm>
            <a:off x="4648200" y="1844824"/>
            <a:ext cx="3810000" cy="4392488"/>
          </a:xfrm>
        </p:spPr>
        <p:txBody>
          <a:bodyPr/>
          <a:lstStyle/>
          <a:p>
            <a:r>
              <a:rPr lang="en-GB" sz="2400" dirty="0"/>
              <a:t>Boron</a:t>
            </a:r>
          </a:p>
          <a:p>
            <a:r>
              <a:rPr lang="en-GB" sz="2400" dirty="0"/>
              <a:t>Cobalt</a:t>
            </a:r>
          </a:p>
          <a:p>
            <a:r>
              <a:rPr lang="en-GB" sz="2400" dirty="0"/>
              <a:t>Chromium</a:t>
            </a:r>
          </a:p>
          <a:p>
            <a:r>
              <a:rPr lang="en-GB" sz="2400" dirty="0"/>
              <a:t>Fluorine</a:t>
            </a:r>
          </a:p>
          <a:p>
            <a:r>
              <a:rPr lang="en-GB" sz="2400" dirty="0"/>
              <a:t>Iodine</a:t>
            </a:r>
          </a:p>
          <a:p>
            <a:r>
              <a:rPr lang="en-GB" sz="2400" dirty="0"/>
              <a:t>Selenium</a:t>
            </a:r>
          </a:p>
          <a:p>
            <a:r>
              <a:rPr lang="en-GB" sz="2400" dirty="0"/>
              <a:t>Silicon</a:t>
            </a:r>
          </a:p>
          <a:p>
            <a:r>
              <a:rPr lang="en-GB" sz="2400" dirty="0"/>
              <a:t>Tin</a:t>
            </a:r>
          </a:p>
          <a:p>
            <a:r>
              <a:rPr lang="en-GB" sz="2400" dirty="0"/>
              <a:t>Vanadium</a:t>
            </a:r>
          </a:p>
          <a:p>
            <a:r>
              <a:rPr lang="en-GB" sz="2400" dirty="0"/>
              <a:t>Molybdenum</a:t>
            </a:r>
          </a:p>
          <a:p>
            <a:endParaRPr lang="en-GB" sz="2400" dirty="0"/>
          </a:p>
          <a:p>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Phosphorus</a:t>
            </a:r>
            <a:endParaRPr lang="en-US" dirty="0"/>
          </a:p>
        </p:txBody>
      </p:sp>
      <p:sp>
        <p:nvSpPr>
          <p:cNvPr id="3" name="Content Placeholder 2"/>
          <p:cNvSpPr>
            <a:spLocks noGrp="1"/>
          </p:cNvSpPr>
          <p:nvPr>
            <p:ph sz="half" idx="1"/>
          </p:nvPr>
        </p:nvSpPr>
        <p:spPr>
          <a:xfrm>
            <a:off x="685800" y="1772816"/>
            <a:ext cx="3810000" cy="4323184"/>
          </a:xfrm>
        </p:spPr>
        <p:txBody>
          <a:bodyPr/>
          <a:lstStyle/>
          <a:p>
            <a:r>
              <a:rPr lang="en-GB" sz="2000" dirty="0"/>
              <a:t>One of the major non-metals found in the body!</a:t>
            </a:r>
          </a:p>
          <a:p>
            <a:r>
              <a:rPr lang="en-GB" sz="2000" dirty="0"/>
              <a:t>Combines with calcium to make healthy teeth and bones</a:t>
            </a:r>
          </a:p>
          <a:p>
            <a:r>
              <a:rPr lang="en-GB" sz="2000" dirty="0"/>
              <a:t>B-vitamins are only effective when Phosphorus is present</a:t>
            </a:r>
          </a:p>
          <a:p>
            <a:r>
              <a:rPr lang="en-GB" sz="2000" dirty="0"/>
              <a:t>Combined with oxygen is necessary for the production of energy</a:t>
            </a:r>
            <a:endParaRPr lang="en-US" sz="2000" dirty="0"/>
          </a:p>
        </p:txBody>
      </p:sp>
      <p:sp>
        <p:nvSpPr>
          <p:cNvPr id="4" name="Content Placeholder 3"/>
          <p:cNvSpPr>
            <a:spLocks noGrp="1"/>
          </p:cNvSpPr>
          <p:nvPr>
            <p:ph sz="half" idx="2"/>
          </p:nvPr>
        </p:nvSpPr>
        <p:spPr>
          <a:xfrm>
            <a:off x="4648200" y="1772816"/>
            <a:ext cx="3810000" cy="4323184"/>
          </a:xfrm>
        </p:spPr>
        <p:txBody>
          <a:bodyPr/>
          <a:lstStyle/>
          <a:p>
            <a:r>
              <a:rPr lang="en-GB" sz="2000" dirty="0"/>
              <a:t>Adequate Calcium and vitamin D with phosphates help to maintain adequate stores of phosphorus in the body</a:t>
            </a:r>
          </a:p>
          <a:p>
            <a:r>
              <a:rPr lang="en-GB" sz="2000" dirty="0"/>
              <a:t>Over consumption of red meats and carbonated drinks causes calcium to be excreted in urine thus leading to long term calcium deficiency and osteoporosis </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Phosphorus</a:t>
            </a:r>
            <a:endParaRPr lang="en-US" dirty="0"/>
          </a:p>
        </p:txBody>
      </p:sp>
      <p:sp>
        <p:nvSpPr>
          <p:cNvPr id="3" name="Content Placeholder 2"/>
          <p:cNvSpPr>
            <a:spLocks noGrp="1"/>
          </p:cNvSpPr>
          <p:nvPr>
            <p:ph sz="half" idx="1"/>
          </p:nvPr>
        </p:nvSpPr>
        <p:spPr>
          <a:xfrm>
            <a:off x="685800" y="1772816"/>
            <a:ext cx="3810000" cy="4323184"/>
          </a:xfrm>
        </p:spPr>
        <p:txBody>
          <a:bodyPr/>
          <a:lstStyle/>
          <a:p>
            <a:r>
              <a:rPr lang="en-GB" sz="2000" dirty="0"/>
              <a:t>Herbs especially seeds and flowers contain large quantities of phosphorus</a:t>
            </a:r>
          </a:p>
          <a:p>
            <a:pPr>
              <a:buNone/>
            </a:pPr>
            <a:endParaRPr lang="en-GB" sz="2000" dirty="0"/>
          </a:p>
          <a:p>
            <a:pPr>
              <a:buNone/>
            </a:pPr>
            <a:r>
              <a:rPr lang="en-GB" sz="2000" dirty="0"/>
              <a:t>The best sources of phosphorus include:</a:t>
            </a:r>
          </a:p>
          <a:p>
            <a:pPr>
              <a:buFont typeface="Wingdings" pitchFamily="2" charset="2"/>
              <a:buChar char="Ø"/>
            </a:pPr>
            <a:r>
              <a:rPr lang="en-GB" sz="2000" i="1" dirty="0">
                <a:solidFill>
                  <a:srgbClr val="002060"/>
                </a:solidFill>
              </a:rPr>
              <a:t>Cabbage herb</a:t>
            </a:r>
          </a:p>
          <a:p>
            <a:pPr>
              <a:buFont typeface="Wingdings" pitchFamily="2" charset="2"/>
              <a:buChar char="Ø"/>
            </a:pPr>
            <a:r>
              <a:rPr lang="en-GB" sz="2000" i="1" dirty="0">
                <a:solidFill>
                  <a:srgbClr val="002060"/>
                </a:solidFill>
              </a:rPr>
              <a:t>Blue </a:t>
            </a:r>
            <a:r>
              <a:rPr lang="en-GB" sz="2000" i="1" dirty="0" err="1">
                <a:solidFill>
                  <a:srgbClr val="002060"/>
                </a:solidFill>
              </a:rPr>
              <a:t>Cohosh</a:t>
            </a:r>
            <a:r>
              <a:rPr lang="en-GB" sz="2000" i="1" dirty="0">
                <a:solidFill>
                  <a:srgbClr val="002060"/>
                </a:solidFill>
              </a:rPr>
              <a:t> root</a:t>
            </a:r>
          </a:p>
          <a:p>
            <a:pPr>
              <a:buFont typeface="Wingdings" pitchFamily="2" charset="2"/>
              <a:buChar char="Ø"/>
            </a:pPr>
            <a:r>
              <a:rPr lang="en-GB" sz="2000" i="1" dirty="0">
                <a:solidFill>
                  <a:srgbClr val="002060"/>
                </a:solidFill>
              </a:rPr>
              <a:t>Bilberry</a:t>
            </a:r>
          </a:p>
          <a:p>
            <a:pPr>
              <a:buFont typeface="Wingdings" pitchFamily="2" charset="2"/>
              <a:buChar char="Ø"/>
            </a:pPr>
            <a:r>
              <a:rPr lang="en-GB" sz="2000" i="1" dirty="0">
                <a:solidFill>
                  <a:srgbClr val="002060"/>
                </a:solidFill>
              </a:rPr>
              <a:t>Pumpkin seed</a:t>
            </a:r>
          </a:p>
          <a:p>
            <a:pPr>
              <a:buFont typeface="Wingdings" pitchFamily="2" charset="2"/>
              <a:buChar char="Ø"/>
            </a:pPr>
            <a:r>
              <a:rPr lang="en-GB" sz="2000" i="1" dirty="0">
                <a:solidFill>
                  <a:srgbClr val="002060"/>
                </a:solidFill>
              </a:rPr>
              <a:t>Dog grass</a:t>
            </a:r>
          </a:p>
          <a:p>
            <a:pPr>
              <a:buFont typeface="Wingdings" pitchFamily="2" charset="2"/>
              <a:buChar char="Ø"/>
            </a:pPr>
            <a:r>
              <a:rPr lang="en-GB" sz="2000" i="1" dirty="0">
                <a:solidFill>
                  <a:srgbClr val="002060"/>
                </a:solidFill>
              </a:rPr>
              <a:t>Soybean</a:t>
            </a:r>
          </a:p>
        </p:txBody>
      </p:sp>
      <p:sp>
        <p:nvSpPr>
          <p:cNvPr id="4" name="Content Placeholder 3"/>
          <p:cNvSpPr>
            <a:spLocks noGrp="1"/>
          </p:cNvSpPr>
          <p:nvPr>
            <p:ph sz="half" idx="2"/>
          </p:nvPr>
        </p:nvSpPr>
        <p:spPr>
          <a:xfrm>
            <a:off x="4648200" y="1772816"/>
            <a:ext cx="3810000" cy="4323184"/>
          </a:xfrm>
        </p:spPr>
        <p:txBody>
          <a:bodyPr/>
          <a:lstStyle/>
          <a:p>
            <a:pPr>
              <a:buFont typeface="Wingdings" panose="05000000000000000000" pitchFamily="2" charset="2"/>
              <a:buChar char="Ø"/>
            </a:pPr>
            <a:r>
              <a:rPr lang="en-GB" sz="2000" i="1" dirty="0">
                <a:solidFill>
                  <a:srgbClr val="002060"/>
                </a:solidFill>
              </a:rPr>
              <a:t>Peppermint leaf</a:t>
            </a:r>
          </a:p>
          <a:p>
            <a:pPr>
              <a:buFont typeface="Wingdings" panose="05000000000000000000" pitchFamily="2" charset="2"/>
              <a:buChar char="Ø"/>
            </a:pPr>
            <a:r>
              <a:rPr lang="en-GB" sz="2000" i="1" dirty="0">
                <a:solidFill>
                  <a:srgbClr val="002060"/>
                </a:solidFill>
              </a:rPr>
              <a:t>Cranberry</a:t>
            </a:r>
          </a:p>
          <a:p>
            <a:pPr>
              <a:buFont typeface="Wingdings" panose="05000000000000000000" pitchFamily="2" charset="2"/>
              <a:buChar char="Ø"/>
            </a:pPr>
            <a:r>
              <a:rPr lang="en-GB" sz="2000" i="1" dirty="0">
                <a:solidFill>
                  <a:srgbClr val="002060"/>
                </a:solidFill>
              </a:rPr>
              <a:t>Asparagus herb</a:t>
            </a:r>
          </a:p>
          <a:p>
            <a:pPr>
              <a:buFont typeface="Wingdings" panose="05000000000000000000" pitchFamily="2" charset="2"/>
              <a:buChar char="Ø"/>
            </a:pPr>
            <a:r>
              <a:rPr lang="en-GB" sz="2000" i="1" dirty="0">
                <a:solidFill>
                  <a:srgbClr val="002060"/>
                </a:solidFill>
              </a:rPr>
              <a:t>Broccoli herb</a:t>
            </a:r>
          </a:p>
          <a:p>
            <a:pPr>
              <a:buFont typeface="Wingdings" panose="05000000000000000000" pitchFamily="2" charset="2"/>
              <a:buChar char="Ø"/>
            </a:pPr>
            <a:r>
              <a:rPr lang="en-GB" sz="2000" i="1" dirty="0">
                <a:solidFill>
                  <a:srgbClr val="002060"/>
                </a:solidFill>
              </a:rPr>
              <a:t>Horseradish root</a:t>
            </a:r>
          </a:p>
          <a:p>
            <a:pPr>
              <a:buFont typeface="Wingdings" panose="05000000000000000000" pitchFamily="2" charset="2"/>
              <a:buChar char="Ø"/>
            </a:pPr>
            <a:r>
              <a:rPr lang="en-GB" sz="2000" i="1" dirty="0">
                <a:solidFill>
                  <a:srgbClr val="002060"/>
                </a:solidFill>
              </a:rPr>
              <a:t>Milk thistle seed</a:t>
            </a:r>
          </a:p>
          <a:p>
            <a:pPr>
              <a:buFont typeface="Wingdings" panose="05000000000000000000" pitchFamily="2" charset="2"/>
              <a:buChar char="Ø"/>
            </a:pPr>
            <a:r>
              <a:rPr lang="en-GB" sz="2000" i="1" dirty="0">
                <a:solidFill>
                  <a:srgbClr val="002060"/>
                </a:solidFill>
              </a:rPr>
              <a:t>Siberian ginseng root</a:t>
            </a:r>
          </a:p>
          <a:p>
            <a:pPr>
              <a:buFont typeface="Wingdings" panose="05000000000000000000" pitchFamily="2" charset="2"/>
              <a:buChar char="Ø"/>
            </a:pPr>
            <a:r>
              <a:rPr lang="en-GB" sz="2000" i="1" dirty="0">
                <a:solidFill>
                  <a:srgbClr val="002060"/>
                </a:solidFill>
              </a:rPr>
              <a:t>Cauliflower  herb</a:t>
            </a:r>
          </a:p>
          <a:p>
            <a:pPr>
              <a:buFont typeface="Wingdings" panose="05000000000000000000" pitchFamily="2" charset="2"/>
              <a:buChar char="Ø"/>
            </a:pPr>
            <a:r>
              <a:rPr lang="en-GB" sz="2000" i="1" dirty="0">
                <a:solidFill>
                  <a:srgbClr val="002060"/>
                </a:solidFill>
              </a:rPr>
              <a:t>Ginkgo leaf</a:t>
            </a:r>
          </a:p>
          <a:p>
            <a:pPr>
              <a:buFont typeface="Wingdings" panose="05000000000000000000" pitchFamily="2" charset="2"/>
              <a:buChar char="Ø"/>
            </a:pPr>
            <a:r>
              <a:rPr lang="en-GB" sz="2000" i="1" dirty="0">
                <a:solidFill>
                  <a:srgbClr val="002060"/>
                </a:solidFill>
              </a:rPr>
              <a:t>Fennel seed</a:t>
            </a:r>
          </a:p>
          <a:p>
            <a:pPr>
              <a:buFont typeface="Wingdings" panose="05000000000000000000" pitchFamily="2" charset="2"/>
              <a:buChar char="Ø"/>
            </a:pPr>
            <a:r>
              <a:rPr lang="en-GB" sz="2000" i="1" dirty="0">
                <a:solidFill>
                  <a:srgbClr val="002060"/>
                </a:solidFill>
              </a:rPr>
              <a:t>Barley grass</a:t>
            </a:r>
            <a:endParaRPr lang="en-US" sz="2000" i="1"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Calcium</a:t>
            </a:r>
            <a:endParaRPr lang="en-US" dirty="0"/>
          </a:p>
        </p:txBody>
      </p:sp>
      <p:sp>
        <p:nvSpPr>
          <p:cNvPr id="3" name="Content Placeholder 2"/>
          <p:cNvSpPr>
            <a:spLocks noGrp="1"/>
          </p:cNvSpPr>
          <p:nvPr>
            <p:ph sz="half" idx="1"/>
          </p:nvPr>
        </p:nvSpPr>
        <p:spPr>
          <a:xfrm>
            <a:off x="685800" y="1981200"/>
            <a:ext cx="3958208" cy="4114800"/>
          </a:xfrm>
        </p:spPr>
        <p:txBody>
          <a:bodyPr/>
          <a:lstStyle/>
          <a:p>
            <a:pPr>
              <a:buFont typeface="Wingdings" pitchFamily="2" charset="2"/>
              <a:buChar char="Ø"/>
            </a:pPr>
            <a:r>
              <a:rPr lang="en-GB" sz="2200" dirty="0"/>
              <a:t>Helps to regulate blood pressure</a:t>
            </a:r>
          </a:p>
          <a:p>
            <a:pPr>
              <a:buFont typeface="Wingdings" pitchFamily="2" charset="2"/>
              <a:buChar char="Ø"/>
            </a:pPr>
            <a:r>
              <a:rPr lang="en-GB" sz="2200" dirty="0"/>
              <a:t>Needed for the absorption of vitamin B-12</a:t>
            </a:r>
          </a:p>
          <a:p>
            <a:pPr>
              <a:buFont typeface="Wingdings" pitchFamily="2" charset="2"/>
              <a:buChar char="Ø"/>
            </a:pPr>
            <a:r>
              <a:rPr lang="en-GB" sz="2200" dirty="0"/>
              <a:t>Helps blood to clot after injury</a:t>
            </a:r>
          </a:p>
          <a:p>
            <a:pPr>
              <a:buFont typeface="Wingdings" pitchFamily="2" charset="2"/>
              <a:buChar char="Ø"/>
            </a:pPr>
            <a:r>
              <a:rPr lang="en-GB" sz="2200" dirty="0"/>
              <a:t>Needed for nerves and muscles to work properly including the heart</a:t>
            </a:r>
            <a:endParaRPr lang="en-US" sz="2200" dirty="0"/>
          </a:p>
        </p:txBody>
      </p:sp>
      <p:sp>
        <p:nvSpPr>
          <p:cNvPr id="4" name="Content Placeholder 3"/>
          <p:cNvSpPr>
            <a:spLocks noGrp="1"/>
          </p:cNvSpPr>
          <p:nvPr>
            <p:ph sz="half" idx="2"/>
          </p:nvPr>
        </p:nvSpPr>
        <p:spPr/>
        <p:txBody>
          <a:bodyPr/>
          <a:lstStyle/>
          <a:p>
            <a:pPr>
              <a:buFont typeface="Wingdings" pitchFamily="2" charset="2"/>
              <a:buChar char="Ø"/>
            </a:pPr>
            <a:r>
              <a:rPr lang="en-GB" sz="2000" dirty="0"/>
              <a:t>Combines with phosphorus to form healthy bones and teeth</a:t>
            </a:r>
          </a:p>
          <a:p>
            <a:pPr>
              <a:buFont typeface="Wingdings" pitchFamily="2" charset="2"/>
              <a:buChar char="Ø"/>
            </a:pPr>
            <a:r>
              <a:rPr lang="en-GB" sz="2000" dirty="0"/>
              <a:t>Can reduce ageing onset of osteoporosis </a:t>
            </a:r>
            <a:r>
              <a:rPr lang="en-GB" sz="2000" b="1" dirty="0"/>
              <a:t>if</a:t>
            </a:r>
            <a:r>
              <a:rPr lang="en-GB" sz="2000" dirty="0"/>
              <a:t> consumed in a balanced healthy diet</a:t>
            </a:r>
          </a:p>
          <a:p>
            <a:pPr>
              <a:buFont typeface="Wingdings" pitchFamily="2" charset="2"/>
              <a:buChar char="Ø"/>
            </a:pPr>
            <a:r>
              <a:rPr lang="en-GB" sz="2000" dirty="0"/>
              <a:t>Body can absorb it when Vitamin D is present</a:t>
            </a:r>
          </a:p>
          <a:p>
            <a:pPr>
              <a:buNone/>
            </a:pP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3466728" cy="648072"/>
          </a:xfrm>
        </p:spPr>
        <p:txBody>
          <a:bodyPr/>
          <a:lstStyle/>
          <a:p>
            <a:pPr algn="ctr"/>
            <a:r>
              <a:rPr lang="en-GB" sz="2200" dirty="0"/>
              <a:t>Calcium</a:t>
            </a:r>
            <a:endParaRPr lang="en-US" sz="2200" dirty="0"/>
          </a:p>
        </p:txBody>
      </p:sp>
      <p:sp>
        <p:nvSpPr>
          <p:cNvPr id="3" name="Content Placeholder 2"/>
          <p:cNvSpPr>
            <a:spLocks noGrp="1"/>
          </p:cNvSpPr>
          <p:nvPr>
            <p:ph idx="1"/>
          </p:nvPr>
        </p:nvSpPr>
        <p:spPr>
          <a:xfrm>
            <a:off x="3995936" y="404664"/>
            <a:ext cx="4690864" cy="5721499"/>
          </a:xfrm>
        </p:spPr>
        <p:txBody>
          <a:bodyPr/>
          <a:lstStyle/>
          <a:p>
            <a:pPr>
              <a:buFont typeface="Wingdings" pitchFamily="2" charset="2"/>
              <a:buChar char="Ø"/>
            </a:pPr>
            <a:r>
              <a:rPr lang="en-GB" sz="2000" dirty="0"/>
              <a:t>Eating saturated fat (bad cholesterol  e.g. found in dairy) combines with calcium to form </a:t>
            </a:r>
            <a:r>
              <a:rPr lang="en-GB" sz="2000" b="1" dirty="0"/>
              <a:t>atherosclerotic plaque</a:t>
            </a:r>
            <a:endParaRPr lang="en-GB" sz="2000" dirty="0"/>
          </a:p>
          <a:p>
            <a:pPr>
              <a:buFont typeface="Wingdings" pitchFamily="2" charset="2"/>
              <a:buChar char="Ø"/>
            </a:pPr>
            <a:r>
              <a:rPr lang="en-GB" sz="2400" dirty="0"/>
              <a:t>Sources are found in cereals, nuts, seeds and pulses and green leafy vegetables such as spinach</a:t>
            </a:r>
          </a:p>
          <a:p>
            <a:pPr>
              <a:buFont typeface="Wingdings" pitchFamily="2" charset="2"/>
              <a:buChar char="Ø"/>
            </a:pPr>
            <a:r>
              <a:rPr lang="en-GB" sz="2000" i="1" dirty="0">
                <a:solidFill>
                  <a:srgbClr val="002060"/>
                </a:solidFill>
              </a:rPr>
              <a:t>Valerian root</a:t>
            </a:r>
          </a:p>
          <a:p>
            <a:pPr>
              <a:buFont typeface="Wingdings" pitchFamily="2" charset="2"/>
              <a:buChar char="Ø"/>
            </a:pPr>
            <a:r>
              <a:rPr lang="en-GB" sz="2000" i="1" dirty="0">
                <a:solidFill>
                  <a:srgbClr val="002060"/>
                </a:solidFill>
              </a:rPr>
              <a:t>Kelp plant</a:t>
            </a:r>
          </a:p>
          <a:p>
            <a:pPr>
              <a:buFont typeface="Wingdings" pitchFamily="2" charset="2"/>
              <a:buChar char="Ø"/>
            </a:pPr>
            <a:r>
              <a:rPr lang="en-GB" sz="2000" i="1" dirty="0">
                <a:solidFill>
                  <a:srgbClr val="002060"/>
                </a:solidFill>
              </a:rPr>
              <a:t>Cabbage herb</a:t>
            </a:r>
          </a:p>
          <a:p>
            <a:pPr>
              <a:buFont typeface="Wingdings" pitchFamily="2" charset="2"/>
              <a:buChar char="Ø"/>
            </a:pPr>
            <a:r>
              <a:rPr lang="en-GB" sz="2000" i="1" dirty="0">
                <a:solidFill>
                  <a:srgbClr val="002060"/>
                </a:solidFill>
              </a:rPr>
              <a:t>Nettle leaf</a:t>
            </a:r>
          </a:p>
          <a:p>
            <a:pPr>
              <a:buFont typeface="Wingdings" pitchFamily="2" charset="2"/>
              <a:buChar char="Ø"/>
            </a:pPr>
            <a:r>
              <a:rPr lang="en-GB" sz="2000" i="1" dirty="0" err="1">
                <a:solidFill>
                  <a:srgbClr val="002060"/>
                </a:solidFill>
              </a:rPr>
              <a:t>Senna</a:t>
            </a:r>
            <a:r>
              <a:rPr lang="en-GB" sz="2000" i="1" dirty="0">
                <a:solidFill>
                  <a:srgbClr val="002060"/>
                </a:solidFill>
              </a:rPr>
              <a:t> leaf</a:t>
            </a:r>
          </a:p>
          <a:p>
            <a:pPr>
              <a:buFont typeface="Wingdings" pitchFamily="2" charset="2"/>
              <a:buChar char="Ø"/>
            </a:pPr>
            <a:r>
              <a:rPr lang="en-GB" sz="2000" i="1" dirty="0" err="1">
                <a:solidFill>
                  <a:srgbClr val="002060"/>
                </a:solidFill>
              </a:rPr>
              <a:t>Plaintain</a:t>
            </a:r>
            <a:r>
              <a:rPr lang="en-GB" sz="2000" i="1" dirty="0">
                <a:solidFill>
                  <a:srgbClr val="002060"/>
                </a:solidFill>
              </a:rPr>
              <a:t> herb</a:t>
            </a:r>
          </a:p>
          <a:p>
            <a:pPr>
              <a:buFont typeface="Wingdings" pitchFamily="2" charset="2"/>
              <a:buChar char="Ø"/>
            </a:pPr>
            <a:r>
              <a:rPr lang="en-GB" sz="2000" i="1" dirty="0">
                <a:solidFill>
                  <a:srgbClr val="002060"/>
                </a:solidFill>
              </a:rPr>
              <a:t>Irish Moss herb</a:t>
            </a:r>
          </a:p>
          <a:p>
            <a:pPr>
              <a:buFont typeface="Wingdings" pitchFamily="2" charset="2"/>
              <a:buChar char="Ø"/>
            </a:pPr>
            <a:r>
              <a:rPr lang="en-GB" sz="2000" i="1" dirty="0">
                <a:solidFill>
                  <a:srgbClr val="002060"/>
                </a:solidFill>
              </a:rPr>
              <a:t>Thyme herb</a:t>
            </a:r>
            <a:endParaRPr lang="en-US" sz="2000" i="1" dirty="0">
              <a:solidFill>
                <a:srgbClr val="002060"/>
              </a:solidFill>
            </a:endParaRPr>
          </a:p>
        </p:txBody>
      </p:sp>
      <p:sp>
        <p:nvSpPr>
          <p:cNvPr id="4" name="Text Placeholder 3"/>
          <p:cNvSpPr>
            <a:spLocks noGrp="1"/>
          </p:cNvSpPr>
          <p:nvPr>
            <p:ph type="body" sz="half" idx="2"/>
          </p:nvPr>
        </p:nvSpPr>
        <p:spPr>
          <a:xfrm>
            <a:off x="457200" y="1268760"/>
            <a:ext cx="3466728" cy="4968552"/>
          </a:xfrm>
        </p:spPr>
        <p:txBody>
          <a:bodyPr/>
          <a:lstStyle/>
          <a:p>
            <a:pPr>
              <a:buFont typeface="Wingdings" pitchFamily="2" charset="2"/>
              <a:buChar char="Ø"/>
            </a:pPr>
            <a:r>
              <a:rPr lang="en-GB" sz="2000" dirty="0"/>
              <a:t>Women are more prone to osteoporosis than men because of decalcification (of bone tissue) caused as a result of pregnancy, lactation and hormonal changes during menopause</a:t>
            </a:r>
          </a:p>
          <a:p>
            <a:pPr>
              <a:buFont typeface="Wingdings" pitchFamily="2" charset="2"/>
              <a:buChar char="Ø"/>
            </a:pPr>
            <a:r>
              <a:rPr lang="en-GB" sz="2000" dirty="0"/>
              <a:t>Eating </a:t>
            </a:r>
            <a:r>
              <a:rPr lang="en-GB" sz="2000" b="1" dirty="0"/>
              <a:t>salt</a:t>
            </a:r>
            <a:r>
              <a:rPr lang="en-GB" sz="2000" dirty="0"/>
              <a:t> (sodium chloride) reduces calcium absorption by causing the kidneys to excrete calcium and phosphorus raising blood pressure. This can also reduce bone mass</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44824"/>
            <a:ext cx="7772400" cy="1935088"/>
          </a:xfrm>
        </p:spPr>
        <p:txBody>
          <a:bodyPr/>
          <a:lstStyle/>
          <a:p>
            <a:r>
              <a:rPr lang="en-US" dirty="0">
                <a:solidFill>
                  <a:srgbClr val="808000"/>
                </a:solidFill>
              </a:rPr>
              <a:t>“</a:t>
            </a:r>
            <a:r>
              <a:rPr lang="en-US" dirty="0">
                <a:solidFill>
                  <a:srgbClr val="002060"/>
                </a:solidFill>
              </a:rPr>
              <a:t>A merry heart doeth good </a:t>
            </a:r>
            <a:r>
              <a:rPr lang="en-US" i="1" dirty="0">
                <a:solidFill>
                  <a:srgbClr val="002060"/>
                </a:solidFill>
              </a:rPr>
              <a:t>like </a:t>
            </a:r>
            <a:r>
              <a:rPr lang="en-US" dirty="0">
                <a:solidFill>
                  <a:srgbClr val="002060"/>
                </a:solidFill>
              </a:rPr>
              <a:t>a medicine: but a broken spirit </a:t>
            </a:r>
            <a:r>
              <a:rPr lang="en-US" dirty="0" err="1">
                <a:solidFill>
                  <a:srgbClr val="002060"/>
                </a:solidFill>
              </a:rPr>
              <a:t>drieth</a:t>
            </a:r>
            <a:r>
              <a:rPr lang="en-US" dirty="0">
                <a:solidFill>
                  <a:srgbClr val="002060"/>
                </a:solidFill>
              </a:rPr>
              <a:t> the bones</a:t>
            </a:r>
            <a:r>
              <a:rPr lang="en-US" i="1" dirty="0">
                <a:solidFill>
                  <a:srgbClr val="808000"/>
                </a:solidFill>
              </a:rPr>
              <a:t>.”</a:t>
            </a:r>
            <a:endParaRPr lang="en-US" dirty="0">
              <a:solidFill>
                <a:srgbClr val="808000"/>
              </a:solidFill>
            </a:endParaRPr>
          </a:p>
        </p:txBody>
      </p:sp>
      <p:sp>
        <p:nvSpPr>
          <p:cNvPr id="3" name="TextBox 2"/>
          <p:cNvSpPr txBox="1"/>
          <p:nvPr/>
        </p:nvSpPr>
        <p:spPr>
          <a:xfrm>
            <a:off x="4427984" y="4509120"/>
            <a:ext cx="2448272" cy="400110"/>
          </a:xfrm>
          <a:prstGeom prst="rect">
            <a:avLst/>
          </a:prstGeom>
          <a:noFill/>
        </p:spPr>
        <p:txBody>
          <a:bodyPr wrap="square" rtlCol="0">
            <a:spAutoFit/>
          </a:bodyPr>
          <a:lstStyle/>
          <a:p>
            <a:r>
              <a:rPr lang="en-US" sz="2000" b="1" dirty="0">
                <a:latin typeface="+mn-lt"/>
              </a:rPr>
              <a:t>~ Proverbs 17:22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Nutritional education aims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GB" sz="2800" dirty="0"/>
              <a:t>To learn the foods we eat need to provide sufficient fuel for energy and every day bodily processes.</a:t>
            </a:r>
          </a:p>
          <a:p>
            <a:pPr>
              <a:buNone/>
            </a:pPr>
            <a:endParaRPr lang="en-GB" sz="2800" dirty="0"/>
          </a:p>
          <a:p>
            <a:pPr>
              <a:buFont typeface="Wingdings" pitchFamily="2" charset="2"/>
              <a:buChar char="Ø"/>
            </a:pPr>
            <a:r>
              <a:rPr lang="en-GB" sz="2800" dirty="0"/>
              <a:t>About how different nutrients/ minerals aid different functions within the body and are generally grouped into the following groups:</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Potassium</a:t>
            </a:r>
            <a:endParaRPr lang="en-US" dirty="0"/>
          </a:p>
        </p:txBody>
      </p:sp>
      <p:sp>
        <p:nvSpPr>
          <p:cNvPr id="3" name="Content Placeholder 2"/>
          <p:cNvSpPr>
            <a:spLocks noGrp="1"/>
          </p:cNvSpPr>
          <p:nvPr>
            <p:ph sz="half" idx="1"/>
          </p:nvPr>
        </p:nvSpPr>
        <p:spPr>
          <a:xfrm>
            <a:off x="685800" y="1772816"/>
            <a:ext cx="3810000" cy="4323184"/>
          </a:xfrm>
        </p:spPr>
        <p:txBody>
          <a:bodyPr/>
          <a:lstStyle/>
          <a:p>
            <a:pPr>
              <a:buFont typeface="Wingdings" pitchFamily="2" charset="2"/>
              <a:buChar char="Ø"/>
            </a:pPr>
            <a:r>
              <a:rPr lang="en-GB" sz="2000" dirty="0"/>
              <a:t>Regulates water levels in the body</a:t>
            </a:r>
          </a:p>
          <a:p>
            <a:pPr>
              <a:buFont typeface="Wingdings" pitchFamily="2" charset="2"/>
              <a:buChar char="Ø"/>
            </a:pPr>
            <a:r>
              <a:rPr lang="en-GB" sz="2000" dirty="0"/>
              <a:t>Needed for the transmission of nerve impulses and muscle movement</a:t>
            </a:r>
          </a:p>
          <a:p>
            <a:pPr>
              <a:buFont typeface="Wingdings" pitchFamily="2" charset="2"/>
              <a:buChar char="Ø"/>
            </a:pPr>
            <a:r>
              <a:rPr lang="en-GB" sz="2000" dirty="0"/>
              <a:t>Raw foods are the best sources of potassium since processing and cooking leaches it from them</a:t>
            </a:r>
            <a:endParaRPr lang="en-US" sz="2000" dirty="0"/>
          </a:p>
        </p:txBody>
      </p:sp>
      <p:sp>
        <p:nvSpPr>
          <p:cNvPr id="4" name="Content Placeholder 3"/>
          <p:cNvSpPr>
            <a:spLocks noGrp="1"/>
          </p:cNvSpPr>
          <p:nvPr>
            <p:ph sz="half" idx="2"/>
          </p:nvPr>
        </p:nvSpPr>
        <p:spPr>
          <a:xfrm>
            <a:off x="4648200" y="1772816"/>
            <a:ext cx="3810000" cy="4323184"/>
          </a:xfrm>
        </p:spPr>
        <p:txBody>
          <a:bodyPr/>
          <a:lstStyle/>
          <a:p>
            <a:pPr algn="ctr">
              <a:buNone/>
            </a:pPr>
            <a:endParaRPr lang="en-GB" sz="2400" i="1" dirty="0">
              <a:solidFill>
                <a:srgbClr val="0070C0"/>
              </a:solidFill>
            </a:endParaRPr>
          </a:p>
          <a:p>
            <a:pPr algn="ctr">
              <a:buNone/>
            </a:pPr>
            <a:r>
              <a:rPr lang="en-GB" sz="2400" i="1" dirty="0">
                <a:solidFill>
                  <a:srgbClr val="0070C0"/>
                </a:solidFill>
              </a:rPr>
              <a:t>“Apparently, the human digestive tract is accustomed to foods rich in potassium like fruits, vegetables and grains.”</a:t>
            </a:r>
          </a:p>
          <a:p>
            <a:pPr algn="ctr">
              <a:buNone/>
            </a:pPr>
            <a:endParaRPr lang="en-GB" sz="2400" i="1" dirty="0">
              <a:solidFill>
                <a:srgbClr val="0070C0"/>
              </a:solidFill>
            </a:endParaRPr>
          </a:p>
          <a:p>
            <a:pPr algn="ctr">
              <a:buNone/>
            </a:pPr>
            <a:r>
              <a:rPr lang="en-GB" sz="1800" dirty="0"/>
              <a:t>~Nutritional </a:t>
            </a:r>
            <a:r>
              <a:rPr lang="en-GB" sz="1800" dirty="0" err="1"/>
              <a:t>Herbology</a:t>
            </a:r>
            <a:r>
              <a:rPr lang="en-GB" sz="1800" dirty="0"/>
              <a:t> p24</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Potassium</a:t>
            </a:r>
            <a:endParaRPr lang="en-US" dirty="0"/>
          </a:p>
        </p:txBody>
      </p:sp>
      <p:sp>
        <p:nvSpPr>
          <p:cNvPr id="3" name="Content Placeholder 2"/>
          <p:cNvSpPr>
            <a:spLocks noGrp="1"/>
          </p:cNvSpPr>
          <p:nvPr>
            <p:ph sz="half" idx="1"/>
          </p:nvPr>
        </p:nvSpPr>
        <p:spPr>
          <a:xfrm>
            <a:off x="685800" y="1772816"/>
            <a:ext cx="3810000" cy="4323184"/>
          </a:xfrm>
        </p:spPr>
        <p:txBody>
          <a:bodyPr/>
          <a:lstStyle/>
          <a:p>
            <a:pPr>
              <a:buFont typeface="Wingdings" pitchFamily="2" charset="2"/>
              <a:buChar char="Ø"/>
            </a:pPr>
            <a:r>
              <a:rPr lang="en-GB" sz="2000" dirty="0"/>
              <a:t>Vegetarians consume large quantities of Potassium and therefore have a low incidence of hypertension when compared to sodium</a:t>
            </a:r>
          </a:p>
          <a:p>
            <a:pPr>
              <a:buFont typeface="Wingdings" pitchFamily="2" charset="2"/>
              <a:buChar char="Ø"/>
            </a:pPr>
            <a:endParaRPr lang="en-GB" sz="2000" dirty="0"/>
          </a:p>
          <a:p>
            <a:pPr>
              <a:buFont typeface="Wingdings" pitchFamily="2" charset="2"/>
              <a:buChar char="Ø"/>
            </a:pPr>
            <a:r>
              <a:rPr lang="en-GB" sz="2000" dirty="0"/>
              <a:t>Quick weight loss can result in electrolyte imbalance. High protein and low calorie intake can attribute to sudden heart attacks</a:t>
            </a:r>
          </a:p>
        </p:txBody>
      </p:sp>
      <p:sp>
        <p:nvSpPr>
          <p:cNvPr id="4" name="Content Placeholder 3"/>
          <p:cNvSpPr>
            <a:spLocks noGrp="1"/>
          </p:cNvSpPr>
          <p:nvPr>
            <p:ph sz="half" idx="2"/>
          </p:nvPr>
        </p:nvSpPr>
        <p:spPr>
          <a:xfrm>
            <a:off x="4648200" y="2564904"/>
            <a:ext cx="3810000" cy="3531096"/>
          </a:xfrm>
        </p:spPr>
        <p:txBody>
          <a:bodyPr/>
          <a:lstStyle/>
          <a:p>
            <a:pPr>
              <a:buFont typeface="Wingdings" pitchFamily="2" charset="2"/>
              <a:buChar char="Ø"/>
            </a:pPr>
            <a:r>
              <a:rPr lang="en-GB" sz="2000" dirty="0"/>
              <a:t>Deficiencies can occur as a result of:</a:t>
            </a:r>
          </a:p>
          <a:p>
            <a:pPr>
              <a:buFont typeface="Wingdings" pitchFamily="2" charset="2"/>
              <a:buChar char="Ø"/>
            </a:pPr>
            <a:endParaRPr lang="en-GB" sz="2000" dirty="0"/>
          </a:p>
          <a:p>
            <a:pPr lvl="1">
              <a:buFont typeface="Wingdings" pitchFamily="2" charset="2"/>
              <a:buChar char="Ø"/>
            </a:pPr>
            <a:r>
              <a:rPr lang="en-GB" sz="1800" dirty="0" err="1"/>
              <a:t>Diahrroea</a:t>
            </a:r>
            <a:endParaRPr lang="en-GB" sz="1800" dirty="0"/>
          </a:p>
          <a:p>
            <a:pPr lvl="1">
              <a:buFont typeface="Wingdings" pitchFamily="2" charset="2"/>
              <a:buChar char="Ø"/>
            </a:pPr>
            <a:r>
              <a:rPr lang="en-GB" sz="1800" dirty="0"/>
              <a:t>Climatic changes</a:t>
            </a:r>
          </a:p>
          <a:p>
            <a:pPr lvl="1">
              <a:buFont typeface="Wingdings" pitchFamily="2" charset="2"/>
              <a:buChar char="Ø"/>
            </a:pPr>
            <a:r>
              <a:rPr lang="en-GB" sz="1800" dirty="0"/>
              <a:t>Long-term use of diuretics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836712"/>
            <a:ext cx="3810000" cy="5259288"/>
          </a:xfrm>
        </p:spPr>
        <p:txBody>
          <a:bodyPr/>
          <a:lstStyle/>
          <a:p>
            <a:pPr>
              <a:buNone/>
            </a:pPr>
            <a:r>
              <a:rPr lang="en-GB" dirty="0"/>
              <a:t>Best sources of potassium include:</a:t>
            </a:r>
          </a:p>
          <a:p>
            <a:pPr>
              <a:buFont typeface="Wingdings" pitchFamily="2" charset="2"/>
              <a:buChar char="Ø"/>
            </a:pPr>
            <a:r>
              <a:rPr lang="en-GB" sz="2000" i="1" dirty="0">
                <a:solidFill>
                  <a:srgbClr val="002060"/>
                </a:solidFill>
              </a:rPr>
              <a:t>Celery herb</a:t>
            </a:r>
          </a:p>
          <a:p>
            <a:pPr>
              <a:buFont typeface="Wingdings" pitchFamily="2" charset="2"/>
              <a:buChar char="Ø"/>
            </a:pPr>
            <a:r>
              <a:rPr lang="en-GB" sz="2000" i="1" dirty="0">
                <a:solidFill>
                  <a:srgbClr val="002060"/>
                </a:solidFill>
              </a:rPr>
              <a:t>Cabbage herb</a:t>
            </a:r>
          </a:p>
          <a:p>
            <a:pPr>
              <a:buFont typeface="Wingdings" pitchFamily="2" charset="2"/>
              <a:buChar char="Ø"/>
            </a:pPr>
            <a:r>
              <a:rPr lang="en-GB" sz="2000" i="1" dirty="0">
                <a:solidFill>
                  <a:srgbClr val="002060"/>
                </a:solidFill>
              </a:rPr>
              <a:t>Parsley herb</a:t>
            </a:r>
          </a:p>
          <a:p>
            <a:pPr>
              <a:buFont typeface="Wingdings" pitchFamily="2" charset="2"/>
              <a:buChar char="Ø"/>
            </a:pPr>
            <a:r>
              <a:rPr lang="en-GB" sz="2000" i="1" dirty="0">
                <a:solidFill>
                  <a:srgbClr val="002060"/>
                </a:solidFill>
              </a:rPr>
              <a:t>Broccoli herb</a:t>
            </a:r>
          </a:p>
          <a:p>
            <a:pPr>
              <a:buFont typeface="Wingdings" pitchFamily="2" charset="2"/>
              <a:buChar char="Ø"/>
            </a:pPr>
            <a:r>
              <a:rPr lang="en-GB" sz="2000" i="1" dirty="0">
                <a:solidFill>
                  <a:srgbClr val="002060"/>
                </a:solidFill>
              </a:rPr>
              <a:t>Asparagus herb</a:t>
            </a:r>
          </a:p>
          <a:p>
            <a:pPr>
              <a:buFont typeface="Wingdings" pitchFamily="2" charset="2"/>
              <a:buChar char="Ø"/>
            </a:pPr>
            <a:r>
              <a:rPr lang="en-GB" sz="2000" i="1" dirty="0">
                <a:solidFill>
                  <a:srgbClr val="002060"/>
                </a:solidFill>
              </a:rPr>
              <a:t>Cauliflower herb</a:t>
            </a:r>
          </a:p>
          <a:p>
            <a:pPr>
              <a:buFont typeface="Wingdings" pitchFamily="2" charset="2"/>
              <a:buChar char="Ø"/>
            </a:pPr>
            <a:r>
              <a:rPr lang="en-GB" sz="2000" i="1" dirty="0">
                <a:solidFill>
                  <a:srgbClr val="002060"/>
                </a:solidFill>
              </a:rPr>
              <a:t>Horseradish root</a:t>
            </a:r>
          </a:p>
          <a:p>
            <a:pPr>
              <a:buFont typeface="Wingdings" pitchFamily="2" charset="2"/>
              <a:buChar char="Ø"/>
            </a:pPr>
            <a:r>
              <a:rPr lang="en-GB" sz="2000" i="1" dirty="0">
                <a:solidFill>
                  <a:srgbClr val="002060"/>
                </a:solidFill>
              </a:rPr>
              <a:t>Barley grass</a:t>
            </a:r>
          </a:p>
          <a:p>
            <a:pPr>
              <a:buFont typeface="Wingdings" pitchFamily="2" charset="2"/>
              <a:buChar char="Ø"/>
            </a:pPr>
            <a:r>
              <a:rPr lang="en-GB" sz="2000" i="1" dirty="0">
                <a:solidFill>
                  <a:srgbClr val="002060"/>
                </a:solidFill>
              </a:rPr>
              <a:t>Sage leaves</a:t>
            </a:r>
          </a:p>
          <a:p>
            <a:pPr>
              <a:buNone/>
            </a:pPr>
            <a:endParaRPr lang="en-US" dirty="0"/>
          </a:p>
        </p:txBody>
      </p:sp>
      <p:sp>
        <p:nvSpPr>
          <p:cNvPr id="4" name="Content Placeholder 3"/>
          <p:cNvSpPr>
            <a:spLocks noGrp="1"/>
          </p:cNvSpPr>
          <p:nvPr>
            <p:ph sz="half" idx="2"/>
          </p:nvPr>
        </p:nvSpPr>
        <p:spPr>
          <a:xfrm>
            <a:off x="4648200" y="2348880"/>
            <a:ext cx="3810000" cy="2088232"/>
          </a:xfrm>
        </p:spPr>
        <p:txBody>
          <a:bodyPr/>
          <a:lstStyle/>
          <a:p>
            <a:pPr>
              <a:buFont typeface="Wingdings" panose="05000000000000000000" pitchFamily="2" charset="2"/>
              <a:buChar char="Ø"/>
            </a:pPr>
            <a:r>
              <a:rPr lang="en-GB" sz="2000" i="1" dirty="0">
                <a:solidFill>
                  <a:srgbClr val="002060"/>
                </a:solidFill>
              </a:rPr>
              <a:t>Lemon grass</a:t>
            </a:r>
          </a:p>
          <a:p>
            <a:pPr>
              <a:buFont typeface="Wingdings" panose="05000000000000000000" pitchFamily="2" charset="2"/>
              <a:buChar char="Ø"/>
            </a:pPr>
            <a:r>
              <a:rPr lang="en-GB" sz="2000" i="1" dirty="0">
                <a:solidFill>
                  <a:srgbClr val="002060"/>
                </a:solidFill>
              </a:rPr>
              <a:t>Peppermint herb</a:t>
            </a:r>
          </a:p>
          <a:p>
            <a:pPr>
              <a:buFont typeface="Wingdings" panose="05000000000000000000" pitchFamily="2" charset="2"/>
              <a:buChar char="Ø"/>
            </a:pPr>
            <a:r>
              <a:rPr lang="en-GB" sz="2000" i="1" dirty="0">
                <a:solidFill>
                  <a:srgbClr val="002060"/>
                </a:solidFill>
              </a:rPr>
              <a:t>Carrot root</a:t>
            </a:r>
            <a:endParaRPr lang="en-US" sz="2000" i="1"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Sodium</a:t>
            </a:r>
            <a:endParaRPr lang="en-US" dirty="0"/>
          </a:p>
        </p:txBody>
      </p:sp>
      <p:sp>
        <p:nvSpPr>
          <p:cNvPr id="3" name="Content Placeholder 2"/>
          <p:cNvSpPr>
            <a:spLocks noGrp="1"/>
          </p:cNvSpPr>
          <p:nvPr>
            <p:ph sz="half" idx="1"/>
          </p:nvPr>
        </p:nvSpPr>
        <p:spPr>
          <a:xfrm>
            <a:off x="685800" y="1772816"/>
            <a:ext cx="3810000" cy="4536504"/>
          </a:xfrm>
        </p:spPr>
        <p:txBody>
          <a:bodyPr/>
          <a:lstStyle/>
          <a:p>
            <a:pPr>
              <a:buFont typeface="Wingdings" pitchFamily="2" charset="2"/>
              <a:buChar char="Ø"/>
            </a:pPr>
            <a:r>
              <a:rPr lang="en-GB" sz="2000" dirty="0"/>
              <a:t>Controls the amount of water in the body by its concentration inside or outside the cell</a:t>
            </a:r>
          </a:p>
          <a:p>
            <a:pPr>
              <a:buFont typeface="Wingdings" pitchFamily="2" charset="2"/>
              <a:buChar char="Ø"/>
            </a:pPr>
            <a:r>
              <a:rPr lang="en-GB" sz="2000" dirty="0"/>
              <a:t>Needed to control nerves and muscles</a:t>
            </a:r>
          </a:p>
          <a:p>
            <a:pPr>
              <a:buFont typeface="Wingdings" pitchFamily="2" charset="2"/>
              <a:buChar char="Ø"/>
            </a:pPr>
            <a:r>
              <a:rPr lang="en-GB" sz="2000" dirty="0"/>
              <a:t>1/3 of sodium stores is found in the bones where it acts as a reserve supply</a:t>
            </a:r>
          </a:p>
          <a:p>
            <a:pPr>
              <a:buFont typeface="Wingdings" pitchFamily="2" charset="2"/>
              <a:buChar char="Ø"/>
            </a:pPr>
            <a:r>
              <a:rPr lang="en-GB" sz="2000" dirty="0"/>
              <a:t>High sodium diets eventually lead to low calcium levels, hypertension and osteoporosis</a:t>
            </a:r>
            <a:endParaRPr lang="en-US" sz="2000" dirty="0"/>
          </a:p>
        </p:txBody>
      </p:sp>
      <p:sp>
        <p:nvSpPr>
          <p:cNvPr id="4" name="Content Placeholder 3"/>
          <p:cNvSpPr>
            <a:spLocks noGrp="1"/>
          </p:cNvSpPr>
          <p:nvPr>
            <p:ph sz="half" idx="2"/>
          </p:nvPr>
        </p:nvSpPr>
        <p:spPr>
          <a:xfrm>
            <a:off x="4648200" y="1772816"/>
            <a:ext cx="3810000" cy="4323184"/>
          </a:xfrm>
        </p:spPr>
        <p:txBody>
          <a:bodyPr/>
          <a:lstStyle/>
          <a:p>
            <a:pPr>
              <a:buFont typeface="Wingdings" pitchFamily="2" charset="2"/>
              <a:buChar char="Ø"/>
            </a:pPr>
            <a:r>
              <a:rPr lang="en-GB" sz="2000" dirty="0"/>
              <a:t>High osmotic pressure can lead to premature cell death</a:t>
            </a:r>
          </a:p>
          <a:p>
            <a:pPr>
              <a:buFont typeface="Wingdings" pitchFamily="2" charset="2"/>
              <a:buChar char="Ø"/>
            </a:pPr>
            <a:r>
              <a:rPr lang="en-GB" sz="2000" dirty="0"/>
              <a:t>All land plants are poor sources of sodium</a:t>
            </a:r>
          </a:p>
          <a:p>
            <a:pPr>
              <a:buFont typeface="Wingdings" pitchFamily="2" charset="2"/>
              <a:buChar char="Ø"/>
            </a:pPr>
            <a:r>
              <a:rPr lang="en-GB" sz="2000" dirty="0"/>
              <a:t>Bananas are not only good source of potassium but have very low sodium content!</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Sodium</a:t>
            </a:r>
            <a:endParaRPr lang="en-US" dirty="0"/>
          </a:p>
        </p:txBody>
      </p:sp>
      <p:sp>
        <p:nvSpPr>
          <p:cNvPr id="3" name="Content Placeholder 2"/>
          <p:cNvSpPr>
            <a:spLocks noGrp="1"/>
          </p:cNvSpPr>
          <p:nvPr>
            <p:ph sz="half" idx="1"/>
          </p:nvPr>
        </p:nvSpPr>
        <p:spPr>
          <a:xfrm>
            <a:off x="685800" y="1772816"/>
            <a:ext cx="3810000" cy="4536504"/>
          </a:xfrm>
        </p:spPr>
        <p:txBody>
          <a:bodyPr/>
          <a:lstStyle/>
          <a:p>
            <a:pPr>
              <a:buNone/>
            </a:pPr>
            <a:r>
              <a:rPr lang="en-GB" sz="2000" dirty="0"/>
              <a:t>Best sources for sodium include:</a:t>
            </a:r>
          </a:p>
          <a:p>
            <a:pPr>
              <a:buFont typeface="Wingdings" pitchFamily="2" charset="2"/>
              <a:buChar char="Ø"/>
            </a:pPr>
            <a:r>
              <a:rPr lang="en-GB" sz="2000" i="1" dirty="0">
                <a:solidFill>
                  <a:srgbClr val="002060"/>
                </a:solidFill>
              </a:rPr>
              <a:t>Irish Moss herb</a:t>
            </a:r>
          </a:p>
          <a:p>
            <a:pPr>
              <a:buFont typeface="Wingdings" pitchFamily="2" charset="2"/>
              <a:buChar char="Ø"/>
            </a:pPr>
            <a:r>
              <a:rPr lang="en-GB" sz="2000" i="1" dirty="0">
                <a:solidFill>
                  <a:srgbClr val="002060"/>
                </a:solidFill>
              </a:rPr>
              <a:t>Kelp herb</a:t>
            </a:r>
          </a:p>
          <a:p>
            <a:pPr>
              <a:buFont typeface="Wingdings" pitchFamily="2" charset="2"/>
              <a:buChar char="Ø"/>
            </a:pPr>
            <a:r>
              <a:rPr lang="en-GB" sz="2000" i="1" dirty="0">
                <a:solidFill>
                  <a:srgbClr val="002060"/>
                </a:solidFill>
              </a:rPr>
              <a:t>Rose hips</a:t>
            </a:r>
          </a:p>
          <a:p>
            <a:pPr>
              <a:buFont typeface="Wingdings" pitchFamily="2" charset="2"/>
              <a:buChar char="Ø"/>
            </a:pPr>
            <a:r>
              <a:rPr lang="en-GB" sz="2000" i="1" dirty="0">
                <a:solidFill>
                  <a:srgbClr val="002060"/>
                </a:solidFill>
              </a:rPr>
              <a:t>Grapefruit</a:t>
            </a:r>
          </a:p>
          <a:p>
            <a:pPr>
              <a:buFont typeface="Wingdings" pitchFamily="2" charset="2"/>
              <a:buChar char="Ø"/>
            </a:pPr>
            <a:r>
              <a:rPr lang="en-GB" sz="2000" i="1" dirty="0">
                <a:solidFill>
                  <a:srgbClr val="002060"/>
                </a:solidFill>
              </a:rPr>
              <a:t>Celery herb</a:t>
            </a:r>
          </a:p>
          <a:p>
            <a:pPr>
              <a:buFont typeface="Wingdings" pitchFamily="2" charset="2"/>
              <a:buChar char="Ø"/>
            </a:pPr>
            <a:r>
              <a:rPr lang="en-GB" sz="2000" i="1" dirty="0" err="1">
                <a:solidFill>
                  <a:srgbClr val="002060"/>
                </a:solidFill>
              </a:rPr>
              <a:t>Licorice</a:t>
            </a:r>
            <a:r>
              <a:rPr lang="en-GB" sz="2000" i="1" dirty="0">
                <a:solidFill>
                  <a:srgbClr val="002060"/>
                </a:solidFill>
              </a:rPr>
              <a:t> root</a:t>
            </a:r>
          </a:p>
          <a:p>
            <a:pPr>
              <a:buFont typeface="Wingdings" pitchFamily="2" charset="2"/>
              <a:buChar char="Ø"/>
            </a:pPr>
            <a:r>
              <a:rPr lang="en-GB" sz="2000" i="1" dirty="0">
                <a:solidFill>
                  <a:srgbClr val="002060"/>
                </a:solidFill>
              </a:rPr>
              <a:t>Parsley herb</a:t>
            </a:r>
          </a:p>
          <a:p>
            <a:pPr>
              <a:buFont typeface="Wingdings" pitchFamily="2" charset="2"/>
              <a:buChar char="Ø"/>
            </a:pPr>
            <a:r>
              <a:rPr lang="en-GB" sz="2000" i="1" dirty="0">
                <a:solidFill>
                  <a:srgbClr val="002060"/>
                </a:solidFill>
              </a:rPr>
              <a:t>Cabbage herb</a:t>
            </a:r>
            <a:endParaRPr lang="en-US" sz="2000" i="1" dirty="0">
              <a:solidFill>
                <a:srgbClr val="002060"/>
              </a:solidFill>
            </a:endParaRPr>
          </a:p>
        </p:txBody>
      </p:sp>
      <p:sp>
        <p:nvSpPr>
          <p:cNvPr id="4" name="Content Placeholder 3"/>
          <p:cNvSpPr>
            <a:spLocks noGrp="1"/>
          </p:cNvSpPr>
          <p:nvPr>
            <p:ph sz="half" idx="2"/>
          </p:nvPr>
        </p:nvSpPr>
        <p:spPr>
          <a:xfrm>
            <a:off x="4648200" y="2636912"/>
            <a:ext cx="3810000" cy="3459088"/>
          </a:xfrm>
        </p:spPr>
        <p:txBody>
          <a:bodyPr/>
          <a:lstStyle/>
          <a:p>
            <a:pPr>
              <a:buFont typeface="Wingdings" pitchFamily="2" charset="2"/>
              <a:buChar char="Ø"/>
            </a:pPr>
            <a:r>
              <a:rPr lang="en-GB" sz="2000" i="1" dirty="0">
                <a:solidFill>
                  <a:srgbClr val="002060"/>
                </a:solidFill>
              </a:rPr>
              <a:t>Carrot root</a:t>
            </a:r>
          </a:p>
          <a:p>
            <a:pPr>
              <a:buFont typeface="Wingdings" pitchFamily="2" charset="2"/>
              <a:buChar char="Ø"/>
            </a:pPr>
            <a:r>
              <a:rPr lang="en-GB" sz="2000" i="1" dirty="0">
                <a:solidFill>
                  <a:srgbClr val="002060"/>
                </a:solidFill>
              </a:rPr>
              <a:t>Chamomile flower</a:t>
            </a:r>
          </a:p>
          <a:p>
            <a:pPr>
              <a:buFont typeface="Wingdings" pitchFamily="2" charset="2"/>
              <a:buChar char="Ø"/>
            </a:pPr>
            <a:r>
              <a:rPr lang="en-GB" sz="2000" i="1" dirty="0">
                <a:solidFill>
                  <a:srgbClr val="002060"/>
                </a:solidFill>
              </a:rPr>
              <a:t>Safflowers</a:t>
            </a:r>
          </a:p>
          <a:p>
            <a:pPr>
              <a:buFont typeface="Wingdings" pitchFamily="2" charset="2"/>
              <a:buChar char="Ø"/>
            </a:pPr>
            <a:r>
              <a:rPr lang="en-GB" sz="2000" i="1" dirty="0">
                <a:solidFill>
                  <a:srgbClr val="002060"/>
                </a:solidFill>
              </a:rPr>
              <a:t>Barley grass</a:t>
            </a:r>
          </a:p>
          <a:p>
            <a:pPr>
              <a:buFont typeface="Wingdings" pitchFamily="2" charset="2"/>
              <a:buChar char="Ø"/>
            </a:pPr>
            <a:r>
              <a:rPr lang="en-GB" sz="2000" i="1" dirty="0">
                <a:solidFill>
                  <a:srgbClr val="002060"/>
                </a:solidFill>
              </a:rPr>
              <a:t>Peppermint leaf</a:t>
            </a:r>
          </a:p>
          <a:p>
            <a:pPr>
              <a:buFont typeface="Wingdings" pitchFamily="2" charset="2"/>
              <a:buChar char="Ø"/>
            </a:pPr>
            <a:r>
              <a:rPr lang="en-GB" sz="2000" i="1" dirty="0">
                <a:solidFill>
                  <a:srgbClr val="002060"/>
                </a:solidFill>
              </a:rPr>
              <a:t>Wild yam root</a:t>
            </a:r>
            <a:endParaRPr lang="en-US" sz="2000" i="1" dirty="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Chromium</a:t>
            </a:r>
            <a:endParaRPr lang="en-US" dirty="0"/>
          </a:p>
        </p:txBody>
      </p:sp>
      <p:sp>
        <p:nvSpPr>
          <p:cNvPr id="3" name="Content Placeholder 2"/>
          <p:cNvSpPr>
            <a:spLocks noGrp="1"/>
          </p:cNvSpPr>
          <p:nvPr>
            <p:ph sz="half" idx="1"/>
          </p:nvPr>
        </p:nvSpPr>
        <p:spPr>
          <a:xfrm>
            <a:off x="685800" y="1844824"/>
            <a:ext cx="3810000" cy="4392488"/>
          </a:xfrm>
        </p:spPr>
        <p:txBody>
          <a:bodyPr/>
          <a:lstStyle/>
          <a:p>
            <a:pPr>
              <a:buFont typeface="Wingdings" pitchFamily="2" charset="2"/>
              <a:buChar char="Ø"/>
            </a:pPr>
            <a:r>
              <a:rPr lang="en-GB" sz="1800" dirty="0"/>
              <a:t>Essential for the body’s GTF (glucose tolerance factor) which is necessary for the production and utilization of insulin</a:t>
            </a:r>
          </a:p>
          <a:p>
            <a:pPr>
              <a:buFont typeface="Wingdings" pitchFamily="2" charset="2"/>
              <a:buChar char="Ø"/>
            </a:pPr>
            <a:r>
              <a:rPr lang="en-GB" sz="1800" dirty="0"/>
              <a:t>The smallest fraction of deficiency raises the blood sugar level and consequently the amount of insulin required to metabolize it.</a:t>
            </a:r>
          </a:p>
          <a:p>
            <a:pPr>
              <a:buFont typeface="Wingdings" pitchFamily="2" charset="2"/>
              <a:buChar char="Ø"/>
            </a:pPr>
            <a:r>
              <a:rPr lang="en-GB" sz="1800" dirty="0"/>
              <a:t>Glucose intolerance is also a risk factor  in atherosclerosis affecting the cholesterol that protects the heart.</a:t>
            </a:r>
            <a:endParaRPr lang="en-US" sz="1800" dirty="0"/>
          </a:p>
        </p:txBody>
      </p:sp>
      <p:sp>
        <p:nvSpPr>
          <p:cNvPr id="4" name="Content Placeholder 3"/>
          <p:cNvSpPr>
            <a:spLocks noGrp="1"/>
          </p:cNvSpPr>
          <p:nvPr>
            <p:ph sz="half" idx="2"/>
          </p:nvPr>
        </p:nvSpPr>
        <p:spPr/>
        <p:txBody>
          <a:bodyPr/>
          <a:lstStyle/>
          <a:p>
            <a:pPr>
              <a:buFont typeface="Wingdings" pitchFamily="2" charset="2"/>
              <a:buChar char="Ø"/>
            </a:pPr>
            <a:r>
              <a:rPr lang="en-GB" sz="2000" dirty="0"/>
              <a:t>The ingestion of refined sugars (which have no chromium value) depletes chromium levels in the body.</a:t>
            </a:r>
          </a:p>
          <a:p>
            <a:pPr>
              <a:buFont typeface="Wingdings" pitchFamily="2" charset="2"/>
              <a:buChar char="Ø"/>
            </a:pPr>
            <a:r>
              <a:rPr lang="en-GB" sz="2000" dirty="0"/>
              <a:t>Although there isn’t a RDA established, a daily intake is highly recommended.</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Chromium</a:t>
            </a:r>
            <a:endParaRPr lang="en-US" dirty="0"/>
          </a:p>
        </p:txBody>
      </p:sp>
      <p:sp>
        <p:nvSpPr>
          <p:cNvPr id="3" name="Content Placeholder 2"/>
          <p:cNvSpPr>
            <a:spLocks noGrp="1"/>
          </p:cNvSpPr>
          <p:nvPr>
            <p:ph sz="half" idx="1"/>
          </p:nvPr>
        </p:nvSpPr>
        <p:spPr>
          <a:xfrm>
            <a:off x="685800" y="1844824"/>
            <a:ext cx="3810000" cy="4392488"/>
          </a:xfrm>
        </p:spPr>
        <p:txBody>
          <a:bodyPr/>
          <a:lstStyle/>
          <a:p>
            <a:pPr>
              <a:buNone/>
            </a:pPr>
            <a:r>
              <a:rPr lang="en-GB" sz="2000" dirty="0"/>
              <a:t>Herbs and spices appear to be the best sources of Chromium:</a:t>
            </a:r>
          </a:p>
          <a:p>
            <a:pPr>
              <a:buNone/>
            </a:pPr>
            <a:endParaRPr lang="en-GB" sz="2000" dirty="0"/>
          </a:p>
          <a:p>
            <a:pPr>
              <a:buFont typeface="Wingdings" pitchFamily="2" charset="2"/>
              <a:buChar char="Ø"/>
            </a:pPr>
            <a:r>
              <a:rPr lang="en-GB" sz="2000" i="1" dirty="0">
                <a:solidFill>
                  <a:srgbClr val="002060"/>
                </a:solidFill>
              </a:rPr>
              <a:t>Hibiscus flower</a:t>
            </a:r>
          </a:p>
          <a:p>
            <a:pPr>
              <a:buFont typeface="Wingdings" pitchFamily="2" charset="2"/>
              <a:buChar char="Ø"/>
            </a:pPr>
            <a:r>
              <a:rPr lang="en-GB" sz="2000" i="1" dirty="0" err="1">
                <a:solidFill>
                  <a:srgbClr val="002060"/>
                </a:solidFill>
              </a:rPr>
              <a:t>Spirulina</a:t>
            </a:r>
            <a:r>
              <a:rPr lang="en-GB" sz="2000" i="1" dirty="0">
                <a:solidFill>
                  <a:srgbClr val="002060"/>
                </a:solidFill>
              </a:rPr>
              <a:t> algae</a:t>
            </a:r>
          </a:p>
          <a:p>
            <a:pPr>
              <a:buFont typeface="Wingdings" pitchFamily="2" charset="2"/>
              <a:buChar char="Ø"/>
            </a:pPr>
            <a:r>
              <a:rPr lang="en-GB" sz="2000" i="1" dirty="0" err="1">
                <a:solidFill>
                  <a:srgbClr val="002060"/>
                </a:solidFill>
              </a:rPr>
              <a:t>Oatstraw</a:t>
            </a:r>
            <a:r>
              <a:rPr lang="en-GB" sz="2000" i="1" dirty="0">
                <a:solidFill>
                  <a:srgbClr val="002060"/>
                </a:solidFill>
              </a:rPr>
              <a:t> herb</a:t>
            </a:r>
          </a:p>
          <a:p>
            <a:pPr>
              <a:buFont typeface="Wingdings" pitchFamily="2" charset="2"/>
              <a:buChar char="Ø"/>
            </a:pPr>
            <a:r>
              <a:rPr lang="en-GB" sz="2000" i="1" dirty="0">
                <a:solidFill>
                  <a:srgbClr val="002060"/>
                </a:solidFill>
              </a:rPr>
              <a:t>Nettle leaf</a:t>
            </a:r>
          </a:p>
          <a:p>
            <a:pPr>
              <a:buFont typeface="Wingdings" pitchFamily="2" charset="2"/>
              <a:buChar char="Ø"/>
            </a:pPr>
            <a:r>
              <a:rPr lang="en-GB" sz="2000" i="1" dirty="0">
                <a:solidFill>
                  <a:srgbClr val="002060"/>
                </a:solidFill>
              </a:rPr>
              <a:t>Red clover flower</a:t>
            </a:r>
          </a:p>
          <a:p>
            <a:pPr>
              <a:buFont typeface="Wingdings" pitchFamily="2" charset="2"/>
              <a:buChar char="Ø"/>
            </a:pPr>
            <a:r>
              <a:rPr lang="en-GB" sz="2000" i="1" dirty="0">
                <a:solidFill>
                  <a:srgbClr val="002060"/>
                </a:solidFill>
              </a:rPr>
              <a:t>Barley grass</a:t>
            </a:r>
          </a:p>
        </p:txBody>
      </p:sp>
      <p:sp>
        <p:nvSpPr>
          <p:cNvPr id="4" name="Content Placeholder 3"/>
          <p:cNvSpPr>
            <a:spLocks noGrp="1"/>
          </p:cNvSpPr>
          <p:nvPr>
            <p:ph sz="half" idx="2"/>
          </p:nvPr>
        </p:nvSpPr>
        <p:spPr/>
        <p:txBody>
          <a:bodyPr/>
          <a:lstStyle/>
          <a:p>
            <a:pPr>
              <a:buFont typeface="Wingdings" pitchFamily="2" charset="2"/>
              <a:buChar char="Ø"/>
            </a:pPr>
            <a:r>
              <a:rPr lang="en-GB" sz="2000" i="1" dirty="0">
                <a:solidFill>
                  <a:srgbClr val="002060"/>
                </a:solidFill>
              </a:rPr>
              <a:t>Lemon grass</a:t>
            </a:r>
          </a:p>
          <a:p>
            <a:pPr>
              <a:buFont typeface="Wingdings" pitchFamily="2" charset="2"/>
              <a:buChar char="Ø"/>
            </a:pPr>
            <a:r>
              <a:rPr lang="en-GB" sz="2000" i="1" dirty="0">
                <a:solidFill>
                  <a:srgbClr val="002060"/>
                </a:solidFill>
              </a:rPr>
              <a:t>Horseradish root</a:t>
            </a:r>
            <a:endParaRPr lang="en-US" sz="2000" i="1" dirty="0">
              <a:solidFill>
                <a:srgbClr val="002060"/>
              </a:solidFill>
            </a:endParaRPr>
          </a:p>
          <a:p>
            <a:pPr>
              <a:buFont typeface="Wingdings" pitchFamily="2" charset="2"/>
              <a:buChar char="Ø"/>
            </a:pPr>
            <a:r>
              <a:rPr lang="en-GB" sz="2000" i="1" dirty="0">
                <a:solidFill>
                  <a:srgbClr val="002060"/>
                </a:solidFill>
              </a:rPr>
              <a:t>Juniper berry</a:t>
            </a:r>
          </a:p>
          <a:p>
            <a:pPr>
              <a:buFont typeface="Wingdings" pitchFamily="2" charset="2"/>
              <a:buChar char="Ø"/>
            </a:pPr>
            <a:r>
              <a:rPr lang="en-GB" sz="2000" i="1" dirty="0">
                <a:solidFill>
                  <a:srgbClr val="002060"/>
                </a:solidFill>
              </a:rPr>
              <a:t>Safflower </a:t>
            </a:r>
          </a:p>
          <a:p>
            <a:pPr>
              <a:buFont typeface="Wingdings" pitchFamily="2" charset="2"/>
              <a:buChar char="Ø"/>
            </a:pPr>
            <a:r>
              <a:rPr lang="en-GB" sz="2000" i="1" dirty="0" err="1">
                <a:solidFill>
                  <a:srgbClr val="002060"/>
                </a:solidFill>
              </a:rPr>
              <a:t>Ginko</a:t>
            </a:r>
            <a:r>
              <a:rPr lang="en-GB" sz="2000" i="1" dirty="0">
                <a:solidFill>
                  <a:srgbClr val="002060"/>
                </a:solidFill>
              </a:rPr>
              <a:t> leaf</a:t>
            </a:r>
          </a:p>
          <a:p>
            <a:pPr>
              <a:buFont typeface="Wingdings" pitchFamily="2" charset="2"/>
              <a:buChar char="Ø"/>
            </a:pPr>
            <a:r>
              <a:rPr lang="en-GB" sz="2000" i="1" dirty="0">
                <a:solidFill>
                  <a:srgbClr val="002060"/>
                </a:solidFill>
              </a:rPr>
              <a:t>Catnip herb</a:t>
            </a:r>
            <a:endParaRPr lang="en-US" sz="2000" i="1" dirty="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Cobalt</a:t>
            </a:r>
            <a:endParaRPr lang="en-US" dirty="0"/>
          </a:p>
        </p:txBody>
      </p:sp>
      <p:sp>
        <p:nvSpPr>
          <p:cNvPr id="3" name="Content Placeholder 2"/>
          <p:cNvSpPr>
            <a:spLocks noGrp="1"/>
          </p:cNvSpPr>
          <p:nvPr>
            <p:ph sz="half" idx="1"/>
          </p:nvPr>
        </p:nvSpPr>
        <p:spPr/>
        <p:txBody>
          <a:bodyPr/>
          <a:lstStyle/>
          <a:p>
            <a:pPr>
              <a:buFont typeface="Wingdings" pitchFamily="2" charset="2"/>
              <a:buChar char="Ø"/>
            </a:pPr>
            <a:r>
              <a:rPr lang="en-GB" sz="2000" dirty="0"/>
              <a:t>A component of vitamin B-12 which is not found in the tissues of plants.</a:t>
            </a:r>
          </a:p>
          <a:p>
            <a:pPr>
              <a:buFont typeface="Wingdings" pitchFamily="2" charset="2"/>
              <a:buChar char="Ø"/>
            </a:pPr>
            <a:endParaRPr lang="en-GB" sz="2000" dirty="0"/>
          </a:p>
          <a:p>
            <a:pPr>
              <a:buFont typeface="Wingdings" pitchFamily="2" charset="2"/>
              <a:buChar char="Ø"/>
            </a:pPr>
            <a:r>
              <a:rPr lang="en-GB" sz="2000" dirty="0"/>
              <a:t>Cobalt that is present in plants are unrelated to vitamin B-12 and is poorly absorbed by the digestive tract hence-why </a:t>
            </a:r>
            <a:r>
              <a:rPr lang="en-GB" sz="2000" b="1" dirty="0"/>
              <a:t>strict vegetarians often need vitamin B-12 supplements.</a:t>
            </a:r>
            <a:endParaRPr lang="en-US" sz="2000" dirty="0"/>
          </a:p>
        </p:txBody>
      </p:sp>
      <p:sp>
        <p:nvSpPr>
          <p:cNvPr id="4" name="Content Placeholder 3"/>
          <p:cNvSpPr>
            <a:spLocks noGrp="1"/>
          </p:cNvSpPr>
          <p:nvPr>
            <p:ph sz="half" idx="2"/>
          </p:nvPr>
        </p:nvSpPr>
        <p:spPr/>
        <p:txBody>
          <a:bodyPr/>
          <a:lstStyle/>
          <a:p>
            <a:pPr>
              <a:buNone/>
            </a:pPr>
            <a:r>
              <a:rPr lang="en-GB" sz="2000" b="1" dirty="0"/>
              <a:t>High to Very High sources of cobalt are found:</a:t>
            </a:r>
          </a:p>
          <a:p>
            <a:pPr>
              <a:buFont typeface="Wingdings" pitchFamily="2" charset="2"/>
              <a:buChar char="Ø"/>
            </a:pPr>
            <a:r>
              <a:rPr lang="en-GB" sz="2000" i="1" dirty="0">
                <a:solidFill>
                  <a:srgbClr val="002060"/>
                </a:solidFill>
              </a:rPr>
              <a:t>Capsicum fruit</a:t>
            </a:r>
          </a:p>
          <a:p>
            <a:pPr>
              <a:buFont typeface="Wingdings" pitchFamily="2" charset="2"/>
              <a:buChar char="Ø"/>
            </a:pPr>
            <a:r>
              <a:rPr lang="en-GB" sz="2000" i="1" dirty="0">
                <a:solidFill>
                  <a:srgbClr val="002060"/>
                </a:solidFill>
              </a:rPr>
              <a:t>Echinacea root</a:t>
            </a:r>
          </a:p>
          <a:p>
            <a:pPr>
              <a:buFont typeface="Wingdings" pitchFamily="2" charset="2"/>
              <a:buChar char="Ø"/>
            </a:pPr>
            <a:r>
              <a:rPr lang="en-GB" sz="2000" i="1" dirty="0">
                <a:solidFill>
                  <a:srgbClr val="002060"/>
                </a:solidFill>
              </a:rPr>
              <a:t>Wild yam root</a:t>
            </a:r>
          </a:p>
          <a:p>
            <a:pPr>
              <a:buFont typeface="Wingdings" pitchFamily="2" charset="2"/>
              <a:buChar char="Ø"/>
            </a:pPr>
            <a:r>
              <a:rPr lang="en-GB" sz="2000" i="1" dirty="0">
                <a:solidFill>
                  <a:srgbClr val="002060"/>
                </a:solidFill>
              </a:rPr>
              <a:t>Devils claw root</a:t>
            </a:r>
          </a:p>
          <a:p>
            <a:pPr>
              <a:buFont typeface="Wingdings" pitchFamily="2" charset="2"/>
              <a:buChar char="Ø"/>
            </a:pPr>
            <a:r>
              <a:rPr lang="en-GB" sz="2000" i="1" dirty="0">
                <a:solidFill>
                  <a:srgbClr val="002060"/>
                </a:solidFill>
              </a:rPr>
              <a:t>Pumpkin seed</a:t>
            </a:r>
          </a:p>
          <a:p>
            <a:pPr>
              <a:buFont typeface="Wingdings" pitchFamily="2" charset="2"/>
              <a:buChar char="Ø"/>
            </a:pPr>
            <a:r>
              <a:rPr lang="en-GB" sz="2000" i="1" dirty="0" err="1">
                <a:solidFill>
                  <a:srgbClr val="002060"/>
                </a:solidFill>
              </a:rPr>
              <a:t>Sarsparilla</a:t>
            </a:r>
            <a:r>
              <a:rPr lang="en-GB" sz="2000" i="1" dirty="0">
                <a:solidFill>
                  <a:srgbClr val="002060"/>
                </a:solidFill>
              </a:rPr>
              <a:t> root</a:t>
            </a:r>
          </a:p>
          <a:p>
            <a:pPr>
              <a:buFont typeface="Wingdings" pitchFamily="2" charset="2"/>
              <a:buChar char="Ø"/>
            </a:pPr>
            <a:r>
              <a:rPr lang="en-GB" sz="2000" i="1" dirty="0">
                <a:solidFill>
                  <a:srgbClr val="002060"/>
                </a:solidFill>
              </a:rPr>
              <a:t>Papaya fruit</a:t>
            </a:r>
          </a:p>
          <a:p>
            <a:pPr>
              <a:buFont typeface="Wingdings" pitchFamily="2" charset="2"/>
              <a:buChar char="Ø"/>
            </a:pPr>
            <a:r>
              <a:rPr lang="en-GB" sz="2000" i="1" dirty="0">
                <a:solidFill>
                  <a:srgbClr val="002060"/>
                </a:solidFill>
              </a:rPr>
              <a:t>Nettle leaf</a:t>
            </a:r>
            <a:endParaRPr lang="en-US" sz="2000" i="1" dirty="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Copper</a:t>
            </a:r>
            <a:endParaRPr lang="en-US" dirty="0"/>
          </a:p>
        </p:txBody>
      </p:sp>
      <p:sp>
        <p:nvSpPr>
          <p:cNvPr id="3" name="Content Placeholder 2"/>
          <p:cNvSpPr>
            <a:spLocks noGrp="1"/>
          </p:cNvSpPr>
          <p:nvPr>
            <p:ph sz="half" idx="1"/>
          </p:nvPr>
        </p:nvSpPr>
        <p:spPr>
          <a:xfrm>
            <a:off x="539552" y="1772816"/>
            <a:ext cx="3810000" cy="4323184"/>
          </a:xfrm>
        </p:spPr>
        <p:txBody>
          <a:bodyPr/>
          <a:lstStyle/>
          <a:p>
            <a:pPr>
              <a:buFont typeface="Wingdings" pitchFamily="2" charset="2"/>
              <a:buChar char="Ø"/>
            </a:pPr>
            <a:r>
              <a:rPr lang="en-GB" sz="2000" dirty="0"/>
              <a:t>Critical in the absorption and transportation of iron and the formation of haemoglobin.</a:t>
            </a:r>
          </a:p>
          <a:p>
            <a:pPr>
              <a:buFont typeface="Wingdings" pitchFamily="2" charset="2"/>
              <a:buChar char="Ø"/>
            </a:pPr>
            <a:r>
              <a:rPr lang="en-GB" sz="2000" dirty="0"/>
              <a:t>Fibre, fructose and Vitamin C oxidise copper thus making it non-absorbent</a:t>
            </a:r>
          </a:p>
          <a:p>
            <a:pPr>
              <a:buFont typeface="Wingdings" pitchFamily="2" charset="2"/>
              <a:buChar char="Ø"/>
            </a:pPr>
            <a:r>
              <a:rPr lang="en-GB" sz="2000" dirty="0"/>
              <a:t>Calcium supplements increase copper stores in the liver </a:t>
            </a:r>
          </a:p>
          <a:p>
            <a:pPr>
              <a:buFont typeface="Wingdings" pitchFamily="2" charset="2"/>
              <a:buChar char="Ø"/>
            </a:pPr>
            <a:r>
              <a:rPr lang="en-GB" sz="2000" dirty="0"/>
              <a:t>Presence of iron increases copper absorption</a:t>
            </a:r>
          </a:p>
        </p:txBody>
      </p:sp>
      <p:sp>
        <p:nvSpPr>
          <p:cNvPr id="4" name="Content Placeholder 3"/>
          <p:cNvSpPr>
            <a:spLocks noGrp="1"/>
          </p:cNvSpPr>
          <p:nvPr>
            <p:ph sz="half" idx="2"/>
          </p:nvPr>
        </p:nvSpPr>
        <p:spPr>
          <a:xfrm>
            <a:off x="4211960" y="1793032"/>
            <a:ext cx="3810000" cy="4323184"/>
          </a:xfrm>
        </p:spPr>
        <p:txBody>
          <a:bodyPr/>
          <a:lstStyle/>
          <a:p>
            <a:pPr>
              <a:buFont typeface="Wingdings" pitchFamily="2" charset="2"/>
              <a:buChar char="Ø"/>
            </a:pPr>
            <a:r>
              <a:rPr lang="en-GB" sz="2000" dirty="0"/>
              <a:t>Deficiency results in: </a:t>
            </a:r>
          </a:p>
          <a:p>
            <a:pPr lvl="1">
              <a:buFont typeface="Wingdings" pitchFamily="2" charset="2"/>
              <a:buChar char="Ø"/>
            </a:pPr>
            <a:r>
              <a:rPr lang="en-GB" sz="1800" dirty="0"/>
              <a:t>Anaemia</a:t>
            </a:r>
          </a:p>
          <a:p>
            <a:pPr lvl="1">
              <a:buFont typeface="Wingdings" pitchFamily="2" charset="2"/>
              <a:buChar char="Ø"/>
            </a:pPr>
            <a:r>
              <a:rPr lang="en-GB" sz="1800" dirty="0"/>
              <a:t>Various bone diseases</a:t>
            </a:r>
          </a:p>
          <a:p>
            <a:pPr lvl="1">
              <a:buFont typeface="Wingdings" pitchFamily="2" charset="2"/>
              <a:buChar char="Ø"/>
            </a:pPr>
            <a:r>
              <a:rPr lang="en-GB" sz="1800" dirty="0"/>
              <a:t>Improperly cross-linked collagen and </a:t>
            </a:r>
            <a:r>
              <a:rPr lang="en-GB" sz="1800" dirty="0" err="1"/>
              <a:t>elastin</a:t>
            </a:r>
            <a:endParaRPr lang="en-GB" sz="1800" dirty="0"/>
          </a:p>
          <a:p>
            <a:pPr lvl="1">
              <a:buFont typeface="Wingdings" pitchFamily="2" charset="2"/>
              <a:buChar char="Ø"/>
            </a:pPr>
            <a:r>
              <a:rPr lang="en-GB" sz="1800" dirty="0"/>
              <a:t>Impaired glucose tolerance and elevated serum cholesterol (potential risks in atherosclerosis and heart disease</a:t>
            </a:r>
            <a:r>
              <a:rPr lang="en-GB" sz="1600" dirty="0"/>
              <a:t>)</a:t>
            </a:r>
            <a:endParaRPr lang="en-US" sz="1600"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sources of copper...</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GB" sz="2400" i="1" dirty="0" err="1">
                <a:solidFill>
                  <a:srgbClr val="002060"/>
                </a:solidFill>
              </a:rPr>
              <a:t>Scullcap</a:t>
            </a:r>
            <a:r>
              <a:rPr lang="en-GB" sz="2400" i="1" dirty="0">
                <a:solidFill>
                  <a:srgbClr val="002060"/>
                </a:solidFill>
              </a:rPr>
              <a:t> herb</a:t>
            </a:r>
          </a:p>
          <a:p>
            <a:pPr>
              <a:buFont typeface="Wingdings" pitchFamily="2" charset="2"/>
              <a:buChar char="Ø"/>
            </a:pPr>
            <a:r>
              <a:rPr lang="en-GB" sz="2400" i="1" dirty="0">
                <a:solidFill>
                  <a:srgbClr val="002060"/>
                </a:solidFill>
              </a:rPr>
              <a:t>Sage leaf</a:t>
            </a:r>
          </a:p>
          <a:p>
            <a:pPr>
              <a:buFont typeface="Wingdings" pitchFamily="2" charset="2"/>
              <a:buChar char="Ø"/>
            </a:pPr>
            <a:r>
              <a:rPr lang="en-GB" sz="2400" i="1" dirty="0">
                <a:solidFill>
                  <a:srgbClr val="002060"/>
                </a:solidFill>
              </a:rPr>
              <a:t>White oak bark</a:t>
            </a:r>
          </a:p>
          <a:p>
            <a:pPr>
              <a:buFont typeface="Wingdings" pitchFamily="2" charset="2"/>
              <a:buChar char="Ø"/>
            </a:pPr>
            <a:r>
              <a:rPr lang="en-GB" sz="2400" i="1" dirty="0">
                <a:solidFill>
                  <a:srgbClr val="002060"/>
                </a:solidFill>
              </a:rPr>
              <a:t>Horsetail herb</a:t>
            </a:r>
          </a:p>
          <a:p>
            <a:pPr>
              <a:buFont typeface="Wingdings" pitchFamily="2" charset="2"/>
              <a:buChar char="Ø"/>
            </a:pPr>
            <a:r>
              <a:rPr lang="en-GB" sz="2400" i="1" dirty="0">
                <a:solidFill>
                  <a:srgbClr val="002060"/>
                </a:solidFill>
              </a:rPr>
              <a:t>Yucca root</a:t>
            </a:r>
          </a:p>
          <a:p>
            <a:pPr>
              <a:buFont typeface="Wingdings" pitchFamily="2" charset="2"/>
              <a:buChar char="Ø"/>
            </a:pPr>
            <a:r>
              <a:rPr lang="en-GB" sz="2400" i="1" dirty="0">
                <a:solidFill>
                  <a:srgbClr val="002060"/>
                </a:solidFill>
              </a:rPr>
              <a:t>Brewer’s yeast</a:t>
            </a:r>
          </a:p>
          <a:p>
            <a:pPr>
              <a:buFont typeface="Wingdings" pitchFamily="2" charset="2"/>
              <a:buChar char="Ø"/>
            </a:pPr>
            <a:r>
              <a:rPr lang="en-GB" sz="2400" i="1" dirty="0">
                <a:solidFill>
                  <a:srgbClr val="002060"/>
                </a:solidFill>
              </a:rPr>
              <a:t>Pumpkin seed</a:t>
            </a:r>
          </a:p>
          <a:p>
            <a:pPr>
              <a:buFont typeface="Wingdings" pitchFamily="2" charset="2"/>
              <a:buChar char="Ø"/>
            </a:pPr>
            <a:r>
              <a:rPr lang="en-GB" sz="2400" i="1" dirty="0" err="1">
                <a:solidFill>
                  <a:srgbClr val="002060"/>
                </a:solidFill>
              </a:rPr>
              <a:t>Gotu</a:t>
            </a:r>
            <a:r>
              <a:rPr lang="en-GB" sz="2400" i="1" dirty="0">
                <a:solidFill>
                  <a:srgbClr val="002060"/>
                </a:solidFill>
              </a:rPr>
              <a:t> kola herb</a:t>
            </a:r>
            <a:endParaRPr lang="en-US" sz="2400" i="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The 5 nutrient groups</a:t>
            </a:r>
            <a:endParaRPr lang="en-US" dirty="0"/>
          </a:p>
        </p:txBody>
      </p:sp>
      <p:sp>
        <p:nvSpPr>
          <p:cNvPr id="3" name="Content Placeholder 2"/>
          <p:cNvSpPr>
            <a:spLocks noGrp="1"/>
          </p:cNvSpPr>
          <p:nvPr>
            <p:ph idx="1"/>
          </p:nvPr>
        </p:nvSpPr>
        <p:spPr>
          <a:xfrm>
            <a:off x="685800" y="1981200"/>
            <a:ext cx="3886200" cy="4114800"/>
          </a:xfrm>
        </p:spPr>
        <p:txBody>
          <a:bodyPr/>
          <a:lstStyle/>
          <a:p>
            <a:pPr>
              <a:lnSpc>
                <a:spcPct val="150000"/>
              </a:lnSpc>
              <a:buFont typeface="Wingdings" pitchFamily="2" charset="2"/>
              <a:buChar char="Ø"/>
            </a:pPr>
            <a:r>
              <a:rPr lang="en-GB" dirty="0"/>
              <a:t>Proteins</a:t>
            </a:r>
          </a:p>
          <a:p>
            <a:pPr>
              <a:lnSpc>
                <a:spcPct val="150000"/>
              </a:lnSpc>
              <a:buFont typeface="Wingdings" pitchFamily="2" charset="2"/>
              <a:buChar char="Ø"/>
            </a:pPr>
            <a:r>
              <a:rPr lang="en-GB" dirty="0"/>
              <a:t>Fats</a:t>
            </a:r>
          </a:p>
          <a:p>
            <a:pPr>
              <a:lnSpc>
                <a:spcPct val="150000"/>
              </a:lnSpc>
              <a:buFont typeface="Wingdings" pitchFamily="2" charset="2"/>
              <a:buChar char="Ø"/>
            </a:pPr>
            <a:r>
              <a:rPr lang="en-GB" dirty="0"/>
              <a:t>Carbohydrates</a:t>
            </a:r>
          </a:p>
          <a:p>
            <a:pPr>
              <a:lnSpc>
                <a:spcPct val="150000"/>
              </a:lnSpc>
              <a:buFont typeface="Wingdings" pitchFamily="2" charset="2"/>
              <a:buChar char="Ø"/>
            </a:pPr>
            <a:r>
              <a:rPr lang="en-GB" dirty="0"/>
              <a:t>Vitamins</a:t>
            </a:r>
          </a:p>
          <a:p>
            <a:pPr>
              <a:lnSpc>
                <a:spcPct val="150000"/>
              </a:lnSpc>
              <a:buFont typeface="Wingdings" pitchFamily="2" charset="2"/>
              <a:buChar char="Ø"/>
            </a:pPr>
            <a:r>
              <a:rPr lang="en-GB" dirty="0"/>
              <a:t>Minerals</a:t>
            </a:r>
            <a:endParaRPr lang="en-US" dirty="0"/>
          </a:p>
        </p:txBody>
      </p:sp>
      <p:sp>
        <p:nvSpPr>
          <p:cNvPr id="4" name="TextBox 3"/>
          <p:cNvSpPr txBox="1"/>
          <p:nvPr/>
        </p:nvSpPr>
        <p:spPr>
          <a:xfrm>
            <a:off x="4716016" y="3212976"/>
            <a:ext cx="3600400" cy="523220"/>
          </a:xfrm>
          <a:prstGeom prst="rect">
            <a:avLst/>
          </a:prstGeom>
          <a:noFill/>
        </p:spPr>
        <p:txBody>
          <a:bodyPr wrap="square" rtlCol="0">
            <a:spAutoFit/>
          </a:bodyPr>
          <a:lstStyle/>
          <a:p>
            <a:r>
              <a:rPr lang="en-GB" sz="2800" b="1" dirty="0">
                <a:latin typeface="+mn-lt"/>
              </a:rPr>
              <a:t>(+ Fibre and Water)</a:t>
            </a:r>
            <a:endParaRPr lang="en-US" sz="28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Iron</a:t>
            </a:r>
            <a:endParaRPr lang="en-US" dirty="0"/>
          </a:p>
        </p:txBody>
      </p:sp>
      <p:sp>
        <p:nvSpPr>
          <p:cNvPr id="3" name="Content Placeholder 2"/>
          <p:cNvSpPr>
            <a:spLocks noGrp="1"/>
          </p:cNvSpPr>
          <p:nvPr>
            <p:ph sz="half" idx="1"/>
          </p:nvPr>
        </p:nvSpPr>
        <p:spPr>
          <a:xfrm>
            <a:off x="685800" y="1772816"/>
            <a:ext cx="3810000" cy="4464496"/>
          </a:xfrm>
        </p:spPr>
        <p:txBody>
          <a:bodyPr/>
          <a:lstStyle/>
          <a:p>
            <a:pPr>
              <a:buFont typeface="Wingdings" pitchFamily="2" charset="2"/>
              <a:buChar char="Ø"/>
            </a:pPr>
            <a:r>
              <a:rPr lang="en-GB" sz="2000" dirty="0"/>
              <a:t>Constituent of haemoglobin helping the transport of oxygen to cells and carbon dioxide to the lungs</a:t>
            </a:r>
          </a:p>
          <a:p>
            <a:pPr>
              <a:buFont typeface="Wingdings" pitchFamily="2" charset="2"/>
              <a:buChar char="Ø"/>
            </a:pPr>
            <a:r>
              <a:rPr lang="en-GB" sz="2000" dirty="0"/>
              <a:t>In </a:t>
            </a:r>
            <a:r>
              <a:rPr lang="en-GB" sz="2000" dirty="0" err="1"/>
              <a:t>myoglobin</a:t>
            </a:r>
            <a:r>
              <a:rPr lang="en-GB" sz="2000" dirty="0"/>
              <a:t>, it carries oxygen necessary for muscle contraction</a:t>
            </a:r>
          </a:p>
          <a:p>
            <a:pPr>
              <a:buFont typeface="Wingdings" pitchFamily="2" charset="2"/>
              <a:buChar char="Ø"/>
            </a:pPr>
            <a:r>
              <a:rPr lang="en-GB" sz="2000" dirty="0"/>
              <a:t>Important for protein synthesis</a:t>
            </a:r>
          </a:p>
          <a:p>
            <a:pPr>
              <a:buFont typeface="Wingdings" pitchFamily="2" charset="2"/>
              <a:buChar char="Ø"/>
            </a:pPr>
            <a:r>
              <a:rPr lang="en-GB" sz="2000" dirty="0"/>
              <a:t>75% is found in red blood cells, stored in bone marrow, the intestinal wall, liver and spleen</a:t>
            </a:r>
            <a:endParaRPr lang="en-US" sz="2000" dirty="0"/>
          </a:p>
        </p:txBody>
      </p:sp>
      <p:sp>
        <p:nvSpPr>
          <p:cNvPr id="4" name="Content Placeholder 3"/>
          <p:cNvSpPr>
            <a:spLocks noGrp="1"/>
          </p:cNvSpPr>
          <p:nvPr>
            <p:ph sz="half" idx="2"/>
          </p:nvPr>
        </p:nvSpPr>
        <p:spPr>
          <a:xfrm>
            <a:off x="4572000" y="1772816"/>
            <a:ext cx="3810000" cy="4536504"/>
          </a:xfrm>
        </p:spPr>
        <p:txBody>
          <a:bodyPr/>
          <a:lstStyle/>
          <a:p>
            <a:pPr>
              <a:buFont typeface="Wingdings" pitchFamily="2" charset="2"/>
              <a:buChar char="Ø"/>
            </a:pPr>
            <a:r>
              <a:rPr lang="en-GB" sz="2000" dirty="0" err="1"/>
              <a:t>Ferritin</a:t>
            </a:r>
            <a:r>
              <a:rPr lang="en-GB" sz="2000" dirty="0"/>
              <a:t> found in the intestinal mucosa helps regulate iron absorption where women excrete more iron than men daily.</a:t>
            </a:r>
          </a:p>
          <a:p>
            <a:pPr>
              <a:buFont typeface="Wingdings" pitchFamily="2" charset="2"/>
              <a:buChar char="Ø"/>
            </a:pPr>
            <a:r>
              <a:rPr lang="en-GB" sz="2000" dirty="0"/>
              <a:t>Efficiency is only 10% because of the alkaline environment of the intestines</a:t>
            </a:r>
          </a:p>
          <a:p>
            <a:pPr>
              <a:buFont typeface="Wingdings" pitchFamily="2" charset="2"/>
              <a:buChar char="Ø"/>
            </a:pPr>
            <a:r>
              <a:rPr lang="en-GB" sz="2000" dirty="0"/>
              <a:t>Acidic environments like in the stomach make iron readily soluble for absorption</a:t>
            </a:r>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Iron</a:t>
            </a:r>
            <a:endParaRPr lang="en-US" dirty="0"/>
          </a:p>
        </p:txBody>
      </p:sp>
      <p:sp>
        <p:nvSpPr>
          <p:cNvPr id="3" name="Content Placeholder 2"/>
          <p:cNvSpPr>
            <a:spLocks noGrp="1"/>
          </p:cNvSpPr>
          <p:nvPr>
            <p:ph sz="half" idx="1"/>
          </p:nvPr>
        </p:nvSpPr>
        <p:spPr>
          <a:xfrm>
            <a:off x="685800" y="1772816"/>
            <a:ext cx="3810000" cy="4464496"/>
          </a:xfrm>
        </p:spPr>
        <p:txBody>
          <a:bodyPr/>
          <a:lstStyle/>
          <a:p>
            <a:pPr>
              <a:buFont typeface="Wingdings" pitchFamily="2" charset="2"/>
              <a:buChar char="Ø"/>
            </a:pPr>
            <a:r>
              <a:rPr lang="en-GB" sz="1900" dirty="0"/>
              <a:t>Organic acids like Vitamin C, citric acid, fructose (found in honey) and amino acids help the absorption of iron</a:t>
            </a:r>
          </a:p>
          <a:p>
            <a:pPr>
              <a:buFont typeface="Wingdings" pitchFamily="2" charset="2"/>
              <a:buChar char="Ø"/>
            </a:pPr>
            <a:r>
              <a:rPr lang="en-GB" sz="1900" dirty="0"/>
              <a:t>Tannic acids (tea, coffee lowers 50%), fibre, </a:t>
            </a:r>
            <a:r>
              <a:rPr lang="en-GB" sz="1900" dirty="0" err="1"/>
              <a:t>phospates</a:t>
            </a:r>
            <a:r>
              <a:rPr lang="en-GB" sz="1900" dirty="0"/>
              <a:t> (egg yolks, dairy, carbonated drinks, alcohol, aspirin) reduce iron absorption</a:t>
            </a:r>
          </a:p>
          <a:p>
            <a:pPr>
              <a:buFont typeface="Wingdings" pitchFamily="2" charset="2"/>
              <a:buChar char="Ø"/>
            </a:pPr>
            <a:r>
              <a:rPr lang="en-GB" sz="1900" dirty="0"/>
              <a:t>High intakes of calcium, magnesium, zinc, copper, manganese also reduces absorption</a:t>
            </a:r>
            <a:endParaRPr lang="en-US" sz="1900" dirty="0"/>
          </a:p>
        </p:txBody>
      </p:sp>
      <p:sp>
        <p:nvSpPr>
          <p:cNvPr id="4" name="Content Placeholder 3"/>
          <p:cNvSpPr>
            <a:spLocks noGrp="1"/>
          </p:cNvSpPr>
          <p:nvPr>
            <p:ph sz="half" idx="2"/>
          </p:nvPr>
        </p:nvSpPr>
        <p:spPr>
          <a:xfrm>
            <a:off x="4572000" y="1772816"/>
            <a:ext cx="3810000" cy="4536504"/>
          </a:xfrm>
        </p:spPr>
        <p:txBody>
          <a:bodyPr/>
          <a:lstStyle/>
          <a:p>
            <a:pPr>
              <a:buFont typeface="Wingdings" pitchFamily="2" charset="2"/>
              <a:buChar char="Ø"/>
            </a:pPr>
            <a:r>
              <a:rPr lang="en-GB" sz="2000" dirty="0"/>
              <a:t>The efficiency of taking multivitamin supplements is questionable because of the other reactive minerals that affect absorption</a:t>
            </a:r>
          </a:p>
          <a:p>
            <a:pPr>
              <a:buFont typeface="Wingdings" pitchFamily="2" charset="2"/>
              <a:buChar char="Ø"/>
            </a:pPr>
            <a:r>
              <a:rPr lang="en-GB" sz="2000" dirty="0"/>
              <a:t>“</a:t>
            </a:r>
            <a:r>
              <a:rPr lang="en-GB" sz="2000" dirty="0" err="1"/>
              <a:t>Upto</a:t>
            </a:r>
            <a:r>
              <a:rPr lang="en-GB" sz="2000" dirty="0"/>
              <a:t> 23% of </a:t>
            </a:r>
            <a:r>
              <a:rPr lang="en-GB" sz="2000" dirty="0" err="1"/>
              <a:t>heme</a:t>
            </a:r>
            <a:r>
              <a:rPr lang="en-GB" sz="2000" dirty="0"/>
              <a:t> iron is readily absorbed from red blood cells of poultry, fish meat and other seafood”- Vegetarians don’t receive this therefore should </a:t>
            </a:r>
            <a:r>
              <a:rPr lang="en-GB" sz="2000" b="1" dirty="0"/>
              <a:t>increase vitamin C intake to compensate this</a:t>
            </a:r>
            <a:endParaRPr lang="en-US"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Iron</a:t>
            </a:r>
            <a:endParaRPr lang="en-US" dirty="0"/>
          </a:p>
        </p:txBody>
      </p:sp>
      <p:sp>
        <p:nvSpPr>
          <p:cNvPr id="3" name="Content Placeholder 2"/>
          <p:cNvSpPr>
            <a:spLocks noGrp="1"/>
          </p:cNvSpPr>
          <p:nvPr>
            <p:ph sz="half" idx="1"/>
          </p:nvPr>
        </p:nvSpPr>
        <p:spPr>
          <a:xfrm>
            <a:off x="685800" y="1772816"/>
            <a:ext cx="3810000" cy="4464496"/>
          </a:xfrm>
        </p:spPr>
        <p:txBody>
          <a:bodyPr/>
          <a:lstStyle/>
          <a:p>
            <a:pPr>
              <a:buFont typeface="Wingdings" pitchFamily="2" charset="2"/>
              <a:buChar char="Ø"/>
            </a:pPr>
            <a:r>
              <a:rPr lang="en-GB" sz="2000" dirty="0"/>
              <a:t>Deficiencies include:</a:t>
            </a:r>
          </a:p>
          <a:p>
            <a:pPr>
              <a:buFont typeface="Wingdings" pitchFamily="2" charset="2"/>
              <a:buChar char="Ø"/>
            </a:pPr>
            <a:endParaRPr lang="en-GB" sz="2000" dirty="0"/>
          </a:p>
          <a:p>
            <a:pPr lvl="1">
              <a:buFont typeface="Wingdings" pitchFamily="2" charset="2"/>
              <a:buChar char="Ø"/>
            </a:pPr>
            <a:r>
              <a:rPr lang="en-GB" sz="1800" dirty="0"/>
              <a:t>Lower circulation of oxygen resulting in tiredness, dizziness (while standing), fatigue</a:t>
            </a:r>
          </a:p>
          <a:p>
            <a:pPr lvl="1">
              <a:buFont typeface="Wingdings" pitchFamily="2" charset="2"/>
              <a:buChar char="Ø"/>
            </a:pPr>
            <a:r>
              <a:rPr lang="en-GB" sz="1800" dirty="0"/>
              <a:t>Depression</a:t>
            </a:r>
          </a:p>
          <a:p>
            <a:pPr lvl="1">
              <a:buFont typeface="Wingdings" pitchFamily="2" charset="2"/>
              <a:buChar char="Ø"/>
            </a:pPr>
            <a:r>
              <a:rPr lang="en-GB" sz="1800" dirty="0"/>
              <a:t>Sleeplessness</a:t>
            </a:r>
          </a:p>
          <a:p>
            <a:pPr lvl="1">
              <a:buFont typeface="Wingdings" pitchFamily="2" charset="2"/>
              <a:buChar char="Ø"/>
            </a:pPr>
            <a:r>
              <a:rPr lang="en-GB" sz="1800" dirty="0"/>
              <a:t>Lower ability to stay warm</a:t>
            </a:r>
          </a:p>
        </p:txBody>
      </p:sp>
      <p:sp>
        <p:nvSpPr>
          <p:cNvPr id="4" name="Content Placeholder 3"/>
          <p:cNvSpPr>
            <a:spLocks noGrp="1"/>
          </p:cNvSpPr>
          <p:nvPr>
            <p:ph sz="half" idx="2"/>
          </p:nvPr>
        </p:nvSpPr>
        <p:spPr>
          <a:xfrm>
            <a:off x="4572000" y="1772816"/>
            <a:ext cx="3810000" cy="4536504"/>
          </a:xfrm>
        </p:spPr>
        <p:txBody>
          <a:bodyPr/>
          <a:lstStyle/>
          <a:p>
            <a:pPr>
              <a:buNone/>
            </a:pPr>
            <a:r>
              <a:rPr lang="en-GB" sz="2000" dirty="0"/>
              <a:t>Sources of iron are found:</a:t>
            </a:r>
          </a:p>
          <a:p>
            <a:pPr>
              <a:buNone/>
            </a:pPr>
            <a:endParaRPr lang="en-GB" sz="2000" dirty="0"/>
          </a:p>
          <a:p>
            <a:pPr>
              <a:buFont typeface="Wingdings" pitchFamily="2" charset="2"/>
              <a:buChar char="Ø"/>
            </a:pPr>
            <a:r>
              <a:rPr lang="en-GB" sz="1800" i="1" dirty="0">
                <a:solidFill>
                  <a:srgbClr val="002060"/>
                </a:solidFill>
              </a:rPr>
              <a:t>Blue </a:t>
            </a:r>
            <a:r>
              <a:rPr lang="en-GB" sz="1800" i="1" dirty="0" err="1">
                <a:solidFill>
                  <a:srgbClr val="002060"/>
                </a:solidFill>
              </a:rPr>
              <a:t>Cohosh</a:t>
            </a:r>
            <a:r>
              <a:rPr lang="en-GB" sz="1800" i="1" dirty="0">
                <a:solidFill>
                  <a:srgbClr val="002060"/>
                </a:solidFill>
              </a:rPr>
              <a:t> root</a:t>
            </a:r>
          </a:p>
          <a:p>
            <a:pPr>
              <a:buFont typeface="Wingdings" pitchFamily="2" charset="2"/>
              <a:buChar char="Ø"/>
            </a:pPr>
            <a:r>
              <a:rPr lang="en-GB" sz="1800" i="1" dirty="0">
                <a:solidFill>
                  <a:srgbClr val="002060"/>
                </a:solidFill>
              </a:rPr>
              <a:t>Kelp herb</a:t>
            </a:r>
          </a:p>
          <a:p>
            <a:pPr>
              <a:buFont typeface="Wingdings" pitchFamily="2" charset="2"/>
              <a:buChar char="Ø"/>
            </a:pPr>
            <a:r>
              <a:rPr lang="en-GB" sz="1800" i="1" dirty="0">
                <a:solidFill>
                  <a:srgbClr val="002060"/>
                </a:solidFill>
              </a:rPr>
              <a:t>Burdock root</a:t>
            </a:r>
          </a:p>
          <a:p>
            <a:pPr>
              <a:buFont typeface="Wingdings" pitchFamily="2" charset="2"/>
              <a:buChar char="Ø"/>
            </a:pPr>
            <a:r>
              <a:rPr lang="en-GB" sz="1800" i="1" dirty="0">
                <a:solidFill>
                  <a:srgbClr val="002060"/>
                </a:solidFill>
              </a:rPr>
              <a:t>Thyme herb</a:t>
            </a:r>
          </a:p>
          <a:p>
            <a:pPr>
              <a:buFont typeface="Wingdings" pitchFamily="2" charset="2"/>
              <a:buChar char="Ø"/>
            </a:pPr>
            <a:r>
              <a:rPr lang="en-GB" sz="1800" i="1" dirty="0">
                <a:solidFill>
                  <a:srgbClr val="002060"/>
                </a:solidFill>
              </a:rPr>
              <a:t>Celery seed</a:t>
            </a:r>
          </a:p>
          <a:p>
            <a:pPr>
              <a:buFont typeface="Wingdings" pitchFamily="2" charset="2"/>
              <a:buChar char="Ø"/>
            </a:pPr>
            <a:r>
              <a:rPr lang="en-GB" sz="1800" i="1" dirty="0">
                <a:solidFill>
                  <a:srgbClr val="002060"/>
                </a:solidFill>
              </a:rPr>
              <a:t>Milk thistle seed</a:t>
            </a:r>
          </a:p>
          <a:p>
            <a:pPr>
              <a:buFont typeface="Wingdings" pitchFamily="2" charset="2"/>
              <a:buChar char="Ø"/>
            </a:pPr>
            <a:r>
              <a:rPr lang="en-GB" sz="1800" i="1" dirty="0">
                <a:solidFill>
                  <a:srgbClr val="002060"/>
                </a:solidFill>
              </a:rPr>
              <a:t>Red raspberry leaf</a:t>
            </a:r>
          </a:p>
          <a:p>
            <a:pPr>
              <a:buFont typeface="Wingdings" pitchFamily="2" charset="2"/>
              <a:buChar char="Ø"/>
            </a:pPr>
            <a:r>
              <a:rPr lang="en-GB" sz="1800" i="1" dirty="0">
                <a:solidFill>
                  <a:srgbClr val="002060"/>
                </a:solidFill>
              </a:rPr>
              <a:t>Dandelion root</a:t>
            </a:r>
            <a:endParaRPr lang="en-US" sz="1800" i="1"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Zinc</a:t>
            </a:r>
            <a:endParaRPr lang="en-US" dirty="0"/>
          </a:p>
        </p:txBody>
      </p:sp>
      <p:sp>
        <p:nvSpPr>
          <p:cNvPr id="3" name="Content Placeholder 2"/>
          <p:cNvSpPr>
            <a:spLocks noGrp="1"/>
          </p:cNvSpPr>
          <p:nvPr>
            <p:ph sz="half" idx="1"/>
          </p:nvPr>
        </p:nvSpPr>
        <p:spPr>
          <a:xfrm>
            <a:off x="685800" y="1981200"/>
            <a:ext cx="3958208" cy="4184104"/>
          </a:xfrm>
        </p:spPr>
        <p:txBody>
          <a:bodyPr/>
          <a:lstStyle/>
          <a:p>
            <a:pPr>
              <a:buFont typeface="Wingdings" pitchFamily="2" charset="2"/>
              <a:buChar char="Ø"/>
            </a:pPr>
            <a:r>
              <a:rPr lang="en-GB" sz="2000" dirty="0"/>
              <a:t>Important for healthy skin and nails</a:t>
            </a:r>
          </a:p>
          <a:p>
            <a:pPr>
              <a:buFont typeface="Wingdings" pitchFamily="2" charset="2"/>
              <a:buChar char="Ø"/>
            </a:pPr>
            <a:r>
              <a:rPr lang="en-GB" sz="2000" dirty="0"/>
              <a:t>“proper” wound healing</a:t>
            </a:r>
          </a:p>
          <a:p>
            <a:pPr>
              <a:buFont typeface="Wingdings" pitchFamily="2" charset="2"/>
              <a:buChar char="Ø"/>
            </a:pPr>
            <a:r>
              <a:rPr lang="en-GB" sz="2000" dirty="0"/>
              <a:t>Successful pregnancies- deficiency impairs the development of the foetal immune system</a:t>
            </a:r>
          </a:p>
          <a:p>
            <a:pPr>
              <a:buFont typeface="Wingdings" pitchFamily="2" charset="2"/>
              <a:buChar char="Ø"/>
            </a:pPr>
            <a:r>
              <a:rPr lang="en-GB" sz="2000" dirty="0"/>
              <a:t>Male virility</a:t>
            </a:r>
          </a:p>
          <a:p>
            <a:pPr>
              <a:buFont typeface="Wingdings" pitchFamily="2" charset="2"/>
              <a:buChar char="Ø"/>
            </a:pPr>
            <a:r>
              <a:rPr lang="en-GB" sz="2000" dirty="0"/>
              <a:t>Restorer of sexual potency, especially in men</a:t>
            </a:r>
          </a:p>
        </p:txBody>
      </p:sp>
      <p:sp>
        <p:nvSpPr>
          <p:cNvPr id="4" name="Content Placeholder 3"/>
          <p:cNvSpPr>
            <a:spLocks noGrp="1"/>
          </p:cNvSpPr>
          <p:nvPr>
            <p:ph sz="half" idx="2"/>
          </p:nvPr>
        </p:nvSpPr>
        <p:spPr/>
        <p:txBody>
          <a:bodyPr/>
          <a:lstStyle/>
          <a:p>
            <a:pPr>
              <a:buFont typeface="Wingdings" pitchFamily="2" charset="2"/>
              <a:buChar char="Ø"/>
            </a:pPr>
            <a:r>
              <a:rPr lang="en-GB" sz="2000" dirty="0"/>
              <a:t>Deficiency causes the onset of certain cancers, therefore zinc is often popular in </a:t>
            </a:r>
            <a:r>
              <a:rPr lang="en-GB" sz="2000" b="1" dirty="0"/>
              <a:t>cancer prevention </a:t>
            </a:r>
            <a:r>
              <a:rPr lang="en-GB" sz="2000" dirty="0"/>
              <a:t>formulas</a:t>
            </a:r>
          </a:p>
          <a:p>
            <a:pPr>
              <a:buFont typeface="Wingdings" pitchFamily="2" charset="2"/>
              <a:buChar char="Ø"/>
            </a:pPr>
            <a:endParaRPr lang="en-GB" sz="2000" dirty="0"/>
          </a:p>
          <a:p>
            <a:pPr>
              <a:buFont typeface="Wingdings" pitchFamily="2" charset="2"/>
              <a:buChar char="Ø"/>
            </a:pPr>
            <a:r>
              <a:rPr lang="en-GB" sz="2000" dirty="0"/>
              <a:t>Sense of taste</a:t>
            </a:r>
          </a:p>
          <a:p>
            <a:pPr>
              <a:buFont typeface="Wingdings" pitchFamily="2" charset="2"/>
              <a:buChar char="Ø"/>
            </a:pPr>
            <a:endParaRPr lang="en-GB" sz="2000" dirty="0"/>
          </a:p>
          <a:p>
            <a:pPr>
              <a:buNone/>
            </a:pP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Zinc</a:t>
            </a:r>
            <a:endParaRPr lang="en-US" dirty="0"/>
          </a:p>
        </p:txBody>
      </p:sp>
      <p:sp>
        <p:nvSpPr>
          <p:cNvPr id="3" name="Content Placeholder 2"/>
          <p:cNvSpPr>
            <a:spLocks noGrp="1"/>
          </p:cNvSpPr>
          <p:nvPr>
            <p:ph sz="half" idx="1"/>
          </p:nvPr>
        </p:nvSpPr>
        <p:spPr/>
        <p:txBody>
          <a:bodyPr/>
          <a:lstStyle/>
          <a:p>
            <a:pPr>
              <a:buFont typeface="Wingdings" pitchFamily="2" charset="2"/>
              <a:buChar char="Ø"/>
            </a:pPr>
            <a:r>
              <a:rPr lang="en-GB" i="1" dirty="0">
                <a:solidFill>
                  <a:srgbClr val="002060"/>
                </a:solidFill>
              </a:rPr>
              <a:t>Bilberry</a:t>
            </a:r>
          </a:p>
          <a:p>
            <a:pPr>
              <a:buFont typeface="Wingdings" pitchFamily="2" charset="2"/>
              <a:buChar char="Ø"/>
            </a:pPr>
            <a:r>
              <a:rPr lang="en-GB" i="1" dirty="0">
                <a:solidFill>
                  <a:srgbClr val="002060"/>
                </a:solidFill>
              </a:rPr>
              <a:t>Mistletoe herb</a:t>
            </a:r>
          </a:p>
          <a:p>
            <a:pPr>
              <a:buFont typeface="Wingdings" pitchFamily="2" charset="2"/>
              <a:buChar char="Ø"/>
            </a:pPr>
            <a:r>
              <a:rPr lang="en-GB" i="1" dirty="0" err="1">
                <a:solidFill>
                  <a:srgbClr val="002060"/>
                </a:solidFill>
              </a:rPr>
              <a:t>Buchu</a:t>
            </a:r>
            <a:r>
              <a:rPr lang="en-GB" i="1" dirty="0">
                <a:solidFill>
                  <a:srgbClr val="002060"/>
                </a:solidFill>
              </a:rPr>
              <a:t> leaf</a:t>
            </a:r>
          </a:p>
          <a:p>
            <a:pPr>
              <a:buFont typeface="Wingdings" pitchFamily="2" charset="2"/>
              <a:buChar char="Ø"/>
            </a:pPr>
            <a:r>
              <a:rPr lang="en-GB" i="1" dirty="0">
                <a:solidFill>
                  <a:srgbClr val="002060"/>
                </a:solidFill>
              </a:rPr>
              <a:t>Pumpkin seed</a:t>
            </a:r>
          </a:p>
          <a:p>
            <a:pPr>
              <a:buFont typeface="Wingdings" pitchFamily="2" charset="2"/>
              <a:buChar char="Ø"/>
            </a:pPr>
            <a:r>
              <a:rPr lang="en-GB" i="1" dirty="0">
                <a:solidFill>
                  <a:srgbClr val="002060"/>
                </a:solidFill>
              </a:rPr>
              <a:t>Capsicum fruit</a:t>
            </a:r>
          </a:p>
          <a:p>
            <a:pPr>
              <a:buFont typeface="Wingdings" pitchFamily="2" charset="2"/>
              <a:buChar char="Ø"/>
            </a:pPr>
            <a:r>
              <a:rPr lang="en-GB" i="1" dirty="0">
                <a:solidFill>
                  <a:srgbClr val="002060"/>
                </a:solidFill>
              </a:rPr>
              <a:t>Sage leaf</a:t>
            </a:r>
          </a:p>
          <a:p>
            <a:pPr>
              <a:buFont typeface="Wingdings" pitchFamily="2" charset="2"/>
              <a:buChar char="Ø"/>
            </a:pPr>
            <a:r>
              <a:rPr lang="en-GB" i="1" dirty="0">
                <a:solidFill>
                  <a:srgbClr val="002060"/>
                </a:solidFill>
              </a:rPr>
              <a:t>Wild yam root</a:t>
            </a:r>
          </a:p>
          <a:p>
            <a:pPr>
              <a:buFont typeface="Wingdings" pitchFamily="2" charset="2"/>
              <a:buChar char="Ø"/>
            </a:pPr>
            <a:r>
              <a:rPr lang="en-GB" i="1" dirty="0" err="1">
                <a:solidFill>
                  <a:srgbClr val="002060"/>
                </a:solidFill>
              </a:rPr>
              <a:t>Spirulina</a:t>
            </a:r>
            <a:r>
              <a:rPr lang="en-GB" i="1" dirty="0">
                <a:solidFill>
                  <a:srgbClr val="002060"/>
                </a:solidFill>
              </a:rPr>
              <a:t> algae</a:t>
            </a:r>
            <a:endParaRPr lang="en-US" i="1" dirty="0">
              <a:solidFill>
                <a:srgbClr val="002060"/>
              </a:solidFill>
            </a:endParaRPr>
          </a:p>
        </p:txBody>
      </p:sp>
      <p:sp>
        <p:nvSpPr>
          <p:cNvPr id="4" name="Content Placeholder 3"/>
          <p:cNvSpPr>
            <a:spLocks noGrp="1"/>
          </p:cNvSpPr>
          <p:nvPr>
            <p:ph sz="half" idx="2"/>
          </p:nvPr>
        </p:nvSpPr>
        <p:spPr/>
        <p:txBody>
          <a:bodyPr/>
          <a:lstStyle/>
          <a:p>
            <a:pPr>
              <a:buFont typeface="Wingdings" pitchFamily="2" charset="2"/>
              <a:buChar char="Ø"/>
            </a:pPr>
            <a:r>
              <a:rPr lang="en-GB" i="1" dirty="0">
                <a:solidFill>
                  <a:srgbClr val="002060"/>
                </a:solidFill>
              </a:rPr>
              <a:t>Chickweed herb</a:t>
            </a:r>
          </a:p>
          <a:p>
            <a:pPr>
              <a:buFont typeface="Wingdings" pitchFamily="2" charset="2"/>
              <a:buChar char="Ø"/>
            </a:pPr>
            <a:r>
              <a:rPr lang="en-GB" i="1" dirty="0">
                <a:solidFill>
                  <a:srgbClr val="002060"/>
                </a:solidFill>
              </a:rPr>
              <a:t>Echinacea root</a:t>
            </a:r>
          </a:p>
          <a:p>
            <a:pPr>
              <a:buFont typeface="Wingdings" pitchFamily="2" charset="2"/>
              <a:buChar char="Ø"/>
            </a:pPr>
            <a:r>
              <a:rPr lang="en-GB" i="1" dirty="0">
                <a:solidFill>
                  <a:srgbClr val="002060"/>
                </a:solidFill>
              </a:rPr>
              <a:t>Nettle leaf</a:t>
            </a:r>
          </a:p>
          <a:p>
            <a:pPr>
              <a:buFont typeface="Wingdings" pitchFamily="2" charset="2"/>
              <a:buChar char="Ø"/>
            </a:pPr>
            <a:r>
              <a:rPr lang="en-GB" i="1" dirty="0">
                <a:solidFill>
                  <a:srgbClr val="002060"/>
                </a:solidFill>
              </a:rPr>
              <a:t>Irish moss herb</a:t>
            </a:r>
          </a:p>
          <a:p>
            <a:pPr>
              <a:buFont typeface="Wingdings" pitchFamily="2" charset="2"/>
              <a:buChar char="Ø"/>
            </a:pPr>
            <a:r>
              <a:rPr lang="en-GB" i="1" dirty="0">
                <a:solidFill>
                  <a:srgbClr val="002060"/>
                </a:solidFill>
              </a:rPr>
              <a:t>Siberian ginseng root</a:t>
            </a:r>
          </a:p>
          <a:p>
            <a:pPr>
              <a:buFont typeface="Wingdings" pitchFamily="2" charset="2"/>
              <a:buChar char="Ø"/>
            </a:pPr>
            <a:endParaRPr lang="en-US" i="1" dirty="0">
              <a:solidFill>
                <a:srgbClr val="808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Magnesium</a:t>
            </a:r>
            <a:endParaRPr lang="en-US" dirty="0"/>
          </a:p>
        </p:txBody>
      </p:sp>
      <p:sp>
        <p:nvSpPr>
          <p:cNvPr id="3" name="Content Placeholder 2"/>
          <p:cNvSpPr>
            <a:spLocks noGrp="1"/>
          </p:cNvSpPr>
          <p:nvPr>
            <p:ph sz="half" idx="1"/>
          </p:nvPr>
        </p:nvSpPr>
        <p:spPr>
          <a:xfrm>
            <a:off x="685800" y="1772816"/>
            <a:ext cx="3810000" cy="4536504"/>
          </a:xfrm>
        </p:spPr>
        <p:txBody>
          <a:bodyPr/>
          <a:lstStyle/>
          <a:p>
            <a:pPr>
              <a:buFont typeface="Wingdings" pitchFamily="2" charset="2"/>
              <a:buChar char="Ø"/>
            </a:pPr>
            <a:r>
              <a:rPr lang="en-GB" sz="2000" dirty="0"/>
              <a:t>A very important  mineral!</a:t>
            </a:r>
          </a:p>
          <a:p>
            <a:pPr>
              <a:buFont typeface="Wingdings" pitchFamily="2" charset="2"/>
              <a:buChar char="Ø"/>
            </a:pPr>
            <a:r>
              <a:rPr lang="en-GB" sz="2000" dirty="0"/>
              <a:t>Found in bones, all cells especially the smooth muscle artery cells.</a:t>
            </a:r>
          </a:p>
          <a:p>
            <a:pPr>
              <a:buFont typeface="Wingdings" pitchFamily="2" charset="2"/>
              <a:buChar char="Ø"/>
            </a:pPr>
            <a:r>
              <a:rPr lang="en-GB" sz="2000" dirty="0"/>
              <a:t>Important for synthesis of RNA, DNA and proteins</a:t>
            </a:r>
          </a:p>
          <a:p>
            <a:pPr>
              <a:buFont typeface="Wingdings" pitchFamily="2" charset="2"/>
              <a:buChar char="Ø"/>
            </a:pPr>
            <a:r>
              <a:rPr lang="en-GB" sz="2000" dirty="0"/>
              <a:t>Helps the body in absorbing and breaking down other minerals and vitamins (B-6, C and E)</a:t>
            </a:r>
          </a:p>
          <a:p>
            <a:pPr>
              <a:buFont typeface="Wingdings" pitchFamily="2" charset="2"/>
              <a:buChar char="Ø"/>
            </a:pPr>
            <a:r>
              <a:rPr lang="en-GB" sz="2000" dirty="0"/>
              <a:t>Over 300 enzymes require the presence of Mg including the reaction that makes teeth and bones</a:t>
            </a:r>
            <a:endParaRPr lang="en-US" sz="2000" dirty="0"/>
          </a:p>
        </p:txBody>
      </p:sp>
      <p:sp>
        <p:nvSpPr>
          <p:cNvPr id="4" name="Content Placeholder 3"/>
          <p:cNvSpPr>
            <a:spLocks noGrp="1"/>
          </p:cNvSpPr>
          <p:nvPr>
            <p:ph sz="half" idx="2"/>
          </p:nvPr>
        </p:nvSpPr>
        <p:spPr>
          <a:xfrm>
            <a:off x="4648200" y="1772816"/>
            <a:ext cx="3810000" cy="4536504"/>
          </a:xfrm>
        </p:spPr>
        <p:txBody>
          <a:bodyPr/>
          <a:lstStyle/>
          <a:p>
            <a:pPr>
              <a:buFont typeface="Wingdings" pitchFamily="2" charset="2"/>
              <a:buChar char="Ø"/>
            </a:pPr>
            <a:r>
              <a:rPr lang="en-GB" sz="2000" dirty="0"/>
              <a:t>Helps to regulate potassium and sodium levels in the body which affects blood pressure</a:t>
            </a:r>
          </a:p>
          <a:p>
            <a:pPr>
              <a:buFont typeface="Wingdings" pitchFamily="2" charset="2"/>
              <a:buChar char="Ø"/>
            </a:pPr>
            <a:r>
              <a:rPr lang="en-GB" sz="2000" dirty="0"/>
              <a:t>The brain stores twice as much Mg as other body tissues allowing blood to keep flowing in the event of a drop of reserves</a:t>
            </a:r>
            <a:endParaRPr 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Magnesium</a:t>
            </a:r>
            <a:endParaRPr lang="en-US" dirty="0"/>
          </a:p>
        </p:txBody>
      </p:sp>
      <p:sp>
        <p:nvSpPr>
          <p:cNvPr id="3" name="Content Placeholder 2"/>
          <p:cNvSpPr>
            <a:spLocks noGrp="1"/>
          </p:cNvSpPr>
          <p:nvPr>
            <p:ph sz="half" idx="1"/>
          </p:nvPr>
        </p:nvSpPr>
        <p:spPr>
          <a:xfrm>
            <a:off x="685800" y="1772816"/>
            <a:ext cx="3810000" cy="4323184"/>
          </a:xfrm>
        </p:spPr>
        <p:txBody>
          <a:bodyPr/>
          <a:lstStyle/>
          <a:p>
            <a:pPr>
              <a:buFont typeface="Wingdings" pitchFamily="2" charset="2"/>
              <a:buChar char="Ø"/>
            </a:pPr>
            <a:r>
              <a:rPr lang="en-GB" sz="2000" dirty="0"/>
              <a:t>Deficiency plays a key role in </a:t>
            </a:r>
            <a:r>
              <a:rPr lang="en-GB" sz="2000" b="1" dirty="0"/>
              <a:t>all</a:t>
            </a:r>
            <a:r>
              <a:rPr lang="en-GB" sz="2000" dirty="0"/>
              <a:t> the diseases and conditions that are regulated by the constriction of the heart and circulatory system</a:t>
            </a:r>
          </a:p>
          <a:p>
            <a:pPr lvl="1">
              <a:buFont typeface="Wingdings" pitchFamily="2" charset="2"/>
              <a:buChar char="Ø"/>
            </a:pPr>
            <a:r>
              <a:rPr lang="en-GB" sz="1600" dirty="0"/>
              <a:t>Congestive heart failure</a:t>
            </a:r>
          </a:p>
          <a:p>
            <a:pPr lvl="1">
              <a:buFont typeface="Wingdings" pitchFamily="2" charset="2"/>
              <a:buChar char="Ø"/>
            </a:pPr>
            <a:r>
              <a:rPr lang="en-GB" sz="1600" dirty="0"/>
              <a:t>Angina pain</a:t>
            </a:r>
          </a:p>
          <a:p>
            <a:pPr lvl="1">
              <a:buFont typeface="Wingdings" pitchFamily="2" charset="2"/>
              <a:buChar char="Ø"/>
            </a:pPr>
            <a:r>
              <a:rPr lang="en-GB" sz="1600" b="1" dirty="0"/>
              <a:t>Strokes</a:t>
            </a:r>
          </a:p>
          <a:p>
            <a:pPr lvl="1">
              <a:buFont typeface="Wingdings" pitchFamily="2" charset="2"/>
              <a:buChar char="Ø"/>
            </a:pPr>
            <a:r>
              <a:rPr lang="en-GB" sz="1600" dirty="0"/>
              <a:t>Hypertension</a:t>
            </a:r>
          </a:p>
          <a:p>
            <a:pPr lvl="1">
              <a:buFont typeface="Wingdings" pitchFamily="2" charset="2"/>
              <a:buChar char="Ø"/>
            </a:pPr>
            <a:r>
              <a:rPr lang="en-GB" sz="1600" dirty="0"/>
              <a:t>High LDL cholesterol levels</a:t>
            </a:r>
          </a:p>
          <a:p>
            <a:pPr lvl="1">
              <a:buFont typeface="Wingdings" pitchFamily="2" charset="2"/>
              <a:buChar char="Ø"/>
            </a:pPr>
            <a:r>
              <a:rPr lang="en-GB" sz="1600" b="1" dirty="0"/>
              <a:t>Epilepsy</a:t>
            </a:r>
          </a:p>
          <a:p>
            <a:pPr lvl="1">
              <a:buFont typeface="Wingdings" pitchFamily="2" charset="2"/>
              <a:buChar char="Ø"/>
            </a:pPr>
            <a:r>
              <a:rPr lang="en-GB" sz="1600" b="1" dirty="0"/>
              <a:t>Migraine headaches</a:t>
            </a:r>
          </a:p>
        </p:txBody>
      </p:sp>
      <p:sp>
        <p:nvSpPr>
          <p:cNvPr id="4" name="Content Placeholder 3"/>
          <p:cNvSpPr>
            <a:spLocks noGrp="1"/>
          </p:cNvSpPr>
          <p:nvPr>
            <p:ph sz="half" idx="2"/>
          </p:nvPr>
        </p:nvSpPr>
        <p:spPr>
          <a:xfrm>
            <a:off x="4648200" y="1772816"/>
            <a:ext cx="3810000" cy="4323184"/>
          </a:xfrm>
        </p:spPr>
        <p:txBody>
          <a:bodyPr/>
          <a:lstStyle/>
          <a:p>
            <a:pPr lvl="1">
              <a:buFont typeface="Wingdings" pitchFamily="2" charset="2"/>
              <a:buChar char="Ø"/>
            </a:pPr>
            <a:endParaRPr lang="en-GB" sz="1800" b="1" dirty="0"/>
          </a:p>
          <a:p>
            <a:pPr lvl="1">
              <a:buFont typeface="Wingdings" pitchFamily="2" charset="2"/>
              <a:buChar char="Ø"/>
            </a:pPr>
            <a:r>
              <a:rPr lang="en-GB" sz="1800" b="1" dirty="0"/>
              <a:t>Heart attacks</a:t>
            </a:r>
            <a:endParaRPr lang="en-GB" sz="1800" dirty="0"/>
          </a:p>
          <a:p>
            <a:pPr lvl="1">
              <a:buFont typeface="Wingdings" pitchFamily="2" charset="2"/>
              <a:buChar char="Ø"/>
            </a:pPr>
            <a:r>
              <a:rPr lang="en-GB" sz="1800" dirty="0"/>
              <a:t>thrombosis</a:t>
            </a:r>
          </a:p>
          <a:p>
            <a:pPr lvl="1">
              <a:buFont typeface="Wingdings" pitchFamily="2" charset="2"/>
              <a:buChar char="Ø"/>
            </a:pPr>
            <a:r>
              <a:rPr lang="en-GB" sz="1800" dirty="0"/>
              <a:t>Kidney stone formation</a:t>
            </a:r>
          </a:p>
          <a:p>
            <a:pPr lvl="1">
              <a:buFont typeface="Wingdings" pitchFamily="2" charset="2"/>
              <a:buChar char="Ø"/>
            </a:pPr>
            <a:r>
              <a:rPr lang="en-GB" sz="1800" dirty="0"/>
              <a:t>Uncontrollable muscle tics</a:t>
            </a:r>
          </a:p>
          <a:p>
            <a:pPr lvl="1">
              <a:buFont typeface="Wingdings" pitchFamily="2" charset="2"/>
              <a:buChar char="Ø"/>
            </a:pPr>
            <a:r>
              <a:rPr lang="en-GB" sz="1800" dirty="0"/>
              <a:t>Premenstrual syndrome symptoms such as nervousness and sweet cravings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Magnesium</a:t>
            </a:r>
            <a:endParaRPr lang="en-US" dirty="0"/>
          </a:p>
        </p:txBody>
      </p:sp>
      <p:sp>
        <p:nvSpPr>
          <p:cNvPr id="3" name="Content Placeholder 2"/>
          <p:cNvSpPr>
            <a:spLocks noGrp="1"/>
          </p:cNvSpPr>
          <p:nvPr>
            <p:ph sz="half" idx="1"/>
          </p:nvPr>
        </p:nvSpPr>
        <p:spPr>
          <a:xfrm>
            <a:off x="685800" y="1844824"/>
            <a:ext cx="3810000" cy="4251176"/>
          </a:xfrm>
        </p:spPr>
        <p:txBody>
          <a:bodyPr/>
          <a:lstStyle/>
          <a:p>
            <a:pPr>
              <a:buNone/>
            </a:pPr>
            <a:r>
              <a:rPr lang="en-GB" sz="2000" dirty="0"/>
              <a:t>Chronic Mg deficiency can be a result of the following:</a:t>
            </a:r>
          </a:p>
          <a:p>
            <a:pPr lvl="1">
              <a:buFont typeface="Wingdings" pitchFamily="2" charset="2"/>
              <a:buChar char="Ø"/>
            </a:pPr>
            <a:r>
              <a:rPr lang="en-GB" sz="1800" dirty="0"/>
              <a:t>Long term use of diuretics</a:t>
            </a:r>
          </a:p>
          <a:p>
            <a:pPr lvl="1">
              <a:buFont typeface="Wingdings" pitchFamily="2" charset="2"/>
              <a:buChar char="Ø"/>
            </a:pPr>
            <a:r>
              <a:rPr lang="en-GB" sz="1800" dirty="0"/>
              <a:t>Digitalis</a:t>
            </a:r>
          </a:p>
          <a:p>
            <a:pPr lvl="1">
              <a:buFont typeface="Wingdings" pitchFamily="2" charset="2"/>
              <a:buChar char="Ø"/>
            </a:pPr>
            <a:r>
              <a:rPr lang="en-GB" sz="1800" dirty="0"/>
              <a:t>Antibiotics</a:t>
            </a:r>
          </a:p>
          <a:p>
            <a:pPr lvl="1">
              <a:buFont typeface="Wingdings" pitchFamily="2" charset="2"/>
              <a:buChar char="Ø"/>
            </a:pPr>
            <a:r>
              <a:rPr lang="en-GB" sz="1800" dirty="0"/>
              <a:t>Chemotherapy</a:t>
            </a:r>
          </a:p>
          <a:p>
            <a:pPr lvl="1">
              <a:buFont typeface="Wingdings" pitchFamily="2" charset="2"/>
              <a:buChar char="Ø"/>
            </a:pPr>
            <a:r>
              <a:rPr lang="en-GB" sz="1800" dirty="0" err="1"/>
              <a:t>Alchohol</a:t>
            </a:r>
            <a:endParaRPr lang="en-GB" sz="1800" dirty="0"/>
          </a:p>
          <a:p>
            <a:pPr lvl="1">
              <a:buFont typeface="Wingdings" pitchFamily="2" charset="2"/>
              <a:buChar char="Ø"/>
            </a:pPr>
            <a:r>
              <a:rPr lang="en-GB" sz="1800" dirty="0"/>
              <a:t>Excessive fats or protein intake</a:t>
            </a:r>
            <a:endParaRPr lang="en-US" sz="1800" dirty="0"/>
          </a:p>
        </p:txBody>
      </p:sp>
      <p:sp>
        <p:nvSpPr>
          <p:cNvPr id="4" name="Content Placeholder 3"/>
          <p:cNvSpPr>
            <a:spLocks noGrp="1"/>
          </p:cNvSpPr>
          <p:nvPr>
            <p:ph sz="half" idx="2"/>
          </p:nvPr>
        </p:nvSpPr>
        <p:spPr>
          <a:xfrm>
            <a:off x="4648200" y="1772816"/>
            <a:ext cx="3810000" cy="4323184"/>
          </a:xfrm>
        </p:spPr>
        <p:txBody>
          <a:bodyPr/>
          <a:lstStyle/>
          <a:p>
            <a:pPr>
              <a:buFont typeface="Wingdings" pitchFamily="2" charset="2"/>
              <a:buChar char="Ø"/>
            </a:pPr>
            <a:r>
              <a:rPr lang="en-GB" sz="2000" dirty="0"/>
              <a:t>If a person does not acclimatize to hot weather conditions, Mg stores can deplete via perspiration</a:t>
            </a:r>
          </a:p>
          <a:p>
            <a:pPr>
              <a:buFont typeface="Wingdings" pitchFamily="2" charset="2"/>
              <a:buChar char="Ø"/>
            </a:pPr>
            <a:r>
              <a:rPr lang="en-GB" sz="2000" dirty="0"/>
              <a:t>Blood Type A lose more Mg under stress than Type B individuals</a:t>
            </a:r>
          </a:p>
          <a:p>
            <a:pPr>
              <a:buFont typeface="Wingdings" pitchFamily="2" charset="2"/>
              <a:buChar char="Ø"/>
            </a:pPr>
            <a:r>
              <a:rPr lang="en-GB" sz="2000" dirty="0"/>
              <a:t>Calcium and Vitamin D help increase Magnesium </a:t>
            </a:r>
            <a:r>
              <a:rPr lang="en-GB" sz="2000" b="1" dirty="0"/>
              <a:t>but</a:t>
            </a:r>
            <a:r>
              <a:rPr lang="en-GB" sz="2000" dirty="0"/>
              <a:t> in balanced moderation!</a:t>
            </a:r>
            <a:endParaRPr 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Magnesium</a:t>
            </a:r>
            <a:endParaRPr lang="en-US" dirty="0"/>
          </a:p>
        </p:txBody>
      </p:sp>
      <p:sp>
        <p:nvSpPr>
          <p:cNvPr id="3" name="Content Placeholder 2"/>
          <p:cNvSpPr>
            <a:spLocks noGrp="1"/>
          </p:cNvSpPr>
          <p:nvPr>
            <p:ph sz="half" idx="1"/>
          </p:nvPr>
        </p:nvSpPr>
        <p:spPr>
          <a:xfrm>
            <a:off x="685800" y="1772816"/>
            <a:ext cx="3810000" cy="4536504"/>
          </a:xfrm>
        </p:spPr>
        <p:txBody>
          <a:bodyPr/>
          <a:lstStyle/>
          <a:p>
            <a:pPr>
              <a:buFont typeface="Wingdings" pitchFamily="2" charset="2"/>
              <a:buChar char="Ø"/>
            </a:pPr>
            <a:r>
              <a:rPr lang="en-GB" sz="2000" dirty="0"/>
              <a:t>Sodium, saturated fat, excess protein and fibre </a:t>
            </a:r>
            <a:r>
              <a:rPr lang="en-GB" sz="2000" b="1" dirty="0"/>
              <a:t>reduce</a:t>
            </a:r>
            <a:r>
              <a:rPr lang="en-GB" sz="2000" dirty="0"/>
              <a:t> Mg absorption</a:t>
            </a:r>
          </a:p>
          <a:p>
            <a:pPr>
              <a:buFont typeface="Wingdings" pitchFamily="2" charset="2"/>
              <a:buChar char="Ø"/>
            </a:pPr>
            <a:endParaRPr lang="en-GB" sz="2000" dirty="0"/>
          </a:p>
          <a:p>
            <a:pPr>
              <a:buFont typeface="Wingdings" pitchFamily="2" charset="2"/>
              <a:buChar char="Ø"/>
            </a:pPr>
            <a:r>
              <a:rPr lang="en-GB" sz="2000" dirty="0"/>
              <a:t>Calcium, potassium, phosphorus</a:t>
            </a:r>
            <a:r>
              <a:rPr lang="en-US" sz="2000" dirty="0"/>
              <a:t> and lactose </a:t>
            </a:r>
            <a:r>
              <a:rPr lang="en-US" sz="2000" b="1" dirty="0"/>
              <a:t>increase</a:t>
            </a:r>
            <a:r>
              <a:rPr lang="en-US" sz="2000" dirty="0"/>
              <a:t> absorption</a:t>
            </a:r>
          </a:p>
          <a:p>
            <a:pPr>
              <a:buFont typeface="Wingdings" pitchFamily="2" charset="2"/>
              <a:buChar char="Ø"/>
            </a:pPr>
            <a:endParaRPr lang="en-US" sz="2000" dirty="0"/>
          </a:p>
          <a:p>
            <a:pPr>
              <a:buFont typeface="Wingdings" pitchFamily="2" charset="2"/>
              <a:buChar char="Ø"/>
            </a:pPr>
            <a:r>
              <a:rPr lang="en-GB" sz="2000" dirty="0"/>
              <a:t>Individuals living in areas where there is “hard water” (magnesium rich) statistically have lower incidences of cardiovascular disease.</a:t>
            </a:r>
          </a:p>
        </p:txBody>
      </p:sp>
      <p:sp>
        <p:nvSpPr>
          <p:cNvPr id="4" name="Content Placeholder 3"/>
          <p:cNvSpPr>
            <a:spLocks noGrp="1"/>
          </p:cNvSpPr>
          <p:nvPr>
            <p:ph sz="half" idx="2"/>
          </p:nvPr>
        </p:nvSpPr>
        <p:spPr>
          <a:xfrm>
            <a:off x="4648200" y="2420888"/>
            <a:ext cx="3810000" cy="3816424"/>
          </a:xfrm>
        </p:spPr>
        <p:txBody>
          <a:bodyPr/>
          <a:lstStyle/>
          <a:p>
            <a:pPr>
              <a:buFont typeface="Wingdings" pitchFamily="2" charset="2"/>
              <a:buChar char="Ø"/>
            </a:pPr>
            <a:r>
              <a:rPr lang="en-GB" sz="2000" dirty="0"/>
              <a:t>Individuals living in areas where “soft water” is available have higher incidences of hypertension</a:t>
            </a:r>
          </a:p>
          <a:p>
            <a:pPr>
              <a:buFont typeface="Wingdings" pitchFamily="2" charset="2"/>
              <a:buChar char="Ø"/>
            </a:pPr>
            <a:endParaRPr lang="en-GB" sz="2000" dirty="0"/>
          </a:p>
          <a:p>
            <a:pPr>
              <a:buNone/>
            </a:pPr>
            <a:endParaRPr lang="en-GB"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620688"/>
            <a:ext cx="3810000" cy="5475312"/>
          </a:xfrm>
        </p:spPr>
        <p:txBody>
          <a:bodyPr/>
          <a:lstStyle/>
          <a:p>
            <a:pPr>
              <a:buNone/>
            </a:pPr>
            <a:r>
              <a:rPr lang="en-GB" sz="2000" b="1" dirty="0"/>
              <a:t>Best sources of Mg are</a:t>
            </a:r>
            <a:r>
              <a:rPr lang="en-GB" sz="2000" dirty="0"/>
              <a:t>:</a:t>
            </a:r>
          </a:p>
          <a:p>
            <a:pPr>
              <a:buFont typeface="Wingdings" pitchFamily="2" charset="2"/>
              <a:buChar char="Ø"/>
            </a:pPr>
            <a:r>
              <a:rPr lang="en-GB" sz="2000" dirty="0"/>
              <a:t>Vegetables</a:t>
            </a:r>
            <a:r>
              <a:rPr lang="en-US" sz="2000" dirty="0"/>
              <a:t> (esp. chlorophyll greens)</a:t>
            </a:r>
          </a:p>
          <a:p>
            <a:pPr>
              <a:buFont typeface="Wingdings" pitchFamily="2" charset="2"/>
              <a:buChar char="Ø"/>
            </a:pPr>
            <a:r>
              <a:rPr lang="en-GB" sz="2000" dirty="0"/>
              <a:t>Nuts</a:t>
            </a:r>
          </a:p>
          <a:p>
            <a:pPr>
              <a:buFont typeface="Wingdings" pitchFamily="2" charset="2"/>
              <a:buChar char="Ø"/>
            </a:pPr>
            <a:r>
              <a:rPr lang="en-GB" sz="2000" dirty="0"/>
              <a:t>Beans</a:t>
            </a:r>
          </a:p>
          <a:p>
            <a:pPr>
              <a:buFont typeface="Wingdings" pitchFamily="2" charset="2"/>
              <a:buChar char="Ø"/>
            </a:pPr>
            <a:r>
              <a:rPr lang="en-GB" sz="2000" dirty="0"/>
              <a:t>Legumes</a:t>
            </a:r>
          </a:p>
          <a:p>
            <a:pPr>
              <a:buFont typeface="Wingdings" pitchFamily="2" charset="2"/>
              <a:buChar char="Ø"/>
            </a:pPr>
            <a:r>
              <a:rPr lang="en-GB" sz="2000" dirty="0"/>
              <a:t>Whole grains</a:t>
            </a:r>
          </a:p>
          <a:p>
            <a:pPr>
              <a:buFont typeface="Wingdings" pitchFamily="2" charset="2"/>
              <a:buChar char="Ø"/>
            </a:pPr>
            <a:r>
              <a:rPr lang="en-GB" sz="2000" dirty="0"/>
              <a:t>Bitter herbs</a:t>
            </a:r>
          </a:p>
          <a:p>
            <a:pPr>
              <a:buNone/>
            </a:pPr>
            <a:endParaRPr lang="en-GB" sz="2000" dirty="0"/>
          </a:p>
          <a:p>
            <a:pPr>
              <a:buNone/>
            </a:pPr>
            <a:r>
              <a:rPr lang="en-GB" sz="2000" dirty="0"/>
              <a:t>Above average quantities of Mg are found in:</a:t>
            </a:r>
          </a:p>
          <a:p>
            <a:pPr>
              <a:buFont typeface="Wingdings" pitchFamily="2" charset="2"/>
              <a:buChar char="Ø"/>
            </a:pPr>
            <a:r>
              <a:rPr lang="en-GB" sz="2000" dirty="0" err="1"/>
              <a:t>Licorice</a:t>
            </a:r>
            <a:endParaRPr lang="en-GB" sz="2000" dirty="0"/>
          </a:p>
          <a:p>
            <a:pPr>
              <a:buFont typeface="Wingdings" pitchFamily="2" charset="2"/>
              <a:buChar char="Ø"/>
            </a:pPr>
            <a:r>
              <a:rPr lang="en-GB" sz="2000" dirty="0" err="1"/>
              <a:t>Senna</a:t>
            </a:r>
            <a:endParaRPr lang="en-GB" sz="2000" dirty="0"/>
          </a:p>
          <a:p>
            <a:pPr>
              <a:buFont typeface="Wingdings" pitchFamily="2" charset="2"/>
              <a:buChar char="Ø"/>
            </a:pPr>
            <a:r>
              <a:rPr lang="en-GB" sz="2000" dirty="0"/>
              <a:t>Burdock</a:t>
            </a:r>
          </a:p>
          <a:p>
            <a:pPr>
              <a:buFont typeface="Wingdings" pitchFamily="2" charset="2"/>
              <a:buChar char="Ø"/>
            </a:pPr>
            <a:r>
              <a:rPr lang="en-GB" sz="2000" dirty="0"/>
              <a:t>chickweed</a:t>
            </a:r>
            <a:endParaRPr lang="en-US" sz="2000" dirty="0"/>
          </a:p>
        </p:txBody>
      </p:sp>
      <p:sp>
        <p:nvSpPr>
          <p:cNvPr id="4" name="Content Placeholder 3"/>
          <p:cNvSpPr>
            <a:spLocks noGrp="1"/>
          </p:cNvSpPr>
          <p:nvPr>
            <p:ph sz="half" idx="2"/>
          </p:nvPr>
        </p:nvSpPr>
        <p:spPr>
          <a:xfrm>
            <a:off x="4648200" y="764704"/>
            <a:ext cx="3810000" cy="4320480"/>
          </a:xfrm>
        </p:spPr>
        <p:txBody>
          <a:bodyPr/>
          <a:lstStyle/>
          <a:p>
            <a:pPr>
              <a:buFont typeface="Wingdings" pitchFamily="2" charset="2"/>
              <a:buChar char="Ø"/>
            </a:pPr>
            <a:r>
              <a:rPr lang="en-GB" sz="2000" i="1" dirty="0">
                <a:solidFill>
                  <a:srgbClr val="002060"/>
                </a:solidFill>
              </a:rPr>
              <a:t>Irish moss herb</a:t>
            </a:r>
          </a:p>
          <a:p>
            <a:pPr>
              <a:buFont typeface="Wingdings" pitchFamily="2" charset="2"/>
              <a:buChar char="Ø"/>
            </a:pPr>
            <a:r>
              <a:rPr lang="en-GB" sz="2000" i="1" dirty="0" err="1">
                <a:solidFill>
                  <a:srgbClr val="002060"/>
                </a:solidFill>
              </a:rPr>
              <a:t>Oatstraw</a:t>
            </a:r>
            <a:r>
              <a:rPr lang="en-GB" sz="2000" i="1" dirty="0">
                <a:solidFill>
                  <a:srgbClr val="002060"/>
                </a:solidFill>
              </a:rPr>
              <a:t> herb</a:t>
            </a:r>
          </a:p>
          <a:p>
            <a:pPr>
              <a:buFont typeface="Wingdings" pitchFamily="2" charset="2"/>
              <a:buChar char="Ø"/>
            </a:pPr>
            <a:r>
              <a:rPr lang="en-GB" sz="2000" i="1" dirty="0" err="1">
                <a:solidFill>
                  <a:srgbClr val="002060"/>
                </a:solidFill>
              </a:rPr>
              <a:t>Tumeric</a:t>
            </a:r>
            <a:r>
              <a:rPr lang="en-GB" sz="2000" i="1" dirty="0">
                <a:solidFill>
                  <a:srgbClr val="002060"/>
                </a:solidFill>
              </a:rPr>
              <a:t> seed</a:t>
            </a:r>
          </a:p>
          <a:p>
            <a:pPr>
              <a:buFont typeface="Wingdings" pitchFamily="2" charset="2"/>
              <a:buChar char="Ø"/>
            </a:pPr>
            <a:r>
              <a:rPr lang="en-GB" sz="2000" i="1" dirty="0" err="1">
                <a:solidFill>
                  <a:srgbClr val="002060"/>
                </a:solidFill>
              </a:rPr>
              <a:t>Licorice</a:t>
            </a:r>
            <a:r>
              <a:rPr lang="en-GB" sz="2000" i="1" dirty="0">
                <a:solidFill>
                  <a:srgbClr val="002060"/>
                </a:solidFill>
              </a:rPr>
              <a:t> root</a:t>
            </a:r>
          </a:p>
          <a:p>
            <a:pPr>
              <a:buFont typeface="Wingdings" pitchFamily="2" charset="2"/>
              <a:buChar char="Ø"/>
            </a:pPr>
            <a:r>
              <a:rPr lang="en-GB" sz="2000" i="1" dirty="0">
                <a:solidFill>
                  <a:srgbClr val="002060"/>
                </a:solidFill>
              </a:rPr>
              <a:t>Kelp herb</a:t>
            </a:r>
          </a:p>
          <a:p>
            <a:pPr>
              <a:buFont typeface="Wingdings" pitchFamily="2" charset="2"/>
              <a:buChar char="Ø"/>
            </a:pPr>
            <a:r>
              <a:rPr lang="en-GB" sz="2000" i="1" dirty="0">
                <a:solidFill>
                  <a:srgbClr val="002060"/>
                </a:solidFill>
              </a:rPr>
              <a:t>Nettle leaf</a:t>
            </a:r>
          </a:p>
          <a:p>
            <a:pPr>
              <a:buFont typeface="Wingdings" pitchFamily="2" charset="2"/>
              <a:buChar char="Ø"/>
            </a:pPr>
            <a:r>
              <a:rPr lang="en-GB" sz="2000" i="1" dirty="0" err="1">
                <a:solidFill>
                  <a:srgbClr val="002060"/>
                </a:solidFill>
              </a:rPr>
              <a:t>Senna</a:t>
            </a:r>
            <a:r>
              <a:rPr lang="en-GB" sz="2000" i="1" dirty="0">
                <a:solidFill>
                  <a:srgbClr val="002060"/>
                </a:solidFill>
              </a:rPr>
              <a:t> leaf</a:t>
            </a:r>
          </a:p>
          <a:p>
            <a:pPr>
              <a:buFont typeface="Wingdings" pitchFamily="2" charset="2"/>
              <a:buChar char="Ø"/>
            </a:pPr>
            <a:r>
              <a:rPr lang="en-GB" sz="2000" i="1" dirty="0">
                <a:solidFill>
                  <a:srgbClr val="002060"/>
                </a:solidFill>
              </a:rPr>
              <a:t>Peppermint leaf</a:t>
            </a:r>
          </a:p>
          <a:p>
            <a:pPr>
              <a:buFont typeface="Wingdings" pitchFamily="2" charset="2"/>
              <a:buChar char="Ø"/>
            </a:pPr>
            <a:r>
              <a:rPr lang="en-GB" sz="2000" i="1" dirty="0">
                <a:solidFill>
                  <a:srgbClr val="002060"/>
                </a:solidFill>
              </a:rPr>
              <a:t>Burdock root</a:t>
            </a:r>
          </a:p>
          <a:p>
            <a:pPr>
              <a:buFont typeface="Wingdings" pitchFamily="2" charset="2"/>
              <a:buChar char="Ø"/>
            </a:pPr>
            <a:r>
              <a:rPr lang="en-GB" sz="2000" i="1" dirty="0">
                <a:solidFill>
                  <a:srgbClr val="002060"/>
                </a:solidFill>
              </a:rPr>
              <a:t>Pumpkin seed</a:t>
            </a:r>
          </a:p>
          <a:p>
            <a:pPr>
              <a:buFont typeface="Wingdings" pitchFamily="2" charset="2"/>
              <a:buChar char="Ø"/>
            </a:pPr>
            <a:r>
              <a:rPr lang="en-GB" sz="2000" i="1" dirty="0">
                <a:solidFill>
                  <a:srgbClr val="002060"/>
                </a:solidFill>
              </a:rPr>
              <a:t>Siberian ginseng root</a:t>
            </a:r>
            <a:endParaRPr lang="en-US" sz="2000" i="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Protein</a:t>
            </a:r>
            <a:endParaRPr lang="en-US" dirty="0"/>
          </a:p>
        </p:txBody>
      </p:sp>
      <p:sp>
        <p:nvSpPr>
          <p:cNvPr id="3" name="Content Placeholder 2"/>
          <p:cNvSpPr>
            <a:spLocks noGrp="1"/>
          </p:cNvSpPr>
          <p:nvPr>
            <p:ph sz="half" idx="1"/>
          </p:nvPr>
        </p:nvSpPr>
        <p:spPr/>
        <p:txBody>
          <a:bodyPr/>
          <a:lstStyle/>
          <a:p>
            <a:pPr>
              <a:buNone/>
            </a:pPr>
            <a:r>
              <a:rPr lang="en-GB" dirty="0"/>
              <a:t>The body cannot make protein units (amino acids) on its own. Proteins are essential for:</a:t>
            </a:r>
          </a:p>
          <a:p>
            <a:pPr>
              <a:buFont typeface="Wingdings" pitchFamily="2" charset="2"/>
              <a:buChar char="Ø"/>
            </a:pPr>
            <a:r>
              <a:rPr lang="en-GB" b="1" dirty="0"/>
              <a:t>Growth</a:t>
            </a:r>
          </a:p>
          <a:p>
            <a:pPr>
              <a:buFont typeface="Wingdings" pitchFamily="2" charset="2"/>
              <a:buChar char="Ø"/>
            </a:pPr>
            <a:r>
              <a:rPr lang="en-GB" b="1" dirty="0"/>
              <a:t>Repair</a:t>
            </a:r>
          </a:p>
          <a:p>
            <a:pPr>
              <a:buFont typeface="Wingdings" pitchFamily="2" charset="2"/>
              <a:buChar char="Ø"/>
            </a:pPr>
            <a:r>
              <a:rPr lang="en-GB" b="1" dirty="0"/>
              <a:t>maintenance</a:t>
            </a:r>
            <a:endParaRPr lang="en-US" b="1" dirty="0"/>
          </a:p>
        </p:txBody>
      </p:sp>
      <p:sp>
        <p:nvSpPr>
          <p:cNvPr id="4" name="Content Placeholder 3"/>
          <p:cNvSpPr>
            <a:spLocks noGrp="1"/>
          </p:cNvSpPr>
          <p:nvPr>
            <p:ph sz="half" idx="2"/>
          </p:nvPr>
        </p:nvSpPr>
        <p:spPr/>
        <p:txBody>
          <a:bodyPr/>
          <a:lstStyle/>
          <a:p>
            <a:pPr>
              <a:buFont typeface="Wingdings" pitchFamily="2" charset="2"/>
              <a:buChar char="Ø"/>
            </a:pPr>
            <a:r>
              <a:rPr lang="en-GB" dirty="0"/>
              <a:t>Nuts</a:t>
            </a:r>
          </a:p>
          <a:p>
            <a:pPr>
              <a:buFont typeface="Wingdings" pitchFamily="2" charset="2"/>
              <a:buChar char="Ø"/>
            </a:pPr>
            <a:r>
              <a:rPr lang="en-GB" dirty="0"/>
              <a:t>Pulses (peas, beans and lentils)</a:t>
            </a:r>
          </a:p>
          <a:p>
            <a:pPr>
              <a:buFont typeface="Wingdings" pitchFamily="2" charset="2"/>
              <a:buChar char="Ø"/>
            </a:pPr>
            <a:r>
              <a:rPr lang="en-GB" dirty="0"/>
              <a:t>Eggs</a:t>
            </a:r>
          </a:p>
          <a:p>
            <a:pPr>
              <a:buFont typeface="Wingdings" pitchFamily="2" charset="2"/>
              <a:buChar char="Ø"/>
            </a:pPr>
            <a:r>
              <a:rPr lang="en-GB" dirty="0"/>
              <a:t>Fish</a:t>
            </a:r>
          </a:p>
          <a:p>
            <a:pPr>
              <a:buFont typeface="Wingdings" pitchFamily="2" charset="2"/>
              <a:buChar char="Ø"/>
            </a:pPr>
            <a:r>
              <a:rPr lang="en-GB" dirty="0"/>
              <a:t>“milk and milk products”</a:t>
            </a:r>
          </a:p>
          <a:p>
            <a:pPr>
              <a:buFont typeface="Wingdings" pitchFamily="2" charset="2"/>
              <a:buChar char="Ø"/>
            </a:pPr>
            <a:r>
              <a:rPr lang="en-GB" dirty="0"/>
              <a:t>meat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2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2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20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20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Manganese</a:t>
            </a:r>
            <a:endParaRPr lang="en-US" sz="1800" dirty="0"/>
          </a:p>
        </p:txBody>
      </p:sp>
      <p:sp>
        <p:nvSpPr>
          <p:cNvPr id="3" name="Content Placeholder 2"/>
          <p:cNvSpPr>
            <a:spLocks noGrp="1"/>
          </p:cNvSpPr>
          <p:nvPr>
            <p:ph sz="half" idx="1"/>
          </p:nvPr>
        </p:nvSpPr>
        <p:spPr>
          <a:xfrm>
            <a:off x="683568" y="1772816"/>
            <a:ext cx="3958208" cy="4536504"/>
          </a:xfrm>
        </p:spPr>
        <p:txBody>
          <a:bodyPr/>
          <a:lstStyle/>
          <a:p>
            <a:pPr>
              <a:buFont typeface="Wingdings" pitchFamily="2" charset="2"/>
              <a:buChar char="Ø"/>
            </a:pPr>
            <a:r>
              <a:rPr lang="en-GB" sz="2000" dirty="0"/>
              <a:t>Required by the body to produce healthy connective tissues like bone matrix and cartilage</a:t>
            </a:r>
          </a:p>
          <a:p>
            <a:pPr>
              <a:buFont typeface="Wingdings" pitchFamily="2" charset="2"/>
              <a:buChar char="Ø"/>
            </a:pPr>
            <a:r>
              <a:rPr lang="en-GB" sz="2000" dirty="0"/>
              <a:t>Present in all plant tissues but especially in the leaves and seeds</a:t>
            </a:r>
          </a:p>
          <a:p>
            <a:pPr>
              <a:buFont typeface="Wingdings" pitchFamily="2" charset="2"/>
              <a:buChar char="Ø"/>
            </a:pPr>
            <a:r>
              <a:rPr lang="en-GB" sz="2000" dirty="0"/>
              <a:t>Important factor in energy metabolism</a:t>
            </a:r>
          </a:p>
          <a:p>
            <a:pPr>
              <a:buFont typeface="Wingdings" pitchFamily="2" charset="2"/>
              <a:buChar char="Ø"/>
            </a:pPr>
            <a:r>
              <a:rPr lang="en-GB" sz="2000" dirty="0"/>
              <a:t>Many soils are depleted of this mineral and synthetic fertilisers don’t contain it</a:t>
            </a:r>
          </a:p>
        </p:txBody>
      </p:sp>
      <p:sp>
        <p:nvSpPr>
          <p:cNvPr id="4" name="Content Placeholder 3"/>
          <p:cNvSpPr>
            <a:spLocks noGrp="1"/>
          </p:cNvSpPr>
          <p:nvPr>
            <p:ph sz="half" idx="2"/>
          </p:nvPr>
        </p:nvSpPr>
        <p:spPr>
          <a:xfrm>
            <a:off x="4648200" y="1772816"/>
            <a:ext cx="3810000" cy="4323184"/>
          </a:xfrm>
        </p:spPr>
        <p:txBody>
          <a:bodyPr/>
          <a:lstStyle/>
          <a:p>
            <a:pPr>
              <a:buFont typeface="Wingdings" pitchFamily="2" charset="2"/>
              <a:buChar char="Ø"/>
            </a:pPr>
            <a:r>
              <a:rPr lang="en-GB" sz="2000" dirty="0"/>
              <a:t>Similarly to iron, poor absorption is found in the intestines because of the alkaline environment</a:t>
            </a:r>
          </a:p>
          <a:p>
            <a:pPr>
              <a:buNone/>
            </a:pPr>
            <a:r>
              <a:rPr lang="en-GB" sz="2000" dirty="0"/>
              <a:t>Sources include:</a:t>
            </a:r>
          </a:p>
          <a:p>
            <a:pPr>
              <a:buFont typeface="Wingdings" pitchFamily="2" charset="2"/>
              <a:buChar char="Ø"/>
            </a:pPr>
            <a:r>
              <a:rPr lang="en-GB" sz="2000" i="1" dirty="0">
                <a:solidFill>
                  <a:srgbClr val="002060"/>
                </a:solidFill>
              </a:rPr>
              <a:t>Red raspberry leaf (twice as high!)</a:t>
            </a:r>
          </a:p>
          <a:p>
            <a:pPr>
              <a:buFont typeface="Wingdings" pitchFamily="2" charset="2"/>
              <a:buChar char="Ø"/>
            </a:pPr>
            <a:r>
              <a:rPr lang="en-GB" sz="2000" i="1" dirty="0">
                <a:solidFill>
                  <a:srgbClr val="002060"/>
                </a:solidFill>
              </a:rPr>
              <a:t>Grapevine herb</a:t>
            </a:r>
          </a:p>
          <a:p>
            <a:pPr>
              <a:buFont typeface="Wingdings" pitchFamily="2" charset="2"/>
              <a:buChar char="Ø"/>
            </a:pPr>
            <a:r>
              <a:rPr lang="en-GB" sz="2000" i="1" dirty="0">
                <a:solidFill>
                  <a:srgbClr val="002060"/>
                </a:solidFill>
              </a:rPr>
              <a:t>Ginger root</a:t>
            </a:r>
          </a:p>
          <a:p>
            <a:pPr>
              <a:buFont typeface="Wingdings" pitchFamily="2" charset="2"/>
              <a:buChar char="Ø"/>
            </a:pPr>
            <a:r>
              <a:rPr lang="en-GB" sz="2000" i="1" dirty="0">
                <a:solidFill>
                  <a:srgbClr val="002060"/>
                </a:solidFill>
              </a:rPr>
              <a:t>Blue </a:t>
            </a:r>
            <a:r>
              <a:rPr lang="en-GB" sz="2000" i="1" dirty="0" err="1">
                <a:solidFill>
                  <a:srgbClr val="002060"/>
                </a:solidFill>
              </a:rPr>
              <a:t>Cohosh</a:t>
            </a:r>
            <a:r>
              <a:rPr lang="en-GB" sz="2000" i="1" dirty="0">
                <a:solidFill>
                  <a:srgbClr val="002060"/>
                </a:solidFill>
              </a:rPr>
              <a:t> root</a:t>
            </a:r>
          </a:p>
          <a:p>
            <a:pPr>
              <a:buFont typeface="Wingdings" pitchFamily="2" charset="2"/>
              <a:buChar char="Ø"/>
            </a:pPr>
            <a:r>
              <a:rPr lang="en-GB" sz="2000" i="1" dirty="0">
                <a:solidFill>
                  <a:srgbClr val="002060"/>
                </a:solidFill>
              </a:rPr>
              <a:t>Hibiscus flower</a:t>
            </a:r>
          </a:p>
          <a:p>
            <a:pPr>
              <a:buFont typeface="Wingdings" pitchFamily="2" charset="2"/>
              <a:buChar char="Ø"/>
            </a:pPr>
            <a:r>
              <a:rPr lang="en-GB" sz="2000" i="1" dirty="0">
                <a:solidFill>
                  <a:srgbClr val="002060"/>
                </a:solidFill>
              </a:rPr>
              <a:t>Milk thistle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Silicon</a:t>
            </a:r>
            <a:endParaRPr lang="en-US" sz="1800" dirty="0"/>
          </a:p>
        </p:txBody>
      </p:sp>
      <p:sp>
        <p:nvSpPr>
          <p:cNvPr id="3" name="Content Placeholder 2"/>
          <p:cNvSpPr>
            <a:spLocks noGrp="1"/>
          </p:cNvSpPr>
          <p:nvPr>
            <p:ph sz="half" idx="1"/>
          </p:nvPr>
        </p:nvSpPr>
        <p:spPr>
          <a:xfrm>
            <a:off x="683568" y="1772816"/>
            <a:ext cx="3958208" cy="4536504"/>
          </a:xfrm>
        </p:spPr>
        <p:txBody>
          <a:bodyPr/>
          <a:lstStyle/>
          <a:p>
            <a:pPr>
              <a:buFont typeface="Wingdings" pitchFamily="2" charset="2"/>
              <a:buChar char="Ø"/>
            </a:pPr>
            <a:endParaRPr lang="en-GB" sz="2000" dirty="0"/>
          </a:p>
          <a:p>
            <a:pPr>
              <a:buFont typeface="Wingdings" pitchFamily="2" charset="2"/>
              <a:buChar char="Ø"/>
            </a:pPr>
            <a:r>
              <a:rPr lang="en-GB" sz="2000" dirty="0"/>
              <a:t>Only a minute amount of silicon is found dissolved in the living tissues of plants and animals.  Its purpose in the body is within the skeletal system where it gives strength to the bones</a:t>
            </a:r>
          </a:p>
        </p:txBody>
      </p:sp>
      <p:sp>
        <p:nvSpPr>
          <p:cNvPr id="4" name="Content Placeholder 3"/>
          <p:cNvSpPr>
            <a:spLocks noGrp="1"/>
          </p:cNvSpPr>
          <p:nvPr>
            <p:ph sz="half" idx="2"/>
          </p:nvPr>
        </p:nvSpPr>
        <p:spPr>
          <a:xfrm>
            <a:off x="4648200" y="1772816"/>
            <a:ext cx="3810000" cy="4323184"/>
          </a:xfrm>
        </p:spPr>
        <p:txBody>
          <a:bodyPr/>
          <a:lstStyle/>
          <a:p>
            <a:pPr>
              <a:buNone/>
            </a:pPr>
            <a:r>
              <a:rPr lang="en-GB" sz="2000" dirty="0"/>
              <a:t>Sources of this mineral is found:</a:t>
            </a:r>
          </a:p>
          <a:p>
            <a:pPr>
              <a:buFont typeface="Wingdings" pitchFamily="2" charset="2"/>
              <a:buChar char="Ø"/>
            </a:pPr>
            <a:r>
              <a:rPr lang="en-GB" sz="2000" i="1" dirty="0">
                <a:solidFill>
                  <a:srgbClr val="002060"/>
                </a:solidFill>
              </a:rPr>
              <a:t>Horsetail herb</a:t>
            </a:r>
          </a:p>
          <a:p>
            <a:pPr>
              <a:buFont typeface="Wingdings" pitchFamily="2" charset="2"/>
              <a:buChar char="Ø"/>
            </a:pPr>
            <a:r>
              <a:rPr lang="en-GB" sz="2000" i="1" dirty="0">
                <a:solidFill>
                  <a:srgbClr val="002060"/>
                </a:solidFill>
              </a:rPr>
              <a:t>Echinacea root</a:t>
            </a:r>
          </a:p>
          <a:p>
            <a:pPr>
              <a:buFont typeface="Wingdings" pitchFamily="2" charset="2"/>
              <a:buChar char="Ø"/>
            </a:pPr>
            <a:r>
              <a:rPr lang="en-GB" sz="2000" i="1" dirty="0">
                <a:solidFill>
                  <a:srgbClr val="002060"/>
                </a:solidFill>
              </a:rPr>
              <a:t>Ginger root</a:t>
            </a:r>
          </a:p>
          <a:p>
            <a:pPr>
              <a:buFont typeface="Wingdings" pitchFamily="2" charset="2"/>
              <a:buChar char="Ø"/>
            </a:pPr>
            <a:r>
              <a:rPr lang="en-GB" sz="2000" i="1" dirty="0">
                <a:solidFill>
                  <a:srgbClr val="002060"/>
                </a:solidFill>
              </a:rPr>
              <a:t>Burdock root</a:t>
            </a:r>
          </a:p>
          <a:p>
            <a:pPr>
              <a:buFont typeface="Wingdings" pitchFamily="2" charset="2"/>
              <a:buChar char="Ø"/>
            </a:pPr>
            <a:r>
              <a:rPr lang="en-GB" sz="2000" i="1" dirty="0">
                <a:solidFill>
                  <a:srgbClr val="002060"/>
                </a:solidFill>
              </a:rPr>
              <a:t>Thyme herb</a:t>
            </a:r>
          </a:p>
          <a:p>
            <a:pPr>
              <a:buFont typeface="Wingdings" pitchFamily="2" charset="2"/>
              <a:buChar char="Ø"/>
            </a:pPr>
            <a:r>
              <a:rPr lang="en-GB" sz="2000" i="1" dirty="0" err="1">
                <a:solidFill>
                  <a:srgbClr val="002060"/>
                </a:solidFill>
              </a:rPr>
              <a:t>Tumeric</a:t>
            </a:r>
            <a:r>
              <a:rPr lang="en-GB" sz="2000" i="1" dirty="0">
                <a:solidFill>
                  <a:srgbClr val="002060"/>
                </a:solidFill>
              </a:rPr>
              <a:t> seed</a:t>
            </a:r>
          </a:p>
          <a:p>
            <a:pPr>
              <a:buFont typeface="Wingdings" pitchFamily="2" charset="2"/>
              <a:buChar char="Ø"/>
            </a:pPr>
            <a:r>
              <a:rPr lang="en-GB" sz="2000" i="1" dirty="0" err="1">
                <a:solidFill>
                  <a:srgbClr val="002060"/>
                </a:solidFill>
              </a:rPr>
              <a:t>Licorice</a:t>
            </a:r>
            <a:endParaRPr lang="en-GB" sz="2000" i="1" dirty="0">
              <a:solidFill>
                <a:srgbClr val="002060"/>
              </a:solidFill>
            </a:endParaRPr>
          </a:p>
          <a:p>
            <a:pPr>
              <a:buFont typeface="Wingdings" pitchFamily="2" charset="2"/>
              <a:buChar char="Ø"/>
            </a:pPr>
            <a:r>
              <a:rPr lang="en-GB" sz="2000" i="1" dirty="0">
                <a:solidFill>
                  <a:srgbClr val="002060"/>
                </a:solidFill>
              </a:rPr>
              <a:t>Chickweed</a:t>
            </a:r>
          </a:p>
          <a:p>
            <a:pPr>
              <a:buFont typeface="Wingdings" pitchFamily="2" charset="2"/>
              <a:buChar char="Ø"/>
            </a:pPr>
            <a:r>
              <a:rPr lang="en-GB" sz="2000" i="1" dirty="0">
                <a:solidFill>
                  <a:srgbClr val="002060"/>
                </a:solidFill>
              </a:rPr>
              <a:t>Lemon grass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Selenium</a:t>
            </a:r>
            <a:endParaRPr lang="en-US" sz="1800" dirty="0"/>
          </a:p>
        </p:txBody>
      </p:sp>
      <p:sp>
        <p:nvSpPr>
          <p:cNvPr id="3" name="Content Placeholder 2"/>
          <p:cNvSpPr>
            <a:spLocks noGrp="1"/>
          </p:cNvSpPr>
          <p:nvPr>
            <p:ph sz="half" idx="1"/>
          </p:nvPr>
        </p:nvSpPr>
        <p:spPr>
          <a:xfrm>
            <a:off x="683568" y="1772816"/>
            <a:ext cx="3958208" cy="4536504"/>
          </a:xfrm>
        </p:spPr>
        <p:txBody>
          <a:bodyPr/>
          <a:lstStyle/>
          <a:p>
            <a:pPr>
              <a:buFont typeface="Wingdings" pitchFamily="2" charset="2"/>
              <a:buChar char="Ø"/>
            </a:pPr>
            <a:r>
              <a:rPr lang="en-GB" sz="2000" dirty="0"/>
              <a:t>Acts as the body’s antioxidant preventing the conversion of hazardous free radicals into carcinogens.  This happens within the cell where it protects the DNA structure from damage therefore it’s a </a:t>
            </a:r>
            <a:r>
              <a:rPr lang="en-GB" sz="2000" b="1" dirty="0"/>
              <a:t>cancer preventative</a:t>
            </a:r>
          </a:p>
          <a:p>
            <a:pPr>
              <a:buFont typeface="Wingdings" pitchFamily="2" charset="2"/>
              <a:buChar char="Ø"/>
            </a:pPr>
            <a:r>
              <a:rPr lang="en-GB" sz="2000" dirty="0"/>
              <a:t>Chemically behaves like Sulphur in certain amino acids (concentration dependant on soil content)</a:t>
            </a:r>
          </a:p>
        </p:txBody>
      </p:sp>
      <p:sp>
        <p:nvSpPr>
          <p:cNvPr id="4" name="Content Placeholder 3"/>
          <p:cNvSpPr>
            <a:spLocks noGrp="1"/>
          </p:cNvSpPr>
          <p:nvPr>
            <p:ph sz="half" idx="2"/>
          </p:nvPr>
        </p:nvSpPr>
        <p:spPr>
          <a:xfrm>
            <a:off x="4648200" y="1772816"/>
            <a:ext cx="3810000" cy="4323184"/>
          </a:xfrm>
        </p:spPr>
        <p:txBody>
          <a:bodyPr/>
          <a:lstStyle/>
          <a:p>
            <a:pPr>
              <a:buFont typeface="Wingdings" pitchFamily="2" charset="2"/>
              <a:buChar char="Ø"/>
            </a:pPr>
            <a:r>
              <a:rPr lang="en-GB" sz="2000" dirty="0"/>
              <a:t>A correlation between low selenium levels and high rates of cardiovascular disease</a:t>
            </a:r>
          </a:p>
          <a:p>
            <a:pPr>
              <a:buFont typeface="Wingdings" pitchFamily="2" charset="2"/>
              <a:buChar char="Ø"/>
            </a:pPr>
            <a:endParaRPr lang="en-GB" sz="2000" dirty="0"/>
          </a:p>
          <a:p>
            <a:pPr>
              <a:buFont typeface="Wingdings" pitchFamily="2" charset="2"/>
              <a:buChar char="Ø"/>
            </a:pPr>
            <a:r>
              <a:rPr lang="en-GB" sz="2000" dirty="0"/>
              <a:t>Performs the same as Vitamin E. Deficiencies of: irritability, fatigue, nail, hair and teeth damage can be supplemented by Vitamin E or selenium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3466728" cy="648072"/>
          </a:xfrm>
        </p:spPr>
        <p:txBody>
          <a:bodyPr/>
          <a:lstStyle/>
          <a:p>
            <a:pPr algn="ctr"/>
            <a:r>
              <a:rPr lang="en-GB" sz="2200" dirty="0"/>
              <a:t>Selenium</a:t>
            </a:r>
            <a:endParaRPr lang="en-US" sz="2200" dirty="0"/>
          </a:p>
        </p:txBody>
      </p:sp>
      <p:sp>
        <p:nvSpPr>
          <p:cNvPr id="3" name="Content Placeholder 2"/>
          <p:cNvSpPr>
            <a:spLocks noGrp="1"/>
          </p:cNvSpPr>
          <p:nvPr>
            <p:ph idx="1"/>
          </p:nvPr>
        </p:nvSpPr>
        <p:spPr>
          <a:xfrm>
            <a:off x="3995936" y="404664"/>
            <a:ext cx="4690864" cy="5721499"/>
          </a:xfrm>
        </p:spPr>
        <p:txBody>
          <a:bodyPr/>
          <a:lstStyle/>
          <a:p>
            <a:pPr>
              <a:buFont typeface="Wingdings" pitchFamily="2" charset="2"/>
              <a:buChar char="Ø"/>
            </a:pPr>
            <a:r>
              <a:rPr lang="en-GB" sz="2400" dirty="0"/>
              <a:t>Best sources are found in fish and grains (especially grains grown in selenium rich soils- NW plains of US)</a:t>
            </a:r>
          </a:p>
          <a:p>
            <a:pPr>
              <a:buNone/>
            </a:pPr>
            <a:endParaRPr lang="en-GB" sz="2400" dirty="0"/>
          </a:p>
          <a:p>
            <a:pPr>
              <a:buFont typeface="Wingdings" pitchFamily="2" charset="2"/>
              <a:buChar char="§"/>
            </a:pPr>
            <a:r>
              <a:rPr lang="en-GB" sz="2000" i="1" dirty="0">
                <a:solidFill>
                  <a:srgbClr val="808000"/>
                </a:solidFill>
              </a:rPr>
              <a:t>Hibiscus flower</a:t>
            </a:r>
          </a:p>
          <a:p>
            <a:pPr>
              <a:buFont typeface="Wingdings" pitchFamily="2" charset="2"/>
              <a:buChar char="§"/>
            </a:pPr>
            <a:r>
              <a:rPr lang="en-GB" sz="2000" i="1" dirty="0">
                <a:solidFill>
                  <a:srgbClr val="808000"/>
                </a:solidFill>
              </a:rPr>
              <a:t>Catnip herb</a:t>
            </a:r>
          </a:p>
          <a:p>
            <a:pPr>
              <a:buFont typeface="Wingdings" pitchFamily="2" charset="2"/>
              <a:buChar char="§"/>
            </a:pPr>
            <a:r>
              <a:rPr lang="en-GB" sz="2000" i="1" dirty="0">
                <a:solidFill>
                  <a:srgbClr val="808000"/>
                </a:solidFill>
              </a:rPr>
              <a:t>Dog grass</a:t>
            </a:r>
          </a:p>
          <a:p>
            <a:pPr>
              <a:buFont typeface="Wingdings" pitchFamily="2" charset="2"/>
              <a:buChar char="§"/>
            </a:pPr>
            <a:r>
              <a:rPr lang="en-GB" sz="2000" i="1" dirty="0">
                <a:solidFill>
                  <a:srgbClr val="808000"/>
                </a:solidFill>
              </a:rPr>
              <a:t>Milk thistle</a:t>
            </a:r>
          </a:p>
          <a:p>
            <a:pPr>
              <a:buFont typeface="Wingdings" pitchFamily="2" charset="2"/>
              <a:buChar char="§"/>
            </a:pPr>
            <a:r>
              <a:rPr lang="en-GB" sz="2000" i="1" dirty="0">
                <a:solidFill>
                  <a:srgbClr val="808000"/>
                </a:solidFill>
              </a:rPr>
              <a:t>Lemon grass</a:t>
            </a:r>
          </a:p>
          <a:p>
            <a:pPr>
              <a:buFont typeface="Wingdings" pitchFamily="2" charset="2"/>
              <a:buChar char="§"/>
            </a:pPr>
            <a:r>
              <a:rPr lang="en-GB" sz="2000" i="1" dirty="0">
                <a:solidFill>
                  <a:srgbClr val="808000"/>
                </a:solidFill>
              </a:rPr>
              <a:t>Blue </a:t>
            </a:r>
            <a:r>
              <a:rPr lang="en-GB" sz="2000" i="1" dirty="0" err="1">
                <a:solidFill>
                  <a:srgbClr val="808000"/>
                </a:solidFill>
              </a:rPr>
              <a:t>Cohosh</a:t>
            </a:r>
            <a:r>
              <a:rPr lang="en-GB" sz="2000" i="1" dirty="0">
                <a:solidFill>
                  <a:srgbClr val="808000"/>
                </a:solidFill>
              </a:rPr>
              <a:t> root</a:t>
            </a:r>
          </a:p>
          <a:p>
            <a:pPr>
              <a:buFont typeface="Wingdings" pitchFamily="2" charset="2"/>
              <a:buChar char="§"/>
            </a:pPr>
            <a:r>
              <a:rPr lang="en-GB" sz="2000" i="1" dirty="0">
                <a:solidFill>
                  <a:srgbClr val="808000"/>
                </a:solidFill>
              </a:rPr>
              <a:t>Black </a:t>
            </a:r>
            <a:r>
              <a:rPr lang="en-GB" sz="2000" i="1" dirty="0" err="1">
                <a:solidFill>
                  <a:srgbClr val="808000"/>
                </a:solidFill>
              </a:rPr>
              <a:t>Cohosh</a:t>
            </a:r>
            <a:r>
              <a:rPr lang="en-GB" sz="2000" i="1" dirty="0">
                <a:solidFill>
                  <a:srgbClr val="808000"/>
                </a:solidFill>
              </a:rPr>
              <a:t> root</a:t>
            </a:r>
          </a:p>
          <a:p>
            <a:pPr>
              <a:buFont typeface="Wingdings" pitchFamily="2" charset="2"/>
              <a:buChar char="§"/>
            </a:pPr>
            <a:r>
              <a:rPr lang="en-GB" sz="2000" i="1" dirty="0">
                <a:solidFill>
                  <a:srgbClr val="808000"/>
                </a:solidFill>
              </a:rPr>
              <a:t>Pumpkin seed</a:t>
            </a:r>
          </a:p>
          <a:p>
            <a:pPr>
              <a:buFont typeface="Wingdings" pitchFamily="2" charset="2"/>
              <a:buChar char="§"/>
            </a:pPr>
            <a:r>
              <a:rPr lang="en-GB" sz="2000" i="1" dirty="0">
                <a:solidFill>
                  <a:srgbClr val="808000"/>
                </a:solidFill>
              </a:rPr>
              <a:t>Sarsaparilla root</a:t>
            </a:r>
            <a:endParaRPr lang="en-US" sz="2000" i="1" dirty="0">
              <a:solidFill>
                <a:srgbClr val="808000"/>
              </a:solidFill>
            </a:endParaRPr>
          </a:p>
        </p:txBody>
      </p:sp>
      <p:sp>
        <p:nvSpPr>
          <p:cNvPr id="4" name="Text Placeholder 3"/>
          <p:cNvSpPr>
            <a:spLocks noGrp="1"/>
          </p:cNvSpPr>
          <p:nvPr>
            <p:ph type="body" sz="half" idx="2"/>
          </p:nvPr>
        </p:nvSpPr>
        <p:spPr>
          <a:xfrm>
            <a:off x="457200" y="1268760"/>
            <a:ext cx="3466728" cy="4968552"/>
          </a:xfrm>
        </p:spPr>
        <p:txBody>
          <a:bodyPr/>
          <a:lstStyle/>
          <a:p>
            <a:pPr>
              <a:buFont typeface="Wingdings" pitchFamily="2" charset="2"/>
              <a:buChar char="Ø"/>
            </a:pPr>
            <a:r>
              <a:rPr lang="en-GB" sz="2000" dirty="0"/>
              <a:t>Highly concentrated in the pancreas, pituitary gland and liver. Supplementation can boost antibody production thus strengthening the immune system</a:t>
            </a:r>
          </a:p>
          <a:p>
            <a:pPr>
              <a:buFont typeface="Wingdings" pitchFamily="2" charset="2"/>
              <a:buChar char="Ø"/>
            </a:pPr>
            <a:r>
              <a:rPr lang="en-GB" sz="2000" dirty="0"/>
              <a:t>It is a </a:t>
            </a:r>
            <a:r>
              <a:rPr lang="en-GB" sz="2000" b="1" dirty="0"/>
              <a:t>toxic mineral</a:t>
            </a:r>
            <a:r>
              <a:rPr lang="en-GB" sz="2000" dirty="0"/>
              <a:t>. High doses can result in sterility and convulsions.</a:t>
            </a:r>
          </a:p>
          <a:p>
            <a:pPr>
              <a:buFont typeface="Wingdings" pitchFamily="2" charset="2"/>
              <a:buChar char="Ø"/>
            </a:pPr>
            <a:r>
              <a:rPr lang="en-GB" sz="2000" dirty="0"/>
              <a:t>Fruits and vegetables are poor sources of selenium (because of soil content).</a:t>
            </a:r>
            <a:endParaRPr lang="en-US"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Fluorine</a:t>
            </a:r>
            <a:endParaRPr lang="en-US" dirty="0"/>
          </a:p>
        </p:txBody>
      </p:sp>
      <p:sp>
        <p:nvSpPr>
          <p:cNvPr id="3" name="Content Placeholder 2"/>
          <p:cNvSpPr>
            <a:spLocks noGrp="1"/>
          </p:cNvSpPr>
          <p:nvPr>
            <p:ph sz="half" idx="1"/>
          </p:nvPr>
        </p:nvSpPr>
        <p:spPr>
          <a:xfrm>
            <a:off x="685800" y="1772816"/>
            <a:ext cx="3810000" cy="4323184"/>
          </a:xfrm>
        </p:spPr>
        <p:txBody>
          <a:bodyPr/>
          <a:lstStyle/>
          <a:p>
            <a:r>
              <a:rPr lang="en-GB" sz="2000" dirty="0"/>
              <a:t>Usually found as a compound such as sodium fluoride.</a:t>
            </a:r>
          </a:p>
          <a:p>
            <a:r>
              <a:rPr lang="en-GB" sz="2000" dirty="0"/>
              <a:t>Added to water supplies or toothpaste in order to reduce tooth decay</a:t>
            </a:r>
          </a:p>
          <a:p>
            <a:r>
              <a:rPr lang="en-GB" sz="2000" dirty="0"/>
              <a:t>Fluorine presence strengthen tooth enamel</a:t>
            </a:r>
            <a:endParaRPr lang="en-US" sz="2000" dirty="0"/>
          </a:p>
        </p:txBody>
      </p:sp>
      <p:sp>
        <p:nvSpPr>
          <p:cNvPr id="4" name="Content Placeholder 3"/>
          <p:cNvSpPr>
            <a:spLocks noGrp="1"/>
          </p:cNvSpPr>
          <p:nvPr>
            <p:ph sz="half" idx="2"/>
          </p:nvPr>
        </p:nvSpPr>
        <p:spPr>
          <a:xfrm>
            <a:off x="4648200" y="1772816"/>
            <a:ext cx="3810000" cy="4323184"/>
          </a:xfrm>
        </p:spPr>
        <p:txBody>
          <a:bodyPr/>
          <a:lstStyle/>
          <a:p>
            <a:pPr>
              <a:buNone/>
            </a:pPr>
            <a:r>
              <a:rPr lang="en-GB" sz="2000" dirty="0"/>
              <a:t>Natural sources of fluoride include:</a:t>
            </a:r>
          </a:p>
          <a:p>
            <a:pPr>
              <a:buFont typeface="Wingdings" pitchFamily="2" charset="2"/>
              <a:buChar char="Ø"/>
            </a:pPr>
            <a:r>
              <a:rPr lang="en-GB" sz="2000" i="1" dirty="0">
                <a:solidFill>
                  <a:srgbClr val="002060"/>
                </a:solidFill>
              </a:rPr>
              <a:t>Raisins</a:t>
            </a:r>
          </a:p>
          <a:p>
            <a:pPr>
              <a:buFont typeface="Wingdings" pitchFamily="2" charset="2"/>
              <a:buChar char="Ø"/>
            </a:pPr>
            <a:r>
              <a:rPr lang="en-GB" sz="2000" i="1" dirty="0">
                <a:solidFill>
                  <a:srgbClr val="002060"/>
                </a:solidFill>
              </a:rPr>
              <a:t>Table wine (fermented grape juice)</a:t>
            </a:r>
          </a:p>
          <a:p>
            <a:pPr>
              <a:buFont typeface="Wingdings" pitchFamily="2" charset="2"/>
              <a:buChar char="Ø"/>
            </a:pPr>
            <a:r>
              <a:rPr lang="en-GB" sz="2000" i="1" dirty="0">
                <a:solidFill>
                  <a:srgbClr val="002060"/>
                </a:solidFill>
              </a:rPr>
              <a:t>Tap water</a:t>
            </a:r>
          </a:p>
          <a:p>
            <a:pPr>
              <a:buFont typeface="Wingdings" pitchFamily="2" charset="2"/>
              <a:buChar char="Ø"/>
            </a:pPr>
            <a:r>
              <a:rPr lang="en-GB" sz="2000" i="1" dirty="0">
                <a:solidFill>
                  <a:srgbClr val="002060"/>
                </a:solidFill>
              </a:rPr>
              <a:t>Baked potatoes</a:t>
            </a:r>
          </a:p>
          <a:p>
            <a:pPr>
              <a:buFont typeface="Wingdings" pitchFamily="2" charset="2"/>
              <a:buChar char="Ø"/>
            </a:pPr>
            <a:r>
              <a:rPr lang="en-GB" sz="2000" i="1" dirty="0">
                <a:solidFill>
                  <a:srgbClr val="002060"/>
                </a:solidFill>
              </a:rPr>
              <a:t>Carrots</a:t>
            </a:r>
            <a:endParaRPr lang="en-US" sz="2000" i="1" dirty="0">
              <a:solidFill>
                <a:srgbClr val="00206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Iodine</a:t>
            </a:r>
            <a:endParaRPr lang="en-US" dirty="0"/>
          </a:p>
        </p:txBody>
      </p:sp>
      <p:sp>
        <p:nvSpPr>
          <p:cNvPr id="3" name="Content Placeholder 2"/>
          <p:cNvSpPr>
            <a:spLocks noGrp="1"/>
          </p:cNvSpPr>
          <p:nvPr>
            <p:ph sz="half" idx="1"/>
          </p:nvPr>
        </p:nvSpPr>
        <p:spPr>
          <a:xfrm>
            <a:off x="685800" y="1772816"/>
            <a:ext cx="3810000" cy="4323184"/>
          </a:xfrm>
        </p:spPr>
        <p:txBody>
          <a:bodyPr/>
          <a:lstStyle/>
          <a:p>
            <a:r>
              <a:rPr lang="en-GB" sz="2000" dirty="0"/>
              <a:t>Your thyroid gland needs iodine to produce its hormones</a:t>
            </a:r>
          </a:p>
          <a:p>
            <a:r>
              <a:rPr lang="en-GB" sz="2000" dirty="0"/>
              <a:t>Deficiencies can lead to hypothyroidism (inflammation) which results in fatigue, muscle fatigue/weakness and weight gain.</a:t>
            </a:r>
            <a:endParaRPr lang="en-US" sz="2000" dirty="0"/>
          </a:p>
        </p:txBody>
      </p:sp>
      <p:sp>
        <p:nvSpPr>
          <p:cNvPr id="4" name="Content Placeholder 3"/>
          <p:cNvSpPr>
            <a:spLocks noGrp="1"/>
          </p:cNvSpPr>
          <p:nvPr>
            <p:ph sz="half" idx="2"/>
          </p:nvPr>
        </p:nvSpPr>
        <p:spPr>
          <a:xfrm>
            <a:off x="4648200" y="1772816"/>
            <a:ext cx="3810000" cy="4323184"/>
          </a:xfrm>
        </p:spPr>
        <p:txBody>
          <a:bodyPr/>
          <a:lstStyle/>
          <a:p>
            <a:pPr>
              <a:buNone/>
            </a:pPr>
            <a:r>
              <a:rPr lang="en-GB" sz="2000" dirty="0"/>
              <a:t>Natural sources of iodine include:</a:t>
            </a:r>
          </a:p>
          <a:p>
            <a:pPr>
              <a:buFont typeface="Wingdings" pitchFamily="2" charset="2"/>
              <a:buChar char="Ø"/>
            </a:pPr>
            <a:r>
              <a:rPr lang="en-GB" sz="2000" i="1" dirty="0">
                <a:solidFill>
                  <a:srgbClr val="002060"/>
                </a:solidFill>
              </a:rPr>
              <a:t>Seaweed (Kombu kelp, wakame)</a:t>
            </a:r>
          </a:p>
          <a:p>
            <a:pPr>
              <a:buFont typeface="Wingdings" pitchFamily="2" charset="2"/>
              <a:buChar char="Ø"/>
            </a:pPr>
            <a:r>
              <a:rPr lang="en-GB" sz="2000" i="1" dirty="0">
                <a:solidFill>
                  <a:srgbClr val="002060"/>
                </a:solidFill>
              </a:rPr>
              <a:t>Cod,  Tuna</a:t>
            </a:r>
          </a:p>
          <a:p>
            <a:pPr>
              <a:buFont typeface="Wingdings" pitchFamily="2" charset="2"/>
              <a:buChar char="Ø"/>
            </a:pPr>
            <a:r>
              <a:rPr lang="en-US" sz="2000" i="1" dirty="0">
                <a:solidFill>
                  <a:srgbClr val="002060"/>
                </a:solidFill>
              </a:rPr>
              <a:t>Iodized salt (1/2 teaspoon per day)</a:t>
            </a:r>
          </a:p>
          <a:p>
            <a:pPr>
              <a:buFont typeface="Wingdings" pitchFamily="2" charset="2"/>
              <a:buChar char="Ø"/>
            </a:pPr>
            <a:r>
              <a:rPr lang="en-US" sz="2000" i="1" dirty="0">
                <a:solidFill>
                  <a:srgbClr val="002060"/>
                </a:solidFill>
              </a:rPr>
              <a:t>*Eggs</a:t>
            </a:r>
          </a:p>
          <a:p>
            <a:pPr>
              <a:buFont typeface="Wingdings" pitchFamily="2" charset="2"/>
              <a:buChar char="Ø"/>
            </a:pPr>
            <a:r>
              <a:rPr lang="en-US" sz="2000" i="1" dirty="0">
                <a:solidFill>
                  <a:srgbClr val="002060"/>
                </a:solidFill>
              </a:rPr>
              <a:t>Prunes (dried plums)</a:t>
            </a:r>
          </a:p>
          <a:p>
            <a:pPr>
              <a:buFont typeface="Wingdings" pitchFamily="2" charset="2"/>
              <a:buChar char="Ø"/>
            </a:pPr>
            <a:r>
              <a:rPr lang="en-US" sz="2000" i="1" dirty="0">
                <a:solidFill>
                  <a:srgbClr val="002060"/>
                </a:solidFill>
              </a:rPr>
              <a:t>Lima beans</a:t>
            </a:r>
          </a:p>
          <a:p>
            <a:pPr>
              <a:buFont typeface="Wingdings" pitchFamily="2" charset="2"/>
              <a:buChar char="Ø"/>
            </a:pPr>
            <a:endParaRPr lang="en-US" sz="2000" i="1" dirty="0">
              <a:solidFill>
                <a:srgbClr val="808000"/>
              </a:solidFill>
            </a:endParaRPr>
          </a:p>
          <a:p>
            <a:pPr>
              <a:buFont typeface="Wingdings" pitchFamily="2" charset="2"/>
              <a:buChar char="Ø"/>
            </a:pPr>
            <a:endParaRPr lang="en-US" sz="2000" i="1" dirty="0">
              <a:solidFill>
                <a:srgbClr val="808000"/>
              </a:solidFill>
            </a:endParaRPr>
          </a:p>
        </p:txBody>
      </p:sp>
    </p:spTree>
    <p:extLst>
      <p:ext uri="{BB962C8B-B14F-4D97-AF65-F5344CB8AC3E}">
        <p14:creationId xmlns:p14="http://schemas.microsoft.com/office/powerpoint/2010/main" val="2161837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143000"/>
          </a:xfrm>
        </p:spPr>
        <p:style>
          <a:lnRef idx="0">
            <a:schemeClr val="accent1"/>
          </a:lnRef>
          <a:fillRef idx="3">
            <a:schemeClr val="accent1"/>
          </a:fillRef>
          <a:effectRef idx="3">
            <a:schemeClr val="accent1"/>
          </a:effectRef>
          <a:fontRef idx="minor">
            <a:schemeClr val="lt1"/>
          </a:fontRef>
        </p:style>
        <p:txBody>
          <a:bodyPr/>
          <a:lstStyle/>
          <a:p>
            <a:r>
              <a:rPr lang="en-GB" dirty="0"/>
              <a:t>Fibre</a:t>
            </a:r>
            <a:endParaRPr lang="en-US" dirty="0"/>
          </a:p>
        </p:txBody>
      </p:sp>
      <p:sp>
        <p:nvSpPr>
          <p:cNvPr id="3" name="Content Placeholder 2"/>
          <p:cNvSpPr>
            <a:spLocks noGrp="1"/>
          </p:cNvSpPr>
          <p:nvPr>
            <p:ph sz="half" idx="1"/>
          </p:nvPr>
        </p:nvSpPr>
        <p:spPr>
          <a:xfrm>
            <a:off x="685800" y="1772816"/>
            <a:ext cx="3958208" cy="4536504"/>
          </a:xfrm>
        </p:spPr>
        <p:txBody>
          <a:bodyPr/>
          <a:lstStyle/>
          <a:p>
            <a:pPr>
              <a:buFont typeface="Wingdings" pitchFamily="2" charset="2"/>
              <a:buChar char="Ø"/>
            </a:pPr>
            <a:r>
              <a:rPr lang="en-GB" sz="2000" dirty="0"/>
              <a:t>Fibre is essential for the healthy function of the digestive system preventing constipation and lowering blood cholesterol</a:t>
            </a:r>
          </a:p>
          <a:p>
            <a:pPr>
              <a:buFont typeface="Wingdings" pitchFamily="2" charset="2"/>
              <a:buChar char="Ø"/>
            </a:pPr>
            <a:r>
              <a:rPr lang="en-GB" sz="2000" dirty="0"/>
              <a:t>A high fibre diet reduces the risk of bowel cancer</a:t>
            </a:r>
          </a:p>
          <a:p>
            <a:pPr>
              <a:buFont typeface="Wingdings" pitchFamily="2" charset="2"/>
              <a:buChar char="Ø"/>
            </a:pPr>
            <a:r>
              <a:rPr lang="en-GB" sz="2000" i="1" dirty="0"/>
              <a:t>Insoluble fibre</a:t>
            </a:r>
            <a:r>
              <a:rPr lang="en-GB" sz="2000" dirty="0"/>
              <a:t> creates soft bulky stools that can pass through bowels easily</a:t>
            </a:r>
          </a:p>
          <a:p>
            <a:pPr>
              <a:buFont typeface="Wingdings" pitchFamily="2" charset="2"/>
              <a:buChar char="Ø"/>
            </a:pPr>
            <a:r>
              <a:rPr lang="en-GB" sz="2000" i="1" dirty="0"/>
              <a:t>Soluble fibre</a:t>
            </a:r>
            <a:r>
              <a:rPr lang="en-GB" sz="2000" dirty="0"/>
              <a:t> helps to lower blood cholesterol and controls blood sugar</a:t>
            </a:r>
            <a:endParaRPr lang="en-US" sz="2000" i="1" dirty="0"/>
          </a:p>
        </p:txBody>
      </p:sp>
      <p:sp>
        <p:nvSpPr>
          <p:cNvPr id="4" name="Content Placeholder 3"/>
          <p:cNvSpPr>
            <a:spLocks noGrp="1"/>
          </p:cNvSpPr>
          <p:nvPr>
            <p:ph sz="half" idx="2"/>
          </p:nvPr>
        </p:nvSpPr>
        <p:spPr>
          <a:xfrm>
            <a:off x="4648200" y="1700808"/>
            <a:ext cx="3810000" cy="4395192"/>
          </a:xfrm>
        </p:spPr>
        <p:txBody>
          <a:bodyPr/>
          <a:lstStyle/>
          <a:p>
            <a:pPr>
              <a:buNone/>
            </a:pPr>
            <a:r>
              <a:rPr lang="en-GB" sz="2000" b="1" dirty="0"/>
              <a:t>Insoluble </a:t>
            </a:r>
            <a:r>
              <a:rPr lang="en-GB" sz="2000" dirty="0"/>
              <a:t>food sources include:</a:t>
            </a:r>
          </a:p>
          <a:p>
            <a:pPr>
              <a:buNone/>
            </a:pPr>
            <a:endParaRPr lang="en-GB" sz="2000" dirty="0"/>
          </a:p>
          <a:p>
            <a:pPr>
              <a:buFont typeface="Wingdings" pitchFamily="2" charset="2"/>
              <a:buChar char="Ø"/>
            </a:pPr>
            <a:r>
              <a:rPr lang="en-GB" sz="2000" dirty="0">
                <a:solidFill>
                  <a:srgbClr val="002060"/>
                </a:solidFill>
              </a:rPr>
              <a:t>Pulses</a:t>
            </a:r>
          </a:p>
          <a:p>
            <a:pPr>
              <a:buFont typeface="Wingdings" pitchFamily="2" charset="2"/>
              <a:buChar char="Ø"/>
            </a:pPr>
            <a:r>
              <a:rPr lang="en-GB" sz="2000" dirty="0">
                <a:solidFill>
                  <a:srgbClr val="002060"/>
                </a:solidFill>
              </a:rPr>
              <a:t>Whole wheat flour</a:t>
            </a:r>
          </a:p>
          <a:p>
            <a:pPr>
              <a:buFont typeface="Wingdings" pitchFamily="2" charset="2"/>
              <a:buChar char="Ø"/>
            </a:pPr>
            <a:r>
              <a:rPr lang="en-GB" sz="2000" dirty="0">
                <a:solidFill>
                  <a:srgbClr val="002060"/>
                </a:solidFill>
              </a:rPr>
              <a:t>Wholegrain bread</a:t>
            </a:r>
          </a:p>
          <a:p>
            <a:pPr>
              <a:buFont typeface="Wingdings" pitchFamily="2" charset="2"/>
              <a:buChar char="Ø"/>
            </a:pPr>
            <a:r>
              <a:rPr lang="en-GB" sz="2000" dirty="0">
                <a:solidFill>
                  <a:srgbClr val="002060"/>
                </a:solidFill>
              </a:rPr>
              <a:t>Wholegrain pasta</a:t>
            </a:r>
          </a:p>
          <a:p>
            <a:pPr>
              <a:buFont typeface="Wingdings" pitchFamily="2" charset="2"/>
              <a:buChar char="Ø"/>
            </a:pPr>
            <a:r>
              <a:rPr lang="en-GB" sz="2000" dirty="0">
                <a:solidFill>
                  <a:srgbClr val="002060"/>
                </a:solidFill>
              </a:rPr>
              <a:t>Wholegrain cereals</a:t>
            </a:r>
          </a:p>
          <a:p>
            <a:pPr>
              <a:buFont typeface="Wingdings" pitchFamily="2" charset="2"/>
              <a:buChar char="Ø"/>
            </a:pPr>
            <a:r>
              <a:rPr lang="en-GB" sz="2000" dirty="0">
                <a:solidFill>
                  <a:srgbClr val="002060"/>
                </a:solidFill>
              </a:rPr>
              <a:t>Oats</a:t>
            </a:r>
          </a:p>
          <a:p>
            <a:pPr>
              <a:buFont typeface="Wingdings" pitchFamily="2" charset="2"/>
              <a:buChar char="Ø"/>
            </a:pPr>
            <a:r>
              <a:rPr lang="en-GB" sz="2000" dirty="0">
                <a:solidFill>
                  <a:srgbClr val="002060"/>
                </a:solidFill>
              </a:rPr>
              <a:t>Brown rice</a:t>
            </a:r>
            <a:endParaRPr lang="en-US" sz="2000" dirty="0">
              <a:solidFill>
                <a:srgbClr val="00206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143000"/>
          </a:xfrm>
        </p:spPr>
        <p:style>
          <a:lnRef idx="0">
            <a:schemeClr val="accent1"/>
          </a:lnRef>
          <a:fillRef idx="3">
            <a:schemeClr val="accent1"/>
          </a:fillRef>
          <a:effectRef idx="3">
            <a:schemeClr val="accent1"/>
          </a:effectRef>
          <a:fontRef idx="minor">
            <a:schemeClr val="lt1"/>
          </a:fontRef>
        </p:style>
        <p:txBody>
          <a:bodyPr/>
          <a:lstStyle/>
          <a:p>
            <a:r>
              <a:rPr lang="en-GB" dirty="0"/>
              <a:t>Fibre</a:t>
            </a:r>
            <a:endParaRPr lang="en-US" dirty="0"/>
          </a:p>
        </p:txBody>
      </p:sp>
      <p:sp>
        <p:nvSpPr>
          <p:cNvPr id="4" name="Content Placeholder 3"/>
          <p:cNvSpPr>
            <a:spLocks noGrp="1"/>
          </p:cNvSpPr>
          <p:nvPr>
            <p:ph sz="half" idx="2"/>
          </p:nvPr>
        </p:nvSpPr>
        <p:spPr>
          <a:xfrm>
            <a:off x="2699792" y="1772816"/>
            <a:ext cx="3810000" cy="4395192"/>
          </a:xfrm>
        </p:spPr>
        <p:txBody>
          <a:bodyPr/>
          <a:lstStyle/>
          <a:p>
            <a:pPr>
              <a:buNone/>
            </a:pPr>
            <a:r>
              <a:rPr lang="en-GB" sz="2000" b="1" dirty="0"/>
              <a:t>Soluble </a:t>
            </a:r>
            <a:r>
              <a:rPr lang="en-GB" sz="2000" dirty="0"/>
              <a:t>food sources include:</a:t>
            </a:r>
          </a:p>
          <a:p>
            <a:pPr>
              <a:buNone/>
            </a:pPr>
            <a:endParaRPr lang="en-GB" sz="2000" dirty="0"/>
          </a:p>
          <a:p>
            <a:pPr>
              <a:buFont typeface="Wingdings" pitchFamily="2" charset="2"/>
              <a:buChar char="Ø"/>
            </a:pPr>
            <a:r>
              <a:rPr lang="en-GB" sz="2000" dirty="0">
                <a:solidFill>
                  <a:srgbClr val="002060"/>
                </a:solidFill>
              </a:rPr>
              <a:t>apples</a:t>
            </a:r>
          </a:p>
          <a:p>
            <a:pPr>
              <a:buFont typeface="Wingdings" pitchFamily="2" charset="2"/>
              <a:buChar char="Ø"/>
            </a:pPr>
            <a:r>
              <a:rPr lang="en-GB" sz="2000" dirty="0">
                <a:solidFill>
                  <a:srgbClr val="002060"/>
                </a:solidFill>
              </a:rPr>
              <a:t>peas</a:t>
            </a:r>
          </a:p>
          <a:p>
            <a:pPr>
              <a:buFont typeface="Wingdings" pitchFamily="2" charset="2"/>
              <a:buChar char="Ø"/>
            </a:pPr>
            <a:r>
              <a:rPr lang="en-GB" sz="2000" dirty="0">
                <a:solidFill>
                  <a:srgbClr val="002060"/>
                </a:solidFill>
              </a:rPr>
              <a:t>Green beans</a:t>
            </a:r>
          </a:p>
          <a:p>
            <a:pPr>
              <a:buFont typeface="Wingdings" pitchFamily="2" charset="2"/>
              <a:buChar char="Ø"/>
            </a:pPr>
            <a:r>
              <a:rPr lang="en-GB" sz="2000" dirty="0">
                <a:solidFill>
                  <a:srgbClr val="002060"/>
                </a:solidFill>
              </a:rPr>
              <a:t>pears</a:t>
            </a:r>
          </a:p>
          <a:p>
            <a:pPr>
              <a:buFont typeface="Wingdings" pitchFamily="2" charset="2"/>
              <a:buChar char="Ø"/>
            </a:pPr>
            <a:r>
              <a:rPr lang="en-GB" sz="2000" dirty="0">
                <a:solidFill>
                  <a:srgbClr val="002060"/>
                </a:solidFill>
              </a:rPr>
              <a:t>strawberries</a:t>
            </a:r>
          </a:p>
          <a:p>
            <a:pPr>
              <a:buFont typeface="Wingdings" pitchFamily="2" charset="2"/>
              <a:buChar char="Ø"/>
            </a:pPr>
            <a:r>
              <a:rPr lang="en-GB" sz="2000" dirty="0">
                <a:solidFill>
                  <a:srgbClr val="002060"/>
                </a:solidFill>
              </a:rPr>
              <a:t>Oats</a:t>
            </a:r>
          </a:p>
          <a:p>
            <a:pPr>
              <a:buFont typeface="Wingdings" pitchFamily="2" charset="2"/>
              <a:buChar char="Ø"/>
            </a:pPr>
            <a:r>
              <a:rPr lang="en-GB" sz="2000" dirty="0">
                <a:solidFill>
                  <a:srgbClr val="002060"/>
                </a:solidFill>
              </a:rPr>
              <a:t>Barley</a:t>
            </a:r>
            <a:endParaRPr lang="en-US" sz="2000" dirty="0">
              <a:solidFill>
                <a:srgbClr val="00206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64904"/>
            <a:ext cx="7772400" cy="1143000"/>
          </a:xfrm>
        </p:spPr>
        <p:style>
          <a:lnRef idx="0">
            <a:schemeClr val="accent1"/>
          </a:lnRef>
          <a:fillRef idx="3">
            <a:schemeClr val="accent1"/>
          </a:fillRef>
          <a:effectRef idx="3">
            <a:schemeClr val="accent1"/>
          </a:effectRef>
          <a:fontRef idx="minor">
            <a:schemeClr val="lt1"/>
          </a:fontRef>
        </p:style>
        <p:txBody>
          <a:bodyPr/>
          <a:lstStyle/>
          <a:p>
            <a:r>
              <a:rPr lang="en-GB" dirty="0"/>
              <a:t>Summary</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84784"/>
            <a:ext cx="7772400" cy="3024336"/>
          </a:xfrm>
        </p:spPr>
        <p:txBody>
          <a:bodyPr/>
          <a:lstStyle/>
          <a:p>
            <a:r>
              <a:rPr lang="en-US" sz="2800" b="0" dirty="0">
                <a:solidFill>
                  <a:srgbClr val="808000"/>
                </a:solidFill>
              </a:rPr>
              <a:t> “</a:t>
            </a:r>
            <a:r>
              <a:rPr lang="en-US" sz="2800" b="0" dirty="0">
                <a:solidFill>
                  <a:srgbClr val="002060"/>
                </a:solidFill>
              </a:rPr>
              <a:t>In the midst of the street of it, and on either side of the river, </a:t>
            </a:r>
            <a:r>
              <a:rPr lang="en-US" sz="2800" b="0" i="1" dirty="0">
                <a:solidFill>
                  <a:srgbClr val="002060"/>
                </a:solidFill>
              </a:rPr>
              <a:t>was there the tree of life, which bare twelve manner of fruits, and yielded her fruit every month: and the leaves of the tree were for the healing of the nations</a:t>
            </a:r>
            <a:r>
              <a:rPr lang="en-US" sz="2800" b="0" i="1" dirty="0">
                <a:solidFill>
                  <a:srgbClr val="808000"/>
                </a:solidFill>
              </a:rPr>
              <a:t>.”</a:t>
            </a:r>
            <a:endParaRPr lang="en-US" sz="2800" b="0" dirty="0">
              <a:solidFill>
                <a:srgbClr val="808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5759737"/>
              </p:ext>
            </p:extLst>
          </p:nvPr>
        </p:nvGraphicFramePr>
        <p:xfrm>
          <a:off x="827584" y="260647"/>
          <a:ext cx="7344816" cy="635898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357650">
                <a:tc>
                  <a:txBody>
                    <a:bodyPr/>
                    <a:lstStyle/>
                    <a:p>
                      <a:r>
                        <a:rPr lang="en-GB" dirty="0"/>
                        <a:t>Gland or Tissue</a:t>
                      </a:r>
                      <a:endParaRPr lang="en-US" dirty="0"/>
                    </a:p>
                  </a:txBody>
                  <a:tcPr/>
                </a:tc>
                <a:tc>
                  <a:txBody>
                    <a:bodyPr/>
                    <a:lstStyle/>
                    <a:p>
                      <a:r>
                        <a:rPr lang="en-GB" dirty="0"/>
                        <a:t>Dominant minerals</a:t>
                      </a:r>
                      <a:endParaRPr lang="en-US" dirty="0"/>
                    </a:p>
                  </a:txBody>
                  <a:tcPr/>
                </a:tc>
                <a:extLst>
                  <a:ext uri="{0D108BD9-81ED-4DB2-BD59-A6C34878D82A}">
                    <a16:rowId xmlns:a16="http://schemas.microsoft.com/office/drawing/2014/main" val="10000"/>
                  </a:ext>
                </a:extLst>
              </a:tr>
              <a:tr h="399548">
                <a:tc>
                  <a:txBody>
                    <a:bodyPr/>
                    <a:lstStyle/>
                    <a:p>
                      <a:r>
                        <a:rPr lang="en-GB" b="1" dirty="0"/>
                        <a:t>Spleen, Testes</a:t>
                      </a:r>
                      <a:endParaRPr lang="en-US" b="1" dirty="0"/>
                    </a:p>
                  </a:txBody>
                  <a:tcPr/>
                </a:tc>
                <a:tc>
                  <a:txBody>
                    <a:bodyPr/>
                    <a:lstStyle/>
                    <a:p>
                      <a:r>
                        <a:rPr lang="en-GB" dirty="0"/>
                        <a:t>K, Fe</a:t>
                      </a:r>
                      <a:endParaRPr lang="en-US" dirty="0"/>
                    </a:p>
                  </a:txBody>
                  <a:tcPr/>
                </a:tc>
                <a:extLst>
                  <a:ext uri="{0D108BD9-81ED-4DB2-BD59-A6C34878D82A}">
                    <a16:rowId xmlns:a16="http://schemas.microsoft.com/office/drawing/2014/main" val="10001"/>
                  </a:ext>
                </a:extLst>
              </a:tr>
              <a:tr h="399548">
                <a:tc>
                  <a:txBody>
                    <a:bodyPr/>
                    <a:lstStyle/>
                    <a:p>
                      <a:r>
                        <a:rPr lang="en-GB" b="1" dirty="0"/>
                        <a:t>Thymus</a:t>
                      </a:r>
                      <a:endParaRPr lang="en-US" b="1" dirty="0"/>
                    </a:p>
                  </a:txBody>
                  <a:tcPr/>
                </a:tc>
                <a:tc>
                  <a:txBody>
                    <a:bodyPr/>
                    <a:lstStyle/>
                    <a:p>
                      <a:r>
                        <a:rPr lang="en-GB" dirty="0"/>
                        <a:t>Zn</a:t>
                      </a:r>
                      <a:endParaRPr lang="en-US" dirty="0"/>
                    </a:p>
                  </a:txBody>
                  <a:tcPr/>
                </a:tc>
                <a:extLst>
                  <a:ext uri="{0D108BD9-81ED-4DB2-BD59-A6C34878D82A}">
                    <a16:rowId xmlns:a16="http://schemas.microsoft.com/office/drawing/2014/main" val="10002"/>
                  </a:ext>
                </a:extLst>
              </a:tr>
              <a:tr h="399548">
                <a:tc>
                  <a:txBody>
                    <a:bodyPr/>
                    <a:lstStyle/>
                    <a:p>
                      <a:r>
                        <a:rPr lang="en-GB" b="1" dirty="0"/>
                        <a:t>Thyroid</a:t>
                      </a:r>
                      <a:endParaRPr lang="en-US" b="1" dirty="0"/>
                    </a:p>
                  </a:txBody>
                  <a:tcPr/>
                </a:tc>
                <a:tc>
                  <a:txBody>
                    <a:bodyPr/>
                    <a:lstStyle/>
                    <a:p>
                      <a:r>
                        <a:rPr lang="en-GB" dirty="0"/>
                        <a:t>Mg</a:t>
                      </a:r>
                      <a:endParaRPr lang="en-US" dirty="0"/>
                    </a:p>
                  </a:txBody>
                  <a:tcPr/>
                </a:tc>
                <a:extLst>
                  <a:ext uri="{0D108BD9-81ED-4DB2-BD59-A6C34878D82A}">
                    <a16:rowId xmlns:a16="http://schemas.microsoft.com/office/drawing/2014/main" val="10003"/>
                  </a:ext>
                </a:extLst>
              </a:tr>
              <a:tr h="399548">
                <a:tc>
                  <a:txBody>
                    <a:bodyPr/>
                    <a:lstStyle/>
                    <a:p>
                      <a:r>
                        <a:rPr lang="en-GB" b="1" dirty="0"/>
                        <a:t>Adrenals</a:t>
                      </a:r>
                      <a:endParaRPr lang="en-US" b="1" dirty="0"/>
                    </a:p>
                  </a:txBody>
                  <a:tcPr/>
                </a:tc>
                <a:tc>
                  <a:txBody>
                    <a:bodyPr/>
                    <a:lstStyle/>
                    <a:p>
                      <a:r>
                        <a:rPr lang="en-GB" dirty="0"/>
                        <a:t>Fe, I</a:t>
                      </a:r>
                      <a:endParaRPr lang="en-US" dirty="0"/>
                    </a:p>
                  </a:txBody>
                  <a:tcPr/>
                </a:tc>
                <a:extLst>
                  <a:ext uri="{0D108BD9-81ED-4DB2-BD59-A6C34878D82A}">
                    <a16:rowId xmlns:a16="http://schemas.microsoft.com/office/drawing/2014/main" val="10004"/>
                  </a:ext>
                </a:extLst>
              </a:tr>
              <a:tr h="399548">
                <a:tc>
                  <a:txBody>
                    <a:bodyPr/>
                    <a:lstStyle/>
                    <a:p>
                      <a:r>
                        <a:rPr lang="en-GB" b="1" dirty="0"/>
                        <a:t>Brain, Bone</a:t>
                      </a:r>
                      <a:endParaRPr lang="en-US" b="1" dirty="0"/>
                    </a:p>
                  </a:txBody>
                  <a:tcPr/>
                </a:tc>
                <a:tc>
                  <a:txBody>
                    <a:bodyPr/>
                    <a:lstStyle/>
                    <a:p>
                      <a:r>
                        <a:rPr lang="en-GB" dirty="0"/>
                        <a:t>K</a:t>
                      </a:r>
                      <a:endParaRPr lang="en-US" dirty="0"/>
                    </a:p>
                  </a:txBody>
                  <a:tcPr/>
                </a:tc>
                <a:extLst>
                  <a:ext uri="{0D108BD9-81ED-4DB2-BD59-A6C34878D82A}">
                    <a16:rowId xmlns:a16="http://schemas.microsoft.com/office/drawing/2014/main" val="10005"/>
                  </a:ext>
                </a:extLst>
              </a:tr>
              <a:tr h="399548">
                <a:tc>
                  <a:txBody>
                    <a:bodyPr/>
                    <a:lstStyle/>
                    <a:p>
                      <a:r>
                        <a:rPr lang="en-GB" b="1" dirty="0">
                          <a:solidFill>
                            <a:srgbClr val="FF0000"/>
                          </a:solidFill>
                        </a:rPr>
                        <a:t>Heart</a:t>
                      </a:r>
                      <a:endParaRPr lang="en-US" b="1" dirty="0">
                        <a:solidFill>
                          <a:srgbClr val="FF0000"/>
                        </a:solidFill>
                      </a:endParaRPr>
                    </a:p>
                  </a:txBody>
                  <a:tcPr/>
                </a:tc>
                <a:tc>
                  <a:txBody>
                    <a:bodyPr/>
                    <a:lstStyle/>
                    <a:p>
                      <a:r>
                        <a:rPr lang="en-GB" dirty="0" err="1"/>
                        <a:t>Mn</a:t>
                      </a:r>
                      <a:r>
                        <a:rPr lang="en-GB" dirty="0"/>
                        <a:t>, Cu, Ca, P</a:t>
                      </a:r>
                      <a:endParaRPr lang="en-US" dirty="0"/>
                    </a:p>
                  </a:txBody>
                  <a:tcPr/>
                </a:tc>
                <a:extLst>
                  <a:ext uri="{0D108BD9-81ED-4DB2-BD59-A6C34878D82A}">
                    <a16:rowId xmlns:a16="http://schemas.microsoft.com/office/drawing/2014/main" val="10006"/>
                  </a:ext>
                </a:extLst>
              </a:tr>
              <a:tr h="399548">
                <a:tc>
                  <a:txBody>
                    <a:bodyPr/>
                    <a:lstStyle/>
                    <a:p>
                      <a:r>
                        <a:rPr lang="en-GB" b="1" dirty="0"/>
                        <a:t>Muscle</a:t>
                      </a:r>
                      <a:endParaRPr lang="en-US" b="1" dirty="0"/>
                    </a:p>
                  </a:txBody>
                  <a:tcPr/>
                </a:tc>
                <a:tc>
                  <a:txBody>
                    <a:bodyPr/>
                    <a:lstStyle/>
                    <a:p>
                      <a:r>
                        <a:rPr lang="en-GB" dirty="0"/>
                        <a:t>K, Fe, Mg</a:t>
                      </a:r>
                    </a:p>
                  </a:txBody>
                  <a:tcPr/>
                </a:tc>
                <a:extLst>
                  <a:ext uri="{0D108BD9-81ED-4DB2-BD59-A6C34878D82A}">
                    <a16:rowId xmlns:a16="http://schemas.microsoft.com/office/drawing/2014/main" val="10007"/>
                  </a:ext>
                </a:extLst>
              </a:tr>
              <a:tr h="399548">
                <a:tc>
                  <a:txBody>
                    <a:bodyPr/>
                    <a:lstStyle/>
                    <a:p>
                      <a:r>
                        <a:rPr lang="en-GB" b="1" dirty="0"/>
                        <a:t>Blood</a:t>
                      </a:r>
                      <a:endParaRPr lang="en-US" b="1" dirty="0"/>
                    </a:p>
                  </a:txBody>
                  <a:tcPr/>
                </a:tc>
                <a:tc>
                  <a:txBody>
                    <a:bodyPr/>
                    <a:lstStyle/>
                    <a:p>
                      <a:r>
                        <a:rPr lang="en-GB" dirty="0"/>
                        <a:t>Zn, Ca, Mg, P</a:t>
                      </a:r>
                      <a:endParaRPr lang="en-US" dirty="0"/>
                    </a:p>
                  </a:txBody>
                  <a:tcPr/>
                </a:tc>
                <a:extLst>
                  <a:ext uri="{0D108BD9-81ED-4DB2-BD59-A6C34878D82A}">
                    <a16:rowId xmlns:a16="http://schemas.microsoft.com/office/drawing/2014/main" val="10008"/>
                  </a:ext>
                </a:extLst>
              </a:tr>
              <a:tr h="399548">
                <a:tc>
                  <a:txBody>
                    <a:bodyPr/>
                    <a:lstStyle/>
                    <a:p>
                      <a:r>
                        <a:rPr lang="en-GB" b="1" dirty="0"/>
                        <a:t>Liver</a:t>
                      </a:r>
                      <a:endParaRPr lang="en-US" b="1" dirty="0"/>
                    </a:p>
                  </a:txBody>
                  <a:tcPr/>
                </a:tc>
                <a:tc>
                  <a:txBody>
                    <a:bodyPr/>
                    <a:lstStyle/>
                    <a:p>
                      <a:r>
                        <a:rPr lang="en-GB" dirty="0" err="1"/>
                        <a:t>Mn</a:t>
                      </a:r>
                      <a:r>
                        <a:rPr lang="en-GB" dirty="0"/>
                        <a:t>, Cu, Fe, Zn</a:t>
                      </a:r>
                      <a:endParaRPr lang="en-US" dirty="0"/>
                    </a:p>
                  </a:txBody>
                  <a:tcPr/>
                </a:tc>
                <a:extLst>
                  <a:ext uri="{0D108BD9-81ED-4DB2-BD59-A6C34878D82A}">
                    <a16:rowId xmlns:a16="http://schemas.microsoft.com/office/drawing/2014/main" val="10009"/>
                  </a:ext>
                </a:extLst>
              </a:tr>
              <a:tr h="399548">
                <a:tc>
                  <a:txBody>
                    <a:bodyPr/>
                    <a:lstStyle/>
                    <a:p>
                      <a:r>
                        <a:rPr lang="en-GB" b="1" dirty="0"/>
                        <a:t>Lung</a:t>
                      </a:r>
                    </a:p>
                  </a:txBody>
                  <a:tcPr/>
                </a:tc>
                <a:tc>
                  <a:txBody>
                    <a:bodyPr/>
                    <a:lstStyle/>
                    <a:p>
                      <a:r>
                        <a:rPr lang="en-GB" dirty="0"/>
                        <a:t>Ca, Fe, </a:t>
                      </a:r>
                      <a:r>
                        <a:rPr lang="en-GB" dirty="0" err="1"/>
                        <a:t>Mn</a:t>
                      </a:r>
                      <a:endParaRPr lang="en-US" dirty="0"/>
                    </a:p>
                  </a:txBody>
                  <a:tcPr/>
                </a:tc>
                <a:extLst>
                  <a:ext uri="{0D108BD9-81ED-4DB2-BD59-A6C34878D82A}">
                    <a16:rowId xmlns:a16="http://schemas.microsoft.com/office/drawing/2014/main" val="10010"/>
                  </a:ext>
                </a:extLst>
              </a:tr>
              <a:tr h="399548">
                <a:tc>
                  <a:txBody>
                    <a:bodyPr/>
                    <a:lstStyle/>
                    <a:p>
                      <a:r>
                        <a:rPr lang="en-GB" b="1" dirty="0"/>
                        <a:t>Pancreas, Pituitary</a:t>
                      </a:r>
                    </a:p>
                  </a:txBody>
                  <a:tcPr/>
                </a:tc>
                <a:tc>
                  <a:txBody>
                    <a:bodyPr/>
                    <a:lstStyle/>
                    <a:p>
                      <a:r>
                        <a:rPr lang="en-GB" dirty="0" err="1"/>
                        <a:t>Mn</a:t>
                      </a:r>
                      <a:endParaRPr lang="en-US" dirty="0"/>
                    </a:p>
                  </a:txBody>
                  <a:tcPr/>
                </a:tc>
                <a:extLst>
                  <a:ext uri="{0D108BD9-81ED-4DB2-BD59-A6C34878D82A}">
                    <a16:rowId xmlns:a16="http://schemas.microsoft.com/office/drawing/2014/main" val="10011"/>
                  </a:ext>
                </a:extLst>
              </a:tr>
              <a:tr h="399548">
                <a:tc>
                  <a:txBody>
                    <a:bodyPr/>
                    <a:lstStyle/>
                    <a:p>
                      <a:r>
                        <a:rPr lang="en-GB" b="1" dirty="0"/>
                        <a:t>Kidney</a:t>
                      </a:r>
                    </a:p>
                  </a:txBody>
                  <a:tcPr/>
                </a:tc>
                <a:tc>
                  <a:txBody>
                    <a:bodyPr/>
                    <a:lstStyle/>
                    <a:p>
                      <a:r>
                        <a:rPr lang="en-GB" dirty="0"/>
                        <a:t>Ca</a:t>
                      </a:r>
                      <a:endParaRPr lang="en-US" dirty="0"/>
                    </a:p>
                  </a:txBody>
                  <a:tcPr/>
                </a:tc>
                <a:extLst>
                  <a:ext uri="{0D108BD9-81ED-4DB2-BD59-A6C34878D82A}">
                    <a16:rowId xmlns:a16="http://schemas.microsoft.com/office/drawing/2014/main" val="10012"/>
                  </a:ext>
                </a:extLst>
              </a:tr>
              <a:tr h="399548">
                <a:tc>
                  <a:txBody>
                    <a:bodyPr/>
                    <a:lstStyle/>
                    <a:p>
                      <a:r>
                        <a:rPr lang="en-GB" b="1" dirty="0"/>
                        <a:t>Nails</a:t>
                      </a:r>
                    </a:p>
                  </a:txBody>
                  <a:tcPr/>
                </a:tc>
                <a:tc>
                  <a:txBody>
                    <a:bodyPr/>
                    <a:lstStyle/>
                    <a:p>
                      <a:r>
                        <a:rPr lang="en-GB" dirty="0"/>
                        <a:t>Cu, Ca, Mg</a:t>
                      </a:r>
                      <a:endParaRPr lang="en-US" dirty="0"/>
                    </a:p>
                  </a:txBody>
                  <a:tcPr/>
                </a:tc>
                <a:extLst>
                  <a:ext uri="{0D108BD9-81ED-4DB2-BD59-A6C34878D82A}">
                    <a16:rowId xmlns:a16="http://schemas.microsoft.com/office/drawing/2014/main" val="10013"/>
                  </a:ext>
                </a:extLst>
              </a:tr>
              <a:tr h="399548">
                <a:tc>
                  <a:txBody>
                    <a:bodyPr/>
                    <a:lstStyle/>
                    <a:p>
                      <a:r>
                        <a:rPr lang="en-GB" b="1" dirty="0"/>
                        <a:t>Skin</a:t>
                      </a:r>
                    </a:p>
                  </a:txBody>
                  <a:tcPr/>
                </a:tc>
                <a:tc>
                  <a:txBody>
                    <a:bodyPr/>
                    <a:lstStyle/>
                    <a:p>
                      <a:r>
                        <a:rPr lang="en-GB" dirty="0"/>
                        <a:t>Zn, Ca, Mg</a:t>
                      </a:r>
                      <a:endParaRPr lang="en-US" dirty="0"/>
                    </a:p>
                  </a:txBody>
                  <a:tcPr/>
                </a:tc>
                <a:extLst>
                  <a:ext uri="{0D108BD9-81ED-4DB2-BD59-A6C34878D82A}">
                    <a16:rowId xmlns:a16="http://schemas.microsoft.com/office/drawing/2014/main" val="10014"/>
                  </a:ext>
                </a:extLst>
              </a:tr>
              <a:tr h="399548">
                <a:tc>
                  <a:txBody>
                    <a:bodyPr/>
                    <a:lstStyle/>
                    <a:p>
                      <a:r>
                        <a:rPr lang="en-GB" b="1" dirty="0"/>
                        <a:t>Prostrate, Ovary</a:t>
                      </a:r>
                    </a:p>
                  </a:txBody>
                  <a:tcPr/>
                </a:tc>
                <a:tc>
                  <a:txBody>
                    <a:bodyPr/>
                    <a:lstStyle/>
                    <a:p>
                      <a:r>
                        <a:rPr lang="en-GB" dirty="0"/>
                        <a:t>Cu</a:t>
                      </a:r>
                      <a:endParaRPr lang="en-US" dirty="0"/>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2816"/>
            <a:ext cx="7772400" cy="3096344"/>
          </a:xfrm>
        </p:spPr>
        <p:txBody>
          <a:bodyPr/>
          <a:lstStyle/>
          <a:p>
            <a:r>
              <a:rPr lang="en-US" sz="2800" b="0" dirty="0">
                <a:solidFill>
                  <a:srgbClr val="808000"/>
                </a:solidFill>
              </a:rPr>
              <a:t> “</a:t>
            </a:r>
            <a:r>
              <a:rPr lang="en-US" sz="2800" b="0" dirty="0">
                <a:solidFill>
                  <a:srgbClr val="002060"/>
                </a:solidFill>
              </a:rPr>
              <a:t>Blessed </a:t>
            </a:r>
            <a:r>
              <a:rPr lang="en-US" sz="2800" b="0" i="1" dirty="0">
                <a:solidFill>
                  <a:srgbClr val="002060"/>
                </a:solidFill>
              </a:rPr>
              <a:t>are</a:t>
            </a:r>
            <a:r>
              <a:rPr lang="en-US" sz="2800" b="0" dirty="0">
                <a:solidFill>
                  <a:srgbClr val="002060"/>
                </a:solidFill>
              </a:rPr>
              <a:t> they that do his commandments, that they may have right to the tree of life, and may enter in through the gates into the city</a:t>
            </a:r>
            <a:r>
              <a:rPr lang="en-US" sz="2800" b="0" dirty="0">
                <a:solidFill>
                  <a:srgbClr val="808000"/>
                </a:solidFill>
              </a:rPr>
              <a:t>.”</a:t>
            </a:r>
            <a:br>
              <a:rPr lang="en-US" sz="2800" b="0" dirty="0">
                <a:solidFill>
                  <a:srgbClr val="808000"/>
                </a:solidFill>
              </a:rPr>
            </a:br>
            <a:br>
              <a:rPr lang="en-US" sz="2800" b="0" dirty="0">
                <a:solidFill>
                  <a:srgbClr val="808000"/>
                </a:solidFill>
              </a:rPr>
            </a:br>
            <a:r>
              <a:rPr lang="en-US" sz="2000" b="0" dirty="0">
                <a:solidFill>
                  <a:srgbClr val="808000"/>
                </a:solidFill>
              </a:rPr>
              <a:t>~</a:t>
            </a:r>
            <a:r>
              <a:rPr lang="en-US" sz="2000" b="0" dirty="0">
                <a:solidFill>
                  <a:srgbClr val="002060"/>
                </a:solidFill>
              </a:rPr>
              <a:t>Revelation 22 verses 2, 14</a:t>
            </a:r>
            <a:br>
              <a:rPr lang="en-US" sz="2800" b="0" dirty="0">
                <a:solidFill>
                  <a:srgbClr val="808000"/>
                </a:solidFill>
              </a:rPr>
            </a:br>
            <a:endParaRPr lang="en-US" sz="2800" b="0" dirty="0">
              <a:solidFill>
                <a:srgbClr val="8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Sources of protein...</a:t>
            </a:r>
            <a:endParaRPr lang="en-US" dirty="0"/>
          </a:p>
        </p:txBody>
      </p:sp>
      <p:sp>
        <p:nvSpPr>
          <p:cNvPr id="4" name="Text Placeholder 3"/>
          <p:cNvSpPr>
            <a:spLocks noGrp="1"/>
          </p:cNvSpPr>
          <p:nvPr>
            <p:ph type="body" idx="1"/>
          </p:nvPr>
        </p:nvSpPr>
        <p:spPr/>
        <p:txBody>
          <a:bodyPr/>
          <a:lstStyle/>
          <a:p>
            <a:pPr algn="ctr"/>
            <a:r>
              <a:rPr lang="en-GB" dirty="0"/>
              <a:t>Very high source</a:t>
            </a:r>
            <a:endParaRPr lang="en-US" dirty="0"/>
          </a:p>
        </p:txBody>
      </p:sp>
      <p:sp>
        <p:nvSpPr>
          <p:cNvPr id="3" name="Content Placeholder 2"/>
          <p:cNvSpPr>
            <a:spLocks noGrp="1"/>
          </p:cNvSpPr>
          <p:nvPr>
            <p:ph sz="half" idx="2"/>
          </p:nvPr>
        </p:nvSpPr>
        <p:spPr/>
        <p:txBody>
          <a:bodyPr/>
          <a:lstStyle/>
          <a:p>
            <a:r>
              <a:rPr lang="en-GB" sz="2400" i="1" dirty="0" err="1">
                <a:solidFill>
                  <a:srgbClr val="002060"/>
                </a:solidFill>
              </a:rPr>
              <a:t>Spirulina</a:t>
            </a:r>
            <a:endParaRPr lang="en-GB" sz="2400" i="1" dirty="0">
              <a:solidFill>
                <a:srgbClr val="002060"/>
              </a:solidFill>
            </a:endParaRPr>
          </a:p>
          <a:p>
            <a:r>
              <a:rPr lang="en-GB" sz="2400" i="1" dirty="0">
                <a:solidFill>
                  <a:srgbClr val="002060"/>
                </a:solidFill>
              </a:rPr>
              <a:t>What germ flour</a:t>
            </a:r>
          </a:p>
          <a:p>
            <a:r>
              <a:rPr lang="en-GB" sz="2400" i="1" dirty="0">
                <a:solidFill>
                  <a:srgbClr val="002060"/>
                </a:solidFill>
              </a:rPr>
              <a:t>Broccoli herb</a:t>
            </a:r>
          </a:p>
          <a:p>
            <a:r>
              <a:rPr lang="en-GB" sz="2400" i="1" dirty="0">
                <a:solidFill>
                  <a:srgbClr val="002060"/>
                </a:solidFill>
              </a:rPr>
              <a:t>Fenugreek herb</a:t>
            </a:r>
          </a:p>
          <a:p>
            <a:r>
              <a:rPr lang="en-GB" sz="2400" i="1" dirty="0">
                <a:solidFill>
                  <a:srgbClr val="002060"/>
                </a:solidFill>
              </a:rPr>
              <a:t>Cauliflower herb</a:t>
            </a:r>
          </a:p>
          <a:p>
            <a:r>
              <a:rPr lang="en-GB" sz="2400" i="1" dirty="0" err="1">
                <a:solidFill>
                  <a:srgbClr val="002060"/>
                </a:solidFill>
              </a:rPr>
              <a:t>Asparagas</a:t>
            </a:r>
            <a:r>
              <a:rPr lang="en-GB" sz="2400" i="1" dirty="0">
                <a:solidFill>
                  <a:srgbClr val="002060"/>
                </a:solidFill>
              </a:rPr>
              <a:t> herb</a:t>
            </a:r>
          </a:p>
          <a:p>
            <a:r>
              <a:rPr lang="en-GB" sz="2400" i="1" dirty="0" err="1">
                <a:solidFill>
                  <a:srgbClr val="002060"/>
                </a:solidFill>
              </a:rPr>
              <a:t>Senna</a:t>
            </a:r>
            <a:r>
              <a:rPr lang="en-GB" sz="2400" i="1" dirty="0">
                <a:solidFill>
                  <a:srgbClr val="002060"/>
                </a:solidFill>
              </a:rPr>
              <a:t> leaf</a:t>
            </a:r>
          </a:p>
          <a:p>
            <a:r>
              <a:rPr lang="en-GB" sz="2400" i="1" dirty="0">
                <a:solidFill>
                  <a:srgbClr val="002060"/>
                </a:solidFill>
              </a:rPr>
              <a:t>Cabbage herb</a:t>
            </a:r>
          </a:p>
        </p:txBody>
      </p:sp>
      <p:sp>
        <p:nvSpPr>
          <p:cNvPr id="5" name="Text Placeholder 4"/>
          <p:cNvSpPr>
            <a:spLocks noGrp="1"/>
          </p:cNvSpPr>
          <p:nvPr>
            <p:ph type="body" sz="quarter" idx="3"/>
          </p:nvPr>
        </p:nvSpPr>
        <p:spPr>
          <a:xfrm>
            <a:off x="4645025" y="1535112"/>
            <a:ext cx="4041775" cy="813767"/>
          </a:xfrm>
        </p:spPr>
        <p:txBody>
          <a:bodyPr/>
          <a:lstStyle/>
          <a:p>
            <a:pPr algn="ctr"/>
            <a:r>
              <a:rPr lang="en-GB" dirty="0"/>
              <a:t>High (above average) source</a:t>
            </a:r>
            <a:endParaRPr lang="en-US" dirty="0"/>
          </a:p>
        </p:txBody>
      </p:sp>
      <p:sp>
        <p:nvSpPr>
          <p:cNvPr id="6" name="Content Placeholder 5"/>
          <p:cNvSpPr>
            <a:spLocks noGrp="1"/>
          </p:cNvSpPr>
          <p:nvPr>
            <p:ph sz="quarter" idx="4"/>
          </p:nvPr>
        </p:nvSpPr>
        <p:spPr>
          <a:xfrm>
            <a:off x="4645025" y="2420889"/>
            <a:ext cx="4041775" cy="3705274"/>
          </a:xfrm>
        </p:spPr>
        <p:txBody>
          <a:bodyPr/>
          <a:lstStyle/>
          <a:p>
            <a:r>
              <a:rPr lang="en-GB" sz="2000" i="1" dirty="0">
                <a:solidFill>
                  <a:srgbClr val="002060"/>
                </a:solidFill>
              </a:rPr>
              <a:t>Feverfew herb</a:t>
            </a:r>
          </a:p>
          <a:p>
            <a:r>
              <a:rPr lang="en-GB" sz="2000" i="1" dirty="0">
                <a:solidFill>
                  <a:srgbClr val="002060"/>
                </a:solidFill>
              </a:rPr>
              <a:t>Nettle leaf</a:t>
            </a:r>
          </a:p>
          <a:p>
            <a:r>
              <a:rPr lang="en-GB" sz="2000" i="1" dirty="0">
                <a:solidFill>
                  <a:srgbClr val="002060"/>
                </a:solidFill>
              </a:rPr>
              <a:t>Horseradish root</a:t>
            </a:r>
          </a:p>
          <a:p>
            <a:r>
              <a:rPr lang="en-GB" sz="2000" i="1" dirty="0">
                <a:solidFill>
                  <a:srgbClr val="002060"/>
                </a:solidFill>
              </a:rPr>
              <a:t>Peppermint leaf</a:t>
            </a:r>
          </a:p>
          <a:p>
            <a:r>
              <a:rPr lang="en-GB" sz="2000" i="1" dirty="0">
                <a:solidFill>
                  <a:srgbClr val="002060"/>
                </a:solidFill>
              </a:rPr>
              <a:t>Parsley herb</a:t>
            </a:r>
          </a:p>
          <a:p>
            <a:r>
              <a:rPr lang="en-GB" sz="2000" i="1" dirty="0">
                <a:solidFill>
                  <a:srgbClr val="002060"/>
                </a:solidFill>
              </a:rPr>
              <a:t>Pumpkin seed</a:t>
            </a:r>
          </a:p>
          <a:p>
            <a:r>
              <a:rPr lang="en-GB" sz="2000" i="1" dirty="0">
                <a:solidFill>
                  <a:srgbClr val="002060"/>
                </a:solidFill>
              </a:rPr>
              <a:t>Plantain herb</a:t>
            </a:r>
          </a:p>
          <a:p>
            <a:r>
              <a:rPr lang="en-GB" sz="2000" i="1" dirty="0">
                <a:solidFill>
                  <a:srgbClr val="002060"/>
                </a:solidFill>
              </a:rPr>
              <a:t>Juniper berry</a:t>
            </a:r>
            <a:endParaRPr lang="en-US" sz="2000" i="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Fats</a:t>
            </a:r>
            <a:endParaRPr lang="en-US" dirty="0"/>
          </a:p>
        </p:txBody>
      </p:sp>
      <p:sp>
        <p:nvSpPr>
          <p:cNvPr id="3" name="TextBox 2"/>
          <p:cNvSpPr txBox="1"/>
          <p:nvPr/>
        </p:nvSpPr>
        <p:spPr>
          <a:xfrm>
            <a:off x="827584" y="1988840"/>
            <a:ext cx="7416824" cy="3970318"/>
          </a:xfrm>
          <a:prstGeom prst="rect">
            <a:avLst/>
          </a:prstGeom>
          <a:noFill/>
        </p:spPr>
        <p:txBody>
          <a:bodyPr wrap="square" rtlCol="0">
            <a:spAutoFit/>
          </a:bodyPr>
          <a:lstStyle/>
          <a:p>
            <a:r>
              <a:rPr lang="en-GB" dirty="0"/>
              <a:t>There are </a:t>
            </a:r>
            <a:r>
              <a:rPr lang="en-GB" b="1" dirty="0"/>
              <a:t>good</a:t>
            </a:r>
            <a:r>
              <a:rPr lang="en-GB" dirty="0"/>
              <a:t> fats and </a:t>
            </a:r>
            <a:r>
              <a:rPr lang="en-GB" b="1" dirty="0"/>
              <a:t>bad</a:t>
            </a:r>
            <a:r>
              <a:rPr lang="en-GB" dirty="0"/>
              <a:t> fats. </a:t>
            </a:r>
            <a:r>
              <a:rPr lang="en-GB" i="1" dirty="0"/>
              <a:t>Good </a:t>
            </a:r>
            <a:r>
              <a:rPr lang="en-GB" dirty="0"/>
              <a:t>fats can either be </a:t>
            </a:r>
            <a:r>
              <a:rPr lang="en-GB" b="1" i="1" dirty="0"/>
              <a:t>polyunsaturated</a:t>
            </a:r>
            <a:r>
              <a:rPr lang="en-GB" dirty="0"/>
              <a:t> or </a:t>
            </a:r>
            <a:r>
              <a:rPr lang="en-GB" b="1" i="1" dirty="0"/>
              <a:t>monounsaturated</a:t>
            </a:r>
            <a:r>
              <a:rPr lang="en-GB" dirty="0"/>
              <a:t>.  </a:t>
            </a:r>
            <a:r>
              <a:rPr lang="en-GB" i="1" dirty="0"/>
              <a:t>Bad</a:t>
            </a:r>
            <a:r>
              <a:rPr lang="en-GB" dirty="0"/>
              <a:t> fats are known as </a:t>
            </a:r>
            <a:r>
              <a:rPr lang="en-GB" b="1" i="1" dirty="0"/>
              <a:t>saturated</a:t>
            </a:r>
            <a:r>
              <a:rPr lang="en-GB" dirty="0"/>
              <a:t>.</a:t>
            </a:r>
          </a:p>
          <a:p>
            <a:endParaRPr lang="en-GB" dirty="0"/>
          </a:p>
          <a:p>
            <a:r>
              <a:rPr lang="en-GB" b="1" dirty="0"/>
              <a:t>Good</a:t>
            </a:r>
            <a:r>
              <a:rPr lang="en-GB" dirty="0"/>
              <a:t> fats:</a:t>
            </a:r>
          </a:p>
          <a:p>
            <a:pPr>
              <a:buFont typeface="Wingdings" pitchFamily="2" charset="2"/>
              <a:buChar char="Ø"/>
            </a:pPr>
            <a:r>
              <a:rPr lang="en-GB" dirty="0"/>
              <a:t>Provide a concentrated source of energy</a:t>
            </a:r>
          </a:p>
          <a:p>
            <a:pPr>
              <a:buFont typeface="Wingdings" pitchFamily="2" charset="2"/>
              <a:buChar char="Ø"/>
            </a:pPr>
            <a:r>
              <a:rPr lang="en-GB" dirty="0"/>
              <a:t>Help to keep us warm</a:t>
            </a:r>
          </a:p>
          <a:p>
            <a:pPr>
              <a:buFont typeface="Wingdings" pitchFamily="2" charset="2"/>
              <a:buChar char="Ø"/>
            </a:pPr>
            <a:r>
              <a:rPr lang="en-GB" dirty="0"/>
              <a:t>Provide fat-soluble vitamins A, D, E and K</a:t>
            </a:r>
          </a:p>
          <a:p>
            <a:pPr>
              <a:buFont typeface="Wingdings" pitchFamily="2" charset="2"/>
              <a:buChar char="Ø"/>
            </a:pPr>
            <a:r>
              <a:rPr lang="en-GB" dirty="0"/>
              <a:t>Protect our skeleton, glands and vital organs (e.g. Kidneys)</a:t>
            </a:r>
          </a:p>
          <a:p>
            <a:pPr>
              <a:buFont typeface="Wingdings" pitchFamily="2" charset="2"/>
              <a:buChar char="Ø"/>
            </a:pPr>
            <a:r>
              <a:rPr lang="en-GB" dirty="0"/>
              <a:t>Are needed for the production of cell membranes and hormone metabolism</a:t>
            </a:r>
            <a:endParaRPr lang="en-US" dirty="0"/>
          </a:p>
          <a:p>
            <a:pPr>
              <a:buFont typeface="Wingdings" pitchFamily="2" charset="2"/>
              <a:buChar char="Ø"/>
            </a:pPr>
            <a:endParaRPr lang="en-GB" dirty="0"/>
          </a:p>
          <a:p>
            <a:r>
              <a:rPr lang="en-GB" b="1" dirty="0"/>
              <a:t>Bad </a:t>
            </a:r>
            <a:r>
              <a:rPr lang="en-GB" dirty="0"/>
              <a:t>fats are bad for our health and raise blood cholesterol which leads to coronary heart disease (CHD).</a:t>
            </a:r>
            <a:endParaRPr lang="en-GB"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a:t>Fats</a:t>
            </a:r>
            <a:endParaRPr lang="en-US" dirty="0"/>
          </a:p>
        </p:txBody>
      </p:sp>
      <p:sp>
        <p:nvSpPr>
          <p:cNvPr id="3" name="Content Placeholder 2"/>
          <p:cNvSpPr>
            <a:spLocks noGrp="1"/>
          </p:cNvSpPr>
          <p:nvPr>
            <p:ph sz="half" idx="1"/>
          </p:nvPr>
        </p:nvSpPr>
        <p:spPr>
          <a:xfrm>
            <a:off x="611560" y="1988840"/>
            <a:ext cx="2376264" cy="4114800"/>
          </a:xfrm>
        </p:spPr>
        <p:txBody>
          <a:bodyPr/>
          <a:lstStyle/>
          <a:p>
            <a:pPr>
              <a:buNone/>
            </a:pPr>
            <a:r>
              <a:rPr lang="en-GB" sz="2400" u="sng" dirty="0"/>
              <a:t>Saturated fat</a:t>
            </a:r>
          </a:p>
          <a:p>
            <a:pPr>
              <a:buFont typeface="Wingdings" pitchFamily="2" charset="2"/>
              <a:buChar char="Ø"/>
            </a:pPr>
            <a:r>
              <a:rPr lang="en-GB" sz="2400" dirty="0"/>
              <a:t>Meat</a:t>
            </a:r>
          </a:p>
          <a:p>
            <a:pPr>
              <a:buFont typeface="Wingdings" pitchFamily="2" charset="2"/>
              <a:buChar char="Ø"/>
            </a:pPr>
            <a:r>
              <a:rPr lang="en-GB" sz="2400" dirty="0"/>
              <a:t>Butter</a:t>
            </a:r>
          </a:p>
          <a:p>
            <a:pPr>
              <a:buFont typeface="Wingdings" pitchFamily="2" charset="2"/>
              <a:buChar char="Ø"/>
            </a:pPr>
            <a:r>
              <a:rPr lang="en-GB" sz="2400" dirty="0"/>
              <a:t>Cream</a:t>
            </a:r>
          </a:p>
          <a:p>
            <a:pPr>
              <a:buFont typeface="Wingdings" pitchFamily="2" charset="2"/>
              <a:buChar char="Ø"/>
            </a:pPr>
            <a:r>
              <a:rPr lang="en-GB" sz="2400" dirty="0"/>
              <a:t>Cheese</a:t>
            </a:r>
          </a:p>
          <a:p>
            <a:pPr>
              <a:buFont typeface="Wingdings" pitchFamily="2" charset="2"/>
              <a:buChar char="Ø"/>
            </a:pPr>
            <a:r>
              <a:rPr lang="en-GB" sz="2400" dirty="0"/>
              <a:t>Suet, dripping and lard</a:t>
            </a:r>
          </a:p>
          <a:p>
            <a:pPr>
              <a:buFont typeface="Wingdings" pitchFamily="2" charset="2"/>
              <a:buChar char="Ø"/>
            </a:pPr>
            <a:r>
              <a:rPr lang="en-GB" sz="2400" dirty="0"/>
              <a:t>Full-fat milk</a:t>
            </a:r>
            <a:endParaRPr lang="en-US" sz="2400" dirty="0"/>
          </a:p>
        </p:txBody>
      </p:sp>
      <p:sp>
        <p:nvSpPr>
          <p:cNvPr id="5" name="Content Placeholder 2"/>
          <p:cNvSpPr txBox="1">
            <a:spLocks/>
          </p:cNvSpPr>
          <p:nvPr/>
        </p:nvSpPr>
        <p:spPr bwMode="auto">
          <a:xfrm>
            <a:off x="2987824" y="1988840"/>
            <a:ext cx="28083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400" u="sng" kern="0" dirty="0">
                <a:latin typeface="+mn-lt"/>
              </a:rPr>
              <a:t>Mono</a:t>
            </a:r>
            <a:r>
              <a:rPr kumimoji="0" lang="en-GB" sz="2400" b="0" i="0" u="sng" strike="noStrike" kern="0" cap="none" spc="0" normalizeH="0" baseline="0" noProof="0" dirty="0">
                <a:ln>
                  <a:noFill/>
                </a:ln>
                <a:solidFill>
                  <a:schemeClr val="tx1"/>
                </a:solidFill>
                <a:effectLst/>
                <a:uLnTx/>
                <a:uFillTx/>
                <a:latin typeface="+mn-lt"/>
                <a:ea typeface="+mn-ea"/>
                <a:cs typeface="+mn-cs"/>
              </a:rPr>
              <a:t>unsaturated</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GB" sz="2400" b="0" i="0" u="none" strike="noStrike" kern="0" cap="none" spc="0" normalizeH="0" baseline="0" noProof="0" dirty="0">
                <a:ln>
                  <a:noFill/>
                </a:ln>
                <a:solidFill>
                  <a:schemeClr val="tx1"/>
                </a:solidFill>
                <a:effectLst/>
                <a:uLnTx/>
                <a:uFillTx/>
                <a:latin typeface="+mn-lt"/>
                <a:ea typeface="+mn-ea"/>
                <a:cs typeface="+mn-cs"/>
              </a:rPr>
              <a:t>Olive oil</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GB" sz="2400" b="0" i="0" u="none" strike="noStrike" kern="0" cap="none" spc="0" normalizeH="0" baseline="0" noProof="0" dirty="0">
                <a:ln>
                  <a:noFill/>
                </a:ln>
                <a:solidFill>
                  <a:schemeClr val="tx1"/>
                </a:solidFill>
                <a:effectLst/>
                <a:uLnTx/>
                <a:uFillTx/>
                <a:latin typeface="+mn-lt"/>
                <a:ea typeface="+mn-ea"/>
                <a:cs typeface="+mn-cs"/>
              </a:rPr>
              <a:t>avocados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GB" sz="2400" b="0" i="0" u="none" strike="noStrike" kern="0" cap="none" spc="0" normalizeH="0" baseline="0" noProof="0" dirty="0">
                <a:ln>
                  <a:noFill/>
                </a:ln>
                <a:solidFill>
                  <a:schemeClr val="tx1"/>
                </a:solidFill>
                <a:effectLst/>
                <a:uLnTx/>
                <a:uFillTx/>
                <a:latin typeface="+mn-lt"/>
                <a:ea typeface="+mn-ea"/>
                <a:cs typeface="+mn-cs"/>
              </a:rPr>
              <a:t>nuts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GB" sz="2400" b="0" i="0" u="none" strike="noStrike" kern="0" cap="none" spc="0" normalizeH="0" baseline="0" noProof="0" dirty="0">
                <a:ln>
                  <a:noFill/>
                </a:ln>
                <a:solidFill>
                  <a:schemeClr val="tx1"/>
                </a:solidFill>
                <a:effectLst/>
                <a:uLnTx/>
                <a:uFillTx/>
                <a:latin typeface="+mn-lt"/>
                <a:ea typeface="+mn-ea"/>
                <a:cs typeface="+mn-cs"/>
              </a:rPr>
              <a:t>olives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GB" sz="2400" b="0" i="0" u="none" strike="noStrike" kern="0" cap="none" spc="0" normalizeH="0" baseline="0" noProof="0" dirty="0">
                <a:ln>
                  <a:noFill/>
                </a:ln>
                <a:solidFill>
                  <a:schemeClr val="tx1"/>
                </a:solidFill>
                <a:effectLst/>
                <a:uLnTx/>
                <a:uFillTx/>
                <a:latin typeface="+mn-lt"/>
                <a:ea typeface="+mn-ea"/>
                <a:cs typeface="+mn-cs"/>
              </a:rPr>
              <a:t>Peanut oil</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GB" sz="2400" b="0" i="0" u="none" strike="noStrike" kern="0" cap="none" spc="0" normalizeH="0" baseline="0" noProof="0" dirty="0">
                <a:ln>
                  <a:noFill/>
                </a:ln>
                <a:solidFill>
                  <a:schemeClr val="tx1"/>
                </a:solidFill>
                <a:effectLst/>
                <a:uLnTx/>
                <a:uFillTx/>
                <a:latin typeface="+mn-lt"/>
                <a:ea typeface="+mn-ea"/>
                <a:cs typeface="+mn-cs"/>
              </a:rPr>
              <a:t>Rapeseed oil</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a:spLocks noGrp="1"/>
          </p:cNvSpPr>
          <p:nvPr>
            <p:ph sz="half" idx="1"/>
          </p:nvPr>
        </p:nvSpPr>
        <p:spPr>
          <a:xfrm>
            <a:off x="5796136" y="1988840"/>
            <a:ext cx="2590056" cy="4114800"/>
          </a:xfrm>
        </p:spPr>
        <p:txBody>
          <a:bodyPr/>
          <a:lstStyle/>
          <a:p>
            <a:pPr>
              <a:buNone/>
            </a:pPr>
            <a:r>
              <a:rPr lang="en-GB" sz="2400" u="sng" dirty="0"/>
              <a:t>Polyunsaturated</a:t>
            </a:r>
          </a:p>
          <a:p>
            <a:pPr>
              <a:buFont typeface="Wingdings" pitchFamily="2" charset="2"/>
              <a:buChar char="Ø"/>
            </a:pPr>
            <a:r>
              <a:rPr lang="en-GB" sz="2400" dirty="0"/>
              <a:t>Cooking oils (sunflower, corn)</a:t>
            </a:r>
          </a:p>
          <a:p>
            <a:pPr>
              <a:buFont typeface="Wingdings" pitchFamily="2" charset="2"/>
              <a:buChar char="Ø"/>
            </a:pPr>
            <a:r>
              <a:rPr lang="en-GB" sz="2400" dirty="0"/>
              <a:t>Oily fish (salmon, tuna)</a:t>
            </a:r>
          </a:p>
          <a:p>
            <a:pPr>
              <a:buFont typeface="Wingdings" pitchFamily="2" charset="2"/>
              <a:buChar char="Ø"/>
            </a:pPr>
            <a:r>
              <a:rPr lang="en-GB" sz="2400" dirty="0"/>
              <a:t>Nuts and seeds</a:t>
            </a:r>
            <a:endParaRPr lang="en-US" sz="2400" dirty="0"/>
          </a:p>
        </p:txBody>
      </p:sp>
    </p:spTree>
  </p:cSld>
  <p:clrMapOvr>
    <a:masterClrMapping/>
  </p:clrMapOvr>
</p:sld>
</file>

<file path=ppt/theme/theme1.xml><?xml version="1.0" encoding="utf-8"?>
<a:theme xmlns:a="http://schemas.openxmlformats.org/drawingml/2006/main" name="Botany design templat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C9168D-6B24-4B7A-A0E8-E1D28A8F06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Botany design template</Template>
  <TotalTime>10408</TotalTime>
  <Words>3720</Words>
  <Application>Microsoft Office PowerPoint</Application>
  <PresentationFormat>On-screen Show (4:3)</PresentationFormat>
  <Paragraphs>722</Paragraphs>
  <Slides>60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Lucida Sans Unicode</vt:lpstr>
      <vt:lpstr>Verdana</vt:lpstr>
      <vt:lpstr>Vladimir Script</vt:lpstr>
      <vt:lpstr>Wingdings</vt:lpstr>
      <vt:lpstr>Botany design template</vt:lpstr>
      <vt:lpstr>NUTRITION &amp; HEALTH</vt:lpstr>
      <vt:lpstr>BIBLE REFERENCES</vt:lpstr>
      <vt:lpstr>Nutritional education aims</vt:lpstr>
      <vt:lpstr>The 5 nutrient groups</vt:lpstr>
      <vt:lpstr>Protein</vt:lpstr>
      <vt:lpstr>PowerPoint Presentation</vt:lpstr>
      <vt:lpstr>Sources of protein...</vt:lpstr>
      <vt:lpstr>Fats</vt:lpstr>
      <vt:lpstr>Fats</vt:lpstr>
      <vt:lpstr>Carbohydrates</vt:lpstr>
      <vt:lpstr>Vitamins</vt:lpstr>
      <vt:lpstr>Fat-soluble vitamins</vt:lpstr>
      <vt:lpstr>Vitamin A  (+ B-Carotene)</vt:lpstr>
      <vt:lpstr>Fat-soluble vitamins</vt:lpstr>
      <vt:lpstr>Fat-soluble vitamins</vt:lpstr>
      <vt:lpstr>Fat-soluble vitamins</vt:lpstr>
      <vt:lpstr>Water-soluble vitamins</vt:lpstr>
      <vt:lpstr>Vitamin B-complex Riboflavin</vt:lpstr>
      <vt:lpstr>Vitamin B-complex Thiamine (B1)</vt:lpstr>
      <vt:lpstr>Niacin</vt:lpstr>
      <vt:lpstr>Water-soluble vitamins</vt:lpstr>
      <vt:lpstr>Water-soluble vitamins</vt:lpstr>
      <vt:lpstr>Water-soluble vitamins</vt:lpstr>
      <vt:lpstr>Minerals</vt:lpstr>
      <vt:lpstr>Phosphorus</vt:lpstr>
      <vt:lpstr>Phosphorus</vt:lpstr>
      <vt:lpstr>Calcium</vt:lpstr>
      <vt:lpstr>Calcium</vt:lpstr>
      <vt:lpstr>“A merry heart doeth good like a medicine: but a broken spirit drieth the bones.”</vt:lpstr>
      <vt:lpstr>Potassium</vt:lpstr>
      <vt:lpstr>Potassium</vt:lpstr>
      <vt:lpstr>PowerPoint Presentation</vt:lpstr>
      <vt:lpstr>Sodium</vt:lpstr>
      <vt:lpstr>Sodium</vt:lpstr>
      <vt:lpstr>Chromium</vt:lpstr>
      <vt:lpstr>Chromium</vt:lpstr>
      <vt:lpstr>Cobalt</vt:lpstr>
      <vt:lpstr>Copper</vt:lpstr>
      <vt:lpstr>Best sources of copper...</vt:lpstr>
      <vt:lpstr>Iron</vt:lpstr>
      <vt:lpstr>Iron</vt:lpstr>
      <vt:lpstr>Iron</vt:lpstr>
      <vt:lpstr>Zinc</vt:lpstr>
      <vt:lpstr>Sources of Zinc</vt:lpstr>
      <vt:lpstr>Magnesium</vt:lpstr>
      <vt:lpstr>Magnesium</vt:lpstr>
      <vt:lpstr>Magnesium</vt:lpstr>
      <vt:lpstr>Magnesium</vt:lpstr>
      <vt:lpstr>PowerPoint Presentation</vt:lpstr>
      <vt:lpstr>Manganese</vt:lpstr>
      <vt:lpstr>Silicon</vt:lpstr>
      <vt:lpstr>Selenium</vt:lpstr>
      <vt:lpstr>Selenium</vt:lpstr>
      <vt:lpstr>Fluorine</vt:lpstr>
      <vt:lpstr>Iodine</vt:lpstr>
      <vt:lpstr>Fibre</vt:lpstr>
      <vt:lpstr>Fibre</vt:lpstr>
      <vt:lpstr>Summary</vt:lpstr>
      <vt:lpstr> “In the midst of the street of it, and on either side of the river, was there the tree of life, which bare twelve manner of fruits, and yielded her fruit every month: and the leaves of the tree were for the healing of the nations.”</vt:lpstr>
      <vt:lpstr> “Blessed are they that do his commandments, that they may have right to the tree of life, and may enter in through the gates into the city.”  ~Revelation 22 verses 2, 14 </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HEALTH</dc:title>
  <dc:creator>Unknown User</dc:creator>
  <cp:keywords/>
  <cp:lastModifiedBy>Simone</cp:lastModifiedBy>
  <cp:revision>22</cp:revision>
  <cp:lastPrinted>1601-01-01T00:00:00Z</cp:lastPrinted>
  <dcterms:created xsi:type="dcterms:W3CDTF">2016-05-11T18:43:36Z</dcterms:created>
  <dcterms:modified xsi:type="dcterms:W3CDTF">2019-11-29T23:11:12Z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TC010900221033</vt:lpwstr>
  </property>
</Properties>
</file>