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72" r:id="rId9"/>
    <p:sldId id="273" r:id="rId10"/>
    <p:sldId id="274" r:id="rId11"/>
    <p:sldId id="263" r:id="rId12"/>
    <p:sldId id="264" r:id="rId13"/>
    <p:sldId id="266" r:id="rId14"/>
    <p:sldId id="265" r:id="rId15"/>
    <p:sldId id="267" r:id="rId16"/>
    <p:sldId id="271" r:id="rId17"/>
    <p:sldId id="275" r:id="rId18"/>
    <p:sldId id="276" r:id="rId19"/>
    <p:sldId id="277" r:id="rId20"/>
    <p:sldId id="278" r:id="rId21"/>
    <p:sldId id="279" r:id="rId22"/>
    <p:sldId id="280" r:id="rId23"/>
    <p:sldId id="281" r:id="rId24"/>
    <p:sldId id="282" r:id="rId25"/>
    <p:sldId id="283" r:id="rId26"/>
    <p:sldId id="284" r:id="rId27"/>
    <p:sldId id="268" r:id="rId28"/>
    <p:sldId id="269" r:id="rId29"/>
    <p:sldId id="27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e" initials="S" lastIdx="1" clrIdx="0">
    <p:extLst>
      <p:ext uri="{19B8F6BF-5375-455C-9EA6-DF929625EA0E}">
        <p15:presenceInfo xmlns:p15="http://schemas.microsoft.com/office/powerpoint/2012/main" userId="Simo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5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2C4BD-3C39-4C0F-8486-06110AAE6B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404E8A1-E976-420B-9F48-04B9391960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C1591E5-1415-4635-81F1-E05E3201BDAC}"/>
              </a:ext>
            </a:extLst>
          </p:cNvPr>
          <p:cNvSpPr>
            <a:spLocks noGrp="1"/>
          </p:cNvSpPr>
          <p:nvPr>
            <p:ph type="dt" sz="half" idx="10"/>
          </p:nvPr>
        </p:nvSpPr>
        <p:spPr/>
        <p:txBody>
          <a:bodyPr/>
          <a:lstStyle/>
          <a:p>
            <a:fld id="{4D7468B3-B51B-4B4F-BF7C-72913E014336}" type="datetimeFigureOut">
              <a:rPr lang="en-GB" smtClean="0"/>
              <a:t>22/11/2019</a:t>
            </a:fld>
            <a:endParaRPr lang="en-GB"/>
          </a:p>
        </p:txBody>
      </p:sp>
      <p:sp>
        <p:nvSpPr>
          <p:cNvPr id="5" name="Footer Placeholder 4">
            <a:extLst>
              <a:ext uri="{FF2B5EF4-FFF2-40B4-BE49-F238E27FC236}">
                <a16:creationId xmlns:a16="http://schemas.microsoft.com/office/drawing/2014/main" id="{A19D9E4E-67CD-4291-A0E0-C434F66E4C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8584A3-199F-4464-8DB3-22698E25CD68}"/>
              </a:ext>
            </a:extLst>
          </p:cNvPr>
          <p:cNvSpPr>
            <a:spLocks noGrp="1"/>
          </p:cNvSpPr>
          <p:nvPr>
            <p:ph type="sldNum" sz="quarter" idx="12"/>
          </p:nvPr>
        </p:nvSpPr>
        <p:spPr/>
        <p:txBody>
          <a:bodyPr/>
          <a:lstStyle/>
          <a:p>
            <a:fld id="{A92DA71F-9E80-4928-A9E4-4777388AD285}" type="slidenum">
              <a:rPr lang="en-GB" smtClean="0"/>
              <a:t>‹#›</a:t>
            </a:fld>
            <a:endParaRPr lang="en-GB"/>
          </a:p>
        </p:txBody>
      </p:sp>
    </p:spTree>
    <p:extLst>
      <p:ext uri="{BB962C8B-B14F-4D97-AF65-F5344CB8AC3E}">
        <p14:creationId xmlns:p14="http://schemas.microsoft.com/office/powerpoint/2010/main" val="1943674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9F2C2-852C-4EDD-A857-3C53A37D993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336D0CB-2C2E-4D38-87FE-DA97800932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CE79D9-29EB-42E8-8A5B-4FCB80C13199}"/>
              </a:ext>
            </a:extLst>
          </p:cNvPr>
          <p:cNvSpPr>
            <a:spLocks noGrp="1"/>
          </p:cNvSpPr>
          <p:nvPr>
            <p:ph type="dt" sz="half" idx="10"/>
          </p:nvPr>
        </p:nvSpPr>
        <p:spPr/>
        <p:txBody>
          <a:bodyPr/>
          <a:lstStyle/>
          <a:p>
            <a:fld id="{4D7468B3-B51B-4B4F-BF7C-72913E014336}" type="datetimeFigureOut">
              <a:rPr lang="en-GB" smtClean="0"/>
              <a:t>22/11/2019</a:t>
            </a:fld>
            <a:endParaRPr lang="en-GB"/>
          </a:p>
        </p:txBody>
      </p:sp>
      <p:sp>
        <p:nvSpPr>
          <p:cNvPr id="5" name="Footer Placeholder 4">
            <a:extLst>
              <a:ext uri="{FF2B5EF4-FFF2-40B4-BE49-F238E27FC236}">
                <a16:creationId xmlns:a16="http://schemas.microsoft.com/office/drawing/2014/main" id="{C1046862-5E1E-4A07-A24C-CC6337CF7B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9ECEE2-F1C1-4AC2-A11C-655A145936BF}"/>
              </a:ext>
            </a:extLst>
          </p:cNvPr>
          <p:cNvSpPr>
            <a:spLocks noGrp="1"/>
          </p:cNvSpPr>
          <p:nvPr>
            <p:ph type="sldNum" sz="quarter" idx="12"/>
          </p:nvPr>
        </p:nvSpPr>
        <p:spPr/>
        <p:txBody>
          <a:bodyPr/>
          <a:lstStyle/>
          <a:p>
            <a:fld id="{A92DA71F-9E80-4928-A9E4-4777388AD285}" type="slidenum">
              <a:rPr lang="en-GB" smtClean="0"/>
              <a:t>‹#›</a:t>
            </a:fld>
            <a:endParaRPr lang="en-GB"/>
          </a:p>
        </p:txBody>
      </p:sp>
    </p:spTree>
    <p:extLst>
      <p:ext uri="{BB962C8B-B14F-4D97-AF65-F5344CB8AC3E}">
        <p14:creationId xmlns:p14="http://schemas.microsoft.com/office/powerpoint/2010/main" val="3695620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A31E7E-3DD4-49BA-9BA5-B2DE867EFE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D910E-5CD3-412B-9A62-D48135A25B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ECB340-7537-4E6B-A4F5-77C8232AD315}"/>
              </a:ext>
            </a:extLst>
          </p:cNvPr>
          <p:cNvSpPr>
            <a:spLocks noGrp="1"/>
          </p:cNvSpPr>
          <p:nvPr>
            <p:ph type="dt" sz="half" idx="10"/>
          </p:nvPr>
        </p:nvSpPr>
        <p:spPr/>
        <p:txBody>
          <a:bodyPr/>
          <a:lstStyle/>
          <a:p>
            <a:fld id="{4D7468B3-B51B-4B4F-BF7C-72913E014336}" type="datetimeFigureOut">
              <a:rPr lang="en-GB" smtClean="0"/>
              <a:t>22/11/2019</a:t>
            </a:fld>
            <a:endParaRPr lang="en-GB"/>
          </a:p>
        </p:txBody>
      </p:sp>
      <p:sp>
        <p:nvSpPr>
          <p:cNvPr id="5" name="Footer Placeholder 4">
            <a:extLst>
              <a:ext uri="{FF2B5EF4-FFF2-40B4-BE49-F238E27FC236}">
                <a16:creationId xmlns:a16="http://schemas.microsoft.com/office/drawing/2014/main" id="{4BBAC816-2E75-4296-8596-4FBEA6E987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B731A3-CB36-4672-A4B1-02132469B0AC}"/>
              </a:ext>
            </a:extLst>
          </p:cNvPr>
          <p:cNvSpPr>
            <a:spLocks noGrp="1"/>
          </p:cNvSpPr>
          <p:nvPr>
            <p:ph type="sldNum" sz="quarter" idx="12"/>
          </p:nvPr>
        </p:nvSpPr>
        <p:spPr/>
        <p:txBody>
          <a:bodyPr/>
          <a:lstStyle/>
          <a:p>
            <a:fld id="{A92DA71F-9E80-4928-A9E4-4777388AD285}" type="slidenum">
              <a:rPr lang="en-GB" smtClean="0"/>
              <a:t>‹#›</a:t>
            </a:fld>
            <a:endParaRPr lang="en-GB"/>
          </a:p>
        </p:txBody>
      </p:sp>
    </p:spTree>
    <p:extLst>
      <p:ext uri="{BB962C8B-B14F-4D97-AF65-F5344CB8AC3E}">
        <p14:creationId xmlns:p14="http://schemas.microsoft.com/office/powerpoint/2010/main" val="3640168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71B5E-2C86-4660-904C-6E276FC6D62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87D141-A5B8-4EB5-BD5B-6DDF4DFBC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3F471F-09CE-412A-8BA8-D88288DDD959}"/>
              </a:ext>
            </a:extLst>
          </p:cNvPr>
          <p:cNvSpPr>
            <a:spLocks noGrp="1"/>
          </p:cNvSpPr>
          <p:nvPr>
            <p:ph type="dt" sz="half" idx="10"/>
          </p:nvPr>
        </p:nvSpPr>
        <p:spPr/>
        <p:txBody>
          <a:bodyPr/>
          <a:lstStyle/>
          <a:p>
            <a:fld id="{4D7468B3-B51B-4B4F-BF7C-72913E014336}" type="datetimeFigureOut">
              <a:rPr lang="en-GB" smtClean="0"/>
              <a:t>22/11/2019</a:t>
            </a:fld>
            <a:endParaRPr lang="en-GB"/>
          </a:p>
        </p:txBody>
      </p:sp>
      <p:sp>
        <p:nvSpPr>
          <p:cNvPr id="5" name="Footer Placeholder 4">
            <a:extLst>
              <a:ext uri="{FF2B5EF4-FFF2-40B4-BE49-F238E27FC236}">
                <a16:creationId xmlns:a16="http://schemas.microsoft.com/office/drawing/2014/main" id="{0F07EA2F-399E-4535-9D8D-70A32381C1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8A72CF-397F-43E2-ADC4-AF44F75D74E6}"/>
              </a:ext>
            </a:extLst>
          </p:cNvPr>
          <p:cNvSpPr>
            <a:spLocks noGrp="1"/>
          </p:cNvSpPr>
          <p:nvPr>
            <p:ph type="sldNum" sz="quarter" idx="12"/>
          </p:nvPr>
        </p:nvSpPr>
        <p:spPr/>
        <p:txBody>
          <a:bodyPr/>
          <a:lstStyle/>
          <a:p>
            <a:fld id="{A92DA71F-9E80-4928-A9E4-4777388AD285}" type="slidenum">
              <a:rPr lang="en-GB" smtClean="0"/>
              <a:t>‹#›</a:t>
            </a:fld>
            <a:endParaRPr lang="en-GB"/>
          </a:p>
        </p:txBody>
      </p:sp>
    </p:spTree>
    <p:extLst>
      <p:ext uri="{BB962C8B-B14F-4D97-AF65-F5344CB8AC3E}">
        <p14:creationId xmlns:p14="http://schemas.microsoft.com/office/powerpoint/2010/main" val="929641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04D52-ACC9-47A3-BBDF-728B0E3E38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086CED6-C6F4-454E-9257-DE253DC3D4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0B97EC-CFD2-41AB-BBA8-1FBC4E644DB8}"/>
              </a:ext>
            </a:extLst>
          </p:cNvPr>
          <p:cNvSpPr>
            <a:spLocks noGrp="1"/>
          </p:cNvSpPr>
          <p:nvPr>
            <p:ph type="dt" sz="half" idx="10"/>
          </p:nvPr>
        </p:nvSpPr>
        <p:spPr/>
        <p:txBody>
          <a:bodyPr/>
          <a:lstStyle/>
          <a:p>
            <a:fld id="{4D7468B3-B51B-4B4F-BF7C-72913E014336}" type="datetimeFigureOut">
              <a:rPr lang="en-GB" smtClean="0"/>
              <a:t>22/11/2019</a:t>
            </a:fld>
            <a:endParaRPr lang="en-GB"/>
          </a:p>
        </p:txBody>
      </p:sp>
      <p:sp>
        <p:nvSpPr>
          <p:cNvPr id="5" name="Footer Placeholder 4">
            <a:extLst>
              <a:ext uri="{FF2B5EF4-FFF2-40B4-BE49-F238E27FC236}">
                <a16:creationId xmlns:a16="http://schemas.microsoft.com/office/drawing/2014/main" id="{FF4DF93E-4121-4967-AD01-1AA5E4E6E0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9F457D-3BD4-44A3-9119-FEEB8A224716}"/>
              </a:ext>
            </a:extLst>
          </p:cNvPr>
          <p:cNvSpPr>
            <a:spLocks noGrp="1"/>
          </p:cNvSpPr>
          <p:nvPr>
            <p:ph type="sldNum" sz="quarter" idx="12"/>
          </p:nvPr>
        </p:nvSpPr>
        <p:spPr/>
        <p:txBody>
          <a:bodyPr/>
          <a:lstStyle/>
          <a:p>
            <a:fld id="{A92DA71F-9E80-4928-A9E4-4777388AD285}" type="slidenum">
              <a:rPr lang="en-GB" smtClean="0"/>
              <a:t>‹#›</a:t>
            </a:fld>
            <a:endParaRPr lang="en-GB"/>
          </a:p>
        </p:txBody>
      </p:sp>
    </p:spTree>
    <p:extLst>
      <p:ext uri="{BB962C8B-B14F-4D97-AF65-F5344CB8AC3E}">
        <p14:creationId xmlns:p14="http://schemas.microsoft.com/office/powerpoint/2010/main" val="163372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EF3B-900E-4ED0-9D65-47450CB91E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0ADDC01-02AB-44A2-A269-39E0EA9594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5D753FD-ABF5-4386-AD0B-75C9A271C1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4C9BD61-928F-479C-BCC5-95718529F4AA}"/>
              </a:ext>
            </a:extLst>
          </p:cNvPr>
          <p:cNvSpPr>
            <a:spLocks noGrp="1"/>
          </p:cNvSpPr>
          <p:nvPr>
            <p:ph type="dt" sz="half" idx="10"/>
          </p:nvPr>
        </p:nvSpPr>
        <p:spPr/>
        <p:txBody>
          <a:bodyPr/>
          <a:lstStyle/>
          <a:p>
            <a:fld id="{4D7468B3-B51B-4B4F-BF7C-72913E014336}" type="datetimeFigureOut">
              <a:rPr lang="en-GB" smtClean="0"/>
              <a:t>22/11/2019</a:t>
            </a:fld>
            <a:endParaRPr lang="en-GB"/>
          </a:p>
        </p:txBody>
      </p:sp>
      <p:sp>
        <p:nvSpPr>
          <p:cNvPr id="6" name="Footer Placeholder 5">
            <a:extLst>
              <a:ext uri="{FF2B5EF4-FFF2-40B4-BE49-F238E27FC236}">
                <a16:creationId xmlns:a16="http://schemas.microsoft.com/office/drawing/2014/main" id="{BD945139-8CA1-4F37-BEAA-7263FC37FA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662FD-C05E-4061-8769-50774C882174}"/>
              </a:ext>
            </a:extLst>
          </p:cNvPr>
          <p:cNvSpPr>
            <a:spLocks noGrp="1"/>
          </p:cNvSpPr>
          <p:nvPr>
            <p:ph type="sldNum" sz="quarter" idx="12"/>
          </p:nvPr>
        </p:nvSpPr>
        <p:spPr/>
        <p:txBody>
          <a:bodyPr/>
          <a:lstStyle/>
          <a:p>
            <a:fld id="{A92DA71F-9E80-4928-A9E4-4777388AD285}" type="slidenum">
              <a:rPr lang="en-GB" smtClean="0"/>
              <a:t>‹#›</a:t>
            </a:fld>
            <a:endParaRPr lang="en-GB"/>
          </a:p>
        </p:txBody>
      </p:sp>
    </p:spTree>
    <p:extLst>
      <p:ext uri="{BB962C8B-B14F-4D97-AF65-F5344CB8AC3E}">
        <p14:creationId xmlns:p14="http://schemas.microsoft.com/office/powerpoint/2010/main" val="420218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D98AE-4A9A-4EB8-86F3-DB40E8A9C0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7E64013-B57C-47A4-AD38-44E2D79C2C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6AD44E-001A-4018-BF80-B29BE2404A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E01274A-D00B-4C45-ABB7-9ABA04C174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D499D3-F605-41B7-B6E6-BCD78F0B89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15D171F-47A1-4AF1-9040-A2DEAC999151}"/>
              </a:ext>
            </a:extLst>
          </p:cNvPr>
          <p:cNvSpPr>
            <a:spLocks noGrp="1"/>
          </p:cNvSpPr>
          <p:nvPr>
            <p:ph type="dt" sz="half" idx="10"/>
          </p:nvPr>
        </p:nvSpPr>
        <p:spPr/>
        <p:txBody>
          <a:bodyPr/>
          <a:lstStyle/>
          <a:p>
            <a:fld id="{4D7468B3-B51B-4B4F-BF7C-72913E014336}" type="datetimeFigureOut">
              <a:rPr lang="en-GB" smtClean="0"/>
              <a:t>22/11/2019</a:t>
            </a:fld>
            <a:endParaRPr lang="en-GB"/>
          </a:p>
        </p:txBody>
      </p:sp>
      <p:sp>
        <p:nvSpPr>
          <p:cNvPr id="8" name="Footer Placeholder 7">
            <a:extLst>
              <a:ext uri="{FF2B5EF4-FFF2-40B4-BE49-F238E27FC236}">
                <a16:creationId xmlns:a16="http://schemas.microsoft.com/office/drawing/2014/main" id="{7623EEAD-B39F-4275-B1C1-E574435522E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24AF354-1418-45D9-99F7-A6D83DE99DF2}"/>
              </a:ext>
            </a:extLst>
          </p:cNvPr>
          <p:cNvSpPr>
            <a:spLocks noGrp="1"/>
          </p:cNvSpPr>
          <p:nvPr>
            <p:ph type="sldNum" sz="quarter" idx="12"/>
          </p:nvPr>
        </p:nvSpPr>
        <p:spPr/>
        <p:txBody>
          <a:bodyPr/>
          <a:lstStyle/>
          <a:p>
            <a:fld id="{A92DA71F-9E80-4928-A9E4-4777388AD285}" type="slidenum">
              <a:rPr lang="en-GB" smtClean="0"/>
              <a:t>‹#›</a:t>
            </a:fld>
            <a:endParaRPr lang="en-GB"/>
          </a:p>
        </p:txBody>
      </p:sp>
    </p:spTree>
    <p:extLst>
      <p:ext uri="{BB962C8B-B14F-4D97-AF65-F5344CB8AC3E}">
        <p14:creationId xmlns:p14="http://schemas.microsoft.com/office/powerpoint/2010/main" val="4263049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A61AD-B2C7-49F2-A2C4-984679EA659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450DBE2-EBAF-4863-AB0E-C553534FF60F}"/>
              </a:ext>
            </a:extLst>
          </p:cNvPr>
          <p:cNvSpPr>
            <a:spLocks noGrp="1"/>
          </p:cNvSpPr>
          <p:nvPr>
            <p:ph type="dt" sz="half" idx="10"/>
          </p:nvPr>
        </p:nvSpPr>
        <p:spPr/>
        <p:txBody>
          <a:bodyPr/>
          <a:lstStyle/>
          <a:p>
            <a:fld id="{4D7468B3-B51B-4B4F-BF7C-72913E014336}" type="datetimeFigureOut">
              <a:rPr lang="en-GB" smtClean="0"/>
              <a:t>22/11/2019</a:t>
            </a:fld>
            <a:endParaRPr lang="en-GB"/>
          </a:p>
        </p:txBody>
      </p:sp>
      <p:sp>
        <p:nvSpPr>
          <p:cNvPr id="4" name="Footer Placeholder 3">
            <a:extLst>
              <a:ext uri="{FF2B5EF4-FFF2-40B4-BE49-F238E27FC236}">
                <a16:creationId xmlns:a16="http://schemas.microsoft.com/office/drawing/2014/main" id="{2800BB39-02D6-4575-A99C-B524F781BE6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5187266-9D25-4DDE-9179-4389882A3073}"/>
              </a:ext>
            </a:extLst>
          </p:cNvPr>
          <p:cNvSpPr>
            <a:spLocks noGrp="1"/>
          </p:cNvSpPr>
          <p:nvPr>
            <p:ph type="sldNum" sz="quarter" idx="12"/>
          </p:nvPr>
        </p:nvSpPr>
        <p:spPr/>
        <p:txBody>
          <a:bodyPr/>
          <a:lstStyle/>
          <a:p>
            <a:fld id="{A92DA71F-9E80-4928-A9E4-4777388AD285}" type="slidenum">
              <a:rPr lang="en-GB" smtClean="0"/>
              <a:t>‹#›</a:t>
            </a:fld>
            <a:endParaRPr lang="en-GB"/>
          </a:p>
        </p:txBody>
      </p:sp>
    </p:spTree>
    <p:extLst>
      <p:ext uri="{BB962C8B-B14F-4D97-AF65-F5344CB8AC3E}">
        <p14:creationId xmlns:p14="http://schemas.microsoft.com/office/powerpoint/2010/main" val="2018077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3D633B-7C8E-4BBD-B461-1446768C10D8}"/>
              </a:ext>
            </a:extLst>
          </p:cNvPr>
          <p:cNvSpPr>
            <a:spLocks noGrp="1"/>
          </p:cNvSpPr>
          <p:nvPr>
            <p:ph type="dt" sz="half" idx="10"/>
          </p:nvPr>
        </p:nvSpPr>
        <p:spPr/>
        <p:txBody>
          <a:bodyPr/>
          <a:lstStyle/>
          <a:p>
            <a:fld id="{4D7468B3-B51B-4B4F-BF7C-72913E014336}" type="datetimeFigureOut">
              <a:rPr lang="en-GB" smtClean="0"/>
              <a:t>22/11/2019</a:t>
            </a:fld>
            <a:endParaRPr lang="en-GB"/>
          </a:p>
        </p:txBody>
      </p:sp>
      <p:sp>
        <p:nvSpPr>
          <p:cNvPr id="3" name="Footer Placeholder 2">
            <a:extLst>
              <a:ext uri="{FF2B5EF4-FFF2-40B4-BE49-F238E27FC236}">
                <a16:creationId xmlns:a16="http://schemas.microsoft.com/office/drawing/2014/main" id="{DA3C6CB5-1B1D-4F2B-8475-F2629E42C61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B802BF5-619C-4A15-8191-9FA9B27308E2}"/>
              </a:ext>
            </a:extLst>
          </p:cNvPr>
          <p:cNvSpPr>
            <a:spLocks noGrp="1"/>
          </p:cNvSpPr>
          <p:nvPr>
            <p:ph type="sldNum" sz="quarter" idx="12"/>
          </p:nvPr>
        </p:nvSpPr>
        <p:spPr/>
        <p:txBody>
          <a:bodyPr/>
          <a:lstStyle/>
          <a:p>
            <a:fld id="{A92DA71F-9E80-4928-A9E4-4777388AD285}" type="slidenum">
              <a:rPr lang="en-GB" smtClean="0"/>
              <a:t>‹#›</a:t>
            </a:fld>
            <a:endParaRPr lang="en-GB"/>
          </a:p>
        </p:txBody>
      </p:sp>
    </p:spTree>
    <p:extLst>
      <p:ext uri="{BB962C8B-B14F-4D97-AF65-F5344CB8AC3E}">
        <p14:creationId xmlns:p14="http://schemas.microsoft.com/office/powerpoint/2010/main" val="250187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1CC28-CBE8-4826-9D34-E844B1233B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056872E-A88C-4C4D-BCFC-DFA5E8C7AD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2AB29B4-86A4-4035-BF9C-71C275C181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A9C5D1-2610-4806-A0AC-F4AB95216A42}"/>
              </a:ext>
            </a:extLst>
          </p:cNvPr>
          <p:cNvSpPr>
            <a:spLocks noGrp="1"/>
          </p:cNvSpPr>
          <p:nvPr>
            <p:ph type="dt" sz="half" idx="10"/>
          </p:nvPr>
        </p:nvSpPr>
        <p:spPr/>
        <p:txBody>
          <a:bodyPr/>
          <a:lstStyle/>
          <a:p>
            <a:fld id="{4D7468B3-B51B-4B4F-BF7C-72913E014336}" type="datetimeFigureOut">
              <a:rPr lang="en-GB" smtClean="0"/>
              <a:t>22/11/2019</a:t>
            </a:fld>
            <a:endParaRPr lang="en-GB"/>
          </a:p>
        </p:txBody>
      </p:sp>
      <p:sp>
        <p:nvSpPr>
          <p:cNvPr id="6" name="Footer Placeholder 5">
            <a:extLst>
              <a:ext uri="{FF2B5EF4-FFF2-40B4-BE49-F238E27FC236}">
                <a16:creationId xmlns:a16="http://schemas.microsoft.com/office/drawing/2014/main" id="{F74E24FB-06CB-4136-8264-9BB76C122F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E098F9-EAEA-4477-9A03-C418CBC2E3D7}"/>
              </a:ext>
            </a:extLst>
          </p:cNvPr>
          <p:cNvSpPr>
            <a:spLocks noGrp="1"/>
          </p:cNvSpPr>
          <p:nvPr>
            <p:ph type="sldNum" sz="quarter" idx="12"/>
          </p:nvPr>
        </p:nvSpPr>
        <p:spPr/>
        <p:txBody>
          <a:bodyPr/>
          <a:lstStyle/>
          <a:p>
            <a:fld id="{A92DA71F-9E80-4928-A9E4-4777388AD285}" type="slidenum">
              <a:rPr lang="en-GB" smtClean="0"/>
              <a:t>‹#›</a:t>
            </a:fld>
            <a:endParaRPr lang="en-GB"/>
          </a:p>
        </p:txBody>
      </p:sp>
    </p:spTree>
    <p:extLst>
      <p:ext uri="{BB962C8B-B14F-4D97-AF65-F5344CB8AC3E}">
        <p14:creationId xmlns:p14="http://schemas.microsoft.com/office/powerpoint/2010/main" val="668392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78739-4679-4786-8DEC-D2582D6458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23F6306-CFDF-45C6-8C33-61BCDEEE5A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25909DF-774B-4196-A211-7EDD4351E7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615FBB-574A-4CC4-A784-109FB23EE4FE}"/>
              </a:ext>
            </a:extLst>
          </p:cNvPr>
          <p:cNvSpPr>
            <a:spLocks noGrp="1"/>
          </p:cNvSpPr>
          <p:nvPr>
            <p:ph type="dt" sz="half" idx="10"/>
          </p:nvPr>
        </p:nvSpPr>
        <p:spPr/>
        <p:txBody>
          <a:bodyPr/>
          <a:lstStyle/>
          <a:p>
            <a:fld id="{4D7468B3-B51B-4B4F-BF7C-72913E014336}" type="datetimeFigureOut">
              <a:rPr lang="en-GB" smtClean="0"/>
              <a:t>22/11/2019</a:t>
            </a:fld>
            <a:endParaRPr lang="en-GB"/>
          </a:p>
        </p:txBody>
      </p:sp>
      <p:sp>
        <p:nvSpPr>
          <p:cNvPr id="6" name="Footer Placeholder 5">
            <a:extLst>
              <a:ext uri="{FF2B5EF4-FFF2-40B4-BE49-F238E27FC236}">
                <a16:creationId xmlns:a16="http://schemas.microsoft.com/office/drawing/2014/main" id="{77725270-889C-45F5-B61E-A89597577C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0E0F81-C5C8-44A9-BEF5-AF5054970F1B}"/>
              </a:ext>
            </a:extLst>
          </p:cNvPr>
          <p:cNvSpPr>
            <a:spLocks noGrp="1"/>
          </p:cNvSpPr>
          <p:nvPr>
            <p:ph type="sldNum" sz="quarter" idx="12"/>
          </p:nvPr>
        </p:nvSpPr>
        <p:spPr/>
        <p:txBody>
          <a:bodyPr/>
          <a:lstStyle/>
          <a:p>
            <a:fld id="{A92DA71F-9E80-4928-A9E4-4777388AD285}" type="slidenum">
              <a:rPr lang="en-GB" smtClean="0"/>
              <a:t>‹#›</a:t>
            </a:fld>
            <a:endParaRPr lang="en-GB"/>
          </a:p>
        </p:txBody>
      </p:sp>
    </p:spTree>
    <p:extLst>
      <p:ext uri="{BB962C8B-B14F-4D97-AF65-F5344CB8AC3E}">
        <p14:creationId xmlns:p14="http://schemas.microsoft.com/office/powerpoint/2010/main" val="2986114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56BDA8-D2C3-4EA1-A903-69C83BA8BB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F57C20-1186-4866-AF94-DDB1833495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1FBA62-472B-4799-937D-C8B233857F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7468B3-B51B-4B4F-BF7C-72913E014336}" type="datetimeFigureOut">
              <a:rPr lang="en-GB" smtClean="0"/>
              <a:t>22/11/2019</a:t>
            </a:fld>
            <a:endParaRPr lang="en-GB"/>
          </a:p>
        </p:txBody>
      </p:sp>
      <p:sp>
        <p:nvSpPr>
          <p:cNvPr id="5" name="Footer Placeholder 4">
            <a:extLst>
              <a:ext uri="{FF2B5EF4-FFF2-40B4-BE49-F238E27FC236}">
                <a16:creationId xmlns:a16="http://schemas.microsoft.com/office/drawing/2014/main" id="{AF42B43B-17B1-401A-8D61-49536ED652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0BA5FB2-F6A8-4CC7-B326-2CBCA0FD1D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2DA71F-9E80-4928-A9E4-4777388AD285}" type="slidenum">
              <a:rPr lang="en-GB" smtClean="0"/>
              <a:t>‹#›</a:t>
            </a:fld>
            <a:endParaRPr lang="en-GB"/>
          </a:p>
        </p:txBody>
      </p:sp>
    </p:spTree>
    <p:extLst>
      <p:ext uri="{BB962C8B-B14F-4D97-AF65-F5344CB8AC3E}">
        <p14:creationId xmlns:p14="http://schemas.microsoft.com/office/powerpoint/2010/main" val="737128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hysicallyeducated.org/2013/01/28/how-fertile-is-your-pe/"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hyperlink" Target="https://livehealthy.chron.com/effects-food-preservatives-human-body-6876.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foodmatters.com/article/22-additives-and-preservatives-to-avoi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tandfonline.com/doi/abs/10.1080/00365519009085798"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tandfonline.com/doi/abs/10.1080/00365519009085798"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5.png"/><Relationship Id="rId5" Type="http://schemas.microsoft.com/office/2007/relationships/hdphoto" Target="../media/hdphoto2.wdp"/><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hyperlink" Target="http://conservationbytes.com/2012/01/05/does-conservation-biology-need-dna-barcoding/"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www.soils4teachers.org/fertility"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biology.stackexchange.com/questions/72717/where-different-types-of-proteins-can-be-found-in-food"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s://commons.wikimedia.org/wiki/File:Aminoacids_table.svg"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healthifybody.com/l-cysteine-benefits.html"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healthifybody.com/l-cysteine-benefits.html" TargetMode="External"/><Relationship Id="rId3" Type="http://schemas.openxmlformats.org/officeDocument/2006/relationships/hyperlink" Target="http://www.howdoweknowit.com/2013/11/19/how-do-we-know-the-genetic-code-part-6/" TargetMode="External"/><Relationship Id="rId7" Type="http://schemas.openxmlformats.org/officeDocument/2006/relationships/hyperlink" Target="https://healthifybody.com/l-arginine.html" TargetMode="External"/><Relationship Id="rId12" Type="http://schemas.openxmlformats.org/officeDocument/2006/relationships/hyperlink" Target="https://healthifybody.com/l-tyrosine.html" TargetMode="External"/><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hyperlink" Target="https://healthifybody.com/threonine.html" TargetMode="External"/><Relationship Id="rId11" Type="http://schemas.openxmlformats.org/officeDocument/2006/relationships/hyperlink" Target="https://healthifybody.com/l-proline-benefits.html" TargetMode="External"/><Relationship Id="rId5" Type="http://schemas.openxmlformats.org/officeDocument/2006/relationships/hyperlink" Target="https://healthifybody.com/effects-of-tryptophan.html" TargetMode="External"/><Relationship Id="rId10" Type="http://schemas.openxmlformats.org/officeDocument/2006/relationships/hyperlink" Target="https://healthifybody.com/glycine.html" TargetMode="External"/><Relationship Id="rId4" Type="http://schemas.openxmlformats.org/officeDocument/2006/relationships/hyperlink" Target="https://healthifybody.com/histidine-amino-acid.html" TargetMode="External"/><Relationship Id="rId9" Type="http://schemas.openxmlformats.org/officeDocument/2006/relationships/hyperlink" Target="https://healthifybody.com/l-glutamine-benefits.html" TargetMode="Externa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320CA-571E-49AF-8E1C-3A88E9E08DB4}"/>
              </a:ext>
            </a:extLst>
          </p:cNvPr>
          <p:cNvSpPr>
            <a:spLocks noGrp="1"/>
          </p:cNvSpPr>
          <p:nvPr>
            <p:ph type="ctrTitle"/>
          </p:nvPr>
        </p:nvSpPr>
        <p:spPr/>
        <p:txBody>
          <a:bodyPr/>
          <a:lstStyle/>
          <a:p>
            <a:r>
              <a:rPr lang="en-GB" dirty="0"/>
              <a:t>Quick guide to loving your body</a:t>
            </a:r>
          </a:p>
        </p:txBody>
      </p:sp>
      <p:sp>
        <p:nvSpPr>
          <p:cNvPr id="3" name="Subtitle 2">
            <a:extLst>
              <a:ext uri="{FF2B5EF4-FFF2-40B4-BE49-F238E27FC236}">
                <a16:creationId xmlns:a16="http://schemas.microsoft.com/office/drawing/2014/main" id="{6103820A-8FD6-46FB-BED1-7CD6599FE38D}"/>
              </a:ext>
            </a:extLst>
          </p:cNvPr>
          <p:cNvSpPr>
            <a:spLocks noGrp="1"/>
          </p:cNvSpPr>
          <p:nvPr>
            <p:ph type="subTitle" idx="1"/>
          </p:nvPr>
        </p:nvSpPr>
        <p:spPr/>
        <p:txBody>
          <a:bodyPr/>
          <a:lstStyle/>
          <a:p>
            <a:r>
              <a:rPr lang="en-GB" b="1" dirty="0"/>
              <a:t>Key focus: Healing the intestines</a:t>
            </a:r>
          </a:p>
        </p:txBody>
      </p:sp>
    </p:spTree>
    <p:extLst>
      <p:ext uri="{BB962C8B-B14F-4D97-AF65-F5344CB8AC3E}">
        <p14:creationId xmlns:p14="http://schemas.microsoft.com/office/powerpoint/2010/main" val="169658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9AF9B-9192-460C-946A-93118E25FF48}"/>
              </a:ext>
            </a:extLst>
          </p:cNvPr>
          <p:cNvSpPr>
            <a:spLocks noGrp="1"/>
          </p:cNvSpPr>
          <p:nvPr>
            <p:ph type="title"/>
          </p:nvPr>
        </p:nvSpPr>
        <p:spPr>
          <a:xfrm>
            <a:off x="0" y="0"/>
            <a:ext cx="8108852" cy="1009651"/>
          </a:xfrm>
          <a:ln w="28575"/>
        </p:spPr>
        <p:style>
          <a:lnRef idx="2">
            <a:schemeClr val="accent4"/>
          </a:lnRef>
          <a:fillRef idx="1">
            <a:schemeClr val="lt1"/>
          </a:fillRef>
          <a:effectRef idx="0">
            <a:schemeClr val="accent4"/>
          </a:effectRef>
          <a:fontRef idx="minor">
            <a:schemeClr val="dk1"/>
          </a:fontRef>
        </p:style>
        <p:txBody>
          <a:bodyPr>
            <a:normAutofit/>
          </a:bodyPr>
          <a:lstStyle/>
          <a:p>
            <a:r>
              <a:rPr lang="en-GB" sz="4000" dirty="0"/>
              <a:t>Restoring the intestinal wall barrier</a:t>
            </a:r>
          </a:p>
        </p:txBody>
      </p:sp>
      <p:sp>
        <p:nvSpPr>
          <p:cNvPr id="4" name="Content Placeholder 3">
            <a:extLst>
              <a:ext uri="{FF2B5EF4-FFF2-40B4-BE49-F238E27FC236}">
                <a16:creationId xmlns:a16="http://schemas.microsoft.com/office/drawing/2014/main" id="{2B9877C2-FAC7-4A67-947A-6618D77708BD}"/>
              </a:ext>
            </a:extLst>
          </p:cNvPr>
          <p:cNvSpPr>
            <a:spLocks noGrp="1"/>
          </p:cNvSpPr>
          <p:nvPr>
            <p:ph sz="half" idx="2"/>
          </p:nvPr>
        </p:nvSpPr>
        <p:spPr>
          <a:xfrm>
            <a:off x="6096000" y="2011681"/>
            <a:ext cx="5546188" cy="3657600"/>
          </a:xfrm>
        </p:spPr>
        <p:txBody>
          <a:bodyPr>
            <a:normAutofit/>
          </a:bodyPr>
          <a:lstStyle/>
          <a:p>
            <a:pPr marL="0" indent="0">
              <a:buNone/>
            </a:pPr>
            <a:r>
              <a:rPr lang="en-GB" dirty="0"/>
              <a:t>Split up into three parts: </a:t>
            </a:r>
            <a:r>
              <a:rPr lang="en-GB" i="1" dirty="0"/>
              <a:t>duodenum, jejunum and ileum</a:t>
            </a:r>
            <a:r>
              <a:rPr lang="en-GB" dirty="0"/>
              <a:t>; the </a:t>
            </a:r>
            <a:r>
              <a:rPr lang="en-GB" b="1" i="1" dirty="0"/>
              <a:t>ileum</a:t>
            </a:r>
            <a:r>
              <a:rPr lang="en-GB" dirty="0"/>
              <a:t> (about 3.5 metres/ 11.5 feet) is the final third &amp; largest of the small intestine which absorbs </a:t>
            </a:r>
            <a:r>
              <a:rPr lang="en-GB" b="1" dirty="0"/>
              <a:t>vitamin B12, </a:t>
            </a:r>
            <a:r>
              <a:rPr lang="en-GB" dirty="0"/>
              <a:t>bile acids (from the liver) and other nutrients which were not absorbed before in the earlier part of the small intestine.</a:t>
            </a:r>
          </a:p>
        </p:txBody>
      </p:sp>
      <p:pic>
        <p:nvPicPr>
          <p:cNvPr id="7" name="Content Placeholder 6">
            <a:extLst>
              <a:ext uri="{FF2B5EF4-FFF2-40B4-BE49-F238E27FC236}">
                <a16:creationId xmlns:a16="http://schemas.microsoft.com/office/drawing/2014/main" id="{A46FCDE1-CF1B-41E3-B514-CE03433114EC}"/>
              </a:ext>
            </a:extLst>
          </p:cNvPr>
          <p:cNvPicPr>
            <a:picLocks noGrp="1" noChangeAspect="1"/>
          </p:cNvPicPr>
          <p:nvPr>
            <p:ph sz="half" idx="1"/>
          </p:nvPr>
        </p:nvPicPr>
        <p:blipFill>
          <a:blip r:embed="rId2"/>
          <a:stretch>
            <a:fillRect/>
          </a:stretch>
        </p:blipFill>
        <p:spPr>
          <a:xfrm>
            <a:off x="1311227" y="1825625"/>
            <a:ext cx="4235546" cy="4351338"/>
          </a:xfrm>
          <a:prstGeom prst="rect">
            <a:avLst/>
          </a:prstGeom>
        </p:spPr>
      </p:pic>
    </p:spTree>
    <p:extLst>
      <p:ext uri="{BB962C8B-B14F-4D97-AF65-F5344CB8AC3E}">
        <p14:creationId xmlns:p14="http://schemas.microsoft.com/office/powerpoint/2010/main" val="2360110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67F72-12B3-4753-B1E5-86BF42D2191F}"/>
              </a:ext>
            </a:extLst>
          </p:cNvPr>
          <p:cNvSpPr>
            <a:spLocks noGrp="1"/>
          </p:cNvSpPr>
          <p:nvPr>
            <p:ph sz="half" idx="1"/>
          </p:nvPr>
        </p:nvSpPr>
        <p:spPr>
          <a:xfrm>
            <a:off x="958361" y="1253331"/>
            <a:ext cx="10275277" cy="4351338"/>
          </a:xfrm>
        </p:spPr>
        <p:txBody>
          <a:bodyPr>
            <a:normAutofit/>
          </a:bodyPr>
          <a:lstStyle/>
          <a:p>
            <a:pPr marL="0" indent="0">
              <a:buNone/>
            </a:pPr>
            <a:r>
              <a:rPr lang="en-GB" dirty="0"/>
              <a:t>For the </a:t>
            </a:r>
            <a:r>
              <a:rPr lang="en-GB" dirty="0">
                <a:solidFill>
                  <a:srgbClr val="FF0000"/>
                </a:solidFill>
              </a:rPr>
              <a:t>health</a:t>
            </a:r>
            <a:r>
              <a:rPr lang="en-GB" dirty="0"/>
              <a:t> of your small intestines, you </a:t>
            </a:r>
            <a:r>
              <a:rPr lang="en-GB" b="1" u="sng" dirty="0">
                <a:solidFill>
                  <a:srgbClr val="0070C0"/>
                </a:solidFill>
              </a:rPr>
              <a:t>need</a:t>
            </a:r>
            <a:r>
              <a:rPr lang="en-GB" dirty="0"/>
              <a:t> amino acids: </a:t>
            </a:r>
          </a:p>
          <a:p>
            <a:r>
              <a:rPr lang="en-GB" b="1" dirty="0"/>
              <a:t>Glutamine</a:t>
            </a:r>
            <a:r>
              <a:rPr lang="en-GB" dirty="0"/>
              <a:t> for normal cell function</a:t>
            </a:r>
          </a:p>
          <a:p>
            <a:r>
              <a:rPr lang="en-GB" b="1" dirty="0"/>
              <a:t>Arginine</a:t>
            </a:r>
            <a:r>
              <a:rPr lang="en-GB" dirty="0"/>
              <a:t> for maintaining the intestinal mucosal cells for immunity, hormone secretion and wound healing</a:t>
            </a:r>
          </a:p>
          <a:p>
            <a:r>
              <a:rPr lang="en-GB" b="1" dirty="0"/>
              <a:t>Tryptophan</a:t>
            </a:r>
            <a:r>
              <a:rPr lang="en-GB" dirty="0"/>
              <a:t> (an essential amino acid) for stomach peristalsis. Essential in making proteins, neurohormone melatonin (responsible for regulating sleep patterns) which is converted into serotonin and vitamin B3 (niacin).</a:t>
            </a:r>
            <a:endParaRPr lang="en-GB" b="1" dirty="0"/>
          </a:p>
          <a:p>
            <a:r>
              <a:rPr lang="en-GB" b="1" dirty="0"/>
              <a:t>Cysteine </a:t>
            </a:r>
            <a:r>
              <a:rPr lang="en-GB" dirty="0"/>
              <a:t>for intestinal bacteria</a:t>
            </a:r>
          </a:p>
        </p:txBody>
      </p:sp>
      <p:sp>
        <p:nvSpPr>
          <p:cNvPr id="8" name="TextBox 7">
            <a:extLst>
              <a:ext uri="{FF2B5EF4-FFF2-40B4-BE49-F238E27FC236}">
                <a16:creationId xmlns:a16="http://schemas.microsoft.com/office/drawing/2014/main" id="{2954C082-A848-4ACC-A9F0-1FBB667CE53D}"/>
              </a:ext>
            </a:extLst>
          </p:cNvPr>
          <p:cNvSpPr txBox="1"/>
          <p:nvPr/>
        </p:nvSpPr>
        <p:spPr>
          <a:xfrm>
            <a:off x="0" y="6457890"/>
            <a:ext cx="8947053" cy="400110"/>
          </a:xfrm>
          <a:prstGeom prst="rect">
            <a:avLst/>
          </a:prstGeom>
          <a:noFill/>
          <a:ln w="28575">
            <a:solidFill>
              <a:srgbClr val="00B0F0"/>
            </a:solidFill>
          </a:ln>
        </p:spPr>
        <p:txBody>
          <a:bodyPr wrap="square" rtlCol="0">
            <a:spAutoFit/>
          </a:bodyPr>
          <a:lstStyle/>
          <a:p>
            <a:r>
              <a:rPr lang="en-GB" sz="2000" dirty="0"/>
              <a:t>Along with the minerals and vitamins to help the chemical processes to absorb them</a:t>
            </a:r>
          </a:p>
        </p:txBody>
      </p:sp>
    </p:spTree>
    <p:extLst>
      <p:ext uri="{BB962C8B-B14F-4D97-AF65-F5344CB8AC3E}">
        <p14:creationId xmlns:p14="http://schemas.microsoft.com/office/powerpoint/2010/main" val="2058001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papaya">
            <a:extLst>
              <a:ext uri="{FF2B5EF4-FFF2-40B4-BE49-F238E27FC236}">
                <a16:creationId xmlns:a16="http://schemas.microsoft.com/office/drawing/2014/main" id="{D86C0A2C-F694-4DCC-9199-34C225061076}"/>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9369" r="-1" b="5785"/>
          <a:stretch/>
        </p:blipFill>
        <p:spPr bwMode="auto">
          <a:xfrm>
            <a:off x="6083786" y="-168318"/>
            <a:ext cx="6261330"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A74A7CB-7F2B-4861-99EC-5C96E600975A}"/>
              </a:ext>
            </a:extLst>
          </p:cNvPr>
          <p:cNvPicPr>
            <a:picLocks noChangeAspect="1"/>
          </p:cNvPicPr>
          <p:nvPr/>
        </p:nvPicPr>
        <p:blipFill rotWithShape="1">
          <a:blip r:embed="rId3"/>
          <a:srcRect t="3243" r="-1" b="7618"/>
          <a:stretch/>
        </p:blipFill>
        <p:spPr>
          <a:xfrm>
            <a:off x="6413631" y="3137642"/>
            <a:ext cx="5297099" cy="3564909"/>
          </a:xfrm>
          <a:prstGeom prst="rect">
            <a:avLst/>
          </a:prstGeom>
          <a:effectLst>
            <a:softEdge rad="533400"/>
          </a:effectLst>
        </p:spPr>
      </p:pic>
      <p:pic>
        <p:nvPicPr>
          <p:cNvPr id="71" name="Picture 70">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7D6DD6CF-A7A2-45C5-9F21-7D7FE8D58B9E}"/>
              </a:ext>
            </a:extLst>
          </p:cNvPr>
          <p:cNvSpPr>
            <a:spLocks noGrp="1"/>
          </p:cNvSpPr>
          <p:nvPr>
            <p:ph type="title"/>
          </p:nvPr>
        </p:nvSpPr>
        <p:spPr>
          <a:xfrm>
            <a:off x="1" y="0"/>
            <a:ext cx="5608633" cy="1311664"/>
          </a:xfrm>
          <a:ln w="38100">
            <a:solidFill>
              <a:srgbClr val="FF00FF"/>
            </a:solidFill>
          </a:ln>
        </p:spPr>
        <p:txBody>
          <a:bodyPr>
            <a:normAutofit/>
          </a:bodyPr>
          <a:lstStyle/>
          <a:p>
            <a:pPr algn="ctr"/>
            <a:r>
              <a:rPr lang="en-GB" sz="3700" dirty="0">
                <a:solidFill>
                  <a:srgbClr val="000000"/>
                </a:solidFill>
              </a:rPr>
              <a:t>Where do you get </a:t>
            </a:r>
            <a:r>
              <a:rPr lang="en-GB" sz="3700" b="1" i="1" dirty="0">
                <a:solidFill>
                  <a:srgbClr val="000000"/>
                </a:solidFill>
              </a:rPr>
              <a:t>those</a:t>
            </a:r>
            <a:r>
              <a:rPr lang="en-GB" sz="3700" dirty="0">
                <a:solidFill>
                  <a:srgbClr val="000000"/>
                </a:solidFill>
              </a:rPr>
              <a:t> amino acids from?</a:t>
            </a:r>
          </a:p>
        </p:txBody>
      </p:sp>
      <p:sp>
        <p:nvSpPr>
          <p:cNvPr id="6" name="Content Placeholder 5">
            <a:extLst>
              <a:ext uri="{FF2B5EF4-FFF2-40B4-BE49-F238E27FC236}">
                <a16:creationId xmlns:a16="http://schemas.microsoft.com/office/drawing/2014/main" id="{ADB02017-22A1-4913-B0F4-BBB7CFEB9467}"/>
              </a:ext>
            </a:extLst>
          </p:cNvPr>
          <p:cNvSpPr>
            <a:spLocks noGrp="1"/>
          </p:cNvSpPr>
          <p:nvPr>
            <p:ph idx="1"/>
          </p:nvPr>
        </p:nvSpPr>
        <p:spPr>
          <a:xfrm>
            <a:off x="804997" y="2272143"/>
            <a:ext cx="4803637" cy="3788830"/>
          </a:xfrm>
        </p:spPr>
        <p:txBody>
          <a:bodyPr anchor="ctr">
            <a:normAutofit/>
          </a:bodyPr>
          <a:lstStyle/>
          <a:p>
            <a:pPr marL="0" indent="0">
              <a:buNone/>
            </a:pPr>
            <a:r>
              <a:rPr lang="en-GB" sz="2400" dirty="0">
                <a:solidFill>
                  <a:srgbClr val="000000"/>
                </a:solidFill>
              </a:rPr>
              <a:t>You can get </a:t>
            </a:r>
            <a:r>
              <a:rPr lang="en-GB" sz="2400" b="1" i="1" dirty="0">
                <a:solidFill>
                  <a:srgbClr val="000000"/>
                </a:solidFill>
              </a:rPr>
              <a:t>glutamine</a:t>
            </a:r>
            <a:r>
              <a:rPr lang="en-GB" sz="2400" dirty="0">
                <a:solidFill>
                  <a:srgbClr val="000000"/>
                </a:solidFill>
              </a:rPr>
              <a:t> from beef, poultry, fish, beans, beets, cabbage, *</a:t>
            </a:r>
            <a:r>
              <a:rPr lang="en-GB" sz="2400" dirty="0">
                <a:solidFill>
                  <a:srgbClr val="FF00FF"/>
                </a:solidFill>
              </a:rPr>
              <a:t>eggs</a:t>
            </a:r>
            <a:r>
              <a:rPr lang="en-GB" sz="2400" dirty="0">
                <a:solidFill>
                  <a:srgbClr val="000000"/>
                </a:solidFill>
              </a:rPr>
              <a:t>, </a:t>
            </a:r>
            <a:r>
              <a:rPr lang="en-GB" sz="2400" dirty="0">
                <a:solidFill>
                  <a:srgbClr val="00B0F0"/>
                </a:solidFill>
              </a:rPr>
              <a:t>spinach</a:t>
            </a:r>
            <a:r>
              <a:rPr lang="en-GB" sz="2400" dirty="0">
                <a:solidFill>
                  <a:srgbClr val="000000"/>
                </a:solidFill>
              </a:rPr>
              <a:t>, carrots, parsley, wheat, papaya, </a:t>
            </a:r>
            <a:r>
              <a:rPr lang="en-GB" sz="2400" dirty="0" err="1">
                <a:solidFill>
                  <a:srgbClr val="C00000"/>
                </a:solidFill>
              </a:rPr>
              <a:t>brussel</a:t>
            </a:r>
            <a:r>
              <a:rPr lang="en-GB" sz="2400" dirty="0">
                <a:solidFill>
                  <a:srgbClr val="C00000"/>
                </a:solidFill>
              </a:rPr>
              <a:t> sprouts</a:t>
            </a:r>
            <a:r>
              <a:rPr lang="en-GB" sz="2400" dirty="0">
                <a:solidFill>
                  <a:srgbClr val="000000"/>
                </a:solidFill>
              </a:rPr>
              <a:t>, celery, </a:t>
            </a:r>
            <a:r>
              <a:rPr lang="en-GB" sz="2400" dirty="0">
                <a:solidFill>
                  <a:srgbClr val="990033"/>
                </a:solidFill>
              </a:rPr>
              <a:t>kale</a:t>
            </a:r>
            <a:r>
              <a:rPr lang="en-GB" sz="2400" dirty="0">
                <a:solidFill>
                  <a:srgbClr val="000000"/>
                </a:solidFill>
              </a:rPr>
              <a:t> and milk.</a:t>
            </a:r>
          </a:p>
          <a:p>
            <a:pPr marL="0" indent="0">
              <a:buNone/>
            </a:pPr>
            <a:endParaRPr lang="en-GB" sz="2400" dirty="0">
              <a:solidFill>
                <a:srgbClr val="000000"/>
              </a:solidFill>
            </a:endParaRPr>
          </a:p>
          <a:p>
            <a:pPr marL="0" indent="0">
              <a:buNone/>
            </a:pPr>
            <a:r>
              <a:rPr lang="en-GB" sz="2400" b="1" i="1" dirty="0">
                <a:solidFill>
                  <a:srgbClr val="000000"/>
                </a:solidFill>
              </a:rPr>
              <a:t>Arginine</a:t>
            </a:r>
            <a:r>
              <a:rPr lang="en-GB" sz="2400" dirty="0">
                <a:solidFill>
                  <a:srgbClr val="000000"/>
                </a:solidFill>
              </a:rPr>
              <a:t> from </a:t>
            </a:r>
            <a:r>
              <a:rPr lang="en-GB" sz="2400" dirty="0">
                <a:solidFill>
                  <a:schemeClr val="accent2">
                    <a:lumMod val="75000"/>
                  </a:schemeClr>
                </a:solidFill>
              </a:rPr>
              <a:t>seeds</a:t>
            </a:r>
            <a:r>
              <a:rPr lang="en-GB" sz="2400" dirty="0">
                <a:solidFill>
                  <a:srgbClr val="000000"/>
                </a:solidFill>
              </a:rPr>
              <a:t> and </a:t>
            </a:r>
            <a:r>
              <a:rPr lang="en-GB" sz="2400" dirty="0">
                <a:solidFill>
                  <a:srgbClr val="00B050"/>
                </a:solidFill>
              </a:rPr>
              <a:t>nuts</a:t>
            </a:r>
            <a:r>
              <a:rPr lang="en-GB" sz="2400" dirty="0">
                <a:solidFill>
                  <a:srgbClr val="000000"/>
                </a:solidFill>
              </a:rPr>
              <a:t>, meat, </a:t>
            </a:r>
            <a:r>
              <a:rPr lang="en-GB" sz="2400" dirty="0">
                <a:solidFill>
                  <a:srgbClr val="7030A0"/>
                </a:solidFill>
              </a:rPr>
              <a:t>legumes</a:t>
            </a:r>
            <a:r>
              <a:rPr lang="en-GB" sz="2400" dirty="0">
                <a:solidFill>
                  <a:srgbClr val="000000"/>
                </a:solidFill>
              </a:rPr>
              <a:t> such as chickpeas, </a:t>
            </a:r>
            <a:r>
              <a:rPr lang="en-GB" sz="2400" dirty="0">
                <a:solidFill>
                  <a:srgbClr val="C00000"/>
                </a:solidFill>
              </a:rPr>
              <a:t>seaweed</a:t>
            </a:r>
            <a:endParaRPr lang="en-GB" sz="2400" b="1" i="1" dirty="0">
              <a:solidFill>
                <a:srgbClr val="C00000"/>
              </a:solidFill>
            </a:endParaRPr>
          </a:p>
        </p:txBody>
      </p:sp>
      <p:sp>
        <p:nvSpPr>
          <p:cNvPr id="8" name="TextBox 7">
            <a:extLst>
              <a:ext uri="{FF2B5EF4-FFF2-40B4-BE49-F238E27FC236}">
                <a16:creationId xmlns:a16="http://schemas.microsoft.com/office/drawing/2014/main" id="{335E9E1D-16C7-4568-BDFF-1A608B01E910}"/>
              </a:ext>
            </a:extLst>
          </p:cNvPr>
          <p:cNvSpPr txBox="1"/>
          <p:nvPr/>
        </p:nvSpPr>
        <p:spPr>
          <a:xfrm>
            <a:off x="8975188" y="6410944"/>
            <a:ext cx="321681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Above: papaya, below: spirulina</a:t>
            </a:r>
          </a:p>
        </p:txBody>
      </p:sp>
      <p:sp>
        <p:nvSpPr>
          <p:cNvPr id="2" name="TextBox 1">
            <a:extLst>
              <a:ext uri="{FF2B5EF4-FFF2-40B4-BE49-F238E27FC236}">
                <a16:creationId xmlns:a16="http://schemas.microsoft.com/office/drawing/2014/main" id="{FFD292AD-06F5-4B03-A584-3AE45F3F3C08}"/>
              </a:ext>
            </a:extLst>
          </p:cNvPr>
          <p:cNvSpPr txBox="1"/>
          <p:nvPr/>
        </p:nvSpPr>
        <p:spPr>
          <a:xfrm>
            <a:off x="481270" y="6352497"/>
            <a:ext cx="6815137" cy="369332"/>
          </a:xfrm>
          <a:prstGeom prst="rect">
            <a:avLst/>
          </a:prstGeom>
          <a:noFill/>
        </p:spPr>
        <p:txBody>
          <a:bodyPr wrap="square" rtlCol="0">
            <a:spAutoFit/>
          </a:bodyPr>
          <a:lstStyle/>
          <a:p>
            <a:r>
              <a:rPr lang="en-GB" dirty="0"/>
              <a:t>*to be used as a medicine in times of malnutrition/ mineral deficiency</a:t>
            </a:r>
          </a:p>
        </p:txBody>
      </p:sp>
    </p:spTree>
    <p:extLst>
      <p:ext uri="{BB962C8B-B14F-4D97-AF65-F5344CB8AC3E}">
        <p14:creationId xmlns:p14="http://schemas.microsoft.com/office/powerpoint/2010/main" val="3370453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780A00-B3C1-41A5-B15B-09A25370BC36}"/>
              </a:ext>
            </a:extLst>
          </p:cNvPr>
          <p:cNvPicPr>
            <a:picLocks noChangeAspect="1"/>
          </p:cNvPicPr>
          <p:nvPr/>
        </p:nvPicPr>
        <p:blipFill>
          <a:blip r:embed="rId2"/>
          <a:stretch>
            <a:fillRect/>
          </a:stretch>
        </p:blipFill>
        <p:spPr>
          <a:xfrm>
            <a:off x="9334500" y="5172075"/>
            <a:ext cx="2857500" cy="1685925"/>
          </a:xfrm>
          <a:prstGeom prst="rect">
            <a:avLst/>
          </a:prstGeom>
        </p:spPr>
      </p:pic>
      <p:sp>
        <p:nvSpPr>
          <p:cNvPr id="6" name="Content Placeholder 5">
            <a:extLst>
              <a:ext uri="{FF2B5EF4-FFF2-40B4-BE49-F238E27FC236}">
                <a16:creationId xmlns:a16="http://schemas.microsoft.com/office/drawing/2014/main" id="{ADB02017-22A1-4913-B0F4-BBB7CFEB9467}"/>
              </a:ext>
            </a:extLst>
          </p:cNvPr>
          <p:cNvSpPr>
            <a:spLocks noGrp="1"/>
          </p:cNvSpPr>
          <p:nvPr>
            <p:ph idx="1"/>
          </p:nvPr>
        </p:nvSpPr>
        <p:spPr>
          <a:xfrm>
            <a:off x="1049010" y="1718108"/>
            <a:ext cx="10093980" cy="4316822"/>
          </a:xfrm>
        </p:spPr>
        <p:txBody>
          <a:bodyPr>
            <a:normAutofit lnSpcReduction="10000"/>
          </a:bodyPr>
          <a:lstStyle/>
          <a:p>
            <a:pPr marL="0" indent="0">
              <a:buNone/>
            </a:pPr>
            <a:r>
              <a:rPr lang="en-GB" dirty="0"/>
              <a:t>In order for your body to convert </a:t>
            </a:r>
            <a:r>
              <a:rPr lang="en-GB" b="1" i="1" dirty="0"/>
              <a:t>tryptophan</a:t>
            </a:r>
            <a:r>
              <a:rPr lang="en-GB" dirty="0"/>
              <a:t> into niacin and serotonin, you NEED to have enough </a:t>
            </a:r>
            <a:r>
              <a:rPr lang="en-GB" b="1" i="1" dirty="0"/>
              <a:t>iron, vitamin B6 and B2 (riboflavin)</a:t>
            </a:r>
            <a:r>
              <a:rPr lang="en-GB" dirty="0"/>
              <a:t>.</a:t>
            </a:r>
          </a:p>
          <a:p>
            <a:pPr marL="0" indent="0">
              <a:buNone/>
            </a:pPr>
            <a:endParaRPr lang="en-GB" dirty="0"/>
          </a:p>
          <a:p>
            <a:pPr marL="0" indent="0">
              <a:buNone/>
            </a:pPr>
            <a:r>
              <a:rPr lang="en-GB" dirty="0"/>
              <a:t>You can get </a:t>
            </a:r>
            <a:r>
              <a:rPr lang="en-GB" b="1" dirty="0"/>
              <a:t>tryptophan</a:t>
            </a:r>
            <a:r>
              <a:rPr lang="en-GB" dirty="0"/>
              <a:t> from salmon, poultry, </a:t>
            </a:r>
            <a:r>
              <a:rPr lang="en-GB" dirty="0">
                <a:solidFill>
                  <a:srgbClr val="FF00FF"/>
                </a:solidFill>
              </a:rPr>
              <a:t>eggs</a:t>
            </a:r>
            <a:r>
              <a:rPr lang="en-GB" dirty="0"/>
              <a:t>, </a:t>
            </a:r>
            <a:r>
              <a:rPr lang="en-GB" dirty="0">
                <a:solidFill>
                  <a:srgbClr val="0070C0"/>
                </a:solidFill>
              </a:rPr>
              <a:t>spinach</a:t>
            </a:r>
            <a:r>
              <a:rPr lang="en-GB" dirty="0"/>
              <a:t>, </a:t>
            </a:r>
            <a:r>
              <a:rPr lang="en-GB" dirty="0">
                <a:solidFill>
                  <a:schemeClr val="accent2">
                    <a:lumMod val="75000"/>
                  </a:schemeClr>
                </a:solidFill>
              </a:rPr>
              <a:t>seeds</a:t>
            </a:r>
            <a:r>
              <a:rPr lang="en-GB" dirty="0"/>
              <a:t>, milk, garlic, onions, soy products, </a:t>
            </a:r>
            <a:r>
              <a:rPr lang="en-GB" dirty="0">
                <a:solidFill>
                  <a:srgbClr val="00B050"/>
                </a:solidFill>
              </a:rPr>
              <a:t>nuts</a:t>
            </a:r>
          </a:p>
          <a:p>
            <a:pPr marL="0" indent="0">
              <a:buNone/>
            </a:pPr>
            <a:r>
              <a:rPr lang="en-GB" b="1" dirty="0"/>
              <a:t>Vitamin B2 </a:t>
            </a:r>
            <a:r>
              <a:rPr lang="en-GB" dirty="0"/>
              <a:t>from </a:t>
            </a:r>
            <a:r>
              <a:rPr lang="en-GB" dirty="0">
                <a:solidFill>
                  <a:srgbClr val="FF00FF"/>
                </a:solidFill>
              </a:rPr>
              <a:t>eggs</a:t>
            </a:r>
            <a:r>
              <a:rPr lang="en-GB" dirty="0"/>
              <a:t>, milk, </a:t>
            </a:r>
            <a:r>
              <a:rPr lang="en-GB" dirty="0">
                <a:solidFill>
                  <a:srgbClr val="00B050"/>
                </a:solidFill>
              </a:rPr>
              <a:t>almonds</a:t>
            </a:r>
            <a:r>
              <a:rPr lang="en-GB" dirty="0"/>
              <a:t>, </a:t>
            </a:r>
          </a:p>
          <a:p>
            <a:pPr marL="0" indent="0">
              <a:buNone/>
            </a:pPr>
            <a:r>
              <a:rPr lang="en-GB" b="1" dirty="0"/>
              <a:t>Vitamin B6</a:t>
            </a:r>
            <a:r>
              <a:rPr lang="en-GB" dirty="0"/>
              <a:t> from meat, bananas, </a:t>
            </a:r>
            <a:r>
              <a:rPr lang="en-GB" dirty="0">
                <a:solidFill>
                  <a:srgbClr val="00B050"/>
                </a:solidFill>
              </a:rPr>
              <a:t>walnuts</a:t>
            </a:r>
            <a:r>
              <a:rPr lang="en-GB" dirty="0"/>
              <a:t>, brown rice, whole grains, blackstrap molasses, wheatgerm</a:t>
            </a:r>
          </a:p>
          <a:p>
            <a:pPr marL="0" indent="0">
              <a:buNone/>
            </a:pPr>
            <a:r>
              <a:rPr lang="en-GB" b="1" dirty="0"/>
              <a:t>Iron</a:t>
            </a:r>
            <a:r>
              <a:rPr lang="en-GB" dirty="0"/>
              <a:t> from </a:t>
            </a:r>
            <a:r>
              <a:rPr lang="en-GB" dirty="0">
                <a:solidFill>
                  <a:srgbClr val="0070C0"/>
                </a:solidFill>
              </a:rPr>
              <a:t>spinach</a:t>
            </a:r>
            <a:r>
              <a:rPr lang="en-GB" dirty="0"/>
              <a:t>, </a:t>
            </a:r>
            <a:r>
              <a:rPr lang="en-GB" dirty="0">
                <a:solidFill>
                  <a:srgbClr val="7030A0"/>
                </a:solidFill>
              </a:rPr>
              <a:t>legumes</a:t>
            </a:r>
            <a:r>
              <a:rPr lang="en-GB" dirty="0"/>
              <a:t>, pumpkin </a:t>
            </a:r>
            <a:r>
              <a:rPr lang="en-GB" dirty="0">
                <a:solidFill>
                  <a:schemeClr val="accent2">
                    <a:lumMod val="75000"/>
                  </a:schemeClr>
                </a:solidFill>
              </a:rPr>
              <a:t>seeds</a:t>
            </a:r>
            <a:r>
              <a:rPr lang="en-GB" dirty="0"/>
              <a:t>, quinoa</a:t>
            </a:r>
          </a:p>
        </p:txBody>
      </p:sp>
      <p:sp>
        <p:nvSpPr>
          <p:cNvPr id="7" name="Title 4">
            <a:extLst>
              <a:ext uri="{FF2B5EF4-FFF2-40B4-BE49-F238E27FC236}">
                <a16:creationId xmlns:a16="http://schemas.microsoft.com/office/drawing/2014/main" id="{6285ABD7-61B2-490F-90E5-714983101775}"/>
              </a:ext>
            </a:extLst>
          </p:cNvPr>
          <p:cNvSpPr>
            <a:spLocks noGrp="1"/>
          </p:cNvSpPr>
          <p:nvPr>
            <p:ph type="title"/>
          </p:nvPr>
        </p:nvSpPr>
        <p:spPr>
          <a:xfrm>
            <a:off x="1" y="0"/>
            <a:ext cx="5608633" cy="1311664"/>
          </a:xfrm>
          <a:ln w="38100">
            <a:solidFill>
              <a:srgbClr val="FF00FF"/>
            </a:solidFill>
          </a:ln>
        </p:spPr>
        <p:txBody>
          <a:bodyPr>
            <a:normAutofit/>
          </a:bodyPr>
          <a:lstStyle/>
          <a:p>
            <a:pPr algn="ctr"/>
            <a:r>
              <a:rPr lang="en-GB" sz="3700" dirty="0">
                <a:solidFill>
                  <a:srgbClr val="000000"/>
                </a:solidFill>
              </a:rPr>
              <a:t>Where do you get </a:t>
            </a:r>
            <a:r>
              <a:rPr lang="en-GB" sz="3700" b="1" i="1" dirty="0">
                <a:solidFill>
                  <a:srgbClr val="000000"/>
                </a:solidFill>
              </a:rPr>
              <a:t>those</a:t>
            </a:r>
            <a:r>
              <a:rPr lang="en-GB" sz="3700" dirty="0">
                <a:solidFill>
                  <a:srgbClr val="000000"/>
                </a:solidFill>
              </a:rPr>
              <a:t> amino acids from?</a:t>
            </a:r>
          </a:p>
        </p:txBody>
      </p:sp>
    </p:spTree>
    <p:extLst>
      <p:ext uri="{BB962C8B-B14F-4D97-AF65-F5344CB8AC3E}">
        <p14:creationId xmlns:p14="http://schemas.microsoft.com/office/powerpoint/2010/main" val="2860575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DB02017-22A1-4913-B0F4-BBB7CFEB9467}"/>
              </a:ext>
            </a:extLst>
          </p:cNvPr>
          <p:cNvSpPr>
            <a:spLocks noGrp="1"/>
          </p:cNvSpPr>
          <p:nvPr>
            <p:ph idx="1"/>
          </p:nvPr>
        </p:nvSpPr>
        <p:spPr>
          <a:xfrm>
            <a:off x="3201651" y="1596571"/>
            <a:ext cx="8749959" cy="4957634"/>
          </a:xfrm>
        </p:spPr>
        <p:txBody>
          <a:bodyPr>
            <a:normAutofit fontScale="92500" lnSpcReduction="20000"/>
          </a:bodyPr>
          <a:lstStyle/>
          <a:p>
            <a:pPr marL="0" indent="0">
              <a:buNone/>
            </a:pPr>
            <a:r>
              <a:rPr lang="en-GB" dirty="0"/>
              <a:t>Your body makes </a:t>
            </a:r>
            <a:r>
              <a:rPr lang="en-GB" b="1" i="1" dirty="0"/>
              <a:t>cysteine</a:t>
            </a:r>
            <a:r>
              <a:rPr lang="en-GB" dirty="0"/>
              <a:t> from the essential amino acid </a:t>
            </a:r>
            <a:r>
              <a:rPr lang="en-GB" b="1" i="1" dirty="0"/>
              <a:t>methionine</a:t>
            </a:r>
            <a:r>
              <a:rPr lang="en-GB" dirty="0"/>
              <a:t>. It is only these two amino acids that contain the element </a:t>
            </a:r>
            <a:r>
              <a:rPr lang="en-GB" dirty="0" err="1"/>
              <a:t>sulfur</a:t>
            </a:r>
            <a:r>
              <a:rPr lang="en-GB" dirty="0"/>
              <a:t> which is critical for muscle, skin/ hair (collagen) and bone health, insulin production, cellular health and pressure regulation (dysfunction leads to inflammation and pain) and intestinal mucous membrane maintenance.</a:t>
            </a:r>
          </a:p>
          <a:p>
            <a:pPr marL="0" indent="0">
              <a:buNone/>
            </a:pPr>
            <a:endParaRPr lang="en-GB" dirty="0"/>
          </a:p>
          <a:p>
            <a:pPr marL="0" indent="0">
              <a:buNone/>
            </a:pPr>
            <a:r>
              <a:rPr lang="en-GB" dirty="0"/>
              <a:t>You can get cysteine from beef, fish, poultry, broccoli, </a:t>
            </a:r>
            <a:r>
              <a:rPr lang="en-GB" dirty="0" err="1">
                <a:solidFill>
                  <a:srgbClr val="C00000"/>
                </a:solidFill>
              </a:rPr>
              <a:t>brussel</a:t>
            </a:r>
            <a:r>
              <a:rPr lang="en-GB" dirty="0">
                <a:solidFill>
                  <a:srgbClr val="C00000"/>
                </a:solidFill>
              </a:rPr>
              <a:t> sprouts</a:t>
            </a:r>
            <a:r>
              <a:rPr lang="en-GB" dirty="0"/>
              <a:t>, cauliflower, </a:t>
            </a:r>
            <a:r>
              <a:rPr lang="en-GB" dirty="0">
                <a:solidFill>
                  <a:srgbClr val="990033"/>
                </a:solidFill>
              </a:rPr>
              <a:t>kale</a:t>
            </a:r>
            <a:r>
              <a:rPr lang="en-GB" dirty="0"/>
              <a:t>, watercress, mustard greens, sunlight (vitamin D3 </a:t>
            </a:r>
            <a:r>
              <a:rPr lang="en-GB" dirty="0" err="1"/>
              <a:t>sulfate</a:t>
            </a:r>
            <a:r>
              <a:rPr lang="en-GB" dirty="0"/>
              <a:t>)</a:t>
            </a:r>
          </a:p>
          <a:p>
            <a:pPr marL="0" indent="0">
              <a:buNone/>
            </a:pPr>
            <a:r>
              <a:rPr lang="en-GB" dirty="0"/>
              <a:t>Vitamin D from fish oil, sunlight</a:t>
            </a:r>
          </a:p>
          <a:p>
            <a:pPr marL="0" indent="0">
              <a:buNone/>
            </a:pPr>
            <a:endParaRPr lang="en-GB" dirty="0"/>
          </a:p>
          <a:p>
            <a:pPr marL="0" indent="0">
              <a:buNone/>
            </a:pPr>
            <a:r>
              <a:rPr lang="en-GB" dirty="0"/>
              <a:t>Vitamin D also helps you absorb </a:t>
            </a:r>
            <a:r>
              <a:rPr lang="en-GB" b="1" i="1" dirty="0"/>
              <a:t>calcium</a:t>
            </a:r>
            <a:r>
              <a:rPr lang="en-GB" dirty="0"/>
              <a:t> which you can get in abundance from </a:t>
            </a:r>
            <a:r>
              <a:rPr lang="en-GB" dirty="0">
                <a:solidFill>
                  <a:schemeClr val="accent2">
                    <a:lumMod val="75000"/>
                  </a:schemeClr>
                </a:solidFill>
              </a:rPr>
              <a:t>seeds</a:t>
            </a:r>
            <a:r>
              <a:rPr lang="en-GB" dirty="0"/>
              <a:t>, </a:t>
            </a:r>
            <a:r>
              <a:rPr lang="en-GB" dirty="0">
                <a:solidFill>
                  <a:srgbClr val="7030A0"/>
                </a:solidFill>
              </a:rPr>
              <a:t>beans</a:t>
            </a:r>
            <a:r>
              <a:rPr lang="en-GB" dirty="0"/>
              <a:t> and lentils, </a:t>
            </a:r>
            <a:r>
              <a:rPr lang="en-GB" dirty="0">
                <a:solidFill>
                  <a:srgbClr val="00B050"/>
                </a:solidFill>
              </a:rPr>
              <a:t>almonds</a:t>
            </a:r>
            <a:r>
              <a:rPr lang="en-GB" dirty="0"/>
              <a:t> and leafy greens.</a:t>
            </a:r>
          </a:p>
          <a:p>
            <a:pPr marL="0" indent="0">
              <a:buNone/>
            </a:pPr>
            <a:endParaRPr lang="en-GB" dirty="0"/>
          </a:p>
        </p:txBody>
      </p:sp>
      <p:sp>
        <p:nvSpPr>
          <p:cNvPr id="7" name="Title 4">
            <a:extLst>
              <a:ext uri="{FF2B5EF4-FFF2-40B4-BE49-F238E27FC236}">
                <a16:creationId xmlns:a16="http://schemas.microsoft.com/office/drawing/2014/main" id="{D0EC398E-458A-4218-AD9B-093B97813837}"/>
              </a:ext>
            </a:extLst>
          </p:cNvPr>
          <p:cNvSpPr>
            <a:spLocks noGrp="1"/>
          </p:cNvSpPr>
          <p:nvPr>
            <p:ph type="title"/>
          </p:nvPr>
        </p:nvSpPr>
        <p:spPr>
          <a:xfrm>
            <a:off x="0" y="0"/>
            <a:ext cx="5608633" cy="1311664"/>
          </a:xfrm>
          <a:ln w="38100">
            <a:solidFill>
              <a:srgbClr val="FF00FF"/>
            </a:solidFill>
          </a:ln>
        </p:spPr>
        <p:txBody>
          <a:bodyPr>
            <a:normAutofit/>
          </a:bodyPr>
          <a:lstStyle/>
          <a:p>
            <a:pPr algn="ctr"/>
            <a:r>
              <a:rPr lang="en-GB" sz="3700" dirty="0">
                <a:solidFill>
                  <a:srgbClr val="000000"/>
                </a:solidFill>
              </a:rPr>
              <a:t>Where do you get </a:t>
            </a:r>
            <a:r>
              <a:rPr lang="en-GB" sz="3700" b="1" i="1" dirty="0">
                <a:solidFill>
                  <a:srgbClr val="000000"/>
                </a:solidFill>
              </a:rPr>
              <a:t>those</a:t>
            </a:r>
            <a:r>
              <a:rPr lang="en-GB" sz="3700" dirty="0">
                <a:solidFill>
                  <a:srgbClr val="000000"/>
                </a:solidFill>
              </a:rPr>
              <a:t> amino acids from?</a:t>
            </a:r>
          </a:p>
        </p:txBody>
      </p:sp>
      <p:pic>
        <p:nvPicPr>
          <p:cNvPr id="4" name="Picture 3">
            <a:extLst>
              <a:ext uri="{FF2B5EF4-FFF2-40B4-BE49-F238E27FC236}">
                <a16:creationId xmlns:a16="http://schemas.microsoft.com/office/drawing/2014/main" id="{07E294B7-3ED8-40E0-80D5-90E69B35493E}"/>
              </a:ext>
            </a:extLst>
          </p:cNvPr>
          <p:cNvPicPr>
            <a:picLocks noChangeAspect="1"/>
          </p:cNvPicPr>
          <p:nvPr/>
        </p:nvPicPr>
        <p:blipFill>
          <a:blip r:embed="rId2"/>
          <a:stretch>
            <a:fillRect/>
          </a:stretch>
        </p:blipFill>
        <p:spPr>
          <a:xfrm>
            <a:off x="161699" y="1843314"/>
            <a:ext cx="2801370" cy="4131518"/>
          </a:xfrm>
          <a:prstGeom prst="rect">
            <a:avLst/>
          </a:prstGeom>
        </p:spPr>
      </p:pic>
    </p:spTree>
    <p:extLst>
      <p:ext uri="{BB962C8B-B14F-4D97-AF65-F5344CB8AC3E}">
        <p14:creationId xmlns:p14="http://schemas.microsoft.com/office/powerpoint/2010/main" val="3421338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2C204-9D0F-4BAE-9772-6E909C07CB45}"/>
              </a:ext>
            </a:extLst>
          </p:cNvPr>
          <p:cNvSpPr>
            <a:spLocks noGrp="1"/>
          </p:cNvSpPr>
          <p:nvPr>
            <p:ph type="title"/>
          </p:nvPr>
        </p:nvSpPr>
        <p:spPr>
          <a:xfrm>
            <a:off x="1514293" y="291707"/>
            <a:ext cx="9894133" cy="1031216"/>
          </a:xfrm>
        </p:spPr>
        <p:txBody>
          <a:bodyPr anchor="b">
            <a:normAutofit/>
          </a:bodyPr>
          <a:lstStyle/>
          <a:p>
            <a:r>
              <a:rPr lang="en-GB" b="1" u="sng" dirty="0"/>
              <a:t>POWER FOODS </a:t>
            </a:r>
            <a:r>
              <a:rPr lang="en-GB" i="1" dirty="0"/>
              <a:t>for a healthy small intestine</a:t>
            </a:r>
            <a:endParaRPr lang="en-GB" dirty="0"/>
          </a:p>
        </p:txBody>
      </p:sp>
      <p:pic>
        <p:nvPicPr>
          <p:cNvPr id="4" name="Picture 3">
            <a:extLst>
              <a:ext uri="{FF2B5EF4-FFF2-40B4-BE49-F238E27FC236}">
                <a16:creationId xmlns:a16="http://schemas.microsoft.com/office/drawing/2014/main" id="{D9FAE3D5-894F-4E59-A701-A9B9363FCC1E}"/>
              </a:ext>
            </a:extLst>
          </p:cNvPr>
          <p:cNvPicPr>
            <a:picLocks noChangeAspect="1"/>
          </p:cNvPicPr>
          <p:nvPr/>
        </p:nvPicPr>
        <p:blipFill>
          <a:blip r:embed="rId2"/>
          <a:stretch>
            <a:fillRect/>
          </a:stretch>
        </p:blipFill>
        <p:spPr>
          <a:xfrm>
            <a:off x="1514293" y="3155724"/>
            <a:ext cx="5069382" cy="1622202"/>
          </a:xfrm>
          <a:prstGeom prst="rect">
            <a:avLst/>
          </a:prstGeom>
        </p:spPr>
      </p:pic>
      <p:sp>
        <p:nvSpPr>
          <p:cNvPr id="9" name="Freeform: Shape 8">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1" name="Freeform: Shape 10">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9BE1004-A1B0-4ED4-BB7D-93EE4919775A}"/>
              </a:ext>
            </a:extLst>
          </p:cNvPr>
          <p:cNvSpPr>
            <a:spLocks noGrp="1"/>
          </p:cNvSpPr>
          <p:nvPr>
            <p:ph idx="1"/>
          </p:nvPr>
        </p:nvSpPr>
        <p:spPr>
          <a:xfrm>
            <a:off x="7317814" y="1448973"/>
            <a:ext cx="4653792" cy="5117320"/>
          </a:xfrm>
        </p:spPr>
        <p:txBody>
          <a:bodyPr anchor="ctr">
            <a:normAutofit/>
          </a:bodyPr>
          <a:lstStyle/>
          <a:p>
            <a:r>
              <a:rPr lang="en-GB" sz="2000" dirty="0"/>
              <a:t>Legumes- provides </a:t>
            </a:r>
            <a:r>
              <a:rPr lang="en-GB" sz="2000" b="1" i="1" dirty="0"/>
              <a:t>magnesium</a:t>
            </a:r>
            <a:r>
              <a:rPr lang="en-GB" sz="2000" i="1" dirty="0"/>
              <a:t>, </a:t>
            </a:r>
            <a:r>
              <a:rPr lang="en-GB" sz="2000" b="1" i="1" dirty="0"/>
              <a:t>zinc</a:t>
            </a:r>
            <a:r>
              <a:rPr lang="en-GB" sz="2000" i="1" dirty="0"/>
              <a:t>, </a:t>
            </a:r>
            <a:r>
              <a:rPr lang="en-GB" sz="2000" b="1" i="1" dirty="0"/>
              <a:t>iron</a:t>
            </a:r>
            <a:r>
              <a:rPr lang="en-GB" sz="2000" i="1" dirty="0"/>
              <a:t> &amp; </a:t>
            </a:r>
            <a:r>
              <a:rPr lang="en-GB" sz="2000" b="1" i="1" dirty="0"/>
              <a:t>vitamin B5</a:t>
            </a:r>
            <a:endParaRPr lang="en-GB" sz="2000" dirty="0"/>
          </a:p>
          <a:p>
            <a:r>
              <a:rPr lang="en-GB" sz="2000" dirty="0"/>
              <a:t>Seeds- provides vitamins </a:t>
            </a:r>
            <a:r>
              <a:rPr lang="en-GB" sz="2000" b="1" i="1" dirty="0"/>
              <a:t>B1, B9</a:t>
            </a:r>
            <a:r>
              <a:rPr lang="en-GB" sz="2000" dirty="0"/>
              <a:t> (known as folate/folic acid)</a:t>
            </a:r>
            <a:r>
              <a:rPr lang="en-GB" sz="2000" b="1" i="1" dirty="0"/>
              <a:t> </a:t>
            </a:r>
            <a:r>
              <a:rPr lang="en-GB" sz="2000" dirty="0"/>
              <a:t>and</a:t>
            </a:r>
            <a:r>
              <a:rPr lang="en-GB" sz="2000" b="1" i="1" dirty="0"/>
              <a:t> E, calcium, iron, copper, zinc, magnesium</a:t>
            </a:r>
            <a:endParaRPr lang="en-GB" sz="2000" dirty="0"/>
          </a:p>
          <a:p>
            <a:r>
              <a:rPr lang="en-GB" sz="2000" dirty="0"/>
              <a:t>Spinach- provides </a:t>
            </a:r>
            <a:r>
              <a:rPr lang="en-GB" sz="2000" b="1" i="1" dirty="0"/>
              <a:t>vitamins A </a:t>
            </a:r>
            <a:r>
              <a:rPr lang="en-GB" sz="2000" dirty="0"/>
              <a:t>and</a:t>
            </a:r>
            <a:r>
              <a:rPr lang="en-GB" sz="2000" b="1" i="1" dirty="0"/>
              <a:t> K, iron, sodium</a:t>
            </a:r>
            <a:endParaRPr lang="en-GB" sz="2000" dirty="0"/>
          </a:p>
          <a:p>
            <a:r>
              <a:rPr lang="en-GB" sz="2000" dirty="0"/>
              <a:t>Almond- provides </a:t>
            </a:r>
            <a:r>
              <a:rPr lang="en-GB" sz="2000" b="1" i="1" dirty="0"/>
              <a:t>vitamins B2, B7 </a:t>
            </a:r>
            <a:r>
              <a:rPr lang="en-GB" sz="2000" dirty="0"/>
              <a:t>and </a:t>
            </a:r>
            <a:r>
              <a:rPr lang="en-GB" sz="2000" b="1" i="1" dirty="0"/>
              <a:t>E, calcium</a:t>
            </a:r>
            <a:endParaRPr lang="en-GB" sz="2000" dirty="0"/>
          </a:p>
          <a:p>
            <a:r>
              <a:rPr lang="en-GB" sz="2000" dirty="0"/>
              <a:t>Beans- provides </a:t>
            </a:r>
            <a:r>
              <a:rPr lang="en-GB" sz="2000" b="1" i="1" dirty="0"/>
              <a:t>vitamin B9, calcium, potassium </a:t>
            </a:r>
            <a:r>
              <a:rPr lang="en-GB" sz="2000" dirty="0"/>
              <a:t>and </a:t>
            </a:r>
            <a:r>
              <a:rPr lang="en-GB" sz="2000" b="1" i="1" dirty="0"/>
              <a:t>phosphorous </a:t>
            </a:r>
            <a:endParaRPr lang="en-GB" sz="2000" dirty="0"/>
          </a:p>
          <a:p>
            <a:r>
              <a:rPr lang="en-GB" sz="2000" dirty="0"/>
              <a:t>Eggs- provides </a:t>
            </a:r>
            <a:r>
              <a:rPr lang="en-GB" sz="2000" b="1" i="1" dirty="0"/>
              <a:t>vitamins B2 </a:t>
            </a:r>
            <a:r>
              <a:rPr lang="en-GB" sz="2000" dirty="0"/>
              <a:t>and </a:t>
            </a:r>
            <a:r>
              <a:rPr lang="en-GB" sz="2000" b="1" i="1" dirty="0"/>
              <a:t>B12, iodine, sodium, zinc</a:t>
            </a:r>
          </a:p>
          <a:p>
            <a:r>
              <a:rPr lang="en-GB" sz="2000" dirty="0"/>
              <a:t>Fish- provides </a:t>
            </a:r>
            <a:r>
              <a:rPr lang="en-GB" sz="2000" b="1" i="1" dirty="0"/>
              <a:t>vitamins A, B3, B12 </a:t>
            </a:r>
            <a:r>
              <a:rPr lang="en-GB" sz="2000" dirty="0"/>
              <a:t>(and </a:t>
            </a:r>
            <a:r>
              <a:rPr lang="en-GB" sz="2000" i="1" dirty="0"/>
              <a:t>D</a:t>
            </a:r>
            <a:r>
              <a:rPr lang="en-GB" sz="2000" dirty="0"/>
              <a:t> in the form of </a:t>
            </a:r>
            <a:r>
              <a:rPr lang="en-GB" sz="2000" i="1" dirty="0"/>
              <a:t>fish oil</a:t>
            </a:r>
            <a:r>
              <a:rPr lang="en-GB" sz="2000" dirty="0"/>
              <a:t>)</a:t>
            </a:r>
          </a:p>
        </p:txBody>
      </p:sp>
    </p:spTree>
    <p:extLst>
      <p:ext uri="{BB962C8B-B14F-4D97-AF65-F5344CB8AC3E}">
        <p14:creationId xmlns:p14="http://schemas.microsoft.com/office/powerpoint/2010/main" val="1946897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06073A-A276-42DB-9840-7DE9449AF2DC}"/>
              </a:ext>
            </a:extLst>
          </p:cNvPr>
          <p:cNvSpPr>
            <a:spLocks noGrp="1"/>
          </p:cNvSpPr>
          <p:nvPr>
            <p:ph type="title"/>
          </p:nvPr>
        </p:nvSpPr>
        <p:spPr>
          <a:xfrm>
            <a:off x="640079" y="4654537"/>
            <a:ext cx="6626488" cy="1397675"/>
          </a:xfrm>
          <a:ln w="38100"/>
        </p:spPr>
        <p:style>
          <a:lnRef idx="2">
            <a:schemeClr val="accent5"/>
          </a:lnRef>
          <a:fillRef idx="1">
            <a:schemeClr val="lt1"/>
          </a:fillRef>
          <a:effectRef idx="0">
            <a:schemeClr val="accent5"/>
          </a:effectRef>
          <a:fontRef idx="minor">
            <a:schemeClr val="dk1"/>
          </a:fontRef>
        </p:style>
        <p:txBody>
          <a:bodyPr>
            <a:normAutofit/>
          </a:bodyPr>
          <a:lstStyle/>
          <a:p>
            <a:r>
              <a:rPr lang="en-GB" sz="4000" dirty="0"/>
              <a:t>Thoughts on consuming meat</a:t>
            </a:r>
          </a:p>
        </p:txBody>
      </p:sp>
      <p:sp>
        <p:nvSpPr>
          <p:cNvPr id="3" name="Content Placeholder 2">
            <a:extLst>
              <a:ext uri="{FF2B5EF4-FFF2-40B4-BE49-F238E27FC236}">
                <a16:creationId xmlns:a16="http://schemas.microsoft.com/office/drawing/2014/main" id="{73FC9D14-61D1-4556-A32D-176FEADF9706}"/>
              </a:ext>
            </a:extLst>
          </p:cNvPr>
          <p:cNvSpPr>
            <a:spLocks noGrp="1"/>
          </p:cNvSpPr>
          <p:nvPr>
            <p:ph idx="1"/>
          </p:nvPr>
        </p:nvSpPr>
        <p:spPr>
          <a:xfrm>
            <a:off x="302456" y="418154"/>
            <a:ext cx="6379698" cy="4059233"/>
          </a:xfrm>
        </p:spPr>
        <p:txBody>
          <a:bodyPr anchor="ctr">
            <a:normAutofit/>
          </a:bodyPr>
          <a:lstStyle/>
          <a:p>
            <a:pPr marL="0" indent="0">
              <a:buNone/>
            </a:pPr>
            <a:r>
              <a:rPr lang="en-GB" sz="2400" dirty="0"/>
              <a:t>Although obtaining dietary nutrients from meat is OK, the small intestines can only absorb small amino acids.  By eating meat, the digestive system has to work harder to break complex proteins (chains of 3 or 4 amino acids in length) down into single amino acids before being able to absorb it.  This may be a reason why after eating meat, you may feel full for longer and the amount of energy required to do this may be counterproductive for the mineral intake.</a:t>
            </a:r>
          </a:p>
          <a:p>
            <a:pPr marL="0" indent="0">
              <a:buNone/>
            </a:pPr>
            <a:endParaRPr lang="en-GB" sz="2400" dirty="0"/>
          </a:p>
        </p:txBody>
      </p:sp>
      <p:pic>
        <p:nvPicPr>
          <p:cNvPr id="4" name="Picture 3" descr="A group of people sitting at a table eating food&#10;&#10;Description automatically generated">
            <a:extLst>
              <a:ext uri="{FF2B5EF4-FFF2-40B4-BE49-F238E27FC236}">
                <a16:creationId xmlns:a16="http://schemas.microsoft.com/office/drawing/2014/main" id="{CD57F993-9A6D-466E-B0F4-A0A53A401081}"/>
              </a:ext>
            </a:extLst>
          </p:cNvPr>
          <p:cNvPicPr>
            <a:picLocks noChangeAspect="1"/>
          </p:cNvPicPr>
          <p:nvPr/>
        </p:nvPicPr>
        <p:blipFill rotWithShape="1">
          <a:blip r:embed="rId2"/>
          <a:srcRect l="244" r="6730" b="1"/>
          <a:stretch/>
        </p:blipFill>
        <p:spPr>
          <a:xfrm>
            <a:off x="6492114"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cxnSp>
        <p:nvCxnSpPr>
          <p:cNvPr id="17" name="Straight Connector 10">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2">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1147" y="5004581"/>
            <a:ext cx="962395" cy="962395"/>
          </a:xfrm>
          <a:prstGeom prst="ellipse">
            <a:avLst/>
          </a:prstGeom>
          <a:solidFill>
            <a:srgbClr val="51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rgbClr val="A17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5427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06073A-A276-42DB-9840-7DE9449AF2DC}"/>
              </a:ext>
            </a:extLst>
          </p:cNvPr>
          <p:cNvSpPr>
            <a:spLocks noGrp="1"/>
          </p:cNvSpPr>
          <p:nvPr>
            <p:ph type="title"/>
          </p:nvPr>
        </p:nvSpPr>
        <p:spPr>
          <a:xfrm>
            <a:off x="5878429" y="380924"/>
            <a:ext cx="5614876" cy="1454051"/>
          </a:xfrm>
          <a:ln w="38100"/>
        </p:spPr>
        <p:style>
          <a:lnRef idx="2">
            <a:schemeClr val="accent5"/>
          </a:lnRef>
          <a:fillRef idx="1">
            <a:schemeClr val="lt1"/>
          </a:fillRef>
          <a:effectRef idx="0">
            <a:schemeClr val="accent5"/>
          </a:effectRef>
          <a:fontRef idx="minor">
            <a:schemeClr val="dk1"/>
          </a:fontRef>
        </p:style>
        <p:txBody>
          <a:bodyPr>
            <a:normAutofit/>
          </a:bodyPr>
          <a:lstStyle/>
          <a:p>
            <a:pPr algn="ctr"/>
            <a:r>
              <a:rPr lang="en-GB" dirty="0">
                <a:solidFill>
                  <a:srgbClr val="000000"/>
                </a:solidFill>
              </a:rPr>
              <a:t>Thoughts on consuming meat</a:t>
            </a:r>
          </a:p>
        </p:txBody>
      </p:sp>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erson sitting in a garden&#10;&#10;Description automatically generated">
            <a:extLst>
              <a:ext uri="{FF2B5EF4-FFF2-40B4-BE49-F238E27FC236}">
                <a16:creationId xmlns:a16="http://schemas.microsoft.com/office/drawing/2014/main" id="{845DC156-9DE4-48AC-9CF6-B678CA21912D}"/>
              </a:ext>
            </a:extLst>
          </p:cNvPr>
          <p:cNvPicPr>
            <a:picLocks noChangeAspect="1"/>
          </p:cNvPicPr>
          <p:nvPr/>
        </p:nvPicPr>
        <p:blipFill rotWithShape="1">
          <a:blip r:embed="rId3">
            <a:alphaModFix/>
            <a:extLst/>
          </a:blip>
          <a:srcRect l="17018" r="23268"/>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73FC9D14-61D1-4556-A32D-176FEADF9706}"/>
              </a:ext>
            </a:extLst>
          </p:cNvPr>
          <p:cNvSpPr>
            <a:spLocks noGrp="1"/>
          </p:cNvSpPr>
          <p:nvPr>
            <p:ph idx="1"/>
          </p:nvPr>
        </p:nvSpPr>
        <p:spPr>
          <a:xfrm>
            <a:off x="6096000" y="1834975"/>
            <a:ext cx="5402731" cy="4366922"/>
          </a:xfrm>
        </p:spPr>
        <p:txBody>
          <a:bodyPr anchor="ctr">
            <a:noAutofit/>
          </a:bodyPr>
          <a:lstStyle/>
          <a:p>
            <a:pPr marL="0" indent="0">
              <a:buNone/>
            </a:pPr>
            <a:endParaRPr lang="en-GB" sz="2400" dirty="0">
              <a:solidFill>
                <a:srgbClr val="000000"/>
              </a:solidFill>
            </a:endParaRPr>
          </a:p>
          <a:p>
            <a:pPr marL="0" indent="0">
              <a:buNone/>
            </a:pPr>
            <a:r>
              <a:rPr lang="en-GB" sz="2400" dirty="0">
                <a:solidFill>
                  <a:srgbClr val="000000"/>
                </a:solidFill>
              </a:rPr>
              <a:t>Eating plenty of power foods and vegetables however, provides you with a variety of minerals and nutrients in one take.  The body requires less energy to break down these foods leaving you feeling full and less </a:t>
            </a:r>
            <a:r>
              <a:rPr lang="en-GB" sz="2400" i="1" dirty="0">
                <a:solidFill>
                  <a:srgbClr val="000000"/>
                </a:solidFill>
              </a:rPr>
              <a:t>sluggish</a:t>
            </a:r>
            <a:r>
              <a:rPr lang="en-GB" sz="2400" dirty="0">
                <a:solidFill>
                  <a:srgbClr val="000000"/>
                </a:solidFill>
              </a:rPr>
              <a:t>!  The only downside is the way that vegetables are </a:t>
            </a:r>
            <a:r>
              <a:rPr lang="en-GB" sz="2400" b="1" dirty="0">
                <a:solidFill>
                  <a:srgbClr val="000000"/>
                </a:solidFill>
              </a:rPr>
              <a:t>processed</a:t>
            </a:r>
            <a:r>
              <a:rPr lang="en-GB" sz="2400" dirty="0">
                <a:solidFill>
                  <a:srgbClr val="000000"/>
                </a:solidFill>
              </a:rPr>
              <a:t>.  Often mineral content </a:t>
            </a:r>
            <a:r>
              <a:rPr lang="en-GB" sz="2400" i="1" dirty="0">
                <a:solidFill>
                  <a:srgbClr val="000000"/>
                </a:solidFill>
              </a:rPr>
              <a:t>decreases</a:t>
            </a:r>
            <a:r>
              <a:rPr lang="en-GB" sz="2400" dirty="0">
                <a:solidFill>
                  <a:srgbClr val="000000"/>
                </a:solidFill>
              </a:rPr>
              <a:t> during packaging, storage and cooking, so learn the most effective way to prepare meals and where possible, go raw.</a:t>
            </a:r>
          </a:p>
        </p:txBody>
      </p:sp>
    </p:spTree>
    <p:extLst>
      <p:ext uri="{BB962C8B-B14F-4D97-AF65-F5344CB8AC3E}">
        <p14:creationId xmlns:p14="http://schemas.microsoft.com/office/powerpoint/2010/main" val="261862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98E64-DA30-4FAD-9126-EE87D7953FC2}"/>
              </a:ext>
            </a:extLst>
          </p:cNvPr>
          <p:cNvSpPr>
            <a:spLocks noGrp="1"/>
          </p:cNvSpPr>
          <p:nvPr>
            <p:ph type="title"/>
          </p:nvPr>
        </p:nvSpPr>
        <p:spPr/>
        <p:txBody>
          <a:bodyPr/>
          <a:lstStyle/>
          <a:p>
            <a:r>
              <a:rPr lang="en-GB" dirty="0"/>
              <a:t>The science behind the western diet</a:t>
            </a:r>
          </a:p>
        </p:txBody>
      </p:sp>
      <p:sp>
        <p:nvSpPr>
          <p:cNvPr id="3" name="Content Placeholder 2">
            <a:extLst>
              <a:ext uri="{FF2B5EF4-FFF2-40B4-BE49-F238E27FC236}">
                <a16:creationId xmlns:a16="http://schemas.microsoft.com/office/drawing/2014/main" id="{CF291517-C8DA-460E-9F55-A21DDFA2A192}"/>
              </a:ext>
            </a:extLst>
          </p:cNvPr>
          <p:cNvSpPr>
            <a:spLocks noGrp="1"/>
          </p:cNvSpPr>
          <p:nvPr>
            <p:ph idx="1"/>
          </p:nvPr>
        </p:nvSpPr>
        <p:spPr/>
        <p:txBody>
          <a:bodyPr/>
          <a:lstStyle/>
          <a:p>
            <a:pPr marL="0" indent="0">
              <a:buNone/>
            </a:pPr>
            <a:r>
              <a:rPr lang="en-GB" dirty="0"/>
              <a:t>What is the </a:t>
            </a:r>
            <a:r>
              <a:rPr lang="en-GB" b="1" i="1" dirty="0"/>
              <a:t>western diet</a:t>
            </a:r>
            <a:r>
              <a:rPr lang="en-GB" dirty="0"/>
              <a:t>?</a:t>
            </a:r>
          </a:p>
          <a:p>
            <a:pPr marL="0" indent="0">
              <a:buNone/>
            </a:pPr>
            <a:r>
              <a:rPr lang="en-GB" dirty="0"/>
              <a:t>A modern diet schedule consisting of a high intake of </a:t>
            </a:r>
            <a:r>
              <a:rPr lang="en-GB" b="1" dirty="0"/>
              <a:t>red meat</a:t>
            </a:r>
            <a:r>
              <a:rPr lang="en-GB" dirty="0"/>
              <a:t>, </a:t>
            </a:r>
            <a:r>
              <a:rPr lang="en-GB" b="1" dirty="0"/>
              <a:t>processed meat</a:t>
            </a:r>
            <a:r>
              <a:rPr lang="en-GB" dirty="0"/>
              <a:t>, </a:t>
            </a:r>
            <a:r>
              <a:rPr lang="en-GB" b="1" dirty="0"/>
              <a:t>pre-packaged foods</a:t>
            </a:r>
            <a:r>
              <a:rPr lang="en-GB" dirty="0"/>
              <a:t>, </a:t>
            </a:r>
            <a:r>
              <a:rPr lang="en-GB" b="1" dirty="0"/>
              <a:t>butter</a:t>
            </a:r>
            <a:r>
              <a:rPr lang="en-GB" dirty="0"/>
              <a:t>, </a:t>
            </a:r>
            <a:r>
              <a:rPr lang="en-GB" b="1" dirty="0"/>
              <a:t>fried foods</a:t>
            </a:r>
            <a:r>
              <a:rPr lang="en-GB" dirty="0"/>
              <a:t>, </a:t>
            </a:r>
            <a:r>
              <a:rPr lang="en-GB" b="1" dirty="0"/>
              <a:t>high-fat dairy products</a:t>
            </a:r>
            <a:r>
              <a:rPr lang="en-GB" dirty="0"/>
              <a:t>, </a:t>
            </a:r>
            <a:r>
              <a:rPr lang="en-GB" b="1" dirty="0"/>
              <a:t>eggs</a:t>
            </a:r>
            <a:r>
              <a:rPr lang="en-GB" dirty="0"/>
              <a:t>, </a:t>
            </a:r>
            <a:r>
              <a:rPr lang="en-GB" b="1" dirty="0"/>
              <a:t>refined grains</a:t>
            </a:r>
            <a:r>
              <a:rPr lang="en-GB" dirty="0"/>
              <a:t>, </a:t>
            </a:r>
            <a:r>
              <a:rPr lang="en-GB" b="1" dirty="0"/>
              <a:t>potatoes</a:t>
            </a:r>
            <a:r>
              <a:rPr lang="en-GB" dirty="0"/>
              <a:t>, </a:t>
            </a:r>
            <a:r>
              <a:rPr lang="en-GB" b="1" dirty="0"/>
              <a:t>corn</a:t>
            </a:r>
            <a:r>
              <a:rPr lang="en-GB" dirty="0"/>
              <a:t> (and </a:t>
            </a:r>
            <a:r>
              <a:rPr lang="en-GB" b="1" dirty="0"/>
              <a:t>high-fructose corn syrup</a:t>
            </a:r>
            <a:r>
              <a:rPr lang="en-GB" dirty="0"/>
              <a:t>) and </a:t>
            </a:r>
            <a:r>
              <a:rPr lang="en-GB" b="1" dirty="0"/>
              <a:t>high-sugar drinks</a:t>
            </a:r>
            <a:r>
              <a:rPr lang="en-GB" dirty="0"/>
              <a:t>.</a:t>
            </a:r>
          </a:p>
          <a:p>
            <a:pPr marL="0" indent="0">
              <a:buNone/>
            </a:pPr>
            <a:endParaRPr lang="en-GB" dirty="0"/>
          </a:p>
          <a:p>
            <a:pPr marL="0" indent="0">
              <a:buNone/>
            </a:pPr>
            <a:r>
              <a:rPr lang="en-GB" dirty="0"/>
              <a:t>What are the </a:t>
            </a:r>
            <a:r>
              <a:rPr lang="en-GB" b="1" i="1" dirty="0"/>
              <a:t>diseases </a:t>
            </a:r>
            <a:r>
              <a:rPr lang="en-GB" dirty="0"/>
              <a:t>associated with this diet?</a:t>
            </a:r>
          </a:p>
          <a:p>
            <a:pPr marL="0" indent="0">
              <a:buNone/>
            </a:pPr>
            <a:r>
              <a:rPr lang="en-GB" dirty="0"/>
              <a:t>Breast cancer, prostate cancer, coronary heart disease and colon cancer </a:t>
            </a:r>
          </a:p>
        </p:txBody>
      </p:sp>
    </p:spTree>
    <p:extLst>
      <p:ext uri="{BB962C8B-B14F-4D97-AF65-F5344CB8AC3E}">
        <p14:creationId xmlns:p14="http://schemas.microsoft.com/office/powerpoint/2010/main" val="375286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39F30-1E5D-4C40-A312-DFA905C317D3}"/>
              </a:ext>
            </a:extLst>
          </p:cNvPr>
          <p:cNvSpPr>
            <a:spLocks noGrp="1"/>
          </p:cNvSpPr>
          <p:nvPr>
            <p:ph type="title"/>
          </p:nvPr>
        </p:nvSpPr>
        <p:spPr/>
        <p:txBody>
          <a:bodyPr/>
          <a:lstStyle/>
          <a:p>
            <a:r>
              <a:rPr lang="en-GB" dirty="0"/>
              <a:t>Chemical additives to food</a:t>
            </a:r>
          </a:p>
        </p:txBody>
      </p:sp>
      <p:sp>
        <p:nvSpPr>
          <p:cNvPr id="3" name="Content Placeholder 2">
            <a:extLst>
              <a:ext uri="{FF2B5EF4-FFF2-40B4-BE49-F238E27FC236}">
                <a16:creationId xmlns:a16="http://schemas.microsoft.com/office/drawing/2014/main" id="{50DE90F6-1B86-466E-B3B1-B73EE6850E74}"/>
              </a:ext>
            </a:extLst>
          </p:cNvPr>
          <p:cNvSpPr>
            <a:spLocks noGrp="1"/>
          </p:cNvSpPr>
          <p:nvPr>
            <p:ph idx="1"/>
          </p:nvPr>
        </p:nvSpPr>
        <p:spPr/>
        <p:txBody>
          <a:bodyPr>
            <a:normAutofit lnSpcReduction="10000"/>
          </a:bodyPr>
          <a:lstStyle/>
          <a:p>
            <a:pPr marL="0" indent="0">
              <a:buNone/>
            </a:pPr>
            <a:r>
              <a:rPr lang="en-GB" dirty="0"/>
              <a:t>We have moved far from the historic and natural ways of using salt and vinegar to preserve foods and even then, people of old would generally consume foods within a matter of days.</a:t>
            </a:r>
          </a:p>
          <a:p>
            <a:pPr marL="0" indent="0">
              <a:buNone/>
            </a:pPr>
            <a:endParaRPr lang="en-GB" dirty="0"/>
          </a:p>
          <a:p>
            <a:pPr marL="0" indent="0">
              <a:buNone/>
            </a:pPr>
            <a:r>
              <a:rPr lang="en-GB" dirty="0"/>
              <a:t>In today’s society, the abundance of food is at our disposal and chemicals have been added to </a:t>
            </a:r>
            <a:r>
              <a:rPr lang="en-GB" b="1" dirty="0"/>
              <a:t>prolong shelf-life </a:t>
            </a:r>
            <a:r>
              <a:rPr lang="en-GB" dirty="0"/>
              <a:t>by delaying mould growth</a:t>
            </a:r>
            <a:r>
              <a:rPr lang="en-GB" b="1" dirty="0"/>
              <a:t>, enhance taste, aroma, texture </a:t>
            </a:r>
            <a:r>
              <a:rPr lang="en-GB" dirty="0"/>
              <a:t>and</a:t>
            </a:r>
            <a:r>
              <a:rPr lang="en-GB" b="1" dirty="0"/>
              <a:t> colour</a:t>
            </a:r>
            <a:r>
              <a:rPr lang="en-GB" dirty="0"/>
              <a:t>. Packaged food may take a week or two in transit from the slaughterhouse to the stockroom of your local supermarket, then by the time it is presented on display for purchase, it may be another week or two before you actually consume it!</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546747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indoor, dog&#10;&#10;Description automatically generated">
            <a:extLst>
              <a:ext uri="{FF2B5EF4-FFF2-40B4-BE49-F238E27FC236}">
                <a16:creationId xmlns:a16="http://schemas.microsoft.com/office/drawing/2014/main" id="{BC35A862-7F45-4C0C-814E-42E5D440D63D}"/>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940" r="28788"/>
          <a:stretch/>
        </p:blipFill>
        <p:spPr>
          <a:xfrm>
            <a:off x="5797543"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6356D01B-EEA5-40B5-938A-9C4F8564EEAC}"/>
              </a:ext>
            </a:extLst>
          </p:cNvPr>
          <p:cNvSpPr>
            <a:spLocks noGrp="1"/>
          </p:cNvSpPr>
          <p:nvPr>
            <p:ph type="title"/>
          </p:nvPr>
        </p:nvSpPr>
        <p:spPr>
          <a:xfrm>
            <a:off x="379828" y="399223"/>
            <a:ext cx="5967838" cy="1311664"/>
          </a:xfrm>
          <a:ln w="38100">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algn="ctr"/>
            <a:r>
              <a:rPr lang="en-GB" sz="4400" dirty="0">
                <a:solidFill>
                  <a:srgbClr val="000000"/>
                </a:solidFill>
              </a:rPr>
              <a:t>Give your body what it </a:t>
            </a:r>
            <a:r>
              <a:rPr lang="en-GB" sz="4400" b="1" dirty="0">
                <a:solidFill>
                  <a:srgbClr val="000000"/>
                </a:solidFill>
                <a:effectLst>
                  <a:outerShdw blurRad="38100" dist="38100" dir="2700000" algn="tl">
                    <a:srgbClr val="000000">
                      <a:alpha val="43137"/>
                    </a:srgbClr>
                  </a:outerShdw>
                </a:effectLst>
              </a:rPr>
              <a:t>NEEDS</a:t>
            </a:r>
          </a:p>
        </p:txBody>
      </p:sp>
      <p:sp>
        <p:nvSpPr>
          <p:cNvPr id="3" name="Content Placeholder 2">
            <a:extLst>
              <a:ext uri="{FF2B5EF4-FFF2-40B4-BE49-F238E27FC236}">
                <a16:creationId xmlns:a16="http://schemas.microsoft.com/office/drawing/2014/main" id="{DCA97787-C675-4CD8-9CEB-2692D0E9489F}"/>
              </a:ext>
            </a:extLst>
          </p:cNvPr>
          <p:cNvSpPr>
            <a:spLocks noGrp="1"/>
          </p:cNvSpPr>
          <p:nvPr>
            <p:ph idx="1"/>
          </p:nvPr>
        </p:nvSpPr>
        <p:spPr>
          <a:xfrm>
            <a:off x="379828" y="2110110"/>
            <a:ext cx="5542669" cy="4543908"/>
          </a:xfrm>
        </p:spPr>
        <p:txBody>
          <a:bodyPr anchor="ctr">
            <a:normAutofit/>
          </a:bodyPr>
          <a:lstStyle/>
          <a:p>
            <a:pPr marL="0" indent="0">
              <a:buNone/>
            </a:pPr>
            <a:r>
              <a:rPr lang="en-GB" sz="2000" b="1" dirty="0">
                <a:solidFill>
                  <a:srgbClr val="000000"/>
                </a:solidFill>
              </a:rPr>
              <a:t>Genesis 2: 7 </a:t>
            </a:r>
            <a:r>
              <a:rPr lang="en-GB" sz="2000" dirty="0">
                <a:solidFill>
                  <a:srgbClr val="000000"/>
                </a:solidFill>
              </a:rPr>
              <a:t>“And the LORD God formed man </a:t>
            </a:r>
            <a:r>
              <a:rPr lang="en-GB" sz="2000" i="1" dirty="0">
                <a:solidFill>
                  <a:srgbClr val="000000"/>
                </a:solidFill>
              </a:rPr>
              <a:t>of</a:t>
            </a:r>
            <a:r>
              <a:rPr lang="en-GB" sz="2000" dirty="0">
                <a:solidFill>
                  <a:srgbClr val="000000"/>
                </a:solidFill>
              </a:rPr>
              <a:t> the </a:t>
            </a:r>
            <a:r>
              <a:rPr lang="en-GB" sz="2000" i="1" u="sng" dirty="0">
                <a:solidFill>
                  <a:srgbClr val="000000"/>
                </a:solidFill>
              </a:rPr>
              <a:t>dust</a:t>
            </a:r>
            <a:r>
              <a:rPr lang="en-GB" sz="2000" dirty="0">
                <a:solidFill>
                  <a:srgbClr val="000000"/>
                </a:solidFill>
              </a:rPr>
              <a:t> </a:t>
            </a:r>
            <a:r>
              <a:rPr lang="en-GB" sz="2000" i="1" u="sng" dirty="0">
                <a:solidFill>
                  <a:srgbClr val="000000"/>
                </a:solidFill>
              </a:rPr>
              <a:t>of the ground</a:t>
            </a:r>
            <a:r>
              <a:rPr lang="en-GB" sz="2000" dirty="0">
                <a:solidFill>
                  <a:srgbClr val="000000"/>
                </a:solidFill>
              </a:rPr>
              <a:t>, and breathed into his nostrils the breath of life; and man became a living soul.”</a:t>
            </a:r>
          </a:p>
          <a:p>
            <a:pPr marL="0" indent="0">
              <a:buNone/>
            </a:pPr>
            <a:endParaRPr lang="en-GB" sz="2000" dirty="0">
              <a:solidFill>
                <a:srgbClr val="000000"/>
              </a:solidFill>
            </a:endParaRPr>
          </a:p>
          <a:p>
            <a:pPr marL="0" indent="0">
              <a:buNone/>
            </a:pPr>
            <a:r>
              <a:rPr lang="en-GB" sz="2000" b="1" dirty="0"/>
              <a:t>Genesis 1:28, 29 </a:t>
            </a:r>
            <a:r>
              <a:rPr lang="en-GB" sz="2000" baseline="30000" dirty="0"/>
              <a:t> ”</a:t>
            </a:r>
            <a:r>
              <a:rPr lang="en-GB" sz="2000" dirty="0"/>
              <a:t>And God blessed them, and God said unto them, Be </a:t>
            </a:r>
            <a:r>
              <a:rPr lang="en-GB" sz="2000" i="1" u="sng" dirty="0"/>
              <a:t>fruitful, and multiply</a:t>
            </a:r>
            <a:r>
              <a:rPr lang="en-GB" sz="2000" dirty="0"/>
              <a:t>, and replenish the earth, and subdue it: and have dominion over the fish of the sea, and over the fowl of the air, and over every living thing that </a:t>
            </a:r>
            <a:r>
              <a:rPr lang="en-GB" sz="2000" dirty="0" err="1"/>
              <a:t>moveth</a:t>
            </a:r>
            <a:r>
              <a:rPr lang="en-GB" sz="2000" dirty="0"/>
              <a:t> upon the earth.</a:t>
            </a:r>
          </a:p>
          <a:p>
            <a:pPr marL="0" indent="0">
              <a:buNone/>
            </a:pPr>
            <a:r>
              <a:rPr lang="en-GB" sz="2000" baseline="30000" dirty="0"/>
              <a:t> </a:t>
            </a:r>
            <a:r>
              <a:rPr lang="en-GB" sz="2000" dirty="0"/>
              <a:t>And God said, Behold, I have given you </a:t>
            </a:r>
            <a:r>
              <a:rPr lang="en-GB" sz="2000" i="1" u="sng" dirty="0"/>
              <a:t>every herb bearing seed</a:t>
            </a:r>
            <a:r>
              <a:rPr lang="en-GB" sz="2000" dirty="0"/>
              <a:t>, which is upon the face of all the earth, and </a:t>
            </a:r>
            <a:r>
              <a:rPr lang="en-GB" sz="2000" i="1" u="sng" dirty="0"/>
              <a:t>every tree, in the which is the fruit of a tree yielding seed</a:t>
            </a:r>
            <a:r>
              <a:rPr lang="en-GB" sz="2000" dirty="0"/>
              <a:t>; to you it shall be for </a:t>
            </a:r>
            <a:r>
              <a:rPr lang="en-GB" sz="2000" i="1" u="sng" dirty="0"/>
              <a:t>meat</a:t>
            </a:r>
            <a:r>
              <a:rPr lang="en-GB" sz="2000" dirty="0"/>
              <a:t>.”</a:t>
            </a:r>
          </a:p>
          <a:p>
            <a:pPr marL="0" indent="0">
              <a:buNone/>
            </a:pPr>
            <a:endParaRPr lang="en-GB" sz="2000" dirty="0">
              <a:solidFill>
                <a:srgbClr val="000000"/>
              </a:solidFill>
            </a:endParaRPr>
          </a:p>
        </p:txBody>
      </p:sp>
      <p:sp>
        <p:nvSpPr>
          <p:cNvPr id="7" name="TextBox 6">
            <a:extLst>
              <a:ext uri="{FF2B5EF4-FFF2-40B4-BE49-F238E27FC236}">
                <a16:creationId xmlns:a16="http://schemas.microsoft.com/office/drawing/2014/main" id="{F6206A06-D9B9-487C-B023-964E6DD0E24E}"/>
              </a:ext>
            </a:extLst>
          </p:cNvPr>
          <p:cNvSpPr txBox="1"/>
          <p:nvPr/>
        </p:nvSpPr>
        <p:spPr>
          <a:xfrm>
            <a:off x="8285871" y="4958972"/>
            <a:ext cx="2194560" cy="369332"/>
          </a:xfrm>
          <a:prstGeom prst="rect">
            <a:avLst/>
          </a:prstGeom>
          <a:noFill/>
        </p:spPr>
        <p:txBody>
          <a:bodyPr wrap="square" rtlCol="0">
            <a:spAutoFit/>
          </a:bodyPr>
          <a:lstStyle/>
          <a:p>
            <a:r>
              <a:rPr lang="en-GB" dirty="0">
                <a:solidFill>
                  <a:schemeClr val="bg1"/>
                </a:solidFill>
              </a:rPr>
              <a:t>Picture of fertile soil</a:t>
            </a:r>
          </a:p>
        </p:txBody>
      </p:sp>
    </p:spTree>
    <p:extLst>
      <p:ext uri="{BB962C8B-B14F-4D97-AF65-F5344CB8AC3E}">
        <p14:creationId xmlns:p14="http://schemas.microsoft.com/office/powerpoint/2010/main" val="3442563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6E4D1-2489-4864-BA12-FA098D31167D}"/>
              </a:ext>
            </a:extLst>
          </p:cNvPr>
          <p:cNvSpPr>
            <a:spLocks noGrp="1"/>
          </p:cNvSpPr>
          <p:nvPr>
            <p:ph type="title"/>
          </p:nvPr>
        </p:nvSpPr>
        <p:spPr/>
        <p:txBody>
          <a:bodyPr/>
          <a:lstStyle/>
          <a:p>
            <a:r>
              <a:rPr lang="en-GB" dirty="0"/>
              <a:t>What effects do these preservatives have on the body?</a:t>
            </a:r>
          </a:p>
        </p:txBody>
      </p:sp>
      <p:sp>
        <p:nvSpPr>
          <p:cNvPr id="3" name="Content Placeholder 2">
            <a:extLst>
              <a:ext uri="{FF2B5EF4-FFF2-40B4-BE49-F238E27FC236}">
                <a16:creationId xmlns:a16="http://schemas.microsoft.com/office/drawing/2014/main" id="{D007232A-A64E-471A-8B3C-96A60CAF4153}"/>
              </a:ext>
            </a:extLst>
          </p:cNvPr>
          <p:cNvSpPr>
            <a:spLocks noGrp="1"/>
          </p:cNvSpPr>
          <p:nvPr>
            <p:ph idx="1"/>
          </p:nvPr>
        </p:nvSpPr>
        <p:spPr/>
        <p:txBody>
          <a:bodyPr>
            <a:normAutofit lnSpcReduction="10000"/>
          </a:bodyPr>
          <a:lstStyle/>
          <a:p>
            <a:pPr marL="0" indent="0">
              <a:buNone/>
            </a:pPr>
            <a:r>
              <a:rPr lang="en-GB" dirty="0"/>
              <a:t>“</a:t>
            </a:r>
            <a:r>
              <a:rPr lang="en-GB" b="1" dirty="0"/>
              <a:t>Sodium nitrate </a:t>
            </a:r>
            <a:r>
              <a:rPr lang="en-GB" dirty="0"/>
              <a:t>and </a:t>
            </a:r>
            <a:r>
              <a:rPr lang="en-GB" b="1" dirty="0"/>
              <a:t>nitrite</a:t>
            </a:r>
            <a:r>
              <a:rPr lang="en-GB" dirty="0"/>
              <a:t> are food preservatives often used in </a:t>
            </a:r>
            <a:r>
              <a:rPr lang="en-GB" b="1" dirty="0"/>
              <a:t>meat products</a:t>
            </a:r>
            <a:r>
              <a:rPr lang="en-GB" dirty="0"/>
              <a:t>. They help to prevent oxidation of meats, keeping them </a:t>
            </a:r>
            <a:r>
              <a:rPr lang="en-GB" b="1" dirty="0"/>
              <a:t>red in </a:t>
            </a:r>
            <a:r>
              <a:rPr lang="en-GB" b="1" dirty="0" err="1"/>
              <a:t>color</a:t>
            </a:r>
            <a:r>
              <a:rPr lang="en-GB" dirty="0"/>
              <a:t> and </a:t>
            </a:r>
            <a:r>
              <a:rPr lang="en-GB" b="1" dirty="0"/>
              <a:t>preventing bacterial growth</a:t>
            </a:r>
            <a:r>
              <a:rPr lang="en-GB" dirty="0"/>
              <a:t>. The U.S. Environmental Protection Agency notes that </a:t>
            </a:r>
            <a:r>
              <a:rPr lang="en-GB" i="1" dirty="0"/>
              <a:t>consumption</a:t>
            </a:r>
            <a:r>
              <a:rPr lang="en-GB" dirty="0"/>
              <a:t> of nitrates may be linked to an increased risk of </a:t>
            </a:r>
            <a:r>
              <a:rPr lang="en-GB" b="1" dirty="0"/>
              <a:t>cancers</a:t>
            </a:r>
            <a:r>
              <a:rPr lang="en-GB" dirty="0"/>
              <a:t>, such as </a:t>
            </a:r>
            <a:r>
              <a:rPr lang="en-GB" dirty="0" err="1"/>
              <a:t>leukemia</a:t>
            </a:r>
            <a:r>
              <a:rPr lang="en-GB" dirty="0"/>
              <a:t>, brain </a:t>
            </a:r>
            <a:r>
              <a:rPr lang="en-GB" dirty="0" err="1"/>
              <a:t>tumors</a:t>
            </a:r>
            <a:r>
              <a:rPr lang="en-GB" dirty="0"/>
              <a:t> and nasopharyngeal </a:t>
            </a:r>
            <a:r>
              <a:rPr lang="en-GB" dirty="0" err="1"/>
              <a:t>tumors</a:t>
            </a:r>
            <a:r>
              <a:rPr lang="en-GB" dirty="0"/>
              <a:t>. Nitrates and nitrites may also increase risk for </a:t>
            </a:r>
            <a:r>
              <a:rPr lang="en-GB" b="1" dirty="0"/>
              <a:t>diabetes</a:t>
            </a:r>
            <a:r>
              <a:rPr lang="en-GB" dirty="0"/>
              <a:t>, </a:t>
            </a:r>
            <a:r>
              <a:rPr lang="en-GB" b="1" dirty="0"/>
              <a:t>diarrhoea</a:t>
            </a:r>
            <a:r>
              <a:rPr lang="en-GB" dirty="0"/>
              <a:t> and </a:t>
            </a:r>
            <a:r>
              <a:rPr lang="en-GB" b="1" dirty="0"/>
              <a:t>respiratory tract infections </a:t>
            </a:r>
            <a:r>
              <a:rPr lang="en-GB" dirty="0"/>
              <a:t>in children. Ingesting a large amount of these preservatives at one time may cause you to experiences </a:t>
            </a:r>
            <a:r>
              <a:rPr lang="en-GB" b="1" dirty="0"/>
              <a:t>abdominal pain</a:t>
            </a:r>
            <a:r>
              <a:rPr lang="en-GB" dirty="0"/>
              <a:t>, </a:t>
            </a:r>
            <a:r>
              <a:rPr lang="en-GB" b="1" dirty="0"/>
              <a:t>muscle weakness</a:t>
            </a:r>
            <a:r>
              <a:rPr lang="en-GB" dirty="0"/>
              <a:t>, </a:t>
            </a:r>
            <a:r>
              <a:rPr lang="en-GB" b="1" dirty="0"/>
              <a:t>bloody stools </a:t>
            </a:r>
            <a:r>
              <a:rPr lang="en-GB" dirty="0"/>
              <a:t>and </a:t>
            </a:r>
            <a:r>
              <a:rPr lang="en-GB" b="1" dirty="0"/>
              <a:t>fainting</a:t>
            </a:r>
            <a:r>
              <a:rPr lang="en-GB" dirty="0"/>
              <a:t>, according to the EPA. </a:t>
            </a:r>
            <a:r>
              <a:rPr lang="en-GB" b="1" dirty="0"/>
              <a:t>You'll find nitrates and nitrites in bacon, lunch meat, hot dogs, sausage, smoked fish, ham and corned beef</a:t>
            </a:r>
            <a:r>
              <a:rPr lang="en-GB" dirty="0"/>
              <a:t>.”</a:t>
            </a:r>
          </a:p>
        </p:txBody>
      </p:sp>
      <p:sp>
        <p:nvSpPr>
          <p:cNvPr id="4" name="Rectangle 3">
            <a:extLst>
              <a:ext uri="{FF2B5EF4-FFF2-40B4-BE49-F238E27FC236}">
                <a16:creationId xmlns:a16="http://schemas.microsoft.com/office/drawing/2014/main" id="{077243D9-159D-4AF7-A463-CCBE011EC5A6}"/>
              </a:ext>
            </a:extLst>
          </p:cNvPr>
          <p:cNvSpPr/>
          <p:nvPr/>
        </p:nvSpPr>
        <p:spPr>
          <a:xfrm>
            <a:off x="3854549" y="6311900"/>
            <a:ext cx="8337451" cy="369332"/>
          </a:xfrm>
          <a:prstGeom prst="rect">
            <a:avLst/>
          </a:prstGeom>
        </p:spPr>
        <p:txBody>
          <a:bodyPr wrap="square">
            <a:spAutoFit/>
          </a:bodyPr>
          <a:lstStyle/>
          <a:p>
            <a:r>
              <a:rPr lang="en-GB" dirty="0">
                <a:hlinkClick r:id="rId2"/>
              </a:rPr>
              <a:t>https://livehealthy.chron.com/effects-food-preservatives-human-body-6876.html</a:t>
            </a:r>
            <a:r>
              <a:rPr lang="en-GB" dirty="0"/>
              <a:t> </a:t>
            </a:r>
          </a:p>
        </p:txBody>
      </p:sp>
    </p:spTree>
    <p:extLst>
      <p:ext uri="{BB962C8B-B14F-4D97-AF65-F5344CB8AC3E}">
        <p14:creationId xmlns:p14="http://schemas.microsoft.com/office/powerpoint/2010/main" val="159655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558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D34B0C-8696-4F2E-8903-EADF5F6A2FC1}"/>
              </a:ext>
            </a:extLst>
          </p:cNvPr>
          <p:cNvSpPr>
            <a:spLocks noGrp="1"/>
          </p:cNvSpPr>
          <p:nvPr>
            <p:ph idx="1"/>
          </p:nvPr>
        </p:nvSpPr>
        <p:spPr>
          <a:xfrm>
            <a:off x="8029319" y="917725"/>
            <a:ext cx="3424739" cy="5340200"/>
          </a:xfrm>
        </p:spPr>
        <p:style>
          <a:lnRef idx="2">
            <a:schemeClr val="dk1"/>
          </a:lnRef>
          <a:fillRef idx="1">
            <a:schemeClr val="lt1"/>
          </a:fillRef>
          <a:effectRef idx="0">
            <a:schemeClr val="dk1"/>
          </a:effectRef>
          <a:fontRef idx="minor">
            <a:schemeClr val="dk1"/>
          </a:fontRef>
        </p:style>
        <p:txBody>
          <a:bodyPr anchor="ctr">
            <a:normAutofit/>
          </a:bodyPr>
          <a:lstStyle/>
          <a:p>
            <a:pPr marL="0" indent="0">
              <a:buNone/>
            </a:pPr>
            <a:r>
              <a:rPr lang="en-GB" sz="2000" dirty="0">
                <a:solidFill>
                  <a:schemeClr val="tx1"/>
                </a:solidFill>
              </a:rPr>
              <a:t>“</a:t>
            </a:r>
            <a:r>
              <a:rPr lang="en-GB" sz="2000" b="1" dirty="0" err="1">
                <a:solidFill>
                  <a:schemeClr val="tx1"/>
                </a:solidFill>
              </a:rPr>
              <a:t>Sulfites</a:t>
            </a:r>
            <a:r>
              <a:rPr lang="en-GB" sz="2000" dirty="0">
                <a:solidFill>
                  <a:schemeClr val="tx1"/>
                </a:solidFill>
              </a:rPr>
              <a:t> </a:t>
            </a:r>
            <a:r>
              <a:rPr lang="en-GB" sz="2000" b="1" dirty="0">
                <a:solidFill>
                  <a:schemeClr val="tx1"/>
                </a:solidFill>
              </a:rPr>
              <a:t>in dried fruit</a:t>
            </a:r>
            <a:r>
              <a:rPr lang="en-GB" sz="2000" dirty="0">
                <a:solidFill>
                  <a:schemeClr val="tx1"/>
                </a:solidFill>
              </a:rPr>
              <a:t>, wine, shrimp and </a:t>
            </a:r>
            <a:r>
              <a:rPr lang="en-GB" sz="2000" b="1" dirty="0">
                <a:solidFill>
                  <a:schemeClr val="tx1"/>
                </a:solidFill>
              </a:rPr>
              <a:t>processed potato foods </a:t>
            </a:r>
            <a:r>
              <a:rPr lang="en-GB" sz="2000" dirty="0">
                <a:solidFill>
                  <a:schemeClr val="tx1"/>
                </a:solidFill>
              </a:rPr>
              <a:t>are preservatives that </a:t>
            </a:r>
            <a:r>
              <a:rPr lang="en-GB" sz="2000" b="1" dirty="0">
                <a:solidFill>
                  <a:schemeClr val="tx1"/>
                </a:solidFill>
              </a:rPr>
              <a:t>prevent discoloration </a:t>
            </a:r>
            <a:r>
              <a:rPr lang="en-GB" sz="2000" dirty="0">
                <a:solidFill>
                  <a:schemeClr val="tx1"/>
                </a:solidFill>
              </a:rPr>
              <a:t>in food. They also </a:t>
            </a:r>
            <a:r>
              <a:rPr lang="en-GB" sz="2000" b="1" dirty="0">
                <a:solidFill>
                  <a:schemeClr val="tx1"/>
                </a:solidFill>
              </a:rPr>
              <a:t>destroy vitamin B-1 content</a:t>
            </a:r>
            <a:r>
              <a:rPr lang="en-GB" sz="2000" dirty="0">
                <a:solidFill>
                  <a:schemeClr val="tx1"/>
                </a:solidFill>
              </a:rPr>
              <a:t>, however, and may cause adverse health impacts. If you are sensitive to </a:t>
            </a:r>
            <a:r>
              <a:rPr lang="en-GB" sz="2000" dirty="0" err="1">
                <a:solidFill>
                  <a:schemeClr val="tx1"/>
                </a:solidFill>
              </a:rPr>
              <a:t>sulfites</a:t>
            </a:r>
            <a:r>
              <a:rPr lang="en-GB" sz="2000" dirty="0">
                <a:solidFill>
                  <a:schemeClr val="tx1"/>
                </a:solidFill>
              </a:rPr>
              <a:t>, you may experience </a:t>
            </a:r>
            <a:r>
              <a:rPr lang="en-GB" sz="2000" b="1" dirty="0">
                <a:solidFill>
                  <a:schemeClr val="tx1"/>
                </a:solidFill>
              </a:rPr>
              <a:t>skin irritations</a:t>
            </a:r>
            <a:r>
              <a:rPr lang="en-GB" sz="2000" dirty="0">
                <a:solidFill>
                  <a:schemeClr val="tx1"/>
                </a:solidFill>
              </a:rPr>
              <a:t>, </a:t>
            </a:r>
            <a:r>
              <a:rPr lang="en-GB" sz="2000" b="1" dirty="0">
                <a:solidFill>
                  <a:schemeClr val="tx1"/>
                </a:solidFill>
              </a:rPr>
              <a:t>hives, flushing, hypotension, abdominal pain, diarrhoea and asthmatic</a:t>
            </a:r>
            <a:r>
              <a:rPr lang="en-GB" sz="2000" dirty="0">
                <a:solidFill>
                  <a:schemeClr val="tx1"/>
                </a:solidFill>
              </a:rPr>
              <a:t> breathing after eating them, according to a study published in November 2009 in the journal "Clinical and Experimental Allergy.””</a:t>
            </a:r>
          </a:p>
        </p:txBody>
      </p:sp>
      <p:sp>
        <p:nvSpPr>
          <p:cNvPr id="4" name="TextBox 3">
            <a:extLst>
              <a:ext uri="{FF2B5EF4-FFF2-40B4-BE49-F238E27FC236}">
                <a16:creationId xmlns:a16="http://schemas.microsoft.com/office/drawing/2014/main" id="{98646B09-047D-4C66-8ACF-8FFCEC443415}"/>
              </a:ext>
            </a:extLst>
          </p:cNvPr>
          <p:cNvSpPr txBox="1"/>
          <p:nvPr/>
        </p:nvSpPr>
        <p:spPr>
          <a:xfrm>
            <a:off x="321732" y="4611549"/>
            <a:ext cx="7064121" cy="1785104"/>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a:spcAft>
                <a:spcPts val="600"/>
              </a:spcAft>
            </a:pPr>
            <a:r>
              <a:rPr lang="en-GB" sz="2200" dirty="0"/>
              <a:t>Vitamin B1 (commonly known as thiamine) is necessary for cell metabolism and deficiency in vitamin B1 leads to </a:t>
            </a:r>
            <a:r>
              <a:rPr lang="en-GB" sz="2200" dirty="0" err="1"/>
              <a:t>BeriBeri</a:t>
            </a:r>
            <a:r>
              <a:rPr lang="en-GB" sz="2200" dirty="0"/>
              <a:t> disease which either affects the cardiovascular system or the nervous system.  Either condition is </a:t>
            </a:r>
            <a:r>
              <a:rPr lang="en-GB" sz="2200" b="1" dirty="0"/>
              <a:t>life-threatening</a:t>
            </a:r>
            <a:r>
              <a:rPr lang="en-GB" sz="2200" dirty="0"/>
              <a:t>.</a:t>
            </a:r>
            <a:endParaRPr lang="en-GB" sz="2200"/>
          </a:p>
        </p:txBody>
      </p:sp>
      <p:pic>
        <p:nvPicPr>
          <p:cNvPr id="6" name="Picture 5">
            <a:extLst>
              <a:ext uri="{FF2B5EF4-FFF2-40B4-BE49-F238E27FC236}">
                <a16:creationId xmlns:a16="http://schemas.microsoft.com/office/drawing/2014/main" id="{6A6DDFFF-7126-409B-BADC-0C3E4DB30E6D}"/>
              </a:ext>
            </a:extLst>
          </p:cNvPr>
          <p:cNvPicPr>
            <a:picLocks noChangeAspect="1"/>
          </p:cNvPicPr>
          <p:nvPr/>
        </p:nvPicPr>
        <p:blipFill rotWithShape="1">
          <a:blip r:embed="rId2"/>
          <a:srcRect l="3825" t="6239" r="16515" b="9267"/>
          <a:stretch/>
        </p:blipFill>
        <p:spPr>
          <a:xfrm>
            <a:off x="737942" y="457199"/>
            <a:ext cx="4967119" cy="3918187"/>
          </a:xfrm>
          <a:prstGeom prst="rect">
            <a:avLst/>
          </a:prstGeom>
        </p:spPr>
      </p:pic>
    </p:spTree>
    <p:extLst>
      <p:ext uri="{BB962C8B-B14F-4D97-AF65-F5344CB8AC3E}">
        <p14:creationId xmlns:p14="http://schemas.microsoft.com/office/powerpoint/2010/main" val="3586136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066B2E-5407-4613-87F7-514B6BCBD270}"/>
              </a:ext>
            </a:extLst>
          </p:cNvPr>
          <p:cNvSpPr>
            <a:spLocks noGrp="1"/>
          </p:cNvSpPr>
          <p:nvPr>
            <p:ph idx="1"/>
          </p:nvPr>
        </p:nvSpPr>
        <p:spPr>
          <a:xfrm>
            <a:off x="838200" y="625475"/>
            <a:ext cx="10515600" cy="3960813"/>
          </a:xfrm>
        </p:spPr>
        <p:txBody>
          <a:bodyPr/>
          <a:lstStyle/>
          <a:p>
            <a:pPr marL="0" indent="0">
              <a:buNone/>
            </a:pPr>
            <a:r>
              <a:rPr lang="en-GB" dirty="0"/>
              <a:t>“</a:t>
            </a:r>
            <a:r>
              <a:rPr lang="en-GB" b="1" dirty="0"/>
              <a:t>Sodium benzoate</a:t>
            </a:r>
            <a:r>
              <a:rPr lang="en-GB" dirty="0"/>
              <a:t>, or benzoic acid, is another preservative used to prevent bacterial growth in foods. The </a:t>
            </a:r>
            <a:r>
              <a:rPr lang="en-GB" dirty="0" err="1"/>
              <a:t>Center</a:t>
            </a:r>
            <a:r>
              <a:rPr lang="en-GB" dirty="0"/>
              <a:t> for Science in the Public Interest notes that people who are sensitive to sodium benzoate may experience </a:t>
            </a:r>
            <a:r>
              <a:rPr lang="en-GB" b="1" dirty="0"/>
              <a:t>hives</a:t>
            </a:r>
            <a:r>
              <a:rPr lang="en-GB" dirty="0"/>
              <a:t>, </a:t>
            </a:r>
            <a:r>
              <a:rPr lang="en-GB" b="1" dirty="0"/>
              <a:t>asthma</a:t>
            </a:r>
            <a:r>
              <a:rPr lang="en-GB" dirty="0"/>
              <a:t> or allergic reactions after consuming it. When combined </a:t>
            </a:r>
            <a:r>
              <a:rPr lang="en-GB" b="1" dirty="0"/>
              <a:t>with vitamin C</a:t>
            </a:r>
            <a:r>
              <a:rPr lang="en-GB" dirty="0"/>
              <a:t>, also known as ascorbic acid, sodium benzoate may pose a small risk of </a:t>
            </a:r>
            <a:r>
              <a:rPr lang="en-GB" b="1" dirty="0"/>
              <a:t>cancer</a:t>
            </a:r>
            <a:r>
              <a:rPr lang="en-GB" dirty="0"/>
              <a:t>, including </a:t>
            </a:r>
            <a:r>
              <a:rPr lang="en-GB" dirty="0" err="1"/>
              <a:t>leukemia</a:t>
            </a:r>
            <a:r>
              <a:rPr lang="en-GB" dirty="0"/>
              <a:t>. According to the World Health Organization, animal studies reveal that high doses of the preservative may cause </a:t>
            </a:r>
            <a:r>
              <a:rPr lang="en-GB" b="1" dirty="0"/>
              <a:t>damage to the heart, spleen, liver, kidneys, brain </a:t>
            </a:r>
            <a:r>
              <a:rPr lang="en-GB" dirty="0"/>
              <a:t>and</a:t>
            </a:r>
            <a:r>
              <a:rPr lang="en-GB" b="1" dirty="0"/>
              <a:t> *</a:t>
            </a:r>
            <a:r>
              <a:rPr lang="en-GB" b="1" i="1" dirty="0"/>
              <a:t>adrenal glands</a:t>
            </a:r>
            <a:r>
              <a:rPr lang="en-GB" dirty="0"/>
              <a:t>.”</a:t>
            </a:r>
          </a:p>
        </p:txBody>
      </p:sp>
      <p:sp>
        <p:nvSpPr>
          <p:cNvPr id="4" name="TextBox 3">
            <a:extLst>
              <a:ext uri="{FF2B5EF4-FFF2-40B4-BE49-F238E27FC236}">
                <a16:creationId xmlns:a16="http://schemas.microsoft.com/office/drawing/2014/main" id="{82BC8414-E9FE-497A-84EF-3655688EDB63}"/>
              </a:ext>
            </a:extLst>
          </p:cNvPr>
          <p:cNvSpPr txBox="1"/>
          <p:nvPr/>
        </p:nvSpPr>
        <p:spPr>
          <a:xfrm>
            <a:off x="321732" y="4611549"/>
            <a:ext cx="11032068" cy="1107996"/>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a:spcAft>
                <a:spcPts val="600"/>
              </a:spcAft>
            </a:pPr>
            <a:r>
              <a:rPr lang="en-GB" sz="2200" dirty="0"/>
              <a:t>*the sex hormones (oestrogen in the ovaries and testosterone in the testes) are </a:t>
            </a:r>
            <a:r>
              <a:rPr lang="en-GB" sz="2200" b="1" u="sng" dirty="0"/>
              <a:t>mainly produced </a:t>
            </a:r>
            <a:r>
              <a:rPr lang="en-GB" sz="2200" dirty="0"/>
              <a:t>by the </a:t>
            </a:r>
            <a:r>
              <a:rPr lang="en-GB" sz="2200" b="1" dirty="0"/>
              <a:t>adrenal glands </a:t>
            </a:r>
            <a:r>
              <a:rPr lang="en-GB" sz="2200" dirty="0"/>
              <a:t>and gonads.  They play an </a:t>
            </a:r>
            <a:r>
              <a:rPr lang="en-GB" sz="2200" b="1" dirty="0"/>
              <a:t>essential role </a:t>
            </a:r>
            <a:r>
              <a:rPr lang="en-GB" sz="2200" dirty="0"/>
              <a:t>in </a:t>
            </a:r>
            <a:r>
              <a:rPr lang="en-GB" sz="2200" b="1" dirty="0"/>
              <a:t>sexual development and reproduction</a:t>
            </a:r>
            <a:r>
              <a:rPr lang="en-GB" sz="2200" dirty="0"/>
              <a:t>.</a:t>
            </a:r>
          </a:p>
        </p:txBody>
      </p:sp>
    </p:spTree>
    <p:extLst>
      <p:ext uri="{BB962C8B-B14F-4D97-AF65-F5344CB8AC3E}">
        <p14:creationId xmlns:p14="http://schemas.microsoft.com/office/powerpoint/2010/main" val="1740214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794EF3-C10B-488F-B8DC-C910427FC682}"/>
              </a:ext>
            </a:extLst>
          </p:cNvPr>
          <p:cNvSpPr>
            <a:spLocks noGrp="1"/>
          </p:cNvSpPr>
          <p:nvPr>
            <p:ph idx="1"/>
          </p:nvPr>
        </p:nvSpPr>
        <p:spPr>
          <a:xfrm>
            <a:off x="838200" y="2627312"/>
            <a:ext cx="10515600" cy="1603375"/>
          </a:xfrm>
        </p:spPr>
        <p:txBody>
          <a:bodyPr/>
          <a:lstStyle/>
          <a:p>
            <a:pPr marL="0" indent="0">
              <a:buNone/>
            </a:pPr>
            <a:r>
              <a:rPr lang="en-GB" dirty="0"/>
              <a:t>“Propyl gallate and tert-butylhydroquinone are </a:t>
            </a:r>
            <a:r>
              <a:rPr lang="en-GB" b="1" dirty="0"/>
              <a:t>antioxidant preservatives</a:t>
            </a:r>
            <a:r>
              <a:rPr lang="en-GB" dirty="0"/>
              <a:t> that help </a:t>
            </a:r>
            <a:r>
              <a:rPr lang="en-GB" b="1" dirty="0"/>
              <a:t>prevent the spoilage of fats and oils</a:t>
            </a:r>
            <a:r>
              <a:rPr lang="en-GB" dirty="0"/>
              <a:t>. They're found in </a:t>
            </a:r>
            <a:r>
              <a:rPr lang="en-GB" b="1" dirty="0"/>
              <a:t>processed foods, vegetable oils and meat products</a:t>
            </a:r>
            <a:r>
              <a:rPr lang="en-GB" dirty="0"/>
              <a:t>.”</a:t>
            </a:r>
          </a:p>
        </p:txBody>
      </p:sp>
    </p:spTree>
    <p:extLst>
      <p:ext uri="{BB962C8B-B14F-4D97-AF65-F5344CB8AC3E}">
        <p14:creationId xmlns:p14="http://schemas.microsoft.com/office/powerpoint/2010/main" val="1166508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2C6D5C-1CC2-4D2D-B56A-330C56B2EE26}"/>
              </a:ext>
            </a:extLst>
          </p:cNvPr>
          <p:cNvSpPr>
            <a:spLocks noGrp="1"/>
          </p:cNvSpPr>
          <p:nvPr>
            <p:ph idx="1"/>
          </p:nvPr>
        </p:nvSpPr>
        <p:spPr/>
        <p:txBody>
          <a:bodyPr>
            <a:normAutofit fontScale="85000" lnSpcReduction="20000"/>
          </a:bodyPr>
          <a:lstStyle/>
          <a:p>
            <a:pPr marL="0" indent="0">
              <a:buNone/>
            </a:pPr>
            <a:r>
              <a:rPr lang="en-GB" dirty="0"/>
              <a:t>“There is great concern that artificial food </a:t>
            </a:r>
            <a:r>
              <a:rPr lang="en-GB" dirty="0" err="1"/>
              <a:t>coloring</a:t>
            </a:r>
            <a:r>
              <a:rPr lang="en-GB" dirty="0"/>
              <a:t> may cause increased hyperactivity in children…</a:t>
            </a:r>
          </a:p>
          <a:p>
            <a:pPr marL="0" indent="0">
              <a:buNone/>
            </a:pPr>
            <a:endParaRPr lang="en-GB" dirty="0"/>
          </a:p>
          <a:p>
            <a:r>
              <a:rPr lang="en-GB" b="1" dirty="0"/>
              <a:t>3. Blue #1</a:t>
            </a:r>
            <a:r>
              <a:rPr lang="en-GB" dirty="0"/>
              <a:t> and</a:t>
            </a:r>
            <a:r>
              <a:rPr lang="en-GB" b="1" dirty="0"/>
              <a:t> Blue #2 (E133)</a:t>
            </a:r>
            <a:endParaRPr lang="en-GB" dirty="0"/>
          </a:p>
          <a:p>
            <a:pPr marL="0" indent="0">
              <a:buNone/>
            </a:pPr>
            <a:r>
              <a:rPr lang="en-GB" dirty="0"/>
              <a:t>Banned in Norway, Finland, and France. May cause </a:t>
            </a:r>
            <a:r>
              <a:rPr lang="en-GB" b="1" dirty="0"/>
              <a:t>chromosomal damage.</a:t>
            </a:r>
          </a:p>
          <a:p>
            <a:pPr marL="0" indent="0">
              <a:buNone/>
            </a:pPr>
            <a:r>
              <a:rPr lang="en-GB" dirty="0"/>
              <a:t>Found in </a:t>
            </a:r>
            <a:r>
              <a:rPr lang="en-GB" b="1" dirty="0"/>
              <a:t>candy, cereal, soft drinks, sports drinks and pet foods</a:t>
            </a:r>
            <a:r>
              <a:rPr lang="en-GB" dirty="0"/>
              <a:t>.</a:t>
            </a:r>
          </a:p>
          <a:p>
            <a:r>
              <a:rPr lang="en-GB" b="1" dirty="0"/>
              <a:t>4. Red Dye # 3</a:t>
            </a:r>
            <a:r>
              <a:rPr lang="en-GB" dirty="0"/>
              <a:t> (also </a:t>
            </a:r>
            <a:r>
              <a:rPr lang="en-GB" b="1" dirty="0"/>
              <a:t>Red #40</a:t>
            </a:r>
            <a:r>
              <a:rPr lang="en-GB" dirty="0"/>
              <a:t> – a more current dye) (</a:t>
            </a:r>
            <a:r>
              <a:rPr lang="en-GB" b="1" dirty="0"/>
              <a:t>E124</a:t>
            </a:r>
            <a:r>
              <a:rPr lang="en-GB" dirty="0"/>
              <a:t>)</a:t>
            </a:r>
          </a:p>
          <a:p>
            <a:pPr marL="0" indent="0">
              <a:buNone/>
            </a:pPr>
            <a:r>
              <a:rPr lang="en-GB" dirty="0"/>
              <a:t>Banned in 1990 after 8 years of debate from use in many foods and cosmetics. This dye continues to be on the market until supplies run out! Has been proven to cause </a:t>
            </a:r>
            <a:r>
              <a:rPr lang="en-GB" b="1" dirty="0"/>
              <a:t>thyroid cancer and chromosomal damage </a:t>
            </a:r>
            <a:r>
              <a:rPr lang="en-GB" dirty="0"/>
              <a:t>in laboratory animals.  May also interfere with </a:t>
            </a:r>
            <a:r>
              <a:rPr lang="en-GB" b="1" dirty="0"/>
              <a:t>brain-nerve transmission</a:t>
            </a:r>
            <a:r>
              <a:rPr lang="en-GB" dirty="0"/>
              <a:t>.</a:t>
            </a:r>
          </a:p>
          <a:p>
            <a:pPr marL="0" indent="0">
              <a:buNone/>
            </a:pPr>
            <a:r>
              <a:rPr lang="en-GB" dirty="0"/>
              <a:t>Found in </a:t>
            </a:r>
            <a:r>
              <a:rPr lang="en-GB" b="1" dirty="0"/>
              <a:t>fruit cocktail, maraschino cherries, cherry pie mix, ice cream, candy, bakery products</a:t>
            </a:r>
            <a:r>
              <a:rPr lang="en-GB" dirty="0"/>
              <a:t> and more! Etc, etc”</a:t>
            </a:r>
          </a:p>
          <a:p>
            <a:endParaRPr lang="en-GB" dirty="0"/>
          </a:p>
          <a:p>
            <a:pPr marL="0" indent="0">
              <a:buNone/>
            </a:pPr>
            <a:endParaRPr lang="en-GB" dirty="0"/>
          </a:p>
        </p:txBody>
      </p:sp>
      <p:sp>
        <p:nvSpPr>
          <p:cNvPr id="4" name="Rectangle 3">
            <a:extLst>
              <a:ext uri="{FF2B5EF4-FFF2-40B4-BE49-F238E27FC236}">
                <a16:creationId xmlns:a16="http://schemas.microsoft.com/office/drawing/2014/main" id="{4A068C9C-D909-43C0-A41E-3400D6AEFF8D}"/>
              </a:ext>
            </a:extLst>
          </p:cNvPr>
          <p:cNvSpPr/>
          <p:nvPr/>
        </p:nvSpPr>
        <p:spPr>
          <a:xfrm>
            <a:off x="4162425" y="6302375"/>
            <a:ext cx="7900987" cy="369332"/>
          </a:xfrm>
          <a:prstGeom prst="rect">
            <a:avLst/>
          </a:prstGeom>
        </p:spPr>
        <p:txBody>
          <a:bodyPr wrap="square">
            <a:spAutoFit/>
          </a:bodyPr>
          <a:lstStyle/>
          <a:p>
            <a:r>
              <a:rPr lang="en-GB" dirty="0">
                <a:hlinkClick r:id="rId2"/>
              </a:rPr>
              <a:t>https://www.foodmatters.com/article/22-additives-and-preservatives-to-avoid</a:t>
            </a:r>
            <a:r>
              <a:rPr lang="en-GB" dirty="0"/>
              <a:t> </a:t>
            </a:r>
          </a:p>
        </p:txBody>
      </p:sp>
      <p:sp>
        <p:nvSpPr>
          <p:cNvPr id="5" name="Title 4">
            <a:extLst>
              <a:ext uri="{FF2B5EF4-FFF2-40B4-BE49-F238E27FC236}">
                <a16:creationId xmlns:a16="http://schemas.microsoft.com/office/drawing/2014/main" id="{E1A46FED-9D17-4577-9950-47FD719CA89B}"/>
              </a:ext>
            </a:extLst>
          </p:cNvPr>
          <p:cNvSpPr txBox="1">
            <a:spLocks noGrp="1"/>
          </p:cNvSpPr>
          <p:nvPr>
            <p:ph type="title"/>
          </p:nvPr>
        </p:nvSpPr>
        <p:spPr>
          <a:xfrm>
            <a:off x="838200" y="365125"/>
            <a:ext cx="10515600" cy="1325563"/>
          </a:xfrm>
          <a:prstGeom prst="rect">
            <a:avLst/>
          </a:prstGeom>
          <a:noFill/>
        </p:spPr>
        <p:txBody>
          <a:bodyPr wrap="square" rtlCol="0">
            <a:spAutoFit/>
          </a:bodyPr>
          <a:lstStyle/>
          <a:p>
            <a:r>
              <a:rPr lang="en-GB" dirty="0"/>
              <a:t>This excludes the sugar content and artificial colourings added to soft drinks…</a:t>
            </a:r>
          </a:p>
        </p:txBody>
      </p:sp>
    </p:spTree>
    <p:extLst>
      <p:ext uri="{BB962C8B-B14F-4D97-AF65-F5344CB8AC3E}">
        <p14:creationId xmlns:p14="http://schemas.microsoft.com/office/powerpoint/2010/main" val="2202171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DE3AB-5CA3-4DF8-B4F2-A2B662E9F236}"/>
              </a:ext>
            </a:extLst>
          </p:cNvPr>
          <p:cNvSpPr>
            <a:spLocks noGrp="1"/>
          </p:cNvSpPr>
          <p:nvPr>
            <p:ph type="title"/>
          </p:nvPr>
        </p:nvSpPr>
        <p:spPr>
          <a:xfrm>
            <a:off x="838200" y="365126"/>
            <a:ext cx="10515600" cy="1092200"/>
          </a:xfrm>
          <a:ln w="38100">
            <a:solidFill>
              <a:srgbClr val="990033"/>
            </a:solidFill>
          </a:ln>
        </p:spPr>
        <p:txBody>
          <a:bodyPr>
            <a:normAutofit/>
          </a:bodyPr>
          <a:lstStyle/>
          <a:p>
            <a:r>
              <a:rPr lang="en-GB" sz="3600" dirty="0"/>
              <a:t>Why do we need to move away from the western diet?</a:t>
            </a:r>
          </a:p>
        </p:txBody>
      </p:sp>
      <p:sp>
        <p:nvSpPr>
          <p:cNvPr id="3" name="Content Placeholder 2">
            <a:extLst>
              <a:ext uri="{FF2B5EF4-FFF2-40B4-BE49-F238E27FC236}">
                <a16:creationId xmlns:a16="http://schemas.microsoft.com/office/drawing/2014/main" id="{9994801E-169F-4C9E-86A9-09D0332535DB}"/>
              </a:ext>
            </a:extLst>
          </p:cNvPr>
          <p:cNvSpPr>
            <a:spLocks noGrp="1"/>
          </p:cNvSpPr>
          <p:nvPr>
            <p:ph idx="1"/>
          </p:nvPr>
        </p:nvSpPr>
        <p:spPr>
          <a:xfrm>
            <a:off x="838200" y="1825625"/>
            <a:ext cx="10515600" cy="2132013"/>
          </a:xfrm>
        </p:spPr>
        <p:txBody>
          <a:bodyPr/>
          <a:lstStyle/>
          <a:p>
            <a:pPr marL="0" indent="0">
              <a:buNone/>
            </a:pPr>
            <a:r>
              <a:rPr lang="en-GB" dirty="0"/>
              <a:t>“A Western-type diet elevates plasma levels of sex hormones and </a:t>
            </a:r>
            <a:r>
              <a:rPr lang="en-GB" b="1" dirty="0"/>
              <a:t>decreases the sex hormone binding globulin concentration</a:t>
            </a:r>
            <a:r>
              <a:rPr lang="en-GB" dirty="0"/>
              <a:t>, increasing the bioavailability of these steroids. The same diet results in</a:t>
            </a:r>
            <a:r>
              <a:rPr lang="en-GB" b="1" dirty="0"/>
              <a:t> low formation of mammalian lignans</a:t>
            </a:r>
            <a:r>
              <a:rPr lang="en-GB" dirty="0"/>
              <a:t> and </a:t>
            </a:r>
            <a:r>
              <a:rPr lang="en-GB" dirty="0" err="1"/>
              <a:t>isoflavonic</a:t>
            </a:r>
            <a:r>
              <a:rPr lang="en-GB" dirty="0"/>
              <a:t> phytoestrogens.”</a:t>
            </a:r>
          </a:p>
        </p:txBody>
      </p:sp>
      <p:sp>
        <p:nvSpPr>
          <p:cNvPr id="4" name="TextBox 3">
            <a:extLst>
              <a:ext uri="{FF2B5EF4-FFF2-40B4-BE49-F238E27FC236}">
                <a16:creationId xmlns:a16="http://schemas.microsoft.com/office/drawing/2014/main" id="{A97269F8-343C-4BE9-85FE-AA90EEFBDA1A}"/>
              </a:ext>
            </a:extLst>
          </p:cNvPr>
          <p:cNvSpPr txBox="1"/>
          <p:nvPr/>
        </p:nvSpPr>
        <p:spPr>
          <a:xfrm>
            <a:off x="838200" y="4886325"/>
            <a:ext cx="10320338" cy="1938992"/>
          </a:xfrm>
          <a:prstGeom prst="rect">
            <a:avLst/>
          </a:prstGeom>
          <a:noFill/>
        </p:spPr>
        <p:txBody>
          <a:bodyPr wrap="square" rtlCol="0">
            <a:spAutoFit/>
          </a:bodyPr>
          <a:lstStyle/>
          <a:p>
            <a:pPr algn="ctr"/>
            <a:r>
              <a:rPr lang="en-GB" sz="2000" dirty="0"/>
              <a:t>Our bodies cannot function. This diet is affecting our natural ability to develop as a man and woman, to be fertile so that we can carry out TMH’s order to procreate.</a:t>
            </a:r>
          </a:p>
          <a:p>
            <a:pPr algn="ctr"/>
            <a:endParaRPr lang="en-GB" sz="2000" dirty="0"/>
          </a:p>
          <a:p>
            <a:pPr algn="ctr"/>
            <a:r>
              <a:rPr lang="en-GB" sz="2000" dirty="0"/>
              <a:t>This diet is killing us, genetically. The combination of chemicals, bad food types and unhealthy portions (appetite), our bodies are malfunctioning and because it is effecting our neurotransmitters, we can’t do anything about it. We are under mind control, by food.</a:t>
            </a:r>
          </a:p>
        </p:txBody>
      </p:sp>
      <p:sp>
        <p:nvSpPr>
          <p:cNvPr id="5" name="Rectangle 4">
            <a:extLst>
              <a:ext uri="{FF2B5EF4-FFF2-40B4-BE49-F238E27FC236}">
                <a16:creationId xmlns:a16="http://schemas.microsoft.com/office/drawing/2014/main" id="{4A6E26A6-2098-4EE8-A822-2764F43530F0}"/>
              </a:ext>
            </a:extLst>
          </p:cNvPr>
          <p:cNvSpPr/>
          <p:nvPr/>
        </p:nvSpPr>
        <p:spPr>
          <a:xfrm>
            <a:off x="3205163" y="3725772"/>
            <a:ext cx="8443912" cy="923330"/>
          </a:xfrm>
          <a:prstGeom prst="rect">
            <a:avLst/>
          </a:prstGeom>
        </p:spPr>
        <p:txBody>
          <a:bodyPr wrap="square">
            <a:spAutoFit/>
          </a:bodyPr>
          <a:lstStyle/>
          <a:p>
            <a:r>
              <a:rPr lang="en-GB" b="1" dirty="0"/>
              <a:t>“Western diet and Western diseases: Some hormonal and biochemical mechanisms and associations” –Herman </a:t>
            </a:r>
            <a:r>
              <a:rPr lang="en-GB" b="1" dirty="0" err="1"/>
              <a:t>Adlercruetz</a:t>
            </a:r>
            <a:endParaRPr lang="en-GB" b="1" dirty="0"/>
          </a:p>
          <a:p>
            <a:r>
              <a:rPr lang="en-GB" dirty="0">
                <a:hlinkClick r:id="rId2"/>
              </a:rPr>
              <a:t> https://www.tandfonline.com/doi/abs/10.1080/00365519009085798</a:t>
            </a:r>
            <a:r>
              <a:rPr lang="en-GB" dirty="0"/>
              <a:t> </a:t>
            </a:r>
          </a:p>
        </p:txBody>
      </p:sp>
    </p:spTree>
    <p:extLst>
      <p:ext uri="{BB962C8B-B14F-4D97-AF65-F5344CB8AC3E}">
        <p14:creationId xmlns:p14="http://schemas.microsoft.com/office/powerpoint/2010/main" val="887345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2F1DD0-55FB-4152-9600-7121BD6E1AC0}"/>
              </a:ext>
            </a:extLst>
          </p:cNvPr>
          <p:cNvSpPr>
            <a:spLocks noGrp="1"/>
          </p:cNvSpPr>
          <p:nvPr>
            <p:ph idx="1"/>
          </p:nvPr>
        </p:nvSpPr>
        <p:spPr>
          <a:xfrm>
            <a:off x="838200" y="711201"/>
            <a:ext cx="10515600" cy="4351338"/>
          </a:xfrm>
        </p:spPr>
        <p:txBody>
          <a:bodyPr>
            <a:normAutofit lnSpcReduction="10000"/>
          </a:bodyPr>
          <a:lstStyle/>
          <a:p>
            <a:pPr marL="0" indent="0">
              <a:buNone/>
            </a:pPr>
            <a:r>
              <a:rPr lang="en-GB" dirty="0"/>
              <a:t>Mammalian lignans are compounds (phytoestrogens) that support the prevention of breast cancer and coronary heart disease.</a:t>
            </a:r>
          </a:p>
          <a:p>
            <a:pPr marL="0" indent="0">
              <a:buNone/>
            </a:pPr>
            <a:endParaRPr lang="en-GB" dirty="0"/>
          </a:p>
          <a:p>
            <a:pPr marL="0" indent="0">
              <a:buNone/>
            </a:pPr>
            <a:r>
              <a:rPr lang="en-GB" dirty="0"/>
              <a:t>“The precursors of these diphenols are to be </a:t>
            </a:r>
            <a:r>
              <a:rPr lang="en-GB" b="1" dirty="0">
                <a:solidFill>
                  <a:srgbClr val="C00000"/>
                </a:solidFill>
              </a:rPr>
              <a:t>found in </a:t>
            </a:r>
            <a:r>
              <a:rPr lang="en-GB" b="1" dirty="0" err="1">
                <a:solidFill>
                  <a:srgbClr val="C00000"/>
                </a:solidFill>
              </a:rPr>
              <a:t>fiber</a:t>
            </a:r>
            <a:r>
              <a:rPr lang="en-GB" b="1" dirty="0">
                <a:solidFill>
                  <a:srgbClr val="C00000"/>
                </a:solidFill>
              </a:rPr>
              <a:t>-rich unrefined grain products, various seeds, beans and probably also in pulses, peas and berries</a:t>
            </a:r>
            <a:r>
              <a:rPr lang="en-GB" dirty="0">
                <a:solidFill>
                  <a:srgbClr val="C00000"/>
                </a:solidFill>
              </a:rPr>
              <a:t>.”</a:t>
            </a:r>
          </a:p>
          <a:p>
            <a:pPr marL="0" indent="0">
              <a:buNone/>
            </a:pPr>
            <a:endParaRPr lang="en-GB" dirty="0"/>
          </a:p>
          <a:p>
            <a:pPr marL="0" indent="0">
              <a:buNone/>
            </a:pPr>
            <a:r>
              <a:rPr lang="en-GB" dirty="0"/>
              <a:t>TMH has already gave us our medicine, from in the beginning in the Garden of Eden- </a:t>
            </a:r>
            <a:r>
              <a:rPr lang="en-GB" dirty="0" err="1"/>
              <a:t>HalleluYah</a:t>
            </a:r>
            <a:r>
              <a:rPr lang="en-GB" dirty="0"/>
              <a:t>! In the last days, we need to go back to the diet in Eden.</a:t>
            </a:r>
          </a:p>
        </p:txBody>
      </p:sp>
      <p:sp>
        <p:nvSpPr>
          <p:cNvPr id="4" name="Rectangle 3">
            <a:extLst>
              <a:ext uri="{FF2B5EF4-FFF2-40B4-BE49-F238E27FC236}">
                <a16:creationId xmlns:a16="http://schemas.microsoft.com/office/drawing/2014/main" id="{AA940692-8317-465D-B8EE-64AB2E7164F5}"/>
              </a:ext>
            </a:extLst>
          </p:cNvPr>
          <p:cNvSpPr/>
          <p:nvPr/>
        </p:nvSpPr>
        <p:spPr>
          <a:xfrm>
            <a:off x="3748088" y="5872461"/>
            <a:ext cx="8443912" cy="923330"/>
          </a:xfrm>
          <a:prstGeom prst="rect">
            <a:avLst/>
          </a:prstGeom>
        </p:spPr>
        <p:txBody>
          <a:bodyPr wrap="square">
            <a:spAutoFit/>
          </a:bodyPr>
          <a:lstStyle/>
          <a:p>
            <a:r>
              <a:rPr lang="en-GB" b="1" dirty="0"/>
              <a:t>“Western diet and Western diseases: Some hormonal and biochemical mechanisms and associations” –Herman </a:t>
            </a:r>
            <a:r>
              <a:rPr lang="en-GB" b="1" dirty="0" err="1"/>
              <a:t>Adlercruetz</a:t>
            </a:r>
            <a:endParaRPr lang="en-GB" b="1" dirty="0"/>
          </a:p>
          <a:p>
            <a:r>
              <a:rPr lang="en-GB" dirty="0">
                <a:hlinkClick r:id="rId2"/>
              </a:rPr>
              <a:t> https://www.tandfonline.com/doi/abs/10.1080/00365519009085798</a:t>
            </a:r>
            <a:r>
              <a:rPr lang="en-GB" dirty="0"/>
              <a:t> </a:t>
            </a:r>
          </a:p>
        </p:txBody>
      </p:sp>
    </p:spTree>
    <p:extLst>
      <p:ext uri="{BB962C8B-B14F-4D97-AF65-F5344CB8AC3E}">
        <p14:creationId xmlns:p14="http://schemas.microsoft.com/office/powerpoint/2010/main" val="1646719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9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F59583A-3E11-4DE4-BFA8-AD3E504F6558}"/>
              </a:ext>
            </a:extLst>
          </p:cNvPr>
          <p:cNvSpPr txBox="1"/>
          <p:nvPr/>
        </p:nvSpPr>
        <p:spPr>
          <a:xfrm>
            <a:off x="524256" y="4767072"/>
            <a:ext cx="6594189" cy="162521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700" dirty="0">
                <a:solidFill>
                  <a:srgbClr val="FFFFFF"/>
                </a:solidFill>
                <a:latin typeface="+mj-lt"/>
                <a:ea typeface="+mj-ea"/>
                <a:cs typeface="+mj-cs"/>
              </a:rPr>
              <a:t>Application of the relationship between </a:t>
            </a:r>
            <a:r>
              <a:rPr lang="en-US" sz="3700" i="1" dirty="0">
                <a:solidFill>
                  <a:srgbClr val="FFFFFF"/>
                </a:solidFill>
                <a:latin typeface="+mj-lt"/>
                <a:ea typeface="+mj-ea"/>
                <a:cs typeface="+mj-cs"/>
              </a:rPr>
              <a:t>diet</a:t>
            </a:r>
            <a:r>
              <a:rPr lang="en-US" sz="3700" dirty="0">
                <a:solidFill>
                  <a:srgbClr val="FFFFFF"/>
                </a:solidFill>
                <a:latin typeface="+mj-lt"/>
                <a:ea typeface="+mj-ea"/>
                <a:cs typeface="+mj-cs"/>
              </a:rPr>
              <a:t> and </a:t>
            </a:r>
            <a:r>
              <a:rPr lang="en-US" sz="3700" i="1" dirty="0">
                <a:solidFill>
                  <a:srgbClr val="FFFFFF"/>
                </a:solidFill>
                <a:latin typeface="+mj-lt"/>
                <a:ea typeface="+mj-ea"/>
                <a:cs typeface="+mj-cs"/>
              </a:rPr>
              <a:t>understanding</a:t>
            </a:r>
          </a:p>
        </p:txBody>
      </p:sp>
      <p:pic>
        <p:nvPicPr>
          <p:cNvPr id="5" name="Picture 4">
            <a:extLst>
              <a:ext uri="{FF2B5EF4-FFF2-40B4-BE49-F238E27FC236}">
                <a16:creationId xmlns:a16="http://schemas.microsoft.com/office/drawing/2014/main" id="{7F162C76-365D-4A6F-872A-0CF04D4AA0AC}"/>
              </a:ext>
            </a:extLst>
          </p:cNvPr>
          <p:cNvPicPr>
            <a:picLocks noChangeAspect="1"/>
          </p:cNvPicPr>
          <p:nvPr/>
        </p:nvPicPr>
        <p:blipFill rotWithShape="1">
          <a:blip r:embed="rId2"/>
          <a:srcRect t="16265" r="1" b="10074"/>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FD12333-08DE-4CDE-8FF8-7511E4A08CA2}"/>
              </a:ext>
            </a:extLst>
          </p:cNvPr>
          <p:cNvSpPr>
            <a:spLocks noGrp="1"/>
          </p:cNvSpPr>
          <p:nvPr>
            <p:ph idx="1"/>
          </p:nvPr>
        </p:nvSpPr>
        <p:spPr>
          <a:xfrm>
            <a:off x="7709095" y="422032"/>
            <a:ext cx="3958649" cy="5970250"/>
          </a:xfr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2500" lnSpcReduction="10000"/>
          </a:bodyPr>
          <a:lstStyle/>
          <a:p>
            <a:pPr marL="0" indent="0">
              <a:buNone/>
            </a:pPr>
            <a:r>
              <a:rPr lang="en-US" sz="2600" b="1" dirty="0">
                <a:solidFill>
                  <a:schemeClr val="tx1"/>
                </a:solidFill>
              </a:rPr>
              <a:t>Daniel 1:12-17</a:t>
            </a:r>
            <a:r>
              <a:rPr lang="en-US" sz="2600" dirty="0">
                <a:solidFill>
                  <a:schemeClr val="tx1"/>
                </a:solidFill>
              </a:rPr>
              <a:t> </a:t>
            </a:r>
          </a:p>
          <a:p>
            <a:pPr marL="0" indent="0" algn="just">
              <a:buNone/>
            </a:pPr>
            <a:r>
              <a:rPr lang="en-US" sz="2000" baseline="30000" dirty="0">
                <a:solidFill>
                  <a:schemeClr val="tx1"/>
                </a:solidFill>
              </a:rPr>
              <a:t>12</a:t>
            </a:r>
            <a:r>
              <a:rPr lang="en-US" sz="2000" dirty="0">
                <a:solidFill>
                  <a:schemeClr val="tx1"/>
                </a:solidFill>
              </a:rPr>
              <a:t>Prove thy servants, I beseech thee, ten days; and let them give us </a:t>
            </a:r>
            <a:r>
              <a:rPr lang="en-US" sz="2000" b="1" dirty="0">
                <a:solidFill>
                  <a:schemeClr val="tx1"/>
                </a:solidFill>
              </a:rPr>
              <a:t>pulse</a:t>
            </a:r>
            <a:r>
              <a:rPr lang="en-US" sz="2000" dirty="0">
                <a:solidFill>
                  <a:schemeClr val="tx1"/>
                </a:solidFill>
              </a:rPr>
              <a:t> </a:t>
            </a:r>
            <a:r>
              <a:rPr lang="en-US" sz="2000" b="1" dirty="0">
                <a:solidFill>
                  <a:schemeClr val="tx1"/>
                </a:solidFill>
              </a:rPr>
              <a:t>to eat</a:t>
            </a:r>
            <a:r>
              <a:rPr lang="en-US" sz="2000" dirty="0">
                <a:solidFill>
                  <a:schemeClr val="tx1"/>
                </a:solidFill>
              </a:rPr>
              <a:t>, and water to drink. </a:t>
            </a:r>
            <a:r>
              <a:rPr lang="en-US" sz="2000" baseline="30000" dirty="0">
                <a:solidFill>
                  <a:schemeClr val="tx1"/>
                </a:solidFill>
              </a:rPr>
              <a:t>13</a:t>
            </a:r>
            <a:r>
              <a:rPr lang="en-US" sz="2000" dirty="0">
                <a:solidFill>
                  <a:schemeClr val="tx1"/>
                </a:solidFill>
              </a:rPr>
              <a:t>Then let our countenances be looked upon before thee, and the countenance of the children that eat of the portion of the king's meat: and as thou </a:t>
            </a:r>
            <a:r>
              <a:rPr lang="en-US" sz="2000" dirty="0" err="1">
                <a:solidFill>
                  <a:schemeClr val="tx1"/>
                </a:solidFill>
              </a:rPr>
              <a:t>seest</a:t>
            </a:r>
            <a:r>
              <a:rPr lang="en-US" sz="2000" dirty="0">
                <a:solidFill>
                  <a:schemeClr val="tx1"/>
                </a:solidFill>
              </a:rPr>
              <a:t>, deal with thy servants. </a:t>
            </a:r>
            <a:r>
              <a:rPr lang="en-US" sz="2000" baseline="30000" dirty="0">
                <a:solidFill>
                  <a:schemeClr val="tx1"/>
                </a:solidFill>
              </a:rPr>
              <a:t>14</a:t>
            </a:r>
            <a:r>
              <a:rPr lang="en-US" sz="2000" dirty="0">
                <a:solidFill>
                  <a:schemeClr val="tx1"/>
                </a:solidFill>
              </a:rPr>
              <a:t>So he consented to them in this matter, and proved them ten days. </a:t>
            </a:r>
            <a:r>
              <a:rPr lang="en-US" sz="2000" baseline="30000" dirty="0">
                <a:solidFill>
                  <a:schemeClr val="tx1"/>
                </a:solidFill>
              </a:rPr>
              <a:t>15</a:t>
            </a:r>
            <a:r>
              <a:rPr lang="en-US" sz="2000" dirty="0">
                <a:solidFill>
                  <a:schemeClr val="tx1"/>
                </a:solidFill>
              </a:rPr>
              <a:t>And at the end of ten days </a:t>
            </a:r>
            <a:r>
              <a:rPr lang="en-US" sz="2000" b="1" dirty="0">
                <a:solidFill>
                  <a:srgbClr val="00B050"/>
                </a:solidFill>
              </a:rPr>
              <a:t>their countenances appeared fairer and fatter in flesh </a:t>
            </a:r>
            <a:r>
              <a:rPr lang="en-US" sz="2000" dirty="0">
                <a:solidFill>
                  <a:schemeClr val="tx1"/>
                </a:solidFill>
              </a:rPr>
              <a:t>than all the children which did eat the portion of the king's meat. </a:t>
            </a:r>
            <a:r>
              <a:rPr lang="en-US" sz="2000" baseline="30000" dirty="0">
                <a:solidFill>
                  <a:schemeClr val="tx1"/>
                </a:solidFill>
              </a:rPr>
              <a:t>16</a:t>
            </a:r>
            <a:r>
              <a:rPr lang="en-US" sz="2000" dirty="0">
                <a:solidFill>
                  <a:schemeClr val="tx1"/>
                </a:solidFill>
              </a:rPr>
              <a:t>Thus </a:t>
            </a:r>
            <a:r>
              <a:rPr lang="en-US" sz="2000" dirty="0" err="1">
                <a:solidFill>
                  <a:schemeClr val="tx1"/>
                </a:solidFill>
              </a:rPr>
              <a:t>Melzar</a:t>
            </a:r>
            <a:r>
              <a:rPr lang="en-US" sz="2000" dirty="0">
                <a:solidFill>
                  <a:schemeClr val="tx1"/>
                </a:solidFill>
              </a:rPr>
              <a:t> took away the portion of their meat, and the wine that they should drink; and gave them </a:t>
            </a:r>
            <a:r>
              <a:rPr lang="en-US" sz="2000" b="1" dirty="0">
                <a:solidFill>
                  <a:schemeClr val="tx1"/>
                </a:solidFill>
              </a:rPr>
              <a:t>pulse</a:t>
            </a:r>
            <a:r>
              <a:rPr lang="en-US" sz="2000" dirty="0">
                <a:solidFill>
                  <a:schemeClr val="tx1"/>
                </a:solidFill>
              </a:rPr>
              <a:t>. </a:t>
            </a:r>
            <a:r>
              <a:rPr lang="en-US" sz="2000" baseline="30000" dirty="0">
                <a:solidFill>
                  <a:schemeClr val="tx1"/>
                </a:solidFill>
              </a:rPr>
              <a:t>17</a:t>
            </a:r>
            <a:r>
              <a:rPr lang="en-US" sz="2000" dirty="0">
                <a:solidFill>
                  <a:schemeClr val="tx1"/>
                </a:solidFill>
              </a:rPr>
              <a:t>As for these four children, God gave them knowledge and skill in all learning and wisdom: and Daniel had understanding in all visions and dreams.</a:t>
            </a:r>
          </a:p>
          <a:p>
            <a:pPr marL="0"/>
            <a:endParaRPr lang="en-US" sz="2000" dirty="0">
              <a:solidFill>
                <a:schemeClr val="tx1"/>
              </a:solidFill>
            </a:endParaRPr>
          </a:p>
        </p:txBody>
      </p:sp>
    </p:spTree>
    <p:extLst>
      <p:ext uri="{BB962C8B-B14F-4D97-AF65-F5344CB8AC3E}">
        <p14:creationId xmlns:p14="http://schemas.microsoft.com/office/powerpoint/2010/main" val="3827711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3F21A18-650A-4EA3-BE72-3B8B64C384F5}"/>
              </a:ext>
            </a:extLst>
          </p:cNvPr>
          <p:cNvPicPr>
            <a:picLocks noChangeAspect="1"/>
          </p:cNvPicPr>
          <p:nvPr/>
        </p:nvPicPr>
        <p:blipFill rotWithShape="1">
          <a:blip r:embed="rId2"/>
          <a:srcRect l="17625" r="-1" b="-1"/>
          <a:stretch/>
        </p:blipFill>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p:spPr>
      </p:pic>
      <p:sp>
        <p:nvSpPr>
          <p:cNvPr id="11" name="Freeform: Shape 10">
            <a:extLst>
              <a:ext uri="{FF2B5EF4-FFF2-40B4-BE49-F238E27FC236}">
                <a16:creationId xmlns:a16="http://schemas.microsoft.com/office/drawing/2014/main" id="{1ABCC31D-213C-44E9-9CC8-8FB2DFC22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2613984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2613984 w 8711202"/>
              <a:gd name="connsiteY7" fmla="*/ 952 h 5167312"/>
              <a:gd name="connsiteX8" fmla="*/ 0 w 8711202"/>
              <a:gd name="connsiteY8" fmla="*/ 0 h 5167312"/>
              <a:gd name="connsiteX9" fmla="*/ 2173113 w 8711202"/>
              <a:gd name="connsiteY9" fmla="*/ 0 h 5167312"/>
              <a:gd name="connsiteX10" fmla="*/ 2173113 w 8711202"/>
              <a:gd name="connsiteY10" fmla="*/ 952 h 5167312"/>
              <a:gd name="connsiteX11" fmla="*/ 0 w 8711202"/>
              <a:gd name="connsiteY11"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11202" h="5167312">
                <a:moveTo>
                  <a:pt x="2613984" y="0"/>
                </a:moveTo>
                <a:lnTo>
                  <a:pt x="7243482" y="0"/>
                </a:lnTo>
                <a:lnTo>
                  <a:pt x="8711202" y="0"/>
                </a:lnTo>
                <a:lnTo>
                  <a:pt x="8711202" y="5167312"/>
                </a:lnTo>
                <a:lnTo>
                  <a:pt x="7243482" y="5167312"/>
                </a:lnTo>
                <a:lnTo>
                  <a:pt x="221324" y="5167312"/>
                </a:lnTo>
                <a:lnTo>
                  <a:pt x="2615203" y="952"/>
                </a:lnTo>
                <a:lnTo>
                  <a:pt x="2613984" y="952"/>
                </a:lnTo>
                <a:close/>
                <a:moveTo>
                  <a:pt x="0" y="0"/>
                </a:moveTo>
                <a:lnTo>
                  <a:pt x="2173113" y="0"/>
                </a:lnTo>
                <a:lnTo>
                  <a:pt x="2173113" y="952"/>
                </a:lnTo>
                <a:lnTo>
                  <a:pt x="0" y="952"/>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E724EC4-44C7-4817-A0B2-119EB9247490}"/>
              </a:ext>
            </a:extLst>
          </p:cNvPr>
          <p:cNvSpPr>
            <a:spLocks noGrp="1"/>
          </p:cNvSpPr>
          <p:nvPr>
            <p:ph idx="1"/>
          </p:nvPr>
        </p:nvSpPr>
        <p:spPr>
          <a:xfrm>
            <a:off x="5931456" y="2173287"/>
            <a:ext cx="5759802" cy="4474255"/>
          </a:xfrm>
        </p:spPr>
        <p:txBody>
          <a:bodyPr anchor="ctr">
            <a:normAutofit/>
          </a:bodyPr>
          <a:lstStyle/>
          <a:p>
            <a:pPr marL="0" indent="0">
              <a:buNone/>
            </a:pPr>
            <a:r>
              <a:rPr lang="en-GB" sz="2400" b="1" dirty="0">
                <a:solidFill>
                  <a:srgbClr val="FFFFFF"/>
                </a:solidFill>
              </a:rPr>
              <a:t>2 Esdras 9:26</a:t>
            </a:r>
            <a:r>
              <a:rPr lang="en-GB" sz="2400" dirty="0">
                <a:solidFill>
                  <a:srgbClr val="FFFFFF"/>
                </a:solidFill>
              </a:rPr>
              <a:t> So I went my way into the field which is called </a:t>
            </a:r>
            <a:r>
              <a:rPr lang="en-GB" sz="2400" dirty="0" err="1">
                <a:solidFill>
                  <a:srgbClr val="FFFFFF"/>
                </a:solidFill>
              </a:rPr>
              <a:t>Ardath</a:t>
            </a:r>
            <a:r>
              <a:rPr lang="en-GB" sz="2400" dirty="0">
                <a:solidFill>
                  <a:srgbClr val="FFFFFF"/>
                </a:solidFill>
              </a:rPr>
              <a:t>, like as he commanded me; and there I sat among the flowers, and did eat of the </a:t>
            </a:r>
            <a:r>
              <a:rPr lang="en-GB" sz="2400" b="1" dirty="0">
                <a:solidFill>
                  <a:srgbClr val="FFFF00"/>
                </a:solidFill>
              </a:rPr>
              <a:t>herbs of the field, and the meat of the same</a:t>
            </a:r>
            <a:r>
              <a:rPr lang="en-GB" sz="2400" b="1" dirty="0">
                <a:solidFill>
                  <a:srgbClr val="FFFFFF"/>
                </a:solidFill>
              </a:rPr>
              <a:t> </a:t>
            </a:r>
            <a:r>
              <a:rPr lang="en-GB" sz="2400" dirty="0">
                <a:solidFill>
                  <a:srgbClr val="FFFFFF"/>
                </a:solidFill>
              </a:rPr>
              <a:t>satisfied me.</a:t>
            </a:r>
          </a:p>
          <a:p>
            <a:pPr marL="0" indent="0">
              <a:buNone/>
            </a:pPr>
            <a:endParaRPr lang="en-GB" sz="2400" dirty="0">
              <a:solidFill>
                <a:srgbClr val="FFFFFF"/>
              </a:solidFill>
            </a:endParaRPr>
          </a:p>
          <a:p>
            <a:pPr marL="0" indent="0">
              <a:buNone/>
            </a:pPr>
            <a:r>
              <a:rPr lang="en-GB" sz="2400" b="1" dirty="0">
                <a:solidFill>
                  <a:srgbClr val="FFFFFF"/>
                </a:solidFill>
              </a:rPr>
              <a:t>Esdras 12:51 </a:t>
            </a:r>
            <a:r>
              <a:rPr lang="en-GB" sz="2400" dirty="0">
                <a:solidFill>
                  <a:srgbClr val="FFFFFF"/>
                </a:solidFill>
              </a:rPr>
              <a:t>But I remained still in the field seven days, as the angel commanded me; and did eat only in those days of the flowers of the field, and had my </a:t>
            </a:r>
            <a:r>
              <a:rPr lang="en-GB" sz="2400" b="1" dirty="0">
                <a:solidFill>
                  <a:srgbClr val="FFFF00"/>
                </a:solidFill>
              </a:rPr>
              <a:t>meat of the herbs</a:t>
            </a:r>
          </a:p>
        </p:txBody>
      </p:sp>
    </p:spTree>
    <p:extLst>
      <p:ext uri="{BB962C8B-B14F-4D97-AF65-F5344CB8AC3E}">
        <p14:creationId xmlns:p14="http://schemas.microsoft.com/office/powerpoint/2010/main" val="1315141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erson walking on a beach&#10;&#10;Description automatically generated">
            <a:extLst>
              <a:ext uri="{FF2B5EF4-FFF2-40B4-BE49-F238E27FC236}">
                <a16:creationId xmlns:a16="http://schemas.microsoft.com/office/drawing/2014/main" id="{5F0AF0EB-1A19-49A0-ABE7-B87C8F290195}"/>
              </a:ext>
            </a:extLst>
          </p:cNvPr>
          <p:cNvPicPr>
            <a:picLocks noChangeAspect="1"/>
          </p:cNvPicPr>
          <p:nvPr/>
        </p:nvPicPr>
        <p:blipFill>
          <a:blip r:embed="rId2"/>
          <a:stretch>
            <a:fillRect/>
          </a:stretch>
        </p:blipFill>
        <p:spPr>
          <a:xfrm>
            <a:off x="9280325" y="1550234"/>
            <a:ext cx="2560320" cy="3751384"/>
          </a:xfrm>
          <a:prstGeom prst="rect">
            <a:avLst/>
          </a:prstGeom>
        </p:spPr>
      </p:pic>
      <p:cxnSp>
        <p:nvCxnSpPr>
          <p:cNvPr id="12" name="Straight Connector 11">
            <a:extLst>
              <a:ext uri="{FF2B5EF4-FFF2-40B4-BE49-F238E27FC236}">
                <a16:creationId xmlns:a16="http://schemas.microsoft.com/office/drawing/2014/main" id="{50DA1EB8-87CF-4588-A1FD-4756F9A28F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10079"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6" name="Picture 5" descr="A person smiling for the camera&#10;&#10;Description automatically generated">
            <a:extLst>
              <a:ext uri="{FF2B5EF4-FFF2-40B4-BE49-F238E27FC236}">
                <a16:creationId xmlns:a16="http://schemas.microsoft.com/office/drawing/2014/main" id="{639EC897-6B8A-4DA6-9EB2-AD2A2783D3AE}"/>
              </a:ext>
            </a:extLst>
          </p:cNvPr>
          <p:cNvPicPr>
            <a:picLocks noChangeAspect="1"/>
          </p:cNvPicPr>
          <p:nvPr/>
        </p:nvPicPr>
        <p:blipFill rotWithShape="1">
          <a:blip r:embed="rId3"/>
          <a:srcRect t="7182" b="8009"/>
          <a:stretch/>
        </p:blipFill>
        <p:spPr>
          <a:xfrm>
            <a:off x="3354631" y="2274000"/>
            <a:ext cx="2560320" cy="2303853"/>
          </a:xfrm>
          <a:prstGeom prst="rect">
            <a:avLst/>
          </a:prstGeom>
        </p:spPr>
      </p:pic>
      <p:cxnSp>
        <p:nvCxnSpPr>
          <p:cNvPr id="14" name="Straight Connector 13">
            <a:extLst>
              <a:ext uri="{FF2B5EF4-FFF2-40B4-BE49-F238E27FC236}">
                <a16:creationId xmlns:a16="http://schemas.microsoft.com/office/drawing/2014/main" id="{D7A4E378-EA57-47B9-B1EB-58B998F6CF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2595"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a logo&#10;&#10;Description automatically generated">
            <a:extLst>
              <a:ext uri="{FF2B5EF4-FFF2-40B4-BE49-F238E27FC236}">
                <a16:creationId xmlns:a16="http://schemas.microsoft.com/office/drawing/2014/main" id="{F9082ACD-B780-4D4E-BE94-3AE731A17E1F}"/>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6235726" y="2292985"/>
            <a:ext cx="2560320" cy="2265883"/>
          </a:xfrm>
          <a:prstGeom prst="rect">
            <a:avLst/>
          </a:prstGeom>
        </p:spPr>
      </p:pic>
      <p:cxnSp>
        <p:nvCxnSpPr>
          <p:cNvPr id="16" name="Straight Connector 15">
            <a:extLst>
              <a:ext uri="{FF2B5EF4-FFF2-40B4-BE49-F238E27FC236}">
                <a16:creationId xmlns:a16="http://schemas.microsoft.com/office/drawing/2014/main" id="{D2B31ED6-76F0-425A-9A41-C947AEF9C1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66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7E3A0C34-BC85-4EDC-BB1A-E873F42C71AC}"/>
              </a:ext>
            </a:extLst>
          </p:cNvPr>
          <p:cNvPicPr>
            <a:picLocks noGrp="1" noChangeAspect="1"/>
          </p:cNvPicPr>
          <p:nvPr>
            <p:ph idx="1"/>
          </p:nvPr>
        </p:nvPicPr>
        <p:blipFill>
          <a:blip r:embed="rId6"/>
          <a:stretch>
            <a:fillRect/>
          </a:stretch>
        </p:blipFill>
        <p:spPr>
          <a:xfrm>
            <a:off x="377030" y="2487142"/>
            <a:ext cx="2560320" cy="1877568"/>
          </a:xfrm>
          <a:prstGeom prst="rect">
            <a:avLst/>
          </a:prstGeom>
        </p:spPr>
      </p:pic>
      <p:sp>
        <p:nvSpPr>
          <p:cNvPr id="8" name="Rectangle 7">
            <a:extLst>
              <a:ext uri="{FF2B5EF4-FFF2-40B4-BE49-F238E27FC236}">
                <a16:creationId xmlns:a16="http://schemas.microsoft.com/office/drawing/2014/main" id="{114A2ECE-3D41-4B3D-8B26-15EF74C30A92}"/>
              </a:ext>
            </a:extLst>
          </p:cNvPr>
          <p:cNvSpPr/>
          <p:nvPr/>
        </p:nvSpPr>
        <p:spPr>
          <a:xfrm>
            <a:off x="1118738" y="294474"/>
            <a:ext cx="9907713" cy="923330"/>
          </a:xfrm>
          <a:prstGeom prst="rect">
            <a:avLst/>
          </a:prstGeom>
          <a:noFill/>
        </p:spPr>
        <p:txBody>
          <a:bodyPr wrap="none" lIns="91440" tIns="45720" rIns="91440" bIns="45720">
            <a:prstTxWarp prst="textWave2">
              <a:avLst/>
            </a:prstTxWarp>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So why is it important to eat right?</a:t>
            </a:r>
          </a:p>
        </p:txBody>
      </p:sp>
      <p:sp>
        <p:nvSpPr>
          <p:cNvPr id="9" name="TextBox 8">
            <a:extLst>
              <a:ext uri="{FF2B5EF4-FFF2-40B4-BE49-F238E27FC236}">
                <a16:creationId xmlns:a16="http://schemas.microsoft.com/office/drawing/2014/main" id="{CD814473-4BD6-4083-8202-ACD6D0D6169D}"/>
              </a:ext>
            </a:extLst>
          </p:cNvPr>
          <p:cNvSpPr txBox="1"/>
          <p:nvPr/>
        </p:nvSpPr>
        <p:spPr>
          <a:xfrm>
            <a:off x="576774" y="5581147"/>
            <a:ext cx="2152355" cy="646331"/>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dirty="0"/>
              <a:t>Healthy neurological and sexual function</a:t>
            </a:r>
          </a:p>
        </p:txBody>
      </p:sp>
      <p:sp>
        <p:nvSpPr>
          <p:cNvPr id="13" name="TextBox 12">
            <a:extLst>
              <a:ext uri="{FF2B5EF4-FFF2-40B4-BE49-F238E27FC236}">
                <a16:creationId xmlns:a16="http://schemas.microsoft.com/office/drawing/2014/main" id="{B89115E8-C6A5-457B-AA99-5D033F7D3474}"/>
              </a:ext>
            </a:extLst>
          </p:cNvPr>
          <p:cNvSpPr txBox="1"/>
          <p:nvPr/>
        </p:nvSpPr>
        <p:spPr>
          <a:xfrm>
            <a:off x="3558613" y="5581147"/>
            <a:ext cx="2152355" cy="646331"/>
          </a:xfrm>
          <a:prstGeom prst="rect">
            <a:avLst/>
          </a:prstGeom>
          <a:ln w="28575">
            <a:solidFill>
              <a:srgbClr val="7030A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dirty="0"/>
              <a:t>Healthy bones, hair, muscles &amp; skin</a:t>
            </a:r>
          </a:p>
        </p:txBody>
      </p:sp>
      <p:sp>
        <p:nvSpPr>
          <p:cNvPr id="15" name="TextBox 14">
            <a:extLst>
              <a:ext uri="{FF2B5EF4-FFF2-40B4-BE49-F238E27FC236}">
                <a16:creationId xmlns:a16="http://schemas.microsoft.com/office/drawing/2014/main" id="{3F476615-0A29-4069-80E2-C280CE8777B4}"/>
              </a:ext>
            </a:extLst>
          </p:cNvPr>
          <p:cNvSpPr txBox="1"/>
          <p:nvPr/>
        </p:nvSpPr>
        <p:spPr>
          <a:xfrm>
            <a:off x="6481034" y="5581147"/>
            <a:ext cx="2152355" cy="646331"/>
          </a:xfrm>
          <a:prstGeom prst="rect">
            <a:avLst/>
          </a:prstGeom>
          <a:ln w="28575">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dirty="0"/>
              <a:t>Healthy sleeping pattern and mood</a:t>
            </a:r>
          </a:p>
        </p:txBody>
      </p:sp>
      <p:sp>
        <p:nvSpPr>
          <p:cNvPr id="17" name="TextBox 16">
            <a:extLst>
              <a:ext uri="{FF2B5EF4-FFF2-40B4-BE49-F238E27FC236}">
                <a16:creationId xmlns:a16="http://schemas.microsoft.com/office/drawing/2014/main" id="{36A089A7-9DAA-4C4F-9443-AF5270B63068}"/>
              </a:ext>
            </a:extLst>
          </p:cNvPr>
          <p:cNvSpPr txBox="1"/>
          <p:nvPr/>
        </p:nvSpPr>
        <p:spPr>
          <a:xfrm>
            <a:off x="9484307" y="5581146"/>
            <a:ext cx="2152355" cy="646331"/>
          </a:xfrm>
          <a:prstGeom prst="rect">
            <a:avLst/>
          </a:prstGeom>
          <a:ln w="28575">
            <a:solidFill>
              <a:srgbClr val="00B0F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dirty="0"/>
              <a:t>Overall immunity to disease and stress</a:t>
            </a:r>
          </a:p>
        </p:txBody>
      </p:sp>
    </p:spTree>
    <p:extLst>
      <p:ext uri="{BB962C8B-B14F-4D97-AF65-F5344CB8AC3E}">
        <p14:creationId xmlns:p14="http://schemas.microsoft.com/office/powerpoint/2010/main" val="3207975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29720B-3B38-4573-BC6A-DCB204B9D83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 y="137161"/>
            <a:ext cx="10339755" cy="6720840"/>
          </a:xfrm>
          <a:prstGeom prst="rect">
            <a:avLst/>
          </a:prstGeom>
        </p:spPr>
      </p:pic>
      <p:sp>
        <p:nvSpPr>
          <p:cNvPr id="3" name="Content Placeholder 2">
            <a:extLst>
              <a:ext uri="{FF2B5EF4-FFF2-40B4-BE49-F238E27FC236}">
                <a16:creationId xmlns:a16="http://schemas.microsoft.com/office/drawing/2014/main" id="{3BA110BD-75F0-4AC5-BC13-A4C6A05B8D8B}"/>
              </a:ext>
            </a:extLst>
          </p:cNvPr>
          <p:cNvSpPr>
            <a:spLocks noGrp="1"/>
          </p:cNvSpPr>
          <p:nvPr>
            <p:ph idx="1"/>
          </p:nvPr>
        </p:nvSpPr>
        <p:spPr>
          <a:xfrm>
            <a:off x="838200" y="334449"/>
            <a:ext cx="10515600" cy="2155532"/>
          </a:xfrm>
          <a:ln w="38100"/>
        </p:spPr>
        <p:style>
          <a:lnRef idx="2">
            <a:schemeClr val="accent1"/>
          </a:lnRef>
          <a:fillRef idx="1">
            <a:schemeClr val="lt1"/>
          </a:fillRef>
          <a:effectRef idx="0">
            <a:schemeClr val="accent1"/>
          </a:effectRef>
          <a:fontRef idx="minor">
            <a:schemeClr val="dk1"/>
          </a:fontRef>
        </p:style>
        <p:txBody>
          <a:bodyPr anchor="ctr"/>
          <a:lstStyle/>
          <a:p>
            <a:pPr marL="0" indent="0" algn="ctr">
              <a:buNone/>
            </a:pPr>
            <a:r>
              <a:rPr lang="en-GB" dirty="0"/>
              <a:t>A fertile soil will contain all the </a:t>
            </a:r>
            <a:r>
              <a:rPr lang="en-GB" b="1" u="sng" dirty="0"/>
              <a:t>major nutrients for basic plant nutrition </a:t>
            </a:r>
            <a:r>
              <a:rPr lang="en-GB" dirty="0"/>
              <a:t>(e.g., </a:t>
            </a:r>
            <a:r>
              <a:rPr lang="en-GB" b="1" i="1" dirty="0"/>
              <a:t>nitrogen</a:t>
            </a:r>
            <a:r>
              <a:rPr lang="en-GB" dirty="0"/>
              <a:t>, </a:t>
            </a:r>
            <a:r>
              <a:rPr lang="en-GB" b="1" i="1" dirty="0"/>
              <a:t>phosphorus</a:t>
            </a:r>
            <a:r>
              <a:rPr lang="en-GB" dirty="0"/>
              <a:t>, and </a:t>
            </a:r>
            <a:r>
              <a:rPr lang="en-GB" b="1" i="1" dirty="0"/>
              <a:t>potassium</a:t>
            </a:r>
            <a:r>
              <a:rPr lang="en-GB" dirty="0"/>
              <a:t>), as well as other nutrients needed in smaller quantities (e.g., calcium, magnesium, </a:t>
            </a:r>
            <a:r>
              <a:rPr lang="en-GB" dirty="0" err="1"/>
              <a:t>sulfur</a:t>
            </a:r>
            <a:r>
              <a:rPr lang="en-GB" dirty="0"/>
              <a:t>, iron, zinc, copper, boron, molybdenum, nickel). </a:t>
            </a:r>
          </a:p>
          <a:p>
            <a:pPr marL="0" indent="0" algn="r">
              <a:buNone/>
            </a:pPr>
            <a:r>
              <a:rPr lang="en-GB" sz="1600" dirty="0">
                <a:hlinkClick r:id="rId4"/>
              </a:rPr>
              <a:t>https://www.soils4teachers.org/fertility</a:t>
            </a:r>
            <a:r>
              <a:rPr lang="en-GB" sz="1600" dirty="0"/>
              <a:t>  </a:t>
            </a:r>
            <a:endParaRPr lang="en-GB" sz="1200" dirty="0"/>
          </a:p>
        </p:txBody>
      </p:sp>
      <p:sp>
        <p:nvSpPr>
          <p:cNvPr id="7" name="TextBox 6">
            <a:extLst>
              <a:ext uri="{FF2B5EF4-FFF2-40B4-BE49-F238E27FC236}">
                <a16:creationId xmlns:a16="http://schemas.microsoft.com/office/drawing/2014/main" id="{55B398E3-FAC2-4395-B5FD-8848B236FC13}"/>
              </a:ext>
            </a:extLst>
          </p:cNvPr>
          <p:cNvSpPr txBox="1"/>
          <p:nvPr/>
        </p:nvSpPr>
        <p:spPr>
          <a:xfrm>
            <a:off x="5638800" y="2975428"/>
            <a:ext cx="914400" cy="914400"/>
          </a:xfrm>
          <a:prstGeom prst="rect">
            <a:avLst/>
          </a:prstGeom>
          <a:noFill/>
        </p:spPr>
        <p:txBody>
          <a:bodyPr wrap="square" rtlCol="0">
            <a:spAutoFit/>
          </a:bodyPr>
          <a:lstStyle/>
          <a:p>
            <a:endParaRPr lang="en-GB" dirty="0"/>
          </a:p>
        </p:txBody>
      </p:sp>
      <p:sp>
        <p:nvSpPr>
          <p:cNvPr id="8" name="TextBox 7">
            <a:extLst>
              <a:ext uri="{FF2B5EF4-FFF2-40B4-BE49-F238E27FC236}">
                <a16:creationId xmlns:a16="http://schemas.microsoft.com/office/drawing/2014/main" id="{D2D76974-1D88-4F7D-A3A1-F014CDA21D61}"/>
              </a:ext>
            </a:extLst>
          </p:cNvPr>
          <p:cNvSpPr txBox="1"/>
          <p:nvPr/>
        </p:nvSpPr>
        <p:spPr>
          <a:xfrm>
            <a:off x="5022166" y="2975428"/>
            <a:ext cx="6724357" cy="3693319"/>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Our human DNA (the coding for all cells and hormones) requires </a:t>
            </a:r>
            <a:r>
              <a:rPr lang="en-GB" b="1" i="1" dirty="0"/>
              <a:t>phosphorous, oxygen, carbon, hydrogen </a:t>
            </a:r>
            <a:r>
              <a:rPr lang="en-GB" dirty="0"/>
              <a:t>and </a:t>
            </a:r>
            <a:r>
              <a:rPr lang="en-GB" b="1" i="1" dirty="0"/>
              <a:t>nitrogen</a:t>
            </a:r>
            <a:r>
              <a:rPr lang="en-GB" dirty="0"/>
              <a:t>.  </a:t>
            </a:r>
          </a:p>
          <a:p>
            <a:endParaRPr lang="en-GB" dirty="0"/>
          </a:p>
          <a:p>
            <a:r>
              <a:rPr lang="en-GB" dirty="0"/>
              <a:t>Plants produce </a:t>
            </a:r>
            <a:r>
              <a:rPr lang="en-GB" b="1" dirty="0"/>
              <a:t>glucose </a:t>
            </a:r>
            <a:r>
              <a:rPr lang="en-GB" dirty="0"/>
              <a:t>(storing it as </a:t>
            </a:r>
            <a:r>
              <a:rPr lang="en-GB" i="1" dirty="0"/>
              <a:t>starch; </a:t>
            </a:r>
            <a:r>
              <a:rPr lang="en-GB" dirty="0"/>
              <a:t>a </a:t>
            </a:r>
            <a:r>
              <a:rPr lang="en-GB" b="1" i="1" dirty="0"/>
              <a:t>carbon, hydrogen &amp; oxygen compound</a:t>
            </a:r>
            <a:r>
              <a:rPr lang="en-GB" dirty="0"/>
              <a:t>) and </a:t>
            </a:r>
            <a:r>
              <a:rPr lang="en-GB" b="1" dirty="0"/>
              <a:t>oxygen</a:t>
            </a:r>
            <a:r>
              <a:rPr lang="en-GB" dirty="0"/>
              <a:t> during the day through photosynthesis.  And the soil (</a:t>
            </a:r>
            <a:r>
              <a:rPr lang="en-GB" i="1" dirty="0"/>
              <a:t>dust</a:t>
            </a:r>
            <a:r>
              <a:rPr lang="en-GB" dirty="0"/>
              <a:t>) from which the plant grows contains the micronutrients listed above.</a:t>
            </a:r>
          </a:p>
          <a:p>
            <a:endParaRPr lang="en-GB" dirty="0"/>
          </a:p>
          <a:p>
            <a:r>
              <a:rPr lang="en-GB" dirty="0"/>
              <a:t>Those micronutrients are also </a:t>
            </a:r>
            <a:r>
              <a:rPr lang="en-GB" b="1" dirty="0"/>
              <a:t>VITAL</a:t>
            </a:r>
            <a:r>
              <a:rPr lang="en-GB" dirty="0"/>
              <a:t> for the functionality of the human body.  In the amino acids, the building blocks for our proteins needed for tissue and organ synthesis, elements (such as </a:t>
            </a:r>
            <a:r>
              <a:rPr lang="en-GB" i="1" dirty="0" err="1"/>
              <a:t>sulfur</a:t>
            </a:r>
            <a:r>
              <a:rPr lang="en-GB" dirty="0"/>
              <a:t>) are crucial for the structure of our proteins found in muscles, skin and bones.</a:t>
            </a:r>
          </a:p>
        </p:txBody>
      </p:sp>
    </p:spTree>
    <p:extLst>
      <p:ext uri="{BB962C8B-B14F-4D97-AF65-F5344CB8AC3E}">
        <p14:creationId xmlns:p14="http://schemas.microsoft.com/office/powerpoint/2010/main" val="3732502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684A0EE-F472-459D-9DE2-8F05D830760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17974" y="124228"/>
            <a:ext cx="5433229" cy="2852445"/>
          </a:xfrm>
          <a:prstGeom prst="rect">
            <a:avLst/>
          </a:prstGeom>
        </p:spPr>
      </p:pic>
      <p:sp>
        <p:nvSpPr>
          <p:cNvPr id="18" name="Rectangle 17">
            <a:extLst>
              <a:ext uri="{FF2B5EF4-FFF2-40B4-BE49-F238E27FC236}">
                <a16:creationId xmlns:a16="http://schemas.microsoft.com/office/drawing/2014/main" id="{1E2E0AFE-704B-4CB8-AB9D-D44727875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575911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BECC16-3DB2-40CD-8578-60CBE32FD65E}"/>
              </a:ext>
            </a:extLst>
          </p:cNvPr>
          <p:cNvSpPr>
            <a:spLocks noGrp="1"/>
          </p:cNvSpPr>
          <p:nvPr>
            <p:ph type="title"/>
          </p:nvPr>
        </p:nvSpPr>
        <p:spPr>
          <a:xfrm>
            <a:off x="821516" y="640263"/>
            <a:ext cx="4911826" cy="1344975"/>
          </a:xfrm>
        </p:spPr>
        <p:txBody>
          <a:bodyPr>
            <a:normAutofit/>
          </a:bodyPr>
          <a:lstStyle/>
          <a:p>
            <a:r>
              <a:rPr lang="en-GB" sz="4000"/>
              <a:t>So sequences of DNA code for… </a:t>
            </a:r>
            <a:r>
              <a:rPr lang="en-GB" sz="4000" b="1"/>
              <a:t>amino acids</a:t>
            </a:r>
            <a:r>
              <a:rPr lang="en-GB" sz="4000"/>
              <a:t>!</a:t>
            </a:r>
          </a:p>
        </p:txBody>
      </p:sp>
      <p:sp>
        <p:nvSpPr>
          <p:cNvPr id="15" name="Content Placeholder 14">
            <a:extLst>
              <a:ext uri="{FF2B5EF4-FFF2-40B4-BE49-F238E27FC236}">
                <a16:creationId xmlns:a16="http://schemas.microsoft.com/office/drawing/2014/main" id="{D5D78971-B824-4EFB-8E69-482D8F2BB012}"/>
              </a:ext>
            </a:extLst>
          </p:cNvPr>
          <p:cNvSpPr>
            <a:spLocks noGrp="1"/>
          </p:cNvSpPr>
          <p:nvPr>
            <p:ph idx="1"/>
          </p:nvPr>
        </p:nvSpPr>
        <p:spPr>
          <a:xfrm>
            <a:off x="540797" y="2067869"/>
            <a:ext cx="5555203" cy="3967171"/>
          </a:xfrm>
        </p:spPr>
        <p:txBody>
          <a:bodyPr>
            <a:normAutofit/>
          </a:bodyPr>
          <a:lstStyle/>
          <a:p>
            <a:pPr marL="0" indent="0">
              <a:buNone/>
            </a:pPr>
            <a:r>
              <a:rPr lang="en-US" sz="2400" dirty="0"/>
              <a:t>…and sequences of amino acids form proteins.</a:t>
            </a:r>
          </a:p>
          <a:p>
            <a:pPr marL="0" indent="0">
              <a:buNone/>
            </a:pPr>
            <a:endParaRPr lang="en-US" sz="2400" dirty="0"/>
          </a:p>
          <a:p>
            <a:pPr marL="0" indent="0">
              <a:buNone/>
            </a:pPr>
            <a:r>
              <a:rPr lang="en-US" sz="2400" dirty="0"/>
              <a:t>Provided that </a:t>
            </a:r>
            <a:r>
              <a:rPr lang="en-US" sz="2400" b="1" u="sng" dirty="0"/>
              <a:t>you maintain a balanced varied nutritional diet</a:t>
            </a:r>
            <a:r>
              <a:rPr lang="en-US" sz="2400" dirty="0"/>
              <a:t> containing the required macro and micronutrients, your body should effectively produce its own amino acids (non-essential). However, there are some amino acids you NEED to obtain from your diet that your body cannot make on its own!</a:t>
            </a:r>
          </a:p>
        </p:txBody>
      </p:sp>
      <p:pic>
        <p:nvPicPr>
          <p:cNvPr id="8" name="Picture 7" descr="A picture containing object&#10;&#10;Description automatically generated">
            <a:extLst>
              <a:ext uri="{FF2B5EF4-FFF2-40B4-BE49-F238E27FC236}">
                <a16:creationId xmlns:a16="http://schemas.microsoft.com/office/drawing/2014/main" id="{9960B8DE-A8F5-4AB7-A5FA-5C596C7B1DC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770168" y="2572448"/>
            <a:ext cx="4328839" cy="4285552"/>
          </a:xfrm>
          <a:prstGeom prst="rect">
            <a:avLst/>
          </a:prstGeom>
        </p:spPr>
      </p:pic>
    </p:spTree>
    <p:extLst>
      <p:ext uri="{BB962C8B-B14F-4D97-AF65-F5344CB8AC3E}">
        <p14:creationId xmlns:p14="http://schemas.microsoft.com/office/powerpoint/2010/main" val="1147348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5DA0B8-0BCB-4B7F-A2AD-023DB21AE6E6}"/>
              </a:ext>
            </a:extLst>
          </p:cNvPr>
          <p:cNvSpPr>
            <a:spLocks noGrp="1"/>
          </p:cNvSpPr>
          <p:nvPr>
            <p:ph idx="1"/>
          </p:nvPr>
        </p:nvSpPr>
        <p:spPr>
          <a:xfrm>
            <a:off x="464234" y="288388"/>
            <a:ext cx="11549575" cy="2490764"/>
          </a:xfrm>
          <a:ln w="38100"/>
        </p:spPr>
        <p:style>
          <a:lnRef idx="2">
            <a:schemeClr val="accent6"/>
          </a:lnRef>
          <a:fillRef idx="1">
            <a:schemeClr val="lt1"/>
          </a:fillRef>
          <a:effectRef idx="0">
            <a:schemeClr val="accent6"/>
          </a:effectRef>
          <a:fontRef idx="minor">
            <a:schemeClr val="dk1"/>
          </a:fontRef>
        </p:style>
        <p:txBody>
          <a:bodyPr>
            <a:normAutofit fontScale="92500" lnSpcReduction="20000"/>
          </a:bodyPr>
          <a:lstStyle/>
          <a:p>
            <a:pPr marL="0" indent="0">
              <a:buNone/>
            </a:pPr>
            <a:r>
              <a:rPr lang="en-GB" dirty="0"/>
              <a:t>Not only are amino acids vital for the synthesis of proteins but also for the body’s natural immunity against oxidative stress (producing anti-oxidants which prevent &amp; heal free radical damage, cancers, and other diseases).</a:t>
            </a:r>
          </a:p>
          <a:p>
            <a:pPr marL="0" indent="0">
              <a:buNone/>
            </a:pPr>
            <a:endParaRPr lang="en-GB" dirty="0"/>
          </a:p>
          <a:p>
            <a:pPr marL="0" indent="0">
              <a:buNone/>
            </a:pPr>
            <a:r>
              <a:rPr lang="en-GB" dirty="0"/>
              <a:t>There are about </a:t>
            </a:r>
            <a:r>
              <a:rPr lang="en-GB" b="1" dirty="0"/>
              <a:t>500 different amino acids </a:t>
            </a:r>
            <a:r>
              <a:rPr lang="en-GB" dirty="0"/>
              <a:t>that derive from the 20 that are shown next however, without the intake of minerals and vitamins from our diet, our bodies will break down </a:t>
            </a:r>
            <a:r>
              <a:rPr lang="en-GB" b="1" u="sng" dirty="0"/>
              <a:t>before</a:t>
            </a:r>
            <a:r>
              <a:rPr lang="en-GB" dirty="0"/>
              <a:t> it even generates.</a:t>
            </a:r>
          </a:p>
        </p:txBody>
      </p:sp>
      <p:pic>
        <p:nvPicPr>
          <p:cNvPr id="4" name="Picture 3">
            <a:extLst>
              <a:ext uri="{FF2B5EF4-FFF2-40B4-BE49-F238E27FC236}">
                <a16:creationId xmlns:a16="http://schemas.microsoft.com/office/drawing/2014/main" id="{5D73C56F-285B-47F2-87CC-58D6BB76DEF0}"/>
              </a:ext>
            </a:extLst>
          </p:cNvPr>
          <p:cNvPicPr>
            <a:picLocks noChangeAspect="1"/>
          </p:cNvPicPr>
          <p:nvPr/>
        </p:nvPicPr>
        <p:blipFill rotWithShape="1">
          <a:blip r:embed="rId2"/>
          <a:srcRect l="4881" t="37031" r="29154" b="7671"/>
          <a:stretch/>
        </p:blipFill>
        <p:spPr>
          <a:xfrm>
            <a:off x="1847110" y="2978055"/>
            <a:ext cx="7620447" cy="3591557"/>
          </a:xfrm>
          <a:prstGeom prst="rect">
            <a:avLst/>
          </a:prstGeom>
        </p:spPr>
      </p:pic>
      <p:sp>
        <p:nvSpPr>
          <p:cNvPr id="5" name="Oval 4">
            <a:extLst>
              <a:ext uri="{FF2B5EF4-FFF2-40B4-BE49-F238E27FC236}">
                <a16:creationId xmlns:a16="http://schemas.microsoft.com/office/drawing/2014/main" id="{1EA19D3C-98B0-4078-8664-9C3788C108B0}"/>
              </a:ext>
            </a:extLst>
          </p:cNvPr>
          <p:cNvSpPr/>
          <p:nvPr/>
        </p:nvSpPr>
        <p:spPr>
          <a:xfrm>
            <a:off x="1336431" y="3967089"/>
            <a:ext cx="8183153" cy="1828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3E1E107-BA8C-43F4-90F6-332AE1D6E9A6}"/>
              </a:ext>
            </a:extLst>
          </p:cNvPr>
          <p:cNvSpPr/>
          <p:nvPr/>
        </p:nvSpPr>
        <p:spPr>
          <a:xfrm>
            <a:off x="8198558" y="6569612"/>
            <a:ext cx="3939733" cy="307777"/>
          </a:xfrm>
          <a:prstGeom prst="rect">
            <a:avLst/>
          </a:prstGeom>
        </p:spPr>
        <p:txBody>
          <a:bodyPr wrap="none">
            <a:spAutoFit/>
          </a:bodyPr>
          <a:lstStyle/>
          <a:p>
            <a:r>
              <a:rPr lang="en-GB" sz="1400" dirty="0">
                <a:hlinkClick r:id="rId3"/>
              </a:rPr>
              <a:t>https://healthifybody.com/l-cysteine-benefits.html</a:t>
            </a:r>
            <a:r>
              <a:rPr lang="en-GB" sz="1400" dirty="0"/>
              <a:t> </a:t>
            </a:r>
          </a:p>
        </p:txBody>
      </p:sp>
    </p:spTree>
    <p:extLst>
      <p:ext uri="{BB962C8B-B14F-4D97-AF65-F5344CB8AC3E}">
        <p14:creationId xmlns:p14="http://schemas.microsoft.com/office/powerpoint/2010/main" val="2687954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2994F905-AE42-4AD5-8C48-FC7D2B72006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95467" y="2321169"/>
            <a:ext cx="4444815" cy="2522432"/>
          </a:xfrm>
          <a:prstGeom prst="rect">
            <a:avLst/>
          </a:prstGeom>
        </p:spPr>
      </p:pic>
      <p:sp>
        <p:nvSpPr>
          <p:cNvPr id="6" name="Title 5">
            <a:extLst>
              <a:ext uri="{FF2B5EF4-FFF2-40B4-BE49-F238E27FC236}">
                <a16:creationId xmlns:a16="http://schemas.microsoft.com/office/drawing/2014/main" id="{25096073-74B0-4CA5-B27D-C82032D1693F}"/>
              </a:ext>
            </a:extLst>
          </p:cNvPr>
          <p:cNvSpPr>
            <a:spLocks noGrp="1"/>
          </p:cNvSpPr>
          <p:nvPr>
            <p:ph type="title"/>
          </p:nvPr>
        </p:nvSpPr>
        <p:spPr/>
        <p:txBody>
          <a:bodyPr/>
          <a:lstStyle/>
          <a:p>
            <a:pPr algn="ctr"/>
            <a:r>
              <a:rPr lang="en-GB" b="1" i="1" u="sng" dirty="0"/>
              <a:t>Essential</a:t>
            </a:r>
            <a:r>
              <a:rPr lang="en-GB" b="1" i="1" dirty="0"/>
              <a:t>	</a:t>
            </a:r>
            <a:r>
              <a:rPr lang="en-GB" dirty="0"/>
              <a:t>  versus 			</a:t>
            </a:r>
            <a:r>
              <a:rPr lang="en-GB" b="1" i="1" u="sng" dirty="0"/>
              <a:t>non-essential</a:t>
            </a:r>
          </a:p>
        </p:txBody>
      </p:sp>
      <p:sp>
        <p:nvSpPr>
          <p:cNvPr id="7" name="Content Placeholder 6">
            <a:extLst>
              <a:ext uri="{FF2B5EF4-FFF2-40B4-BE49-F238E27FC236}">
                <a16:creationId xmlns:a16="http://schemas.microsoft.com/office/drawing/2014/main" id="{C631385C-ED0F-4CC3-816A-88789EB39E80}"/>
              </a:ext>
            </a:extLst>
          </p:cNvPr>
          <p:cNvSpPr>
            <a:spLocks noGrp="1"/>
          </p:cNvSpPr>
          <p:nvPr>
            <p:ph sz="half" idx="1"/>
          </p:nvPr>
        </p:nvSpPr>
        <p:spPr>
          <a:xfrm>
            <a:off x="838200" y="1825625"/>
            <a:ext cx="2613469" cy="4351338"/>
          </a:xfrm>
        </p:spPr>
        <p:txBody>
          <a:bodyPr>
            <a:normAutofit fontScale="70000" lnSpcReduction="20000"/>
          </a:bodyPr>
          <a:lstStyle/>
          <a:p>
            <a:r>
              <a:rPr lang="en-GB" sz="4000" dirty="0"/>
              <a:t>Isoleucine</a:t>
            </a:r>
          </a:p>
          <a:p>
            <a:r>
              <a:rPr lang="en-GB" sz="4000" dirty="0">
                <a:hlinkClick r:id="rId4"/>
              </a:rPr>
              <a:t>Histidine</a:t>
            </a:r>
            <a:endParaRPr lang="en-GB" sz="4000" dirty="0"/>
          </a:p>
          <a:p>
            <a:r>
              <a:rPr lang="en-GB" sz="4000" dirty="0"/>
              <a:t>Leucine</a:t>
            </a:r>
          </a:p>
          <a:p>
            <a:r>
              <a:rPr lang="en-GB" sz="4000" dirty="0"/>
              <a:t>Methionine</a:t>
            </a:r>
          </a:p>
          <a:p>
            <a:r>
              <a:rPr lang="en-GB" sz="4000" dirty="0"/>
              <a:t>Lysine</a:t>
            </a:r>
          </a:p>
          <a:p>
            <a:r>
              <a:rPr lang="en-GB" sz="4000" dirty="0"/>
              <a:t>Phenylalanine</a:t>
            </a:r>
          </a:p>
          <a:p>
            <a:r>
              <a:rPr lang="en-GB" sz="4000" dirty="0">
                <a:hlinkClick r:id="rId5"/>
              </a:rPr>
              <a:t>Tryptophan</a:t>
            </a:r>
            <a:endParaRPr lang="en-GB" sz="4000" dirty="0"/>
          </a:p>
          <a:p>
            <a:r>
              <a:rPr lang="en-GB" sz="4000" dirty="0">
                <a:hlinkClick r:id="rId6"/>
              </a:rPr>
              <a:t>Threonine</a:t>
            </a:r>
            <a:endParaRPr lang="en-GB" sz="4000" dirty="0"/>
          </a:p>
          <a:p>
            <a:r>
              <a:rPr lang="en-GB" sz="4000" dirty="0"/>
              <a:t>Valine</a:t>
            </a:r>
          </a:p>
          <a:p>
            <a:pPr marL="0" indent="0">
              <a:buNone/>
            </a:pPr>
            <a:endParaRPr lang="en-GB" dirty="0"/>
          </a:p>
        </p:txBody>
      </p:sp>
      <p:sp>
        <p:nvSpPr>
          <p:cNvPr id="8" name="Content Placeholder 7">
            <a:extLst>
              <a:ext uri="{FF2B5EF4-FFF2-40B4-BE49-F238E27FC236}">
                <a16:creationId xmlns:a16="http://schemas.microsoft.com/office/drawing/2014/main" id="{A608875B-58B3-4365-92F2-0D0C5752DF7D}"/>
              </a:ext>
            </a:extLst>
          </p:cNvPr>
          <p:cNvSpPr>
            <a:spLocks noGrp="1"/>
          </p:cNvSpPr>
          <p:nvPr>
            <p:ph sz="half" idx="2"/>
          </p:nvPr>
        </p:nvSpPr>
        <p:spPr>
          <a:xfrm>
            <a:off x="7540282" y="1459865"/>
            <a:ext cx="4446563" cy="5033010"/>
          </a:xfrm>
        </p:spPr>
        <p:txBody>
          <a:bodyPr>
            <a:noAutofit/>
          </a:bodyPr>
          <a:lstStyle/>
          <a:p>
            <a:r>
              <a:rPr lang="en-GB" sz="2200" dirty="0"/>
              <a:t>Alanine (from pyruvic acid)</a:t>
            </a:r>
          </a:p>
          <a:p>
            <a:r>
              <a:rPr lang="en-GB" sz="2200" dirty="0">
                <a:hlinkClick r:id="rId7"/>
              </a:rPr>
              <a:t>Arginine</a:t>
            </a:r>
            <a:r>
              <a:rPr lang="en-GB" sz="2200" dirty="0"/>
              <a:t> (from glutamic acid)</a:t>
            </a:r>
          </a:p>
          <a:p>
            <a:r>
              <a:rPr lang="en-GB" sz="2200" dirty="0"/>
              <a:t>Asparagine (from aspartic acid)</a:t>
            </a:r>
          </a:p>
          <a:p>
            <a:r>
              <a:rPr lang="en-GB" sz="2200" dirty="0"/>
              <a:t>Aspartic Acid (</a:t>
            </a:r>
            <a:r>
              <a:rPr lang="en-GB" sz="2000" dirty="0"/>
              <a:t>from oxaloacetic acid</a:t>
            </a:r>
            <a:r>
              <a:rPr lang="en-GB" sz="2200" dirty="0"/>
              <a:t>)</a:t>
            </a:r>
          </a:p>
          <a:p>
            <a:r>
              <a:rPr lang="en-GB" sz="2200" dirty="0">
                <a:hlinkClick r:id="rId8"/>
              </a:rPr>
              <a:t>Cysteine</a:t>
            </a:r>
            <a:endParaRPr lang="en-GB" sz="2200" dirty="0"/>
          </a:p>
          <a:p>
            <a:r>
              <a:rPr lang="en-GB" sz="2200" dirty="0"/>
              <a:t>Glutamic Acid (</a:t>
            </a:r>
            <a:r>
              <a:rPr lang="en-GB" sz="2000" dirty="0"/>
              <a:t>from </a:t>
            </a:r>
            <a:r>
              <a:rPr lang="en-GB" sz="2000" dirty="0" err="1"/>
              <a:t>oxoglutaric</a:t>
            </a:r>
            <a:r>
              <a:rPr lang="en-GB" sz="2000" dirty="0"/>
              <a:t> acid</a:t>
            </a:r>
            <a:r>
              <a:rPr lang="en-GB" sz="2200" dirty="0"/>
              <a:t>)</a:t>
            </a:r>
          </a:p>
          <a:p>
            <a:r>
              <a:rPr lang="en-GB" sz="2200" dirty="0">
                <a:hlinkClick r:id="rId9"/>
              </a:rPr>
              <a:t>Glutamine</a:t>
            </a:r>
            <a:r>
              <a:rPr lang="en-GB" sz="2200" dirty="0"/>
              <a:t> (from glutamic acid)</a:t>
            </a:r>
          </a:p>
          <a:p>
            <a:r>
              <a:rPr lang="en-GB" sz="2200" dirty="0">
                <a:hlinkClick r:id="rId10"/>
              </a:rPr>
              <a:t>Glycine</a:t>
            </a:r>
            <a:r>
              <a:rPr lang="en-GB" sz="2200" dirty="0"/>
              <a:t> (from serine and threonine)</a:t>
            </a:r>
          </a:p>
          <a:p>
            <a:r>
              <a:rPr lang="en-GB" sz="2200" dirty="0">
                <a:hlinkClick r:id="rId11"/>
              </a:rPr>
              <a:t>Proline</a:t>
            </a:r>
            <a:r>
              <a:rPr lang="en-GB" sz="2200" dirty="0"/>
              <a:t> (from glutamic acid)</a:t>
            </a:r>
          </a:p>
          <a:p>
            <a:r>
              <a:rPr lang="en-GB" sz="2200" dirty="0"/>
              <a:t>Serine (from glucose)</a:t>
            </a:r>
          </a:p>
          <a:p>
            <a:r>
              <a:rPr lang="en-GB" sz="2200" dirty="0">
                <a:hlinkClick r:id="rId12"/>
              </a:rPr>
              <a:t>Tyrosine</a:t>
            </a:r>
            <a:r>
              <a:rPr lang="en-GB" sz="2200" dirty="0"/>
              <a:t> (from phenylalanine)</a:t>
            </a:r>
          </a:p>
        </p:txBody>
      </p:sp>
      <p:sp>
        <p:nvSpPr>
          <p:cNvPr id="5" name="TextBox 4">
            <a:extLst>
              <a:ext uri="{FF2B5EF4-FFF2-40B4-BE49-F238E27FC236}">
                <a16:creationId xmlns:a16="http://schemas.microsoft.com/office/drawing/2014/main" id="{E1F41BCF-A8E4-4361-A473-BE639EED9F06}"/>
              </a:ext>
            </a:extLst>
          </p:cNvPr>
          <p:cNvSpPr txBox="1"/>
          <p:nvPr/>
        </p:nvSpPr>
        <p:spPr>
          <a:xfrm>
            <a:off x="3866270" y="4843601"/>
            <a:ext cx="3259411" cy="338554"/>
          </a:xfrm>
          <a:prstGeom prst="rect">
            <a:avLst/>
          </a:prstGeom>
          <a:noFill/>
        </p:spPr>
        <p:txBody>
          <a:bodyPr wrap="square" rtlCol="0">
            <a:spAutoFit/>
          </a:bodyPr>
          <a:lstStyle/>
          <a:p>
            <a:pPr algn="ctr"/>
            <a:r>
              <a:rPr lang="en-GB" sz="1600" i="1" dirty="0"/>
              <a:t>List of amino acids</a:t>
            </a:r>
          </a:p>
        </p:txBody>
      </p:sp>
      <p:sp>
        <p:nvSpPr>
          <p:cNvPr id="9" name="Speech Bubble: Rectangle 8">
            <a:extLst>
              <a:ext uri="{FF2B5EF4-FFF2-40B4-BE49-F238E27FC236}">
                <a16:creationId xmlns:a16="http://schemas.microsoft.com/office/drawing/2014/main" id="{4C0EB24E-6E19-45CA-BD07-55571AB48960}"/>
              </a:ext>
            </a:extLst>
          </p:cNvPr>
          <p:cNvSpPr/>
          <p:nvPr/>
        </p:nvSpPr>
        <p:spPr>
          <a:xfrm>
            <a:off x="393895" y="5824025"/>
            <a:ext cx="5430130" cy="815926"/>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 need to have a </a:t>
            </a:r>
            <a:r>
              <a:rPr lang="en-GB" u="sng" dirty="0"/>
              <a:t>daily intake</a:t>
            </a:r>
            <a:r>
              <a:rPr lang="en-GB" dirty="0"/>
              <a:t> of essential amino acids as your body cannot store nor create them on its own!</a:t>
            </a:r>
          </a:p>
        </p:txBody>
      </p:sp>
    </p:spTree>
    <p:extLst>
      <p:ext uri="{BB962C8B-B14F-4D97-AF65-F5344CB8AC3E}">
        <p14:creationId xmlns:p14="http://schemas.microsoft.com/office/powerpoint/2010/main" val="883700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9AF9B-9192-460C-946A-93118E25FF48}"/>
              </a:ext>
            </a:extLst>
          </p:cNvPr>
          <p:cNvSpPr>
            <a:spLocks noGrp="1"/>
          </p:cNvSpPr>
          <p:nvPr>
            <p:ph type="title"/>
          </p:nvPr>
        </p:nvSpPr>
        <p:spPr>
          <a:xfrm>
            <a:off x="0" y="0"/>
            <a:ext cx="8108852" cy="1009651"/>
          </a:xfrm>
          <a:ln w="28575"/>
        </p:spPr>
        <p:style>
          <a:lnRef idx="2">
            <a:schemeClr val="accent4"/>
          </a:lnRef>
          <a:fillRef idx="1">
            <a:schemeClr val="lt1"/>
          </a:fillRef>
          <a:effectRef idx="0">
            <a:schemeClr val="accent4"/>
          </a:effectRef>
          <a:fontRef idx="minor">
            <a:schemeClr val="dk1"/>
          </a:fontRef>
        </p:style>
        <p:txBody>
          <a:bodyPr>
            <a:normAutofit/>
          </a:bodyPr>
          <a:lstStyle/>
          <a:p>
            <a:r>
              <a:rPr lang="en-GB" sz="4000" dirty="0"/>
              <a:t>Restoring the intestinal wall barrier</a:t>
            </a:r>
          </a:p>
        </p:txBody>
      </p:sp>
      <p:sp>
        <p:nvSpPr>
          <p:cNvPr id="3" name="Content Placeholder 2">
            <a:extLst>
              <a:ext uri="{FF2B5EF4-FFF2-40B4-BE49-F238E27FC236}">
                <a16:creationId xmlns:a16="http://schemas.microsoft.com/office/drawing/2014/main" id="{20967F72-12B3-4753-B1E5-86BF42D2191F}"/>
              </a:ext>
            </a:extLst>
          </p:cNvPr>
          <p:cNvSpPr>
            <a:spLocks noGrp="1"/>
          </p:cNvSpPr>
          <p:nvPr>
            <p:ph sz="half" idx="1"/>
          </p:nvPr>
        </p:nvSpPr>
        <p:spPr>
          <a:xfrm>
            <a:off x="549812" y="2377440"/>
            <a:ext cx="5546188" cy="2335237"/>
          </a:xfrm>
        </p:spPr>
        <p:txBody>
          <a:bodyPr>
            <a:normAutofit lnSpcReduction="10000"/>
          </a:bodyPr>
          <a:lstStyle/>
          <a:p>
            <a:pPr marL="0" indent="0">
              <a:buNone/>
            </a:pPr>
            <a:r>
              <a:rPr lang="en-GB" dirty="0"/>
              <a:t>The lining of the intestines go through a cycle of </a:t>
            </a:r>
            <a:r>
              <a:rPr lang="en-GB" b="1" dirty="0"/>
              <a:t>regeneration every 4- 5 days</a:t>
            </a:r>
            <a:r>
              <a:rPr lang="en-GB" dirty="0"/>
              <a:t> and it is important that you obtain enough </a:t>
            </a:r>
            <a:r>
              <a:rPr lang="en-GB" i="1" dirty="0"/>
              <a:t>protein</a:t>
            </a:r>
            <a:r>
              <a:rPr lang="en-GB" dirty="0"/>
              <a:t> from your diet in order for your body to carry out this important work.</a:t>
            </a:r>
          </a:p>
        </p:txBody>
      </p:sp>
      <p:pic>
        <p:nvPicPr>
          <p:cNvPr id="8" name="Content Placeholder 7">
            <a:extLst>
              <a:ext uri="{FF2B5EF4-FFF2-40B4-BE49-F238E27FC236}">
                <a16:creationId xmlns:a16="http://schemas.microsoft.com/office/drawing/2014/main" id="{1A231A52-F7B4-4349-AF03-06AD2C15257D}"/>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6969552" y="1547446"/>
            <a:ext cx="4234010" cy="4351338"/>
          </a:xfrm>
          <a:prstGeom prst="rect">
            <a:avLst/>
          </a:prstGeom>
        </p:spPr>
      </p:pic>
    </p:spTree>
    <p:extLst>
      <p:ext uri="{BB962C8B-B14F-4D97-AF65-F5344CB8AC3E}">
        <p14:creationId xmlns:p14="http://schemas.microsoft.com/office/powerpoint/2010/main" val="3438858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9AF9B-9192-460C-946A-93118E25FF48}"/>
              </a:ext>
            </a:extLst>
          </p:cNvPr>
          <p:cNvSpPr>
            <a:spLocks noGrp="1"/>
          </p:cNvSpPr>
          <p:nvPr>
            <p:ph type="title"/>
          </p:nvPr>
        </p:nvSpPr>
        <p:spPr>
          <a:xfrm>
            <a:off x="0" y="0"/>
            <a:ext cx="8108852" cy="1009651"/>
          </a:xfrm>
          <a:ln w="28575"/>
        </p:spPr>
        <p:style>
          <a:lnRef idx="2">
            <a:schemeClr val="accent4"/>
          </a:lnRef>
          <a:fillRef idx="1">
            <a:schemeClr val="lt1"/>
          </a:fillRef>
          <a:effectRef idx="0">
            <a:schemeClr val="accent4"/>
          </a:effectRef>
          <a:fontRef idx="minor">
            <a:schemeClr val="dk1"/>
          </a:fontRef>
        </p:style>
        <p:txBody>
          <a:bodyPr>
            <a:normAutofit/>
          </a:bodyPr>
          <a:lstStyle/>
          <a:p>
            <a:r>
              <a:rPr lang="en-GB" sz="4000" dirty="0"/>
              <a:t>Restoring the intestinal wall barrier</a:t>
            </a:r>
          </a:p>
        </p:txBody>
      </p:sp>
      <p:sp>
        <p:nvSpPr>
          <p:cNvPr id="3" name="Content Placeholder 2">
            <a:extLst>
              <a:ext uri="{FF2B5EF4-FFF2-40B4-BE49-F238E27FC236}">
                <a16:creationId xmlns:a16="http://schemas.microsoft.com/office/drawing/2014/main" id="{20967F72-12B3-4753-B1E5-86BF42D2191F}"/>
              </a:ext>
            </a:extLst>
          </p:cNvPr>
          <p:cNvSpPr>
            <a:spLocks noGrp="1"/>
          </p:cNvSpPr>
          <p:nvPr>
            <p:ph sz="half" idx="1"/>
          </p:nvPr>
        </p:nvSpPr>
        <p:spPr>
          <a:xfrm>
            <a:off x="549812" y="2518117"/>
            <a:ext cx="5546188" cy="2419643"/>
          </a:xfrm>
        </p:spPr>
        <p:txBody>
          <a:bodyPr>
            <a:normAutofit fontScale="92500"/>
          </a:bodyPr>
          <a:lstStyle/>
          <a:p>
            <a:pPr marL="0" indent="0">
              <a:buNone/>
            </a:pPr>
            <a:r>
              <a:rPr lang="en-GB" dirty="0"/>
              <a:t>The lining of the intestines is a complex, collagen (protein-rich) organ which secretes digestive enzymes (which are made of protein), absorbs nutrients, secretes mucous for immunity against infections (e.g. E Coli), etc.</a:t>
            </a:r>
          </a:p>
        </p:txBody>
      </p:sp>
      <p:pic>
        <p:nvPicPr>
          <p:cNvPr id="7" name="Content Placeholder 6">
            <a:extLst>
              <a:ext uri="{FF2B5EF4-FFF2-40B4-BE49-F238E27FC236}">
                <a16:creationId xmlns:a16="http://schemas.microsoft.com/office/drawing/2014/main" id="{103D9725-3A76-48B8-96D9-5DCFE001DC6F}"/>
              </a:ext>
            </a:extLst>
          </p:cNvPr>
          <p:cNvPicPr>
            <a:picLocks noGrp="1" noChangeAspect="1"/>
          </p:cNvPicPr>
          <p:nvPr>
            <p:ph sz="half" idx="2"/>
          </p:nvPr>
        </p:nvPicPr>
        <p:blipFill>
          <a:blip r:embed="rId2"/>
          <a:stretch>
            <a:fillRect/>
          </a:stretch>
        </p:blipFill>
        <p:spPr>
          <a:xfrm>
            <a:off x="6645227" y="1825625"/>
            <a:ext cx="4235546" cy="4351338"/>
          </a:xfrm>
          <a:prstGeom prst="rect">
            <a:avLst/>
          </a:prstGeom>
        </p:spPr>
      </p:pic>
    </p:spTree>
    <p:extLst>
      <p:ext uri="{BB962C8B-B14F-4D97-AF65-F5344CB8AC3E}">
        <p14:creationId xmlns:p14="http://schemas.microsoft.com/office/powerpoint/2010/main" val="958144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9AF9B-9192-460C-946A-93118E25FF48}"/>
              </a:ext>
            </a:extLst>
          </p:cNvPr>
          <p:cNvSpPr>
            <a:spLocks noGrp="1"/>
          </p:cNvSpPr>
          <p:nvPr>
            <p:ph type="title"/>
          </p:nvPr>
        </p:nvSpPr>
        <p:spPr>
          <a:xfrm>
            <a:off x="0" y="0"/>
            <a:ext cx="8108852" cy="1009651"/>
          </a:xfrm>
          <a:ln w="28575"/>
        </p:spPr>
        <p:style>
          <a:lnRef idx="2">
            <a:schemeClr val="accent4"/>
          </a:lnRef>
          <a:fillRef idx="1">
            <a:schemeClr val="lt1"/>
          </a:fillRef>
          <a:effectRef idx="0">
            <a:schemeClr val="accent4"/>
          </a:effectRef>
          <a:fontRef idx="minor">
            <a:schemeClr val="dk1"/>
          </a:fontRef>
        </p:style>
        <p:txBody>
          <a:bodyPr>
            <a:normAutofit/>
          </a:bodyPr>
          <a:lstStyle/>
          <a:p>
            <a:r>
              <a:rPr lang="en-GB" sz="4000" dirty="0"/>
              <a:t>Restoring the intestinal wall barrier</a:t>
            </a:r>
          </a:p>
        </p:txBody>
      </p:sp>
      <p:pic>
        <p:nvPicPr>
          <p:cNvPr id="5" name="Content Placeholder 4">
            <a:extLst>
              <a:ext uri="{FF2B5EF4-FFF2-40B4-BE49-F238E27FC236}">
                <a16:creationId xmlns:a16="http://schemas.microsoft.com/office/drawing/2014/main" id="{57479350-2042-4E74-9E57-34B9A9631BD3}"/>
              </a:ext>
            </a:extLst>
          </p:cNvPr>
          <p:cNvPicPr>
            <a:picLocks noGrp="1" noChangeAspect="1"/>
          </p:cNvPicPr>
          <p:nvPr>
            <p:ph sz="half" idx="1"/>
          </p:nvPr>
        </p:nvPicPr>
        <p:blipFill>
          <a:blip r:embed="rId2"/>
          <a:stretch>
            <a:fillRect/>
          </a:stretch>
        </p:blipFill>
        <p:spPr>
          <a:xfrm>
            <a:off x="1319104" y="1669143"/>
            <a:ext cx="3941725" cy="4049486"/>
          </a:xfrm>
          <a:prstGeom prst="rect">
            <a:avLst/>
          </a:prstGeom>
        </p:spPr>
      </p:pic>
      <p:sp>
        <p:nvSpPr>
          <p:cNvPr id="4" name="Content Placeholder 3">
            <a:extLst>
              <a:ext uri="{FF2B5EF4-FFF2-40B4-BE49-F238E27FC236}">
                <a16:creationId xmlns:a16="http://schemas.microsoft.com/office/drawing/2014/main" id="{2B9877C2-FAC7-4A67-947A-6618D77708BD}"/>
              </a:ext>
            </a:extLst>
          </p:cNvPr>
          <p:cNvSpPr>
            <a:spLocks noGrp="1"/>
          </p:cNvSpPr>
          <p:nvPr>
            <p:ph sz="half" idx="2"/>
          </p:nvPr>
        </p:nvSpPr>
        <p:spPr>
          <a:xfrm>
            <a:off x="6096000" y="2602522"/>
            <a:ext cx="5546188" cy="2504049"/>
          </a:xfrm>
        </p:spPr>
        <p:txBody>
          <a:bodyPr>
            <a:normAutofit/>
          </a:bodyPr>
          <a:lstStyle/>
          <a:p>
            <a:pPr marL="0" indent="0">
              <a:buNone/>
            </a:pPr>
            <a:r>
              <a:rPr lang="en-GB" dirty="0"/>
              <a:t>Ranging between </a:t>
            </a:r>
            <a:r>
              <a:rPr lang="en-GB" b="1" dirty="0"/>
              <a:t>10 -16 feet (3- 5 metres)</a:t>
            </a:r>
            <a:r>
              <a:rPr lang="en-GB" dirty="0"/>
              <a:t> in length, your small intestine plays the pivotal role in absorption of nutrients to sustain your ENTIRE function of the body.</a:t>
            </a:r>
          </a:p>
        </p:txBody>
      </p:sp>
    </p:spTree>
    <p:extLst>
      <p:ext uri="{BB962C8B-B14F-4D97-AF65-F5344CB8AC3E}">
        <p14:creationId xmlns:p14="http://schemas.microsoft.com/office/powerpoint/2010/main" val="2154593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2738</Words>
  <Application>Microsoft Office PowerPoint</Application>
  <PresentationFormat>Widescreen</PresentationFormat>
  <Paragraphs>146</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Quick guide to loving your body</vt:lpstr>
      <vt:lpstr>Give your body what it NEEDS</vt:lpstr>
      <vt:lpstr>PowerPoint Presentation</vt:lpstr>
      <vt:lpstr>So sequences of DNA code for… amino acids!</vt:lpstr>
      <vt:lpstr>PowerPoint Presentation</vt:lpstr>
      <vt:lpstr>Essential   versus    non-essential</vt:lpstr>
      <vt:lpstr>Restoring the intestinal wall barrier</vt:lpstr>
      <vt:lpstr>Restoring the intestinal wall barrier</vt:lpstr>
      <vt:lpstr>Restoring the intestinal wall barrier</vt:lpstr>
      <vt:lpstr>Restoring the intestinal wall barrier</vt:lpstr>
      <vt:lpstr>PowerPoint Presentation</vt:lpstr>
      <vt:lpstr>Where do you get those amino acids from?</vt:lpstr>
      <vt:lpstr>Where do you get those amino acids from?</vt:lpstr>
      <vt:lpstr>Where do you get those amino acids from?</vt:lpstr>
      <vt:lpstr>POWER FOODS for a healthy small intestine</vt:lpstr>
      <vt:lpstr>Thoughts on consuming meat</vt:lpstr>
      <vt:lpstr>Thoughts on consuming meat</vt:lpstr>
      <vt:lpstr>The science behind the western diet</vt:lpstr>
      <vt:lpstr>Chemical additives to food</vt:lpstr>
      <vt:lpstr>What effects do these preservatives have on the body?</vt:lpstr>
      <vt:lpstr>PowerPoint Presentation</vt:lpstr>
      <vt:lpstr>PowerPoint Presentation</vt:lpstr>
      <vt:lpstr>PowerPoint Presentation</vt:lpstr>
      <vt:lpstr>This excludes the sugar content and artificial colourings added to soft drinks…</vt:lpstr>
      <vt:lpstr>Why do we need to move away from the western diet?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 guide to loving your body</dc:title>
  <dc:creator>Simone</dc:creator>
  <cp:lastModifiedBy>Simone</cp:lastModifiedBy>
  <cp:revision>12</cp:revision>
  <dcterms:created xsi:type="dcterms:W3CDTF">2019-11-23T00:20:43Z</dcterms:created>
  <dcterms:modified xsi:type="dcterms:W3CDTF">2019-11-23T01:17:18Z</dcterms:modified>
</cp:coreProperties>
</file>