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6" r:id="rId3"/>
    <p:sldId id="259" r:id="rId4"/>
    <p:sldId id="260" r:id="rId5"/>
    <p:sldId id="258" r:id="rId6"/>
    <p:sldId id="273" r:id="rId7"/>
    <p:sldId id="261" r:id="rId8"/>
    <p:sldId id="265" r:id="rId9"/>
    <p:sldId id="274" r:id="rId10"/>
    <p:sldId id="262" r:id="rId11"/>
    <p:sldId id="264" r:id="rId12"/>
    <p:sldId id="266" r:id="rId13"/>
    <p:sldId id="267" r:id="rId14"/>
    <p:sldId id="268" r:id="rId15"/>
    <p:sldId id="270" r:id="rId16"/>
    <p:sldId id="271" r:id="rId17"/>
    <p:sldId id="275" r:id="rId18"/>
    <p:sldId id="276" r:id="rId19"/>
    <p:sldId id="277" r:id="rId20"/>
    <p:sldId id="278" r:id="rId21"/>
  </p:sldIdLst>
  <p:sldSz cx="21945600" cy="12344400"/>
  <p:notesSz cx="6858000" cy="9144000"/>
  <p:defaultTextStyle>
    <a:defPPr>
      <a:defRPr lang="en-US"/>
    </a:defPPr>
    <a:lvl1pPr marL="0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7903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5808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3712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1617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39523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7425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5329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3234" algn="l" defTabSz="1535808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/>
    <p:restoredTop sz="94674"/>
  </p:normalViewPr>
  <p:slideViewPr>
    <p:cSldViewPr snapToGrid="0" snapToObjects="1">
      <p:cViewPr>
        <p:scale>
          <a:sx n="30" d="100"/>
          <a:sy n="30" d="100"/>
        </p:scale>
        <p:origin x="-1278" y="-510"/>
      </p:cViewPr>
      <p:guideLst>
        <p:guide orient="horz" pos="388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98B63-F752-42C9-A74C-C5A0B367FF3F}" type="doc">
      <dgm:prSet loTypeId="urn:microsoft.com/office/officeart/2005/8/layout/radial6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80E937-D413-4709-8307-A4F751AA5069}">
      <dgm:prSet phldrT="[Text]" custT="1"/>
      <dgm:spPr/>
      <dgm:t>
        <a:bodyPr/>
        <a:lstStyle/>
        <a:p>
          <a:pPr algn="ctr"/>
          <a:r>
            <a:rPr lang="en-US" sz="4800" smtClean="0"/>
            <a:t>Student</a:t>
          </a:r>
          <a:endParaRPr lang="en-US" sz="4800" dirty="0"/>
        </a:p>
      </dgm:t>
    </dgm:pt>
    <dgm:pt modelId="{A47270F9-21EA-407F-8AC4-C7B7F20D9C48}" type="parTrans" cxnId="{2A8FAD95-FD99-4CD5-B524-3B7695875B8B}">
      <dgm:prSet/>
      <dgm:spPr/>
      <dgm:t>
        <a:bodyPr/>
        <a:lstStyle/>
        <a:p>
          <a:pPr algn="ctr"/>
          <a:endParaRPr lang="en-US" sz="2000"/>
        </a:p>
      </dgm:t>
    </dgm:pt>
    <dgm:pt modelId="{F85790AD-DA20-4840-92B0-7F273264BE2A}" type="sibTrans" cxnId="{2A8FAD95-FD99-4CD5-B524-3B7695875B8B}">
      <dgm:prSet/>
      <dgm:spPr/>
      <dgm:t>
        <a:bodyPr/>
        <a:lstStyle/>
        <a:p>
          <a:pPr algn="ctr"/>
          <a:endParaRPr lang="en-US" sz="2000"/>
        </a:p>
      </dgm:t>
    </dgm:pt>
    <dgm:pt modelId="{1E5F926D-4D30-4232-A4CF-B6A7D5629C77}">
      <dgm:prSet phldrT="[Text]" custT="1"/>
      <dgm:spPr/>
      <dgm:t>
        <a:bodyPr/>
        <a:lstStyle/>
        <a:p>
          <a:pPr algn="ctr"/>
          <a:r>
            <a:rPr lang="en-US" sz="2800" dirty="0" smtClean="0"/>
            <a:t>Parents</a:t>
          </a:r>
          <a:endParaRPr lang="en-US" sz="2800" dirty="0"/>
        </a:p>
      </dgm:t>
    </dgm:pt>
    <dgm:pt modelId="{E5098A9C-8913-446C-B614-BF033AE6790D}" type="parTrans" cxnId="{9B68CA9B-4946-4033-888A-94D427ED35B3}">
      <dgm:prSet/>
      <dgm:spPr/>
      <dgm:t>
        <a:bodyPr/>
        <a:lstStyle/>
        <a:p>
          <a:pPr algn="ctr"/>
          <a:endParaRPr lang="en-US" sz="2000"/>
        </a:p>
      </dgm:t>
    </dgm:pt>
    <dgm:pt modelId="{6D611FEC-9A38-4DCC-8CEB-E67D39D1768F}" type="sibTrans" cxnId="{9B68CA9B-4946-4033-888A-94D427ED35B3}">
      <dgm:prSet/>
      <dgm:spPr/>
      <dgm:t>
        <a:bodyPr/>
        <a:lstStyle/>
        <a:p>
          <a:pPr algn="ctr"/>
          <a:endParaRPr lang="en-US" sz="2000"/>
        </a:p>
      </dgm:t>
    </dgm:pt>
    <dgm:pt modelId="{9790DFFA-A4E2-4435-AFA9-F61DA73FE8D6}">
      <dgm:prSet phldrT="[Text]" custT="1"/>
      <dgm:spPr/>
      <dgm:t>
        <a:bodyPr/>
        <a:lstStyle/>
        <a:p>
          <a:pPr algn="ctr"/>
          <a:r>
            <a:rPr lang="en-US" sz="2800" smtClean="0"/>
            <a:t>Teachers</a:t>
          </a:r>
          <a:endParaRPr lang="en-US" sz="2800" dirty="0"/>
        </a:p>
      </dgm:t>
    </dgm:pt>
    <dgm:pt modelId="{0ECAAB87-D1F3-4752-8A2F-67F11A57B8FC}" type="parTrans" cxnId="{670B74B2-1615-46DE-A629-9B9A2DD8D63F}">
      <dgm:prSet/>
      <dgm:spPr/>
      <dgm:t>
        <a:bodyPr/>
        <a:lstStyle/>
        <a:p>
          <a:pPr algn="ctr"/>
          <a:endParaRPr lang="en-US" sz="2000"/>
        </a:p>
      </dgm:t>
    </dgm:pt>
    <dgm:pt modelId="{B9515DF9-161E-448C-83E4-E0016540EBE8}" type="sibTrans" cxnId="{670B74B2-1615-46DE-A629-9B9A2DD8D63F}">
      <dgm:prSet/>
      <dgm:spPr/>
      <dgm:t>
        <a:bodyPr/>
        <a:lstStyle/>
        <a:p>
          <a:pPr algn="ctr"/>
          <a:endParaRPr lang="en-US" sz="2000"/>
        </a:p>
      </dgm:t>
    </dgm:pt>
    <dgm:pt modelId="{E0CBB0E3-6487-494A-802A-287AEAE83370}">
      <dgm:prSet phldrT="[Text]" custT="1"/>
      <dgm:spPr/>
      <dgm:t>
        <a:bodyPr/>
        <a:lstStyle/>
        <a:p>
          <a:pPr algn="ctr"/>
          <a:r>
            <a:rPr lang="en-US" sz="2800" smtClean="0"/>
            <a:t>Peers</a:t>
          </a:r>
          <a:endParaRPr lang="en-US" sz="2800" dirty="0"/>
        </a:p>
      </dgm:t>
    </dgm:pt>
    <dgm:pt modelId="{DBAAC8B8-424F-400B-9F35-B2CC695D4F54}" type="parTrans" cxnId="{F3C0A9B0-E18D-435A-9751-F51B3FF7B9B4}">
      <dgm:prSet/>
      <dgm:spPr/>
      <dgm:t>
        <a:bodyPr/>
        <a:lstStyle/>
        <a:p>
          <a:pPr algn="ctr"/>
          <a:endParaRPr lang="en-US" sz="2000"/>
        </a:p>
      </dgm:t>
    </dgm:pt>
    <dgm:pt modelId="{D42CDA0A-ED4A-4BDE-9F5A-0D16BB082043}" type="sibTrans" cxnId="{F3C0A9B0-E18D-435A-9751-F51B3FF7B9B4}">
      <dgm:prSet/>
      <dgm:spPr/>
      <dgm:t>
        <a:bodyPr/>
        <a:lstStyle/>
        <a:p>
          <a:pPr algn="ctr"/>
          <a:endParaRPr lang="en-US" sz="2000"/>
        </a:p>
      </dgm:t>
    </dgm:pt>
    <dgm:pt modelId="{73F7F503-06E0-44B8-A58E-C3B67E3F89B6}">
      <dgm:prSet phldrT="[Text]" custT="1"/>
      <dgm:spPr/>
      <dgm:t>
        <a:bodyPr/>
        <a:lstStyle/>
        <a:p>
          <a:pPr algn="ctr"/>
          <a:r>
            <a:rPr lang="en-US" sz="2800" dirty="0" smtClean="0"/>
            <a:t>Institution</a:t>
          </a:r>
          <a:endParaRPr lang="en-US" sz="2800" dirty="0"/>
        </a:p>
      </dgm:t>
    </dgm:pt>
    <dgm:pt modelId="{682CB7CC-711A-4E5C-8EEE-C6EFD45E9263}" type="parTrans" cxnId="{DAD82469-149B-4C23-BA80-7A9E906670BC}">
      <dgm:prSet/>
      <dgm:spPr/>
      <dgm:t>
        <a:bodyPr/>
        <a:lstStyle/>
        <a:p>
          <a:pPr algn="ctr"/>
          <a:endParaRPr lang="en-US" sz="2000"/>
        </a:p>
      </dgm:t>
    </dgm:pt>
    <dgm:pt modelId="{3C7A6748-22B4-4ECF-82DE-640B4E62BA08}" type="sibTrans" cxnId="{DAD82469-149B-4C23-BA80-7A9E906670BC}">
      <dgm:prSet/>
      <dgm:spPr/>
      <dgm:t>
        <a:bodyPr/>
        <a:lstStyle/>
        <a:p>
          <a:pPr algn="ctr"/>
          <a:endParaRPr lang="en-US" sz="2000"/>
        </a:p>
      </dgm:t>
    </dgm:pt>
    <dgm:pt modelId="{86CD5166-6BA1-436F-81DB-3EB4CE810ED0}" type="pres">
      <dgm:prSet presAssocID="{5E198B63-F752-42C9-A74C-C5A0B367FF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6AC635-BE2E-4D30-913F-228233606C1C}" type="pres">
      <dgm:prSet presAssocID="{EA80E937-D413-4709-8307-A4F751AA5069}" presName="centerShape" presStyleLbl="node0" presStyleIdx="0" presStyleCnt="1"/>
      <dgm:spPr/>
      <dgm:t>
        <a:bodyPr/>
        <a:lstStyle/>
        <a:p>
          <a:endParaRPr lang="en-US"/>
        </a:p>
      </dgm:t>
    </dgm:pt>
    <dgm:pt modelId="{CE028C02-B227-4E6E-8F25-B0D4B42C1DB0}" type="pres">
      <dgm:prSet presAssocID="{1E5F926D-4D30-4232-A4CF-B6A7D5629C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4C3AA-8261-4E67-A8CA-62A707F788BA}" type="pres">
      <dgm:prSet presAssocID="{1E5F926D-4D30-4232-A4CF-B6A7D5629C77}" presName="dummy" presStyleCnt="0"/>
      <dgm:spPr/>
      <dgm:t>
        <a:bodyPr/>
        <a:lstStyle/>
        <a:p>
          <a:endParaRPr lang="en-US"/>
        </a:p>
      </dgm:t>
    </dgm:pt>
    <dgm:pt modelId="{8FB4E615-5A07-484A-BC1D-E0F2E8B762B5}" type="pres">
      <dgm:prSet presAssocID="{6D611FEC-9A38-4DCC-8CEB-E67D39D1768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1B15FEE-01D3-4168-B0F2-720E260FD2BD}" type="pres">
      <dgm:prSet presAssocID="{9790DFFA-A4E2-4435-AFA9-F61DA73FE8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963E0-37A9-4375-8E9E-86F579E7170B}" type="pres">
      <dgm:prSet presAssocID="{9790DFFA-A4E2-4435-AFA9-F61DA73FE8D6}" presName="dummy" presStyleCnt="0"/>
      <dgm:spPr/>
      <dgm:t>
        <a:bodyPr/>
        <a:lstStyle/>
        <a:p>
          <a:endParaRPr lang="en-US"/>
        </a:p>
      </dgm:t>
    </dgm:pt>
    <dgm:pt modelId="{B1E09F13-77FD-42A1-9D99-02CD443AAD41}" type="pres">
      <dgm:prSet presAssocID="{B9515DF9-161E-448C-83E4-E0016540EBE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0DA15EB-D9F8-4C87-BB80-48039B077206}" type="pres">
      <dgm:prSet presAssocID="{E0CBB0E3-6487-494A-802A-287AEAE833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957CE-32F5-4190-98A7-376D0B9FD3D5}" type="pres">
      <dgm:prSet presAssocID="{E0CBB0E3-6487-494A-802A-287AEAE83370}" presName="dummy" presStyleCnt="0"/>
      <dgm:spPr/>
      <dgm:t>
        <a:bodyPr/>
        <a:lstStyle/>
        <a:p>
          <a:endParaRPr lang="en-US"/>
        </a:p>
      </dgm:t>
    </dgm:pt>
    <dgm:pt modelId="{5BEEC893-F09F-4A88-8FEA-F0368199FE61}" type="pres">
      <dgm:prSet presAssocID="{D42CDA0A-ED4A-4BDE-9F5A-0D16BB08204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617F1D6-7BEE-4B13-AE0F-53217B19C083}" type="pres">
      <dgm:prSet presAssocID="{73F7F503-06E0-44B8-A58E-C3B67E3F89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CD4CA-63CC-4A53-8454-5392AC100AF2}" type="pres">
      <dgm:prSet presAssocID="{73F7F503-06E0-44B8-A58E-C3B67E3F89B6}" presName="dummy" presStyleCnt="0"/>
      <dgm:spPr/>
      <dgm:t>
        <a:bodyPr/>
        <a:lstStyle/>
        <a:p>
          <a:endParaRPr lang="en-US"/>
        </a:p>
      </dgm:t>
    </dgm:pt>
    <dgm:pt modelId="{9FE23052-0EB6-4906-A064-9660646627AF}" type="pres">
      <dgm:prSet presAssocID="{3C7A6748-22B4-4ECF-82DE-640B4E62BA0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B68CA9B-4946-4033-888A-94D427ED35B3}" srcId="{EA80E937-D413-4709-8307-A4F751AA5069}" destId="{1E5F926D-4D30-4232-A4CF-B6A7D5629C77}" srcOrd="0" destOrd="0" parTransId="{E5098A9C-8913-446C-B614-BF033AE6790D}" sibTransId="{6D611FEC-9A38-4DCC-8CEB-E67D39D1768F}"/>
    <dgm:cxn modelId="{B53137D0-3B59-ED45-8147-F9F2EABFCF16}" type="presOf" srcId="{73F7F503-06E0-44B8-A58E-C3B67E3F89B6}" destId="{7617F1D6-7BEE-4B13-AE0F-53217B19C083}" srcOrd="0" destOrd="0" presId="urn:microsoft.com/office/officeart/2005/8/layout/radial6"/>
    <dgm:cxn modelId="{3355FFF7-AF12-0D43-8627-D01ED75F5DC2}" type="presOf" srcId="{6D611FEC-9A38-4DCC-8CEB-E67D39D1768F}" destId="{8FB4E615-5A07-484A-BC1D-E0F2E8B762B5}" srcOrd="0" destOrd="0" presId="urn:microsoft.com/office/officeart/2005/8/layout/radial6"/>
    <dgm:cxn modelId="{DAD82469-149B-4C23-BA80-7A9E906670BC}" srcId="{EA80E937-D413-4709-8307-A4F751AA5069}" destId="{73F7F503-06E0-44B8-A58E-C3B67E3F89B6}" srcOrd="3" destOrd="0" parTransId="{682CB7CC-711A-4E5C-8EEE-C6EFD45E9263}" sibTransId="{3C7A6748-22B4-4ECF-82DE-640B4E62BA08}"/>
    <dgm:cxn modelId="{8EBBC89C-75E2-BB4D-9F45-7BC8284232F9}" type="presOf" srcId="{E0CBB0E3-6487-494A-802A-287AEAE83370}" destId="{70DA15EB-D9F8-4C87-BB80-48039B077206}" srcOrd="0" destOrd="0" presId="urn:microsoft.com/office/officeart/2005/8/layout/radial6"/>
    <dgm:cxn modelId="{63B9AB1D-B2C2-8841-88EF-38B41BF6448D}" type="presOf" srcId="{D42CDA0A-ED4A-4BDE-9F5A-0D16BB082043}" destId="{5BEEC893-F09F-4A88-8FEA-F0368199FE61}" srcOrd="0" destOrd="0" presId="urn:microsoft.com/office/officeart/2005/8/layout/radial6"/>
    <dgm:cxn modelId="{855EEC16-5E19-A749-9235-BC3087BEE0BA}" type="presOf" srcId="{1E5F926D-4D30-4232-A4CF-B6A7D5629C77}" destId="{CE028C02-B227-4E6E-8F25-B0D4B42C1DB0}" srcOrd="0" destOrd="0" presId="urn:microsoft.com/office/officeart/2005/8/layout/radial6"/>
    <dgm:cxn modelId="{C800BB16-4C68-D944-8A65-D1A4CFB063C2}" type="presOf" srcId="{3C7A6748-22B4-4ECF-82DE-640B4E62BA08}" destId="{9FE23052-0EB6-4906-A064-9660646627AF}" srcOrd="0" destOrd="0" presId="urn:microsoft.com/office/officeart/2005/8/layout/radial6"/>
    <dgm:cxn modelId="{670B74B2-1615-46DE-A629-9B9A2DD8D63F}" srcId="{EA80E937-D413-4709-8307-A4F751AA5069}" destId="{9790DFFA-A4E2-4435-AFA9-F61DA73FE8D6}" srcOrd="1" destOrd="0" parTransId="{0ECAAB87-D1F3-4752-8A2F-67F11A57B8FC}" sibTransId="{B9515DF9-161E-448C-83E4-E0016540EBE8}"/>
    <dgm:cxn modelId="{28D43146-FDA9-F54F-AF7C-FB4FD71A7868}" type="presOf" srcId="{B9515DF9-161E-448C-83E4-E0016540EBE8}" destId="{B1E09F13-77FD-42A1-9D99-02CD443AAD41}" srcOrd="0" destOrd="0" presId="urn:microsoft.com/office/officeart/2005/8/layout/radial6"/>
    <dgm:cxn modelId="{5AD44EC1-2E9A-434A-9605-9CE9E576348F}" type="presOf" srcId="{EA80E937-D413-4709-8307-A4F751AA5069}" destId="{336AC635-BE2E-4D30-913F-228233606C1C}" srcOrd="0" destOrd="0" presId="urn:microsoft.com/office/officeart/2005/8/layout/radial6"/>
    <dgm:cxn modelId="{F3C0A9B0-E18D-435A-9751-F51B3FF7B9B4}" srcId="{EA80E937-D413-4709-8307-A4F751AA5069}" destId="{E0CBB0E3-6487-494A-802A-287AEAE83370}" srcOrd="2" destOrd="0" parTransId="{DBAAC8B8-424F-400B-9F35-B2CC695D4F54}" sibTransId="{D42CDA0A-ED4A-4BDE-9F5A-0D16BB082043}"/>
    <dgm:cxn modelId="{2A8FAD95-FD99-4CD5-B524-3B7695875B8B}" srcId="{5E198B63-F752-42C9-A74C-C5A0B367FF3F}" destId="{EA80E937-D413-4709-8307-A4F751AA5069}" srcOrd="0" destOrd="0" parTransId="{A47270F9-21EA-407F-8AC4-C7B7F20D9C48}" sibTransId="{F85790AD-DA20-4840-92B0-7F273264BE2A}"/>
    <dgm:cxn modelId="{3EB59B7A-B5CF-C147-80D3-B9494F2EF615}" type="presOf" srcId="{5E198B63-F752-42C9-A74C-C5A0B367FF3F}" destId="{86CD5166-6BA1-436F-81DB-3EB4CE810ED0}" srcOrd="0" destOrd="0" presId="urn:microsoft.com/office/officeart/2005/8/layout/radial6"/>
    <dgm:cxn modelId="{2985F296-3A2C-C44B-8C43-2C51C000ED97}" type="presOf" srcId="{9790DFFA-A4E2-4435-AFA9-F61DA73FE8D6}" destId="{11B15FEE-01D3-4168-B0F2-720E260FD2BD}" srcOrd="0" destOrd="0" presId="urn:microsoft.com/office/officeart/2005/8/layout/radial6"/>
    <dgm:cxn modelId="{83152ED6-CF24-6B4A-8F75-E56D7458CE2C}" type="presParOf" srcId="{86CD5166-6BA1-436F-81DB-3EB4CE810ED0}" destId="{336AC635-BE2E-4D30-913F-228233606C1C}" srcOrd="0" destOrd="0" presId="urn:microsoft.com/office/officeart/2005/8/layout/radial6"/>
    <dgm:cxn modelId="{4B8CF731-AA93-C943-9942-3588FF5F5BD9}" type="presParOf" srcId="{86CD5166-6BA1-436F-81DB-3EB4CE810ED0}" destId="{CE028C02-B227-4E6E-8F25-B0D4B42C1DB0}" srcOrd="1" destOrd="0" presId="urn:microsoft.com/office/officeart/2005/8/layout/radial6"/>
    <dgm:cxn modelId="{CC2D254B-615F-884E-84EC-55B62C4D5CF9}" type="presParOf" srcId="{86CD5166-6BA1-436F-81DB-3EB4CE810ED0}" destId="{46E4C3AA-8261-4E67-A8CA-62A707F788BA}" srcOrd="2" destOrd="0" presId="urn:microsoft.com/office/officeart/2005/8/layout/radial6"/>
    <dgm:cxn modelId="{975C4FCD-6470-E346-A774-35F3EB88FF0D}" type="presParOf" srcId="{86CD5166-6BA1-436F-81DB-3EB4CE810ED0}" destId="{8FB4E615-5A07-484A-BC1D-E0F2E8B762B5}" srcOrd="3" destOrd="0" presId="urn:microsoft.com/office/officeart/2005/8/layout/radial6"/>
    <dgm:cxn modelId="{C468F82C-040D-C946-9EF6-F5FD420802FA}" type="presParOf" srcId="{86CD5166-6BA1-436F-81DB-3EB4CE810ED0}" destId="{11B15FEE-01D3-4168-B0F2-720E260FD2BD}" srcOrd="4" destOrd="0" presId="urn:microsoft.com/office/officeart/2005/8/layout/radial6"/>
    <dgm:cxn modelId="{95F85340-42B3-6A41-B84C-66E734042444}" type="presParOf" srcId="{86CD5166-6BA1-436F-81DB-3EB4CE810ED0}" destId="{CC5963E0-37A9-4375-8E9E-86F579E7170B}" srcOrd="5" destOrd="0" presId="urn:microsoft.com/office/officeart/2005/8/layout/radial6"/>
    <dgm:cxn modelId="{D9547DB7-6876-4E40-B5C4-56614AB26554}" type="presParOf" srcId="{86CD5166-6BA1-436F-81DB-3EB4CE810ED0}" destId="{B1E09F13-77FD-42A1-9D99-02CD443AAD41}" srcOrd="6" destOrd="0" presId="urn:microsoft.com/office/officeart/2005/8/layout/radial6"/>
    <dgm:cxn modelId="{FBBEF7AD-2BEE-1F41-918B-A56C528774E5}" type="presParOf" srcId="{86CD5166-6BA1-436F-81DB-3EB4CE810ED0}" destId="{70DA15EB-D9F8-4C87-BB80-48039B077206}" srcOrd="7" destOrd="0" presId="urn:microsoft.com/office/officeart/2005/8/layout/radial6"/>
    <dgm:cxn modelId="{37154499-BD89-8448-862B-BE61D67D2A06}" type="presParOf" srcId="{86CD5166-6BA1-436F-81DB-3EB4CE810ED0}" destId="{363957CE-32F5-4190-98A7-376D0B9FD3D5}" srcOrd="8" destOrd="0" presId="urn:microsoft.com/office/officeart/2005/8/layout/radial6"/>
    <dgm:cxn modelId="{F4745D7E-CA3C-984C-AE70-4D1802C88272}" type="presParOf" srcId="{86CD5166-6BA1-436F-81DB-3EB4CE810ED0}" destId="{5BEEC893-F09F-4A88-8FEA-F0368199FE61}" srcOrd="9" destOrd="0" presId="urn:microsoft.com/office/officeart/2005/8/layout/radial6"/>
    <dgm:cxn modelId="{096B625C-8B77-594D-972C-A97719567E6D}" type="presParOf" srcId="{86CD5166-6BA1-436F-81DB-3EB4CE810ED0}" destId="{7617F1D6-7BEE-4B13-AE0F-53217B19C083}" srcOrd="10" destOrd="0" presId="urn:microsoft.com/office/officeart/2005/8/layout/radial6"/>
    <dgm:cxn modelId="{56148046-9CB0-7E40-AF30-E5EB7B200EA0}" type="presParOf" srcId="{86CD5166-6BA1-436F-81DB-3EB4CE810ED0}" destId="{CB1CD4CA-63CC-4A53-8454-5392AC100AF2}" srcOrd="11" destOrd="0" presId="urn:microsoft.com/office/officeart/2005/8/layout/radial6"/>
    <dgm:cxn modelId="{CC4F2A8D-0D9E-5445-A416-4AE5EA310DF6}" type="presParOf" srcId="{86CD5166-6BA1-436F-81DB-3EB4CE810ED0}" destId="{9FE23052-0EB6-4906-A064-9660646627A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3052-0EB6-4906-A064-9660646627AF}">
      <dsp:nvSpPr>
        <dsp:cNvPr id="0" name=""/>
        <dsp:cNvSpPr/>
      </dsp:nvSpPr>
      <dsp:spPr>
        <a:xfrm>
          <a:off x="2894418" y="1044083"/>
          <a:ext cx="6963862" cy="696386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EC893-F09F-4A88-8FEA-F0368199FE61}">
      <dsp:nvSpPr>
        <dsp:cNvPr id="0" name=""/>
        <dsp:cNvSpPr/>
      </dsp:nvSpPr>
      <dsp:spPr>
        <a:xfrm>
          <a:off x="2894418" y="1044083"/>
          <a:ext cx="6963862" cy="696386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09F13-77FD-42A1-9D99-02CD443AAD41}">
      <dsp:nvSpPr>
        <dsp:cNvPr id="0" name=""/>
        <dsp:cNvSpPr/>
      </dsp:nvSpPr>
      <dsp:spPr>
        <a:xfrm>
          <a:off x="2894418" y="1044083"/>
          <a:ext cx="6963862" cy="696386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4E615-5A07-484A-BC1D-E0F2E8B762B5}">
      <dsp:nvSpPr>
        <dsp:cNvPr id="0" name=""/>
        <dsp:cNvSpPr/>
      </dsp:nvSpPr>
      <dsp:spPr>
        <a:xfrm>
          <a:off x="2894418" y="1044083"/>
          <a:ext cx="6963862" cy="696386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AC635-BE2E-4D30-913F-228233606C1C}">
      <dsp:nvSpPr>
        <dsp:cNvPr id="0" name=""/>
        <dsp:cNvSpPr/>
      </dsp:nvSpPr>
      <dsp:spPr>
        <a:xfrm>
          <a:off x="4772921" y="2922587"/>
          <a:ext cx="3206855" cy="32068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Student</a:t>
          </a:r>
          <a:endParaRPr lang="en-US" sz="4800" kern="1200" dirty="0"/>
        </a:p>
      </dsp:txBody>
      <dsp:txXfrm>
        <a:off x="5242554" y="3392220"/>
        <a:ext cx="2267589" cy="2267589"/>
      </dsp:txXfrm>
    </dsp:sp>
    <dsp:sp modelId="{CE028C02-B227-4E6E-8F25-B0D4B42C1DB0}">
      <dsp:nvSpPr>
        <dsp:cNvPr id="0" name=""/>
        <dsp:cNvSpPr/>
      </dsp:nvSpPr>
      <dsp:spPr>
        <a:xfrm>
          <a:off x="5253950" y="2497"/>
          <a:ext cx="2244798" cy="2244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Parents</a:t>
          </a:r>
          <a:endParaRPr lang="en-US" sz="2800" kern="1200" dirty="0"/>
        </a:p>
      </dsp:txBody>
      <dsp:txXfrm>
        <a:off x="5582693" y="331240"/>
        <a:ext cx="1587312" cy="1587312"/>
      </dsp:txXfrm>
    </dsp:sp>
    <dsp:sp modelId="{11B15FEE-01D3-4168-B0F2-720E260FD2BD}">
      <dsp:nvSpPr>
        <dsp:cNvPr id="0" name=""/>
        <dsp:cNvSpPr/>
      </dsp:nvSpPr>
      <dsp:spPr>
        <a:xfrm>
          <a:off x="8655068" y="3403615"/>
          <a:ext cx="2244798" cy="2244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Teachers</a:t>
          </a:r>
          <a:endParaRPr lang="en-US" sz="2800" kern="1200" dirty="0"/>
        </a:p>
      </dsp:txBody>
      <dsp:txXfrm>
        <a:off x="8983811" y="3732358"/>
        <a:ext cx="1587312" cy="1587312"/>
      </dsp:txXfrm>
    </dsp:sp>
    <dsp:sp modelId="{70DA15EB-D9F8-4C87-BB80-48039B077206}">
      <dsp:nvSpPr>
        <dsp:cNvPr id="0" name=""/>
        <dsp:cNvSpPr/>
      </dsp:nvSpPr>
      <dsp:spPr>
        <a:xfrm>
          <a:off x="5253950" y="6804734"/>
          <a:ext cx="2244798" cy="2244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Peers</a:t>
          </a:r>
          <a:endParaRPr lang="en-US" sz="2800" kern="1200" dirty="0"/>
        </a:p>
      </dsp:txBody>
      <dsp:txXfrm>
        <a:off x="5582693" y="7133477"/>
        <a:ext cx="1587312" cy="1587312"/>
      </dsp:txXfrm>
    </dsp:sp>
    <dsp:sp modelId="{7617F1D6-7BEE-4B13-AE0F-53217B19C083}">
      <dsp:nvSpPr>
        <dsp:cNvPr id="0" name=""/>
        <dsp:cNvSpPr/>
      </dsp:nvSpPr>
      <dsp:spPr>
        <a:xfrm>
          <a:off x="1852831" y="3403615"/>
          <a:ext cx="2244798" cy="2244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Institution</a:t>
          </a:r>
          <a:endParaRPr lang="en-US" sz="2800" kern="1200" dirty="0"/>
        </a:p>
      </dsp:txBody>
      <dsp:txXfrm>
        <a:off x="2181574" y="3732358"/>
        <a:ext cx="1587312" cy="158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B78C-140A-744C-A303-37BBE5795154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3FA54-81DB-E040-AFAE-FA531B3F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31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461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575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690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807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921" algn="l" defTabSz="91423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C7D3B-EF7D-4406-A1A1-25BB423EC4C8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7138"/>
            <a:ext cx="6400800" cy="4918075"/>
          </a:xfrm>
        </p:spPr>
        <p:txBody>
          <a:bodyPr/>
          <a:lstStyle/>
          <a:p>
            <a:r>
              <a:rPr lang="en-US" sz="1400" dirty="0"/>
              <a:t>Intro</a:t>
            </a:r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22438" y="377825"/>
            <a:ext cx="3363912" cy="1892300"/>
          </a:xfrm>
          <a:ln/>
        </p:spPr>
      </p:sp>
    </p:spTree>
    <p:extLst>
      <p:ext uri="{BB962C8B-B14F-4D97-AF65-F5344CB8AC3E}">
        <p14:creationId xmlns:p14="http://schemas.microsoft.com/office/powerpoint/2010/main" val="27043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3" y="2020253"/>
            <a:ext cx="16459200" cy="4297680"/>
          </a:xfrm>
        </p:spPr>
        <p:txBody>
          <a:bodyPr anchor="b"/>
          <a:lstStyle>
            <a:lvl1pPr algn="ctr">
              <a:defRPr sz="107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3" y="6483670"/>
            <a:ext cx="16459200" cy="2980373"/>
          </a:xfrm>
        </p:spPr>
        <p:txBody>
          <a:bodyPr/>
          <a:lstStyle>
            <a:lvl1pPr marL="0" indent="0" algn="ctr">
              <a:buNone/>
              <a:defRPr sz="4319"/>
            </a:lvl1pPr>
            <a:lvl2pPr marL="822894" indent="0" algn="ctr">
              <a:buNone/>
              <a:defRPr sz="3599"/>
            </a:lvl2pPr>
            <a:lvl3pPr marL="1645790" indent="0" algn="ctr">
              <a:buNone/>
              <a:defRPr sz="3240"/>
            </a:lvl3pPr>
            <a:lvl4pPr marL="2468688" indent="0" algn="ctr">
              <a:buNone/>
              <a:defRPr sz="2880"/>
            </a:lvl4pPr>
            <a:lvl5pPr marL="3291582" indent="0" algn="ctr">
              <a:buNone/>
              <a:defRPr sz="2880"/>
            </a:lvl5pPr>
            <a:lvl6pPr marL="4114477" indent="0" algn="ctr">
              <a:buNone/>
              <a:defRPr sz="2880"/>
            </a:lvl6pPr>
            <a:lvl7pPr marL="4937371" indent="0" algn="ctr">
              <a:buNone/>
              <a:defRPr sz="2880"/>
            </a:lvl7pPr>
            <a:lvl8pPr marL="5760267" indent="0" algn="ctr">
              <a:buNone/>
              <a:defRPr sz="2880"/>
            </a:lvl8pPr>
            <a:lvl9pPr marL="6583162" indent="0" algn="ctr">
              <a:buNone/>
              <a:defRPr sz="2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2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0" y="657226"/>
            <a:ext cx="4732021" cy="104613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657226"/>
            <a:ext cx="13921739" cy="104613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3" y="3077530"/>
            <a:ext cx="18928079" cy="5134926"/>
          </a:xfrm>
        </p:spPr>
        <p:txBody>
          <a:bodyPr anchor="b"/>
          <a:lstStyle>
            <a:lvl1pPr>
              <a:defRPr sz="107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3" y="8261036"/>
            <a:ext cx="18928079" cy="2700338"/>
          </a:xfrm>
        </p:spPr>
        <p:txBody>
          <a:bodyPr/>
          <a:lstStyle>
            <a:lvl1pPr marL="0" indent="0">
              <a:buNone/>
              <a:defRPr sz="4319">
                <a:solidFill>
                  <a:schemeClr val="tx1">
                    <a:tint val="75000"/>
                  </a:schemeClr>
                </a:solidFill>
              </a:defRPr>
            </a:lvl1pPr>
            <a:lvl2pPr marL="822894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2pPr>
            <a:lvl3pPr marL="164579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68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58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477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371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267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16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2" y="3286126"/>
            <a:ext cx="9326881" cy="78324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1" y="3286126"/>
            <a:ext cx="9326881" cy="78324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657229"/>
            <a:ext cx="18928079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3026094"/>
            <a:ext cx="9284017" cy="1483042"/>
          </a:xfrm>
        </p:spPr>
        <p:txBody>
          <a:bodyPr anchor="b"/>
          <a:lstStyle>
            <a:lvl1pPr marL="0" indent="0">
              <a:buNone/>
              <a:defRPr sz="4319" b="1"/>
            </a:lvl1pPr>
            <a:lvl2pPr marL="822894" indent="0">
              <a:buNone/>
              <a:defRPr sz="3599" b="1"/>
            </a:lvl2pPr>
            <a:lvl3pPr marL="1645790" indent="0">
              <a:buNone/>
              <a:defRPr sz="3240" b="1"/>
            </a:lvl3pPr>
            <a:lvl4pPr marL="2468688" indent="0">
              <a:buNone/>
              <a:defRPr sz="2880" b="1"/>
            </a:lvl4pPr>
            <a:lvl5pPr marL="3291582" indent="0">
              <a:buNone/>
              <a:defRPr sz="2880" b="1"/>
            </a:lvl5pPr>
            <a:lvl6pPr marL="4114477" indent="0">
              <a:buNone/>
              <a:defRPr sz="2880" b="1"/>
            </a:lvl6pPr>
            <a:lvl7pPr marL="4937371" indent="0">
              <a:buNone/>
              <a:defRPr sz="2880" b="1"/>
            </a:lvl7pPr>
            <a:lvl8pPr marL="5760267" indent="0">
              <a:buNone/>
              <a:defRPr sz="2880" b="1"/>
            </a:lvl8pPr>
            <a:lvl9pPr marL="6583162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4509137"/>
            <a:ext cx="9284017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0" y="3026094"/>
            <a:ext cx="9329739" cy="1483042"/>
          </a:xfrm>
        </p:spPr>
        <p:txBody>
          <a:bodyPr anchor="b"/>
          <a:lstStyle>
            <a:lvl1pPr marL="0" indent="0">
              <a:buNone/>
              <a:defRPr sz="4319" b="1"/>
            </a:lvl1pPr>
            <a:lvl2pPr marL="822894" indent="0">
              <a:buNone/>
              <a:defRPr sz="3599" b="1"/>
            </a:lvl2pPr>
            <a:lvl3pPr marL="1645790" indent="0">
              <a:buNone/>
              <a:defRPr sz="3240" b="1"/>
            </a:lvl3pPr>
            <a:lvl4pPr marL="2468688" indent="0">
              <a:buNone/>
              <a:defRPr sz="2880" b="1"/>
            </a:lvl4pPr>
            <a:lvl5pPr marL="3291582" indent="0">
              <a:buNone/>
              <a:defRPr sz="2880" b="1"/>
            </a:lvl5pPr>
            <a:lvl6pPr marL="4114477" indent="0">
              <a:buNone/>
              <a:defRPr sz="2880" b="1"/>
            </a:lvl6pPr>
            <a:lvl7pPr marL="4937371" indent="0">
              <a:buNone/>
              <a:defRPr sz="2880" b="1"/>
            </a:lvl7pPr>
            <a:lvl8pPr marL="5760267" indent="0">
              <a:buNone/>
              <a:defRPr sz="2880" b="1"/>
            </a:lvl8pPr>
            <a:lvl9pPr marL="6583162" indent="0">
              <a:buNone/>
              <a:defRPr sz="2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0" y="4509137"/>
            <a:ext cx="9329739" cy="66322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3" y="822963"/>
            <a:ext cx="7078027" cy="2880359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40" y="1777367"/>
            <a:ext cx="11109961" cy="8772525"/>
          </a:xfrm>
        </p:spPr>
        <p:txBody>
          <a:bodyPr/>
          <a:lstStyle>
            <a:lvl1pPr>
              <a:defRPr sz="5760"/>
            </a:lvl1pPr>
            <a:lvl2pPr>
              <a:defRPr sz="5041"/>
            </a:lvl2pPr>
            <a:lvl3pPr>
              <a:defRPr sz="4319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3" y="3703321"/>
            <a:ext cx="7078027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894" indent="0">
              <a:buNone/>
              <a:defRPr sz="2520"/>
            </a:lvl2pPr>
            <a:lvl3pPr marL="1645790" indent="0">
              <a:buNone/>
              <a:defRPr sz="2161"/>
            </a:lvl3pPr>
            <a:lvl4pPr marL="2468688" indent="0">
              <a:buNone/>
              <a:defRPr sz="1801"/>
            </a:lvl4pPr>
            <a:lvl5pPr marL="3291582" indent="0">
              <a:buNone/>
              <a:defRPr sz="1801"/>
            </a:lvl5pPr>
            <a:lvl6pPr marL="4114477" indent="0">
              <a:buNone/>
              <a:defRPr sz="1801"/>
            </a:lvl6pPr>
            <a:lvl7pPr marL="4937371" indent="0">
              <a:buNone/>
              <a:defRPr sz="1801"/>
            </a:lvl7pPr>
            <a:lvl8pPr marL="5760267" indent="0">
              <a:buNone/>
              <a:defRPr sz="1801"/>
            </a:lvl8pPr>
            <a:lvl9pPr marL="6583162" indent="0">
              <a:buNone/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3" y="822963"/>
            <a:ext cx="7078027" cy="2880359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40" y="1777367"/>
            <a:ext cx="11109961" cy="8772525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894" indent="0">
              <a:buNone/>
              <a:defRPr sz="5041"/>
            </a:lvl2pPr>
            <a:lvl3pPr marL="1645790" indent="0">
              <a:buNone/>
              <a:defRPr sz="4319"/>
            </a:lvl3pPr>
            <a:lvl4pPr marL="2468688" indent="0">
              <a:buNone/>
              <a:defRPr sz="3599"/>
            </a:lvl4pPr>
            <a:lvl5pPr marL="3291582" indent="0">
              <a:buNone/>
              <a:defRPr sz="3599"/>
            </a:lvl5pPr>
            <a:lvl6pPr marL="4114477" indent="0">
              <a:buNone/>
              <a:defRPr sz="3599"/>
            </a:lvl6pPr>
            <a:lvl7pPr marL="4937371" indent="0">
              <a:buNone/>
              <a:defRPr sz="3599"/>
            </a:lvl7pPr>
            <a:lvl8pPr marL="5760267" indent="0">
              <a:buNone/>
              <a:defRPr sz="3599"/>
            </a:lvl8pPr>
            <a:lvl9pPr marL="6583162" indent="0">
              <a:buNone/>
              <a:defRPr sz="35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3" y="3703321"/>
            <a:ext cx="7078027" cy="6860858"/>
          </a:xfrm>
        </p:spPr>
        <p:txBody>
          <a:bodyPr/>
          <a:lstStyle>
            <a:lvl1pPr marL="0" indent="0">
              <a:buNone/>
              <a:defRPr sz="2880"/>
            </a:lvl1pPr>
            <a:lvl2pPr marL="822894" indent="0">
              <a:buNone/>
              <a:defRPr sz="2520"/>
            </a:lvl2pPr>
            <a:lvl3pPr marL="1645790" indent="0">
              <a:buNone/>
              <a:defRPr sz="2161"/>
            </a:lvl3pPr>
            <a:lvl4pPr marL="2468688" indent="0">
              <a:buNone/>
              <a:defRPr sz="1801"/>
            </a:lvl4pPr>
            <a:lvl5pPr marL="3291582" indent="0">
              <a:buNone/>
              <a:defRPr sz="1801"/>
            </a:lvl5pPr>
            <a:lvl6pPr marL="4114477" indent="0">
              <a:buNone/>
              <a:defRPr sz="1801"/>
            </a:lvl6pPr>
            <a:lvl7pPr marL="4937371" indent="0">
              <a:buNone/>
              <a:defRPr sz="1801"/>
            </a:lvl7pPr>
            <a:lvl8pPr marL="5760267" indent="0">
              <a:buNone/>
              <a:defRPr sz="1801"/>
            </a:lvl8pPr>
            <a:lvl9pPr marL="6583162" indent="0">
              <a:buNone/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2" y="657229"/>
            <a:ext cx="18928079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2" y="3286126"/>
            <a:ext cx="18928079" cy="7832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2" y="11441433"/>
            <a:ext cx="4937761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3D1A-D3B2-6045-8FA5-E56A85CA9F08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1" y="11441433"/>
            <a:ext cx="7406641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1" y="11441433"/>
            <a:ext cx="4937761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9D5D-83E0-CA4C-845D-2B02F233F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45790" rtl="0" eaLnBrk="1" latinLnBrk="0" hangingPunct="1">
        <a:lnSpc>
          <a:spcPct val="90000"/>
        </a:lnSpc>
        <a:spcBef>
          <a:spcPct val="0"/>
        </a:spcBef>
        <a:buNone/>
        <a:defRPr sz="7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48" indent="-411448" algn="l" defTabSz="1645790" rtl="0" eaLnBrk="1" latinLnBrk="0" hangingPunct="1">
        <a:lnSpc>
          <a:spcPct val="90000"/>
        </a:lnSpc>
        <a:spcBef>
          <a:spcPts val="1801"/>
        </a:spcBef>
        <a:buFont typeface="Arial" panose="020B0604020202020204" pitchFamily="34" charset="0"/>
        <a:buChar char="•"/>
        <a:defRPr sz="5041" kern="1200">
          <a:solidFill>
            <a:schemeClr val="tx1"/>
          </a:solidFill>
          <a:latin typeface="+mn-lt"/>
          <a:ea typeface="+mn-ea"/>
          <a:cs typeface="+mn-cs"/>
        </a:defRPr>
      </a:lvl1pPr>
      <a:lvl2pPr marL="1234344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19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880133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029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5923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8821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1716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4610" indent="-411448" algn="l" defTabSz="164579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894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790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688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582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477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371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267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162" algn="l" defTabSz="164579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8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117356"/>
            <a:ext cx="2194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MyriadPro" charset="0"/>
              </a:rPr>
              <a:t>INDIVIDUAL COMPREHENSIVE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MyriadPro" charset="0"/>
              </a:rPr>
              <a:t>EVALUATION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MyriadPro" charset="0"/>
              </a:rPr>
              <a:t>(ICE)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112327" y="-2007523"/>
            <a:ext cx="184731" cy="650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28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838478"/>
            <a:ext cx="21945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Leelawadee" pitchFamily="34" charset="-34"/>
                <a:cs typeface="Leelawadee" pitchFamily="34" charset="-34"/>
              </a:rPr>
              <a:t>Mentoring </a:t>
            </a:r>
            <a:r>
              <a:rPr lang="en-US" sz="4400" b="1" dirty="0">
                <a:latin typeface="Leelawadee" pitchFamily="34" charset="-34"/>
                <a:cs typeface="Leelawadee" pitchFamily="34" charset="-34"/>
              </a:rPr>
              <a:t>– Training – Behavioral Illumination – </a:t>
            </a:r>
            <a:r>
              <a:rPr lang="en-US" sz="4400" b="1" dirty="0" smtClean="0">
                <a:latin typeface="Leelawadee" pitchFamily="34" charset="-34"/>
                <a:cs typeface="Leelawadee" pitchFamily="34" charset="-34"/>
              </a:rPr>
              <a:t>Education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6600" dirty="0" smtClean="0">
                <a:latin typeface="Leelawadee" pitchFamily="34" charset="-34"/>
                <a:cs typeface="Leelawadee" pitchFamily="34" charset="-34"/>
              </a:rPr>
              <a:t>facebook.com/</a:t>
            </a:r>
            <a:r>
              <a:rPr lang="en-US" sz="6600" dirty="0" err="1" smtClean="0">
                <a:latin typeface="Leelawadee" pitchFamily="34" charset="-34"/>
                <a:cs typeface="Leelawadee" pitchFamily="34" charset="-34"/>
              </a:rPr>
              <a:t>Lifeexcels</a:t>
            </a:r>
            <a:endParaRPr lang="en-US" sz="4000" dirty="0" smtClean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26" name="Picture 2" descr="F:\Life Excels\R &amp; D\facebook_1485184082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60" y="1891862"/>
            <a:ext cx="4540469" cy="454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-12241" y="0"/>
            <a:ext cx="21945600" cy="1234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1313010"/>
            <a:ext cx="8566483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HOW </a:t>
            </a:r>
            <a:r>
              <a:rPr lang="en-US" sz="8000" b="1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ICE</a:t>
            </a:r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 WORKS?</a:t>
            </a:r>
          </a:p>
          <a:p>
            <a:endParaRPr lang="en-US" sz="800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 simple test to be attempted Online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  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No Anxiety, Fatigue or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Exam phobia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746260"/>
              </p:ext>
            </p:extLst>
          </p:nvPr>
        </p:nvGraphicFramePr>
        <p:xfrm>
          <a:off x="8909122" y="2362204"/>
          <a:ext cx="12752699" cy="905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57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7"/>
                    </a14:imgEffect>
                    <a14:imgEffect>
                      <a14:colorTemperature colorTemp="10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21945600" cy="12344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078" y="1065750"/>
            <a:ext cx="878305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HOW </a:t>
            </a:r>
            <a:r>
              <a:rPr lang="en-US" sz="8000" b="1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ICE</a:t>
            </a:r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 WORKS?</a:t>
            </a:r>
          </a:p>
          <a:p>
            <a:endParaRPr lang="en-US" sz="800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 simple test to be attempted Online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  </a:t>
            </a:r>
          </a:p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No Anxiety, Fatigue or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Exam phobia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0473" y="7985756"/>
            <a:ext cx="124051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Draw functional imagery of EIQ, ESP &amp; Natural Aptitude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i="1" u="sng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Career Development Modules are based on YOUR Career Profiling </a:t>
            </a:r>
          </a:p>
        </p:txBody>
      </p:sp>
      <p:pic>
        <p:nvPicPr>
          <p:cNvPr id="7" name="Picture 2" descr="G:\In Use\Psy Pics\nlp1.gi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02"/>
          <a:stretch>
            <a:fillRect/>
          </a:stretch>
        </p:blipFill>
        <p:spPr bwMode="auto">
          <a:xfrm>
            <a:off x="9792721" y="1349530"/>
            <a:ext cx="11648382" cy="654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2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24" y="1672463"/>
            <a:ext cx="11761078" cy="9410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8" y="303202"/>
            <a:ext cx="1168224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WHAT A STUDENT EARNS?</a:t>
            </a:r>
          </a:p>
          <a:p>
            <a:endParaRPr lang="en-US" sz="8000" b="1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Career Security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400" dirty="0">
              <a:solidFill>
                <a:schemeClr val="accent5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Healthy Cognition 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400" dirty="0">
              <a:solidFill>
                <a:schemeClr val="accent5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Confidence, Motivation &amp; Energy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400" dirty="0">
              <a:solidFill>
                <a:schemeClr val="accent5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Enhanced Academic &amp; Co-curricular Performance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400" dirty="0">
              <a:solidFill>
                <a:schemeClr val="accent5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Psychosocial 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177963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521" y="616021"/>
            <a:ext cx="10962838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WHAT DO PARENTS GET?</a:t>
            </a:r>
          </a:p>
          <a:p>
            <a:endParaRPr lang="en-US" sz="800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163" indent="-457163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Career Insurance of the child</a:t>
            </a:r>
          </a:p>
          <a:p>
            <a:pPr marL="457163" indent="-457163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Security of their investment</a:t>
            </a:r>
          </a:p>
          <a:p>
            <a:pPr marL="457163" indent="-457163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Empowerment &amp; Freedom</a:t>
            </a:r>
          </a:p>
          <a:p>
            <a:pPr marL="457163" indent="-457163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Socially responsible &amp; mentally grownup children</a:t>
            </a:r>
          </a:p>
          <a:p>
            <a:pPr marL="457163" indent="-457163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Stress free life with peace of mind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198" y="2076524"/>
            <a:ext cx="10648949" cy="8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522" y="543831"/>
            <a:ext cx="13138477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WHAT DO INSTITUTIONS GET?</a:t>
            </a:r>
          </a:p>
          <a:p>
            <a:endParaRPr lang="en-US" sz="80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sz="4000" dirty="0">
              <a:solidFill>
                <a:srgbClr val="00206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11448" indent="-411448">
              <a:lnSpc>
                <a:spcPct val="20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First Mover’s Advantage</a:t>
            </a:r>
          </a:p>
          <a:p>
            <a:pPr marL="411448" indent="-411448">
              <a:lnSpc>
                <a:spcPct val="20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Brand Value Enhancement</a:t>
            </a:r>
          </a:p>
          <a:p>
            <a:pPr marL="411448" indent="-411448">
              <a:lnSpc>
                <a:spcPct val="20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Better Academic Results</a:t>
            </a:r>
          </a:p>
          <a:p>
            <a:pPr marL="411448" indent="-411448">
              <a:lnSpc>
                <a:spcPct val="20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Complimentary Academic Staff Orientations on ICE </a:t>
            </a:r>
          </a:p>
          <a:p>
            <a:pPr marL="411448" indent="-411448">
              <a:lnSpc>
                <a:spcPct val="20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Cost Reduction on Value Addition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3715" y="1286467"/>
            <a:ext cx="9289473" cy="92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893" y="327265"/>
            <a:ext cx="11203466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THE GOVERNING SPIRIT</a:t>
            </a:r>
          </a:p>
          <a:p>
            <a:r>
              <a:rPr lang="en-US" sz="6000" i="1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Neurocognitive Development</a:t>
            </a:r>
          </a:p>
          <a:p>
            <a:endParaRPr lang="en-US" sz="800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US" sz="40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874" indent="-342874">
              <a:lnSpc>
                <a:spcPct val="15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Intellectual Assessment</a:t>
            </a:r>
          </a:p>
          <a:p>
            <a:pPr marL="342874" indent="-342874">
              <a:lnSpc>
                <a:spcPct val="150000"/>
              </a:lnSpc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>
              <a:lnSpc>
                <a:spcPct val="15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Train the Brain Activities</a:t>
            </a:r>
          </a:p>
          <a:p>
            <a:pPr marL="342874" indent="-342874">
              <a:lnSpc>
                <a:spcPct val="150000"/>
              </a:lnSpc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>
              <a:lnSpc>
                <a:spcPct val="150000"/>
              </a:lnSpc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Performance Monitoring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501" y="1716980"/>
            <a:ext cx="10845800" cy="94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2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4" y="1097282"/>
            <a:ext cx="9125473" cy="8430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717" y="567560"/>
            <a:ext cx="13558345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INTELLECTUAL COMPETENCE</a:t>
            </a:r>
          </a:p>
          <a:p>
            <a:endParaRPr lang="en-US" sz="36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Cognitive ability  regulates human behavior, i.e. believes, desires &amp; intentions. Human performance can be optimized by enhancing Intellectual competence.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Train the Brain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Specialized trainings for optimization of neurocognitive potential to achieve 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healthy &amp; stress free lifestyle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with optimized performance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31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7498083" y="4621299"/>
            <a:ext cx="4023360" cy="619751"/>
          </a:xfrm>
          <a:prstGeom prst="roundRect">
            <a:avLst/>
          </a:prstGeom>
          <a:solidFill>
            <a:srgbClr val="43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7" name="Rounded Rectangle 16"/>
          <p:cNvSpPr/>
          <p:nvPr/>
        </p:nvSpPr>
        <p:spPr>
          <a:xfrm>
            <a:off x="13751169" y="3277174"/>
            <a:ext cx="5109211" cy="619751"/>
          </a:xfrm>
          <a:prstGeom prst="roundRect">
            <a:avLst/>
          </a:prstGeom>
          <a:solidFill>
            <a:srgbClr val="43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/>
          </a:p>
        </p:txBody>
      </p:sp>
      <p:sp>
        <p:nvSpPr>
          <p:cNvPr id="18" name="Rounded Rectangle 17"/>
          <p:cNvSpPr/>
          <p:nvPr/>
        </p:nvSpPr>
        <p:spPr>
          <a:xfrm>
            <a:off x="7498080" y="3342505"/>
            <a:ext cx="4023363" cy="554417"/>
          </a:xfrm>
          <a:prstGeom prst="roundRect">
            <a:avLst/>
          </a:prstGeom>
          <a:solidFill>
            <a:srgbClr val="43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/>
          </a:p>
        </p:txBody>
      </p:sp>
      <p:sp>
        <p:nvSpPr>
          <p:cNvPr id="6" name="Oval 5"/>
          <p:cNvSpPr/>
          <p:nvPr/>
        </p:nvSpPr>
        <p:spPr>
          <a:xfrm>
            <a:off x="12944961" y="6183389"/>
            <a:ext cx="6869065" cy="421883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/>
          </a:p>
        </p:txBody>
      </p:sp>
      <p:sp>
        <p:nvSpPr>
          <p:cNvPr id="13" name="Rounded Rectangle 12"/>
          <p:cNvSpPr/>
          <p:nvPr/>
        </p:nvSpPr>
        <p:spPr>
          <a:xfrm>
            <a:off x="12944961" y="9503919"/>
            <a:ext cx="6869064" cy="29960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/>
          </a:p>
        </p:txBody>
      </p:sp>
      <p:sp>
        <p:nvSpPr>
          <p:cNvPr id="7" name="Rectangle 6"/>
          <p:cNvSpPr/>
          <p:nvPr/>
        </p:nvSpPr>
        <p:spPr>
          <a:xfrm>
            <a:off x="7498083" y="3342505"/>
            <a:ext cx="4023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Screening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99779" y="6725024"/>
            <a:ext cx="5360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63" indent="-457163">
              <a:buFont typeface="Arial" charset="0"/>
              <a:buChar char="•"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Success</a:t>
            </a:r>
          </a:p>
          <a:p>
            <a:pPr marL="457163" indent="-457163">
              <a:buFont typeface="Arial" charset="0"/>
              <a:buChar char="•"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Self-regulation</a:t>
            </a:r>
          </a:p>
          <a:p>
            <a:pPr marL="457163" indent="-457163">
              <a:buFont typeface="Arial" charset="0"/>
              <a:buChar char="•"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Attitude &amp; Confidence</a:t>
            </a:r>
          </a:p>
          <a:p>
            <a:pPr marL="457163" indent="-457163">
              <a:buFont typeface="Arial" charset="0"/>
              <a:buChar char="•"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Efficiency &amp; Output</a:t>
            </a:r>
          </a:p>
          <a:p>
            <a:pPr marL="457163" indent="-457163">
              <a:buFont typeface="Arial" charset="0"/>
              <a:buChar char="•"/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Bio safety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751169" y="4645174"/>
            <a:ext cx="5109211" cy="619751"/>
          </a:xfrm>
          <a:prstGeom prst="roundRect">
            <a:avLst/>
          </a:prstGeom>
          <a:solidFill>
            <a:srgbClr val="43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16" name="Rectangle 15"/>
          <p:cNvSpPr/>
          <p:nvPr/>
        </p:nvSpPr>
        <p:spPr>
          <a:xfrm>
            <a:off x="13751169" y="4719254"/>
            <a:ext cx="510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Strengths based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nCBT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8080" y="4686634"/>
            <a:ext cx="402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Peer Support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751169" y="3348462"/>
            <a:ext cx="5109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charset="0"/>
                <a:ea typeface="Myriad Pro" charset="0"/>
                <a:cs typeface="Myriad Pro" charset="0"/>
              </a:rPr>
              <a:t>NCD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08479" y="9637633"/>
            <a:ext cx="6266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Enhanced KM Opportunities </a:t>
            </a:r>
            <a:r>
              <a:rPr lang="en-US" sz="3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Trainings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, Interactive </a:t>
            </a:r>
            <a:r>
              <a:rPr lang="en-US" sz="3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Sessions,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Expeditions 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rPr>
              <a:t>etc.</a:t>
            </a:r>
          </a:p>
        </p:txBody>
      </p:sp>
      <p:cxnSp>
        <p:nvCxnSpPr>
          <p:cNvPr id="26" name="Straight Arrow Connector 25"/>
          <p:cNvCxnSpPr>
            <a:stCxn id="18" idx="3"/>
          </p:cNvCxnSpPr>
          <p:nvPr/>
        </p:nvCxnSpPr>
        <p:spPr>
          <a:xfrm flipV="1">
            <a:off x="11521443" y="3587048"/>
            <a:ext cx="2229728" cy="326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521442" y="4953527"/>
            <a:ext cx="222972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5" idx="0"/>
          </p:cNvCxnSpPr>
          <p:nvPr/>
        </p:nvCxnSpPr>
        <p:spPr>
          <a:xfrm>
            <a:off x="9509760" y="3903785"/>
            <a:ext cx="0" cy="7175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364246" y="5264924"/>
            <a:ext cx="15247" cy="9065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2"/>
            <a:endCxn id="6" idx="2"/>
          </p:cNvCxnSpPr>
          <p:nvPr/>
        </p:nvCxnSpPr>
        <p:spPr>
          <a:xfrm>
            <a:off x="9509761" y="5241049"/>
            <a:ext cx="3435200" cy="30517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379491" y="3903788"/>
            <a:ext cx="0" cy="7413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57203" y="498192"/>
            <a:ext cx="1336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DEVELOPMENT PROCESS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1304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63"/>
            <a:ext cx="21945600" cy="1234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7" y="567897"/>
            <a:ext cx="8592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FOR ALL OF US</a:t>
            </a:r>
          </a:p>
          <a:p>
            <a:endParaRPr lang="en-US" sz="4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Intellectual Assessments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Cognitive Development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Training &amp;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33" y="8369836"/>
            <a:ext cx="617269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Relationship Profiling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567" y="10594345"/>
            <a:ext cx="50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Learning Profiles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60" y="9519309"/>
            <a:ext cx="617269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Personality Profiling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460" y="7131235"/>
            <a:ext cx="617269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Career Profiling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396" y="6047787"/>
            <a:ext cx="50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Aptitude Sensing</a:t>
            </a:r>
          </a:p>
        </p:txBody>
      </p:sp>
    </p:spTree>
    <p:extLst>
      <p:ext uri="{BB962C8B-B14F-4D97-AF65-F5344CB8AC3E}">
        <p14:creationId xmlns:p14="http://schemas.microsoft.com/office/powerpoint/2010/main" val="34664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ZQ\Website\MML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130" y="3338134"/>
            <a:ext cx="2755526" cy="328367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Musuab!\Desktop\P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2828" y="3646565"/>
            <a:ext cx="3604359" cy="28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Musuab!\Desktop\USMS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8233" y="8980933"/>
            <a:ext cx="2403997" cy="29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9007" y="6741900"/>
            <a:ext cx="3499945" cy="2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Musuab!\Desktop\LOGO\downloa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4461" y="6063877"/>
            <a:ext cx="3822726" cy="22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usuab!\Desktop\1465405_225975940896261_1279051147_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129" y="7370074"/>
            <a:ext cx="2411377" cy="32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Musuab!\Desktop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934" y="6741901"/>
            <a:ext cx="2612162" cy="248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84" y="4234174"/>
            <a:ext cx="1926725" cy="21981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vivagogy.com/wp-content/uploads/2016/11/sm-Vivagogy-Blue-RGB-no-tag-72dp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921" y="1164953"/>
            <a:ext cx="3496419" cy="11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035" y="1038829"/>
            <a:ext cx="1955800" cy="2607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83" y="917140"/>
            <a:ext cx="3697919" cy="1864367"/>
          </a:xfrm>
          <a:prstGeom prst="rect">
            <a:avLst/>
          </a:prstGeom>
        </p:spPr>
      </p:pic>
      <p:pic>
        <p:nvPicPr>
          <p:cNvPr id="25" name="Picture 3" descr="F:\KE\LOGO's\WINBROOK-LH-01 cop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3038" y="200770"/>
            <a:ext cx="2290224" cy="32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1319641" y="8628399"/>
            <a:ext cx="3752193" cy="3257362"/>
            <a:chOff x="5791200" y="3162121"/>
            <a:chExt cx="1485900" cy="845105"/>
          </a:xfrm>
        </p:grpSpPr>
        <p:pic>
          <p:nvPicPr>
            <p:cNvPr id="27" name="Picture 9" descr="C:\Users\Musuab!\Desktop\ICC AUH.jpe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593" y="3162121"/>
              <a:ext cx="1087112" cy="7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791200" y="3883009"/>
              <a:ext cx="1485900" cy="12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99" dirty="0"/>
                <a:t>Islamic Cultural Center Abu Dhabi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7" y="9331940"/>
            <a:ext cx="4245010" cy="2780367"/>
          </a:xfrm>
          <a:prstGeom prst="rect">
            <a:avLst/>
          </a:prstGeom>
        </p:spPr>
      </p:pic>
      <p:pic>
        <p:nvPicPr>
          <p:cNvPr id="1026" name="Picture 2" descr="C:\Users\deli5#\Downloads\IMG_4426 (1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33" y="3454310"/>
            <a:ext cx="1963207" cy="29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0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21945600" cy="12344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4703" y="9586292"/>
            <a:ext cx="1798119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'The question is not what you look at, but what you see.’</a:t>
            </a:r>
          </a:p>
          <a:p>
            <a:endParaRPr lang="en-US" sz="480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r"/>
            <a:r>
              <a:rPr lang="en-US" sz="32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Henry David Thoreau</a:t>
            </a:r>
          </a:p>
        </p:txBody>
      </p:sp>
    </p:spTree>
    <p:extLst>
      <p:ext uri="{BB962C8B-B14F-4D97-AF65-F5344CB8AC3E}">
        <p14:creationId xmlns:p14="http://schemas.microsoft.com/office/powerpoint/2010/main" val="9502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12327" y="-2007523"/>
            <a:ext cx="184731" cy="650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28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24064" y="9129580"/>
            <a:ext cx="2196966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 err="1" smtClean="0"/>
              <a:t>Bulding</a:t>
            </a:r>
            <a:r>
              <a:rPr lang="en-US" sz="5400" dirty="0" smtClean="0"/>
              <a:t> No:107, 3</a:t>
            </a:r>
            <a:r>
              <a:rPr lang="en-US" sz="5400" baseline="30000" dirty="0" smtClean="0"/>
              <a:t>rd</a:t>
            </a:r>
            <a:r>
              <a:rPr lang="en-US" sz="5400" dirty="0" smtClean="0"/>
              <a:t> Floor, Commercial Broadway, Phase </a:t>
            </a:r>
            <a:r>
              <a:rPr lang="en-US" sz="5400" dirty="0" err="1" smtClean="0"/>
              <a:t>viii,D.H.A</a:t>
            </a:r>
            <a:r>
              <a:rPr lang="en-US" sz="5400" dirty="0" smtClean="0"/>
              <a:t>. </a:t>
            </a:r>
            <a:r>
              <a:rPr lang="en-US" sz="5400" dirty="0" smtClean="0"/>
              <a:t>Lahore </a:t>
            </a:r>
            <a:endParaRPr lang="en-US" sz="4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24064" y="9967780"/>
            <a:ext cx="2196966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Contact: 0092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334 4634458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F:\Life Excels\R &amp; D\facebook_1485184082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38" y="2270234"/>
            <a:ext cx="5108028" cy="510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21945600" cy="12344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705" y="399456"/>
            <a:ext cx="12789143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88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WHAT IS INTELLECT?</a:t>
            </a:r>
          </a:p>
          <a:p>
            <a:pPr algn="justLow"/>
            <a:endParaRPr lang="en-US" sz="88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justLow"/>
            <a:endParaRPr lang="en-US" sz="44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Ability of mental faculties with respect to the growth of human brain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Another school of thought calls it “lifespan mental development” or brainpower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Ability of human to think, perceive, analyze, interpret &amp; express</a:t>
            </a:r>
          </a:p>
          <a:p>
            <a:pPr marL="342874" indent="-342874" algn="justLow">
              <a:buFont typeface="Arial" charset="0"/>
              <a:buChar char="•"/>
            </a:pP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74" indent="-342874" algn="justLow">
              <a:buFont typeface="Arial" charset="0"/>
              <a:buChar char="•"/>
            </a:pP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Intellect refers to Cognitive Functions of Human Brain</a:t>
            </a:r>
          </a:p>
        </p:txBody>
      </p:sp>
    </p:spTree>
    <p:extLst>
      <p:ext uri="{BB962C8B-B14F-4D97-AF65-F5344CB8AC3E}">
        <p14:creationId xmlns:p14="http://schemas.microsoft.com/office/powerpoint/2010/main" val="20347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21933827" cy="12344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1" y="1097283"/>
            <a:ext cx="19607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54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COGNITIVE FUNCTIONS OF BRAIN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71602" y="5661916"/>
            <a:ext cx="428548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looking at words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07137" y="5235453"/>
            <a:ext cx="438408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4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listening to words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46514" y="9819268"/>
            <a:ext cx="3876318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4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speaking words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463052" y="9850045"/>
            <a:ext cx="478855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thinking about words</a:t>
            </a:r>
          </a:p>
        </p:txBody>
      </p:sp>
      <p:pic>
        <p:nvPicPr>
          <p:cNvPr id="20" name="Picture 5" descr="looking at word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2" b="-1"/>
          <a:stretch/>
        </p:blipFill>
        <p:spPr bwMode="auto">
          <a:xfrm>
            <a:off x="1371601" y="2342513"/>
            <a:ext cx="4285491" cy="298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listening to word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6632008" y="2342513"/>
            <a:ext cx="4363730" cy="298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speaking wor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2" y="7062912"/>
            <a:ext cx="4285492" cy="284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thinking about word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008" y="7062912"/>
            <a:ext cx="4356399" cy="28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2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19" y="618565"/>
            <a:ext cx="11700781" cy="11461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1055" y="5387371"/>
            <a:ext cx="101975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6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'Education is not the learning of facts, but the training of the mind to think.'</a:t>
            </a:r>
            <a:endParaRPr lang="en-US" sz="32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8087" y="4651513"/>
            <a:ext cx="184731" cy="32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3" dirty="0"/>
          </a:p>
        </p:txBody>
      </p:sp>
    </p:spTree>
    <p:extLst>
      <p:ext uri="{BB962C8B-B14F-4D97-AF65-F5344CB8AC3E}">
        <p14:creationId xmlns:p14="http://schemas.microsoft.com/office/powerpoint/2010/main" val="54265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21945600" cy="12344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081" y="399454"/>
            <a:ext cx="13210666" cy="1148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base"/>
            <a:r>
              <a:rPr lang="en-US" sz="72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WHY </a:t>
            </a:r>
            <a:r>
              <a:rPr lang="en-US" sz="7200" b="1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ICE</a:t>
            </a:r>
            <a:r>
              <a:rPr lang="en-US" sz="72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?</a:t>
            </a:r>
          </a:p>
          <a:p>
            <a:pPr algn="justLow" fontAlgn="base"/>
            <a:endParaRPr lang="en-US" sz="72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justLow" fontAlgn="base"/>
            <a:endParaRPr lang="en-GB" sz="3600" b="1" dirty="0">
              <a:solidFill>
                <a:schemeClr val="accent5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Helps </a:t>
            </a:r>
            <a:r>
              <a:rPr lang="en-GB" sz="40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STUDENTS</a:t>
            </a: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know their natural aptitude</a:t>
            </a:r>
          </a:p>
          <a:p>
            <a:pPr marL="457163" indent="-457163" fontAlgn="base">
              <a:buFont typeface="Arial" charset="0"/>
              <a:buChar char="•"/>
            </a:pPr>
            <a:endParaRPr lang="en-GB" sz="40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Individual Learning Profiles &amp; Career Profiles</a:t>
            </a:r>
          </a:p>
          <a:p>
            <a:pPr marL="457163" indent="-457163" fontAlgn="base">
              <a:buFont typeface="Arial" charset="0"/>
              <a:buChar char="•"/>
            </a:pPr>
            <a:endParaRPr lang="en-GB" sz="40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Develops &amp; maintains </a:t>
            </a:r>
            <a:r>
              <a:rPr lang="en-GB" sz="40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Healthy Cognition</a:t>
            </a:r>
          </a:p>
          <a:p>
            <a:pPr fontAlgn="base"/>
            <a:endParaRPr lang="en-GB" sz="40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Empowers </a:t>
            </a:r>
            <a:r>
              <a:rPr lang="en-GB" sz="40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PARENTS</a:t>
            </a: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to take “clear” decisions on </a:t>
            </a:r>
            <a:r>
              <a:rPr lang="en-GB" sz="40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Child’s Future</a:t>
            </a:r>
          </a:p>
          <a:p>
            <a:pPr marL="457163" indent="-457163" fontAlgn="base">
              <a:buFont typeface="Arial" charset="0"/>
              <a:buChar char="•"/>
            </a:pPr>
            <a:endParaRPr lang="en-GB" sz="40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Secures their investment &amp; brings Peace of Mind</a:t>
            </a:r>
          </a:p>
          <a:p>
            <a:pPr marL="457163" indent="-457163" fontAlgn="base">
              <a:buFont typeface="Arial" charset="0"/>
              <a:buChar char="•"/>
            </a:pPr>
            <a:endParaRPr lang="en-GB" sz="40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Helps </a:t>
            </a:r>
            <a:r>
              <a:rPr lang="en-GB" sz="40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INSTITUTIONS</a:t>
            </a: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improve their </a:t>
            </a:r>
            <a:r>
              <a:rPr lang="en-GB" sz="40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Academic Quality</a:t>
            </a:r>
          </a:p>
          <a:p>
            <a:pPr marL="457163" indent="-457163" fontAlgn="base">
              <a:buFont typeface="Arial" charset="0"/>
              <a:buChar char="•"/>
            </a:pPr>
            <a:endParaRPr lang="en-GB" sz="40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fontAlgn="base">
              <a:buFont typeface="Arial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Enhances stakeholders contribution to Student’s Wellbeing</a:t>
            </a:r>
          </a:p>
        </p:txBody>
      </p:sp>
    </p:spTree>
    <p:extLst>
      <p:ext uri="{BB962C8B-B14F-4D97-AF65-F5344CB8AC3E}">
        <p14:creationId xmlns:p14="http://schemas.microsoft.com/office/powerpoint/2010/main" val="102422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18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21945600" cy="12344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269" y="591958"/>
            <a:ext cx="9802281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80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OBJECTIVES OF </a:t>
            </a:r>
            <a:r>
              <a:rPr lang="en-US" sz="8000" b="1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ICE</a:t>
            </a:r>
          </a:p>
          <a:p>
            <a:pPr algn="justLow"/>
            <a:endParaRPr lang="en-US" sz="80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justLow"/>
            <a:endParaRPr lang="en-US" sz="40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163" indent="-457163" algn="justLow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Neurosensory Liveliness</a:t>
            </a:r>
          </a:p>
          <a:p>
            <a:pPr marL="457163" indent="-457163" algn="justLow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algn="justLow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Scholastic Development</a:t>
            </a:r>
          </a:p>
          <a:p>
            <a:pPr marL="457163" indent="-457163" algn="justLow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algn="justLow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Behavioral Enlightenment</a:t>
            </a:r>
          </a:p>
          <a:p>
            <a:pPr marL="457163" indent="-457163" algn="justLow">
              <a:buFont typeface="Arial" charset="0"/>
              <a:buChar char="•"/>
            </a:pP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63" indent="-457163" algn="justLow">
              <a:buFont typeface="Arial" charset="0"/>
              <a:buChar char="•"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Transformation Through Enlightened Genius </a:t>
            </a:r>
          </a:p>
          <a:p>
            <a:pPr marL="457163" indent="-457163" algn="justLow">
              <a:buFont typeface="Arial" charset="0"/>
              <a:buChar char="•"/>
            </a:pP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  <a14:imgEffect>
                      <a14:colorTemperature colorTemp="53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21945600" cy="12344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1" y="1097281"/>
            <a:ext cx="90236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600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FOCUSED AREAS OF </a:t>
            </a:r>
            <a:r>
              <a:rPr lang="en-GB" sz="6600" b="1" dirty="0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ICE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97856"/>
              </p:ext>
            </p:extLst>
          </p:nvPr>
        </p:nvGraphicFramePr>
        <p:xfrm>
          <a:off x="599089" y="3025556"/>
          <a:ext cx="20793057" cy="842020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45045"/>
                <a:gridCol w="6886159"/>
                <a:gridCol w="6661853"/>
              </a:tblGrid>
              <a:tr h="8420209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endParaRPr lang="en-US" sz="36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NEUROCOGNITIVE</a:t>
                      </a:r>
                    </a:p>
                    <a:p>
                      <a:pPr algn="ctr"/>
                      <a:endParaRPr lang="en-US" sz="40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Info Processing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Memory Functions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Attentiveness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Motor</a:t>
                      </a:r>
                      <a:r>
                        <a:rPr lang="en-US" sz="4000" b="0" baseline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 Controls</a:t>
                      </a:r>
                    </a:p>
                    <a:p>
                      <a:pPr algn="ctr"/>
                      <a:endParaRPr lang="en-US" sz="4000" b="0" baseline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baseline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Perception</a:t>
                      </a:r>
                      <a:endParaRPr lang="en-US" sz="4000" b="0" baseline="0" dirty="0" smtClean="0">
                        <a:solidFill>
                          <a:schemeClr val="bg1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143811" marR="143811" marT="71905" marB="71905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endParaRPr lang="en-US" sz="36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SCHOLASTIC</a:t>
                      </a:r>
                    </a:p>
                    <a:p>
                      <a:pPr algn="ctr"/>
                      <a:endParaRPr lang="en-US" sz="40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Intelligence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Creativity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Confidence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Decision</a:t>
                      </a:r>
                      <a:r>
                        <a:rPr lang="en-US" sz="4000" b="0" baseline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 Reaching</a:t>
                      </a:r>
                    </a:p>
                    <a:p>
                      <a:pPr algn="ctr"/>
                      <a:endParaRPr lang="en-US" sz="4000" b="0" baseline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baseline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Task Management</a:t>
                      </a:r>
                      <a:endParaRPr lang="en-US" sz="4000" b="0" baseline="0" dirty="0" smtClean="0">
                        <a:solidFill>
                          <a:schemeClr val="bg1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143811" marR="143811" marT="71905" marB="71905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endParaRPr lang="en-US" sz="36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BEHAVIORAL</a:t>
                      </a:r>
                    </a:p>
                    <a:p>
                      <a:pPr algn="ctr"/>
                      <a:endParaRPr lang="en-US" sz="400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Rational</a:t>
                      </a:r>
                      <a:r>
                        <a:rPr lang="en-US" sz="4000" b="0" baseline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 Emotive</a:t>
                      </a:r>
                    </a:p>
                    <a:p>
                      <a:pPr algn="ctr"/>
                      <a:endParaRPr lang="en-US" sz="4000" b="0" baseline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baseline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Socio-dynamic</a:t>
                      </a:r>
                    </a:p>
                    <a:p>
                      <a:pPr algn="ctr"/>
                      <a:endParaRPr lang="en-US" sz="4000" b="0" baseline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Group Chemistry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Citizenship</a:t>
                      </a:r>
                    </a:p>
                    <a:p>
                      <a:pPr algn="ctr"/>
                      <a:endParaRPr lang="en-US" sz="4000" b="0" dirty="0" smtClean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  <a:p>
                      <a:pPr algn="ctr"/>
                      <a:r>
                        <a:rPr lang="en-US" sz="4000" b="0" dirty="0" smtClean="0">
                          <a:latin typeface="Myriad Pro" charset="0"/>
                          <a:ea typeface="Myriad Pro" charset="0"/>
                          <a:cs typeface="Myriad Pro" charset="0"/>
                        </a:rPr>
                        <a:t>Leadership</a:t>
                      </a:r>
                      <a:endParaRPr lang="en-US" sz="4000" b="0" dirty="0" smtClean="0">
                        <a:solidFill>
                          <a:schemeClr val="bg1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143811" marR="143811" marT="71905" marB="719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19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"/>
            <a:ext cx="21945600" cy="12344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959" y="1936123"/>
            <a:ext cx="116205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6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Guaranteed success to everyone as each individual possesses original ability &amp; talent to become a “professional” in the field of its unique giftedness called “natural tendency” or aptitude.</a:t>
            </a:r>
          </a:p>
        </p:txBody>
      </p:sp>
    </p:spTree>
    <p:extLst>
      <p:ext uri="{BB962C8B-B14F-4D97-AF65-F5344CB8AC3E}">
        <p14:creationId xmlns:p14="http://schemas.microsoft.com/office/powerpoint/2010/main" val="42253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502</Words>
  <Application>Microsoft Office PowerPoint</Application>
  <PresentationFormat>Custom</PresentationFormat>
  <Paragraphs>201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deli5#</cp:lastModifiedBy>
  <cp:revision>338</cp:revision>
  <cp:lastPrinted>2017-01-15T00:11:49Z</cp:lastPrinted>
  <dcterms:created xsi:type="dcterms:W3CDTF">2017-01-05T22:46:09Z</dcterms:created>
  <dcterms:modified xsi:type="dcterms:W3CDTF">2018-09-08T08:03:15Z</dcterms:modified>
</cp:coreProperties>
</file>