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" y="1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B9829-BB5F-4186-A64E-0C9EFC43AE72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586DAA-C070-4B07-BA62-915BA98A8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250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586DAA-C070-4B07-BA62-915BA98A8F9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748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10C31-A5F6-4121-A662-135DEB828319}" type="datetime1">
              <a:rPr lang="en-US" smtClean="0"/>
              <a:t>12/29/2019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www.zymologylabs.com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B486-B4F8-4254-875B-3888840A8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712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B0939-7455-4450-9F98-7B2E6A17DFBC}" type="datetime1">
              <a:rPr lang="en-US" smtClean="0"/>
              <a:t>12/29/2019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www.zymologylabs.com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B486-B4F8-4254-875B-3888840A8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31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78C1D-3AD5-4709-A1F4-B669DFCAE809}" type="datetime1">
              <a:rPr lang="en-US" smtClean="0"/>
              <a:t>12/29/2019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www.zymologylabs.com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B486-B4F8-4254-875B-3888840A8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3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B694-352E-48DD-AD97-A9E0FFCA49F5}" type="datetime1">
              <a:rPr lang="en-US" smtClean="0"/>
              <a:t>12/29/2019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www.zymologylabs.com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B486-B4F8-4254-875B-3888840A8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802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CB896-3DB1-45B1-8EF8-427EB1C5C6B7}" type="datetime1">
              <a:rPr lang="en-US" smtClean="0"/>
              <a:t>12/29/2019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www.zymologylabs.com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B486-B4F8-4254-875B-3888840A8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901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EA54C-B8C5-4115-A6B2-E34DF25B18F6}" type="datetime1">
              <a:rPr lang="en-US" smtClean="0"/>
              <a:t>12/29/2019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www.zymologylabs.com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B486-B4F8-4254-875B-3888840A8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562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9E739-F755-4E60-852B-0E477D23B678}" type="datetime1">
              <a:rPr lang="en-US" smtClean="0"/>
              <a:t>12/29/2019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www.zymologylabs.com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B486-B4F8-4254-875B-3888840A8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274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449A7-3FF8-4129-92BA-D0B869E326BB}" type="datetime1">
              <a:rPr lang="en-US" smtClean="0"/>
              <a:t>12/29/2019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www.zymologylabs.com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B486-B4F8-4254-875B-3888840A8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683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42729-8DDE-4492-81B0-A062E30806DE}" type="datetime1">
              <a:rPr lang="en-US" smtClean="0"/>
              <a:t>12/29/2019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www.zymologylabs.com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B486-B4F8-4254-875B-3888840A8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120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8969A-85B0-4072-919A-1E07677DBEDC}" type="datetime1">
              <a:rPr lang="en-US" smtClean="0"/>
              <a:t>12/29/2019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www.zymologylabs.com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B486-B4F8-4254-875B-3888840A8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665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03F05-F5D3-4673-8C18-451DF03615C0}" type="datetime1">
              <a:rPr lang="en-US" smtClean="0"/>
              <a:t>12/29/2019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www.zymologylabs.com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B486-B4F8-4254-875B-3888840A8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382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BB461-ED7D-45C7-9150-0EDA6BAC1FBE}" type="datetime1">
              <a:rPr lang="en-US" smtClean="0"/>
              <a:t>12/29/2019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www.zymologylabs.com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1B486-B4F8-4254-875B-3888840A8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71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Calculations - Volume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529542"/>
            <a:ext cx="10515600" cy="464742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_____ ° Plato wort  x  </a:t>
            </a:r>
            <a:r>
              <a:rPr lang="en-US" u="sng" dirty="0"/>
              <a:t> 1x10</a:t>
            </a:r>
            <a:r>
              <a:rPr lang="en-US" u="sng" baseline="30000" dirty="0"/>
              <a:t>6</a:t>
            </a:r>
            <a:r>
              <a:rPr lang="en-US" u="sng" dirty="0"/>
              <a:t> viable cells/mL wort </a:t>
            </a:r>
            <a:r>
              <a:rPr lang="en-US" dirty="0"/>
              <a:t>   =   viable cells/mL wort </a:t>
            </a:r>
            <a:r>
              <a:rPr lang="en-US" dirty="0" smtClean="0"/>
              <a:t>= </a:t>
            </a:r>
            <a:r>
              <a:rPr lang="en-US" u="sng" dirty="0" smtClean="0"/>
              <a:t>		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/>
              <a:t>	</a:t>
            </a:r>
            <a:r>
              <a:rPr lang="en-US" dirty="0" smtClean="0"/>
              <a:t>             1° Plato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_____ </a:t>
            </a:r>
            <a:r>
              <a:rPr lang="en-US" dirty="0" err="1"/>
              <a:t>bbl</a:t>
            </a:r>
            <a:r>
              <a:rPr lang="en-US" dirty="0"/>
              <a:t> wort  x  </a:t>
            </a:r>
            <a:r>
              <a:rPr lang="en-US" u="sng" dirty="0"/>
              <a:t> 117.35L wort </a:t>
            </a:r>
            <a:r>
              <a:rPr lang="en-US" dirty="0"/>
              <a:t>  x  </a:t>
            </a:r>
            <a:r>
              <a:rPr lang="en-US" u="sng" dirty="0"/>
              <a:t> 1000mL wort </a:t>
            </a:r>
            <a:r>
              <a:rPr lang="en-US" dirty="0"/>
              <a:t>  x  </a:t>
            </a:r>
            <a:r>
              <a:rPr lang="en-US" u="sng" dirty="0"/>
              <a:t> viable cells </a:t>
            </a:r>
            <a:r>
              <a:rPr lang="en-US" dirty="0"/>
              <a:t>   =   total cells needed  =  </a:t>
            </a:r>
            <a:r>
              <a:rPr lang="en-US" u="sng" dirty="0"/>
              <a:t>	___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               </a:t>
            </a:r>
            <a:r>
              <a:rPr lang="en-US" dirty="0" smtClean="0"/>
              <a:t> </a:t>
            </a:r>
            <a:r>
              <a:rPr lang="en-US" dirty="0"/>
              <a:t>1bbl wort	        </a:t>
            </a:r>
            <a:r>
              <a:rPr lang="en-US" dirty="0" smtClean="0"/>
              <a:t>1L </a:t>
            </a:r>
            <a:r>
              <a:rPr lang="en-US" dirty="0"/>
              <a:t>wort              mL wort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u="sng" dirty="0"/>
              <a:t>    (average # cells counted)(5)(dilution)  </a:t>
            </a:r>
            <a:r>
              <a:rPr lang="en-US" dirty="0"/>
              <a:t>   =   yeast cells/mL of slurry  =  </a:t>
            </a:r>
            <a:r>
              <a:rPr lang="en-US" u="sng" dirty="0"/>
              <a:t>	_________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Chamber volume (0.0001mL</a:t>
            </a:r>
            <a:r>
              <a:rPr lang="en-US" baseline="30000" dirty="0"/>
              <a:t>3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u="sng" dirty="0"/>
              <a:t>Total cells needed			 </a:t>
            </a:r>
            <a:r>
              <a:rPr lang="en-US" dirty="0"/>
              <a:t>     =   mL yeast slurry required =  </a:t>
            </a:r>
            <a:r>
              <a:rPr lang="en-US" u="sng" dirty="0"/>
              <a:t>		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Yeast cells/mL of slurry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Convert to gallons</a:t>
            </a:r>
          </a:p>
          <a:p>
            <a:pPr marL="0" indent="0">
              <a:buNone/>
            </a:pPr>
            <a:r>
              <a:rPr lang="en-US" dirty="0"/>
              <a:t>		mL slurry   x   </a:t>
            </a:r>
            <a:r>
              <a:rPr lang="en-US" u="sng" dirty="0"/>
              <a:t>   1gal slurry   </a:t>
            </a:r>
            <a:r>
              <a:rPr lang="en-US" dirty="0"/>
              <a:t>    =   gal slurry  =  </a:t>
            </a:r>
            <a:r>
              <a:rPr lang="en-US" u="sng" dirty="0"/>
              <a:t>		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		   </a:t>
            </a:r>
            <a:r>
              <a:rPr lang="en-US" dirty="0" smtClean="0"/>
              <a:t>3785 </a:t>
            </a:r>
            <a:r>
              <a:rPr lang="en-US" dirty="0"/>
              <a:t>mL slurry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www.zymologylabs.com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623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Calculations - Weight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529542"/>
            <a:ext cx="10515600" cy="464742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_____ ° Plato wort  x  </a:t>
            </a:r>
            <a:r>
              <a:rPr lang="en-US" u="sng" dirty="0"/>
              <a:t> 1x10</a:t>
            </a:r>
            <a:r>
              <a:rPr lang="en-US" u="sng" baseline="30000" dirty="0"/>
              <a:t>6</a:t>
            </a:r>
            <a:r>
              <a:rPr lang="en-US" u="sng" dirty="0"/>
              <a:t> viable </a:t>
            </a:r>
            <a:r>
              <a:rPr lang="en-US" u="sng" dirty="0" smtClean="0"/>
              <a:t>cells/g </a:t>
            </a:r>
            <a:r>
              <a:rPr lang="en-US" u="sng" dirty="0"/>
              <a:t>wort </a:t>
            </a:r>
            <a:r>
              <a:rPr lang="en-US" dirty="0"/>
              <a:t>   =   </a:t>
            </a:r>
            <a:r>
              <a:rPr lang="en-US" dirty="0" smtClean="0"/>
              <a:t>viable cells/mL </a:t>
            </a:r>
            <a:r>
              <a:rPr lang="en-US" dirty="0"/>
              <a:t>wort </a:t>
            </a:r>
            <a:r>
              <a:rPr lang="en-US" dirty="0" smtClean="0"/>
              <a:t>= </a:t>
            </a:r>
            <a:r>
              <a:rPr lang="en-US" u="sng" dirty="0" smtClean="0"/>
              <a:t>		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/>
              <a:t>	</a:t>
            </a:r>
            <a:r>
              <a:rPr lang="en-US" dirty="0" smtClean="0"/>
              <a:t>             1° Plato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_____ </a:t>
            </a:r>
            <a:r>
              <a:rPr lang="en-US" dirty="0" err="1"/>
              <a:t>bbl</a:t>
            </a:r>
            <a:r>
              <a:rPr lang="en-US" dirty="0"/>
              <a:t> wort  x  </a:t>
            </a:r>
            <a:r>
              <a:rPr lang="en-US" u="sng" dirty="0"/>
              <a:t> 117.35L wort </a:t>
            </a:r>
            <a:r>
              <a:rPr lang="en-US" dirty="0"/>
              <a:t>  x  </a:t>
            </a:r>
            <a:r>
              <a:rPr lang="en-US" u="sng" dirty="0"/>
              <a:t> 1000mL wort </a:t>
            </a:r>
            <a:r>
              <a:rPr lang="en-US" dirty="0"/>
              <a:t>  x  </a:t>
            </a:r>
            <a:r>
              <a:rPr lang="en-US" u="sng" dirty="0"/>
              <a:t> viable cells </a:t>
            </a:r>
            <a:r>
              <a:rPr lang="en-US" dirty="0"/>
              <a:t>   =   total cells needed  =  </a:t>
            </a:r>
            <a:r>
              <a:rPr lang="en-US" u="sng" dirty="0"/>
              <a:t>	___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               </a:t>
            </a:r>
            <a:r>
              <a:rPr lang="en-US" dirty="0" smtClean="0"/>
              <a:t> </a:t>
            </a:r>
            <a:r>
              <a:rPr lang="en-US" dirty="0"/>
              <a:t>1bbl wort	        </a:t>
            </a:r>
            <a:r>
              <a:rPr lang="en-US" dirty="0" smtClean="0"/>
              <a:t>1L </a:t>
            </a:r>
            <a:r>
              <a:rPr lang="en-US" dirty="0"/>
              <a:t>wort              mL wort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u="sng" dirty="0"/>
              <a:t>    (average # cells counted)(5)(dilution)  </a:t>
            </a:r>
            <a:r>
              <a:rPr lang="en-US" dirty="0"/>
              <a:t>   =   yeast </a:t>
            </a:r>
            <a:r>
              <a:rPr lang="en-US" dirty="0" smtClean="0"/>
              <a:t>cells/g </a:t>
            </a:r>
            <a:r>
              <a:rPr lang="en-US" dirty="0"/>
              <a:t>of slurry  =  </a:t>
            </a:r>
            <a:r>
              <a:rPr lang="en-US" u="sng" dirty="0"/>
              <a:t>	_________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Chamber volume (0.0001mL</a:t>
            </a:r>
            <a:r>
              <a:rPr lang="en-US" baseline="30000" dirty="0"/>
              <a:t>3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u="sng" dirty="0"/>
              <a:t>Total cells needed			 </a:t>
            </a:r>
            <a:r>
              <a:rPr lang="en-US" dirty="0"/>
              <a:t>     =   </a:t>
            </a:r>
            <a:r>
              <a:rPr lang="en-US" dirty="0" smtClean="0"/>
              <a:t>g yeast </a:t>
            </a:r>
            <a:r>
              <a:rPr lang="en-US" dirty="0"/>
              <a:t>slurry required =  </a:t>
            </a:r>
            <a:r>
              <a:rPr lang="en-US" u="sng" dirty="0"/>
              <a:t>		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Yeast </a:t>
            </a:r>
            <a:r>
              <a:rPr lang="en-US" dirty="0" smtClean="0"/>
              <a:t>cells/g </a:t>
            </a:r>
            <a:r>
              <a:rPr lang="en-US" dirty="0"/>
              <a:t>of slurry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Convert to </a:t>
            </a:r>
            <a:r>
              <a:rPr lang="en-US" dirty="0" smtClean="0"/>
              <a:t>pounds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	g slurry   x   </a:t>
            </a:r>
            <a:r>
              <a:rPr lang="en-US" u="sng" dirty="0"/>
              <a:t>1lb slurry </a:t>
            </a:r>
            <a:r>
              <a:rPr lang="en-US" dirty="0"/>
              <a:t>  =   </a:t>
            </a:r>
            <a:r>
              <a:rPr lang="en-US" dirty="0" err="1"/>
              <a:t>lbs</a:t>
            </a:r>
            <a:r>
              <a:rPr lang="en-US" dirty="0"/>
              <a:t> slurry </a:t>
            </a:r>
          </a:p>
          <a:p>
            <a:pPr marL="0" indent="0">
              <a:buNone/>
            </a:pPr>
            <a:r>
              <a:rPr lang="en-US" dirty="0"/>
              <a:t>              </a:t>
            </a:r>
            <a:r>
              <a:rPr lang="en-US" dirty="0" smtClean="0"/>
              <a:t>                                               </a:t>
            </a:r>
            <a:r>
              <a:rPr lang="en-US" dirty="0"/>
              <a:t>453.592 g slurry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www.zymologylabs.com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5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7159" y="1606033"/>
            <a:ext cx="3974808" cy="361814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6465" y="1606033"/>
            <a:ext cx="3984173" cy="3626928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www.zymologylabs.com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495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75855"/>
            <a:ext cx="10515600" cy="540110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Pitch Rate Example:</a:t>
            </a:r>
          </a:p>
          <a:p>
            <a:pPr marL="0" indent="0">
              <a:buNone/>
            </a:pPr>
            <a:r>
              <a:rPr lang="en-US" dirty="0" smtClean="0"/>
              <a:t>For </a:t>
            </a:r>
            <a:r>
              <a:rPr lang="en-US" dirty="0"/>
              <a:t>a 12 °P beer you would need 12,000,000 viable cells/mL wort </a:t>
            </a:r>
          </a:p>
          <a:p>
            <a:pPr marL="0" indent="0">
              <a:buNone/>
            </a:pPr>
            <a:r>
              <a:rPr lang="de-DE" dirty="0"/>
              <a:t>12 x </a:t>
            </a:r>
            <a:r>
              <a:rPr lang="de-DE" u="sng" dirty="0"/>
              <a:t>1x10</a:t>
            </a:r>
            <a:r>
              <a:rPr lang="de-DE" u="sng" baseline="30000" dirty="0"/>
              <a:t>6</a:t>
            </a:r>
            <a:r>
              <a:rPr lang="de-DE" u="sng" dirty="0"/>
              <a:t> viable cells/mL wort </a:t>
            </a:r>
            <a:r>
              <a:rPr lang="de-DE" dirty="0"/>
              <a:t>= 12,000,000 viable cells/mL wort </a:t>
            </a:r>
          </a:p>
          <a:p>
            <a:pPr marL="0" indent="0">
              <a:buNone/>
            </a:pPr>
            <a:r>
              <a:rPr lang="en-US" dirty="0" smtClean="0"/>
              <a:t>		1</a:t>
            </a:r>
            <a:r>
              <a:rPr lang="en-US" dirty="0"/>
              <a:t>° Plato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Total cells needed: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bbls</a:t>
            </a:r>
            <a:r>
              <a:rPr lang="en-US" dirty="0" smtClean="0"/>
              <a:t> </a:t>
            </a:r>
            <a:r>
              <a:rPr lang="en-US" dirty="0"/>
              <a:t>wort x </a:t>
            </a:r>
            <a:r>
              <a:rPr lang="en-US" u="sng" dirty="0"/>
              <a:t>117.35L wort </a:t>
            </a:r>
            <a:r>
              <a:rPr lang="en-US" dirty="0"/>
              <a:t>x </a:t>
            </a:r>
            <a:r>
              <a:rPr lang="en-US" u="sng" dirty="0"/>
              <a:t>1000mL wort</a:t>
            </a:r>
            <a:r>
              <a:rPr lang="en-US" dirty="0"/>
              <a:t> x </a:t>
            </a:r>
            <a:r>
              <a:rPr lang="en-US" u="sng" dirty="0"/>
              <a:t>viable cells </a:t>
            </a:r>
            <a:r>
              <a:rPr lang="en-US" dirty="0"/>
              <a:t>= total cells needed </a:t>
            </a:r>
          </a:p>
          <a:p>
            <a:pPr marL="0" indent="0">
              <a:buNone/>
            </a:pPr>
            <a:r>
              <a:rPr lang="de-DE" dirty="0" smtClean="0"/>
              <a:t>	         1bbl </a:t>
            </a:r>
            <a:r>
              <a:rPr lang="de-DE" dirty="0"/>
              <a:t>wort </a:t>
            </a:r>
            <a:r>
              <a:rPr lang="de-DE" dirty="0" smtClean="0"/>
              <a:t>	       1L wort          mL </a:t>
            </a:r>
            <a:r>
              <a:rPr lang="de-DE" dirty="0"/>
              <a:t>wort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Example:</a:t>
            </a:r>
          </a:p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dirty="0"/>
              <a:t>you are brewing 5 </a:t>
            </a:r>
            <a:r>
              <a:rPr lang="en-US" dirty="0" err="1"/>
              <a:t>bbls</a:t>
            </a:r>
            <a:r>
              <a:rPr lang="en-US" dirty="0"/>
              <a:t> you need 7.041x10</a:t>
            </a:r>
            <a:r>
              <a:rPr lang="en-US" baseline="30000" dirty="0"/>
              <a:t>12</a:t>
            </a:r>
            <a:r>
              <a:rPr lang="en-US" dirty="0"/>
              <a:t> cells </a:t>
            </a:r>
          </a:p>
          <a:p>
            <a:pPr marL="0" indent="0">
              <a:buNone/>
            </a:pPr>
            <a:r>
              <a:rPr lang="de-DE" dirty="0"/>
              <a:t>5bbls wort x </a:t>
            </a:r>
            <a:r>
              <a:rPr lang="de-DE" u="sng" dirty="0"/>
              <a:t>117.35L wort</a:t>
            </a:r>
            <a:r>
              <a:rPr lang="de-DE" dirty="0"/>
              <a:t> x </a:t>
            </a:r>
            <a:r>
              <a:rPr lang="de-DE" u="sng" dirty="0"/>
              <a:t>1000mL wort</a:t>
            </a:r>
            <a:r>
              <a:rPr lang="de-DE" dirty="0"/>
              <a:t> x </a:t>
            </a:r>
            <a:r>
              <a:rPr lang="de-DE" u="sng" dirty="0"/>
              <a:t>1.2x10</a:t>
            </a:r>
            <a:r>
              <a:rPr lang="de-DE" u="sng" baseline="30000" dirty="0"/>
              <a:t>7</a:t>
            </a:r>
            <a:r>
              <a:rPr lang="de-DE" u="sng" dirty="0"/>
              <a:t> </a:t>
            </a:r>
            <a:r>
              <a:rPr lang="de-DE" dirty="0"/>
              <a:t>= 7.041x10</a:t>
            </a:r>
            <a:r>
              <a:rPr lang="de-DE" baseline="30000" dirty="0"/>
              <a:t>12</a:t>
            </a:r>
            <a:r>
              <a:rPr lang="de-DE" dirty="0"/>
              <a:t> cells </a:t>
            </a:r>
          </a:p>
          <a:p>
            <a:pPr marL="0" indent="0">
              <a:buNone/>
            </a:pPr>
            <a:r>
              <a:rPr lang="de-DE" dirty="0" smtClean="0"/>
              <a:t>	           1bbl </a:t>
            </a:r>
            <a:r>
              <a:rPr lang="de-DE" dirty="0"/>
              <a:t>wort  </a:t>
            </a:r>
            <a:r>
              <a:rPr lang="de-DE" dirty="0" smtClean="0"/>
              <a:t>          1L </a:t>
            </a:r>
            <a:r>
              <a:rPr lang="de-DE" dirty="0"/>
              <a:t>wort </a:t>
            </a:r>
            <a:r>
              <a:rPr lang="de-DE" dirty="0" smtClean="0"/>
              <a:t>	      mL </a:t>
            </a:r>
            <a:r>
              <a:rPr lang="de-DE" dirty="0"/>
              <a:t>wort 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www.zymologylabs.com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217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70560"/>
            <a:ext cx="10515600" cy="5506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Yeast cells/mL or g slurry: </a:t>
            </a:r>
            <a:endParaRPr lang="en-US" dirty="0" smtClean="0"/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u="sng" dirty="0" smtClean="0"/>
              <a:t>      (</a:t>
            </a:r>
            <a:r>
              <a:rPr lang="en-US" u="sng" dirty="0"/>
              <a:t>cell count)(5)(dilution</a:t>
            </a:r>
            <a:r>
              <a:rPr lang="en-US" u="sng" dirty="0" smtClean="0"/>
              <a:t>)      </a:t>
            </a:r>
            <a:r>
              <a:rPr lang="en-US" dirty="0"/>
              <a:t>= yeast </a:t>
            </a:r>
            <a:r>
              <a:rPr lang="en-US" dirty="0" smtClean="0"/>
              <a:t>cells/g </a:t>
            </a:r>
            <a:r>
              <a:rPr lang="en-US" dirty="0"/>
              <a:t>slurry </a:t>
            </a:r>
          </a:p>
          <a:p>
            <a:pPr marL="0" indent="0">
              <a:buNone/>
            </a:pPr>
            <a:r>
              <a:rPr lang="en-US" dirty="0"/>
              <a:t>Chamber volume (</a:t>
            </a:r>
            <a:r>
              <a:rPr lang="en-US" dirty="0" smtClean="0"/>
              <a:t>0.0001 mL</a:t>
            </a:r>
            <a:r>
              <a:rPr lang="en-US" baseline="30000" dirty="0" smtClean="0"/>
              <a:t>3</a:t>
            </a:r>
            <a:r>
              <a:rPr lang="en-US" dirty="0"/>
              <a:t>)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Example: if you count </a:t>
            </a:r>
            <a:r>
              <a:rPr lang="en-US" dirty="0" smtClean="0"/>
              <a:t>100 cells </a:t>
            </a:r>
            <a:r>
              <a:rPr lang="en-US" dirty="0"/>
              <a:t>in </a:t>
            </a:r>
            <a:r>
              <a:rPr lang="en-US" dirty="0" smtClean="0"/>
              <a:t>the four corner and one center </a:t>
            </a:r>
            <a:r>
              <a:rPr lang="en-US" dirty="0"/>
              <a:t>squares on the </a:t>
            </a:r>
            <a:r>
              <a:rPr lang="en-US" dirty="0" smtClean="0"/>
              <a:t>hemocytometer using a 1:100 dilution of yeast slurry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/>
              <a:t>(100cells)(5)(100) </a:t>
            </a:r>
            <a:r>
              <a:rPr lang="en-US" dirty="0"/>
              <a:t>= 5x10</a:t>
            </a:r>
            <a:r>
              <a:rPr lang="en-US" baseline="30000" dirty="0"/>
              <a:t>8</a:t>
            </a:r>
            <a:r>
              <a:rPr lang="en-US" dirty="0"/>
              <a:t> yeast </a:t>
            </a:r>
            <a:r>
              <a:rPr lang="en-US" dirty="0" smtClean="0"/>
              <a:t>cells/g </a:t>
            </a:r>
            <a:r>
              <a:rPr lang="en-US" dirty="0"/>
              <a:t>slurry </a:t>
            </a:r>
          </a:p>
          <a:p>
            <a:pPr marL="0" indent="0">
              <a:buNone/>
            </a:pPr>
            <a:r>
              <a:rPr lang="en-US" dirty="0" smtClean="0"/>
              <a:t>       (</a:t>
            </a:r>
            <a:r>
              <a:rPr lang="en-US" dirty="0"/>
              <a:t>0.0001mL)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www.zymologylabs.com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110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53935"/>
            <a:ext cx="10515600" cy="55230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u="sng" dirty="0"/>
              <a:t>Total cells needed </a:t>
            </a:r>
            <a:r>
              <a:rPr lang="en-US" dirty="0"/>
              <a:t> </a:t>
            </a:r>
            <a:r>
              <a:rPr lang="en-US" dirty="0" smtClean="0"/>
              <a:t>= amount </a:t>
            </a:r>
            <a:r>
              <a:rPr lang="en-US" dirty="0"/>
              <a:t>of yeast slurry required (g) </a:t>
            </a:r>
          </a:p>
          <a:p>
            <a:pPr marL="0" indent="0">
              <a:buNone/>
            </a:pPr>
            <a:r>
              <a:rPr lang="en-US" dirty="0"/>
              <a:t>Yeast cells/g slurry </a:t>
            </a:r>
            <a:endParaRPr lang="en-US" dirty="0" smtClean="0"/>
          </a:p>
          <a:p>
            <a:pPr marL="0" indent="0">
              <a:buNone/>
            </a:pPr>
            <a:endParaRPr lang="en-US" sz="1100" dirty="0"/>
          </a:p>
          <a:p>
            <a:pPr marL="0" indent="0">
              <a:buNone/>
            </a:pPr>
            <a:r>
              <a:rPr lang="en-US" dirty="0"/>
              <a:t>Example: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u="sng" dirty="0" smtClean="0"/>
              <a:t>       7.041x10</a:t>
            </a:r>
            <a:r>
              <a:rPr lang="en-US" u="sng" baseline="30000" dirty="0" smtClean="0"/>
              <a:t>12</a:t>
            </a:r>
            <a:r>
              <a:rPr lang="en-US" u="sng" dirty="0" smtClean="0"/>
              <a:t> cells      </a:t>
            </a:r>
            <a:r>
              <a:rPr lang="en-US" dirty="0"/>
              <a:t>= 1.4082x10</a:t>
            </a:r>
            <a:r>
              <a:rPr lang="en-US" baseline="30000" dirty="0"/>
              <a:t>4</a:t>
            </a:r>
            <a:r>
              <a:rPr lang="en-US" dirty="0"/>
              <a:t> g</a:t>
            </a:r>
          </a:p>
          <a:p>
            <a:pPr marL="0" indent="0">
              <a:buNone/>
            </a:pPr>
            <a:r>
              <a:rPr lang="en-US" dirty="0"/>
              <a:t>5x10</a:t>
            </a:r>
            <a:r>
              <a:rPr lang="en-US" baseline="30000" dirty="0"/>
              <a:t>8</a:t>
            </a:r>
            <a:r>
              <a:rPr lang="en-US" dirty="0"/>
              <a:t> yeast </a:t>
            </a:r>
            <a:r>
              <a:rPr lang="en-US" dirty="0" smtClean="0"/>
              <a:t>cells/g </a:t>
            </a:r>
            <a:r>
              <a:rPr lang="en-US" dirty="0"/>
              <a:t>slurry </a:t>
            </a:r>
            <a:endParaRPr lang="en-US" dirty="0" smtClean="0"/>
          </a:p>
          <a:p>
            <a:pPr marL="0" indent="0">
              <a:buNone/>
            </a:pPr>
            <a:endParaRPr lang="en-US" sz="900" dirty="0" smtClean="0"/>
          </a:p>
          <a:p>
            <a:pPr marL="0" indent="0">
              <a:buNone/>
            </a:pPr>
            <a:r>
              <a:rPr lang="en-US" dirty="0"/>
              <a:t>g slurry </a:t>
            </a:r>
            <a:r>
              <a:rPr lang="en-US" dirty="0" smtClean="0"/>
              <a:t>  x   </a:t>
            </a:r>
            <a:r>
              <a:rPr lang="en-US" u="sng" dirty="0" smtClean="0"/>
              <a:t>1lb </a:t>
            </a:r>
            <a:r>
              <a:rPr lang="en-US" u="sng" dirty="0"/>
              <a:t>slurry </a:t>
            </a:r>
            <a:r>
              <a:rPr lang="en-US" dirty="0"/>
              <a:t> </a:t>
            </a:r>
            <a:r>
              <a:rPr lang="en-US" dirty="0" smtClean="0"/>
              <a:t> =   </a:t>
            </a:r>
            <a:r>
              <a:rPr lang="en-US" dirty="0" err="1" smtClean="0"/>
              <a:t>lbs</a:t>
            </a:r>
            <a:r>
              <a:rPr lang="en-US" dirty="0" smtClean="0"/>
              <a:t> </a:t>
            </a:r>
            <a:r>
              <a:rPr lang="en-US" dirty="0"/>
              <a:t>slurry </a:t>
            </a:r>
          </a:p>
          <a:p>
            <a:pPr marL="0" indent="0">
              <a:buNone/>
            </a:pPr>
            <a:r>
              <a:rPr lang="en-US" dirty="0" smtClean="0"/>
              <a:t>               453.592 </a:t>
            </a:r>
            <a:r>
              <a:rPr lang="en-US" dirty="0"/>
              <a:t>g slurry </a:t>
            </a:r>
            <a:endParaRPr lang="en-US" dirty="0" smtClean="0"/>
          </a:p>
          <a:p>
            <a:pPr marL="0" indent="0">
              <a:buNone/>
            </a:pPr>
            <a:endParaRPr lang="en-US" sz="900" dirty="0" smtClean="0"/>
          </a:p>
          <a:p>
            <a:pPr marL="0" indent="0">
              <a:buNone/>
            </a:pPr>
            <a:r>
              <a:rPr lang="en-US" dirty="0" smtClean="0"/>
              <a:t>Example: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1.4082x10</a:t>
            </a:r>
            <a:r>
              <a:rPr lang="en-US" baseline="30000" dirty="0"/>
              <a:t>4</a:t>
            </a:r>
            <a:r>
              <a:rPr lang="en-US" dirty="0"/>
              <a:t> g </a:t>
            </a:r>
            <a:r>
              <a:rPr lang="en-US" dirty="0" smtClean="0"/>
              <a:t>slurry   </a:t>
            </a:r>
            <a:r>
              <a:rPr lang="en-US" dirty="0"/>
              <a:t>x </a:t>
            </a:r>
            <a:r>
              <a:rPr lang="en-US" dirty="0" smtClean="0"/>
              <a:t>   </a:t>
            </a:r>
            <a:r>
              <a:rPr lang="en-US" u="sng" dirty="0" smtClean="0"/>
              <a:t>1lb </a:t>
            </a:r>
            <a:r>
              <a:rPr lang="en-US" u="sng" dirty="0"/>
              <a:t>slurry</a:t>
            </a:r>
            <a:r>
              <a:rPr lang="en-US" dirty="0"/>
              <a:t> </a:t>
            </a:r>
            <a:r>
              <a:rPr lang="en-US" dirty="0" smtClean="0"/>
              <a:t>   =   31 </a:t>
            </a:r>
            <a:r>
              <a:rPr lang="en-US" dirty="0" err="1"/>
              <a:t>lbs</a:t>
            </a:r>
            <a:r>
              <a:rPr lang="en-US" dirty="0"/>
              <a:t> slurry </a:t>
            </a:r>
          </a:p>
          <a:p>
            <a:pPr marL="0" indent="0">
              <a:buNone/>
            </a:pPr>
            <a:r>
              <a:rPr lang="en-US" dirty="0" smtClean="0"/>
              <a:t>   	</a:t>
            </a:r>
            <a:r>
              <a:rPr lang="en-US" dirty="0"/>
              <a:t> </a:t>
            </a:r>
            <a:r>
              <a:rPr lang="en-US" dirty="0" smtClean="0"/>
              <a:t> 	           453.592 </a:t>
            </a:r>
            <a:r>
              <a:rPr lang="en-US" dirty="0"/>
              <a:t>g slurry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www.zymologylabs.com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112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46167"/>
            <a:ext cx="10515600" cy="46307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/>
              <a:t>total </a:t>
            </a:r>
            <a:r>
              <a:rPr lang="en-US" u="sng" dirty="0"/>
              <a:t># </a:t>
            </a:r>
            <a:r>
              <a:rPr lang="en-US" u="sng" dirty="0" smtClean="0"/>
              <a:t>cells - # blue cells</a:t>
            </a:r>
            <a:r>
              <a:rPr lang="en-US" dirty="0" smtClean="0"/>
              <a:t>  x </a:t>
            </a:r>
            <a:r>
              <a:rPr lang="en-US" dirty="0"/>
              <a:t>100 = % viability </a:t>
            </a:r>
          </a:p>
          <a:p>
            <a:pPr marL="0" indent="0">
              <a:buNone/>
            </a:pPr>
            <a:r>
              <a:rPr lang="en-US" dirty="0" smtClean="0"/>
              <a:t>            total </a:t>
            </a:r>
            <a:r>
              <a:rPr lang="en-US" dirty="0"/>
              <a:t># cells </a:t>
            </a:r>
            <a:endParaRPr lang="en-US" dirty="0" smtClean="0"/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dirty="0" smtClean="0"/>
              <a:t>Example: If you count 4 dead cells out of 200</a:t>
            </a:r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u="sng" dirty="0" smtClean="0"/>
              <a:t>200 – 4 </a:t>
            </a:r>
            <a:r>
              <a:rPr lang="en-US" dirty="0" smtClean="0"/>
              <a:t> x 100 = 98% viability</a:t>
            </a:r>
          </a:p>
          <a:p>
            <a:pPr marL="0" indent="0">
              <a:buNone/>
            </a:pPr>
            <a:r>
              <a:rPr lang="en-US" dirty="0" smtClean="0"/>
              <a:t>   200</a:t>
            </a:r>
            <a:endParaRPr lang="en-US" dirty="0"/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dirty="0" smtClean="0"/>
              <a:t>31lbs yeast slurry x .2 = .6 </a:t>
            </a:r>
            <a:r>
              <a:rPr lang="en-US" dirty="0" err="1" smtClean="0"/>
              <a:t>lbs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So you need to pitch 31.6 </a:t>
            </a:r>
            <a:r>
              <a:rPr lang="en-US" dirty="0" err="1" smtClean="0"/>
              <a:t>lbs</a:t>
            </a:r>
            <a:r>
              <a:rPr lang="en-US" dirty="0" smtClean="0"/>
              <a:t> to account for the dead yeast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www.zymologylabs.com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9498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250</Words>
  <Application>Microsoft Office PowerPoint</Application>
  <PresentationFormat>Widescreen</PresentationFormat>
  <Paragraphs>84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Calculations - Volume</vt:lpstr>
      <vt:lpstr>Calculations - Weight</vt:lpstr>
      <vt:lpstr>PowerPoint Presentation</vt:lpstr>
      <vt:lpstr>PowerPoint Presentation</vt:lpstr>
      <vt:lpstr>PowerPoint Presentation</vt:lpstr>
      <vt:lpstr>PowerPoint Presentation</vt:lpstr>
      <vt:lpstr>Viability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Calculations</dc:title>
  <dc:creator>a</dc:creator>
  <cp:lastModifiedBy>Amy Todd</cp:lastModifiedBy>
  <cp:revision>14</cp:revision>
  <dcterms:created xsi:type="dcterms:W3CDTF">2019-03-27T17:39:31Z</dcterms:created>
  <dcterms:modified xsi:type="dcterms:W3CDTF">2019-12-30T02:03:22Z</dcterms:modified>
</cp:coreProperties>
</file>