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63" r:id="rId3"/>
    <p:sldId id="257" r:id="rId4"/>
    <p:sldId id="259" r:id="rId5"/>
    <p:sldId id="260" r:id="rId6"/>
    <p:sldId id="264" r:id="rId7"/>
    <p:sldId id="262"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153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September 30,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September 30,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September 30,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September 30,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September 30,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September 30, 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September 30, 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September 30, 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September 30, 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September 30, 2019</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September 30, 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September 30, 2019</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montgomeryparks.org/parks-and-trails/cabin-john-regional-park/locust-grove-nature-center/"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www.mannafood.org/" TargetMode="Externa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hyperlink" Target="https://peopleanimalslove.org/" TargetMode="External"/><Relationship Id="rId2" Type="http://schemas.openxmlformats.org/officeDocument/2006/relationships/hyperlink" Target="https://www.montgomerycountymd.gov/Library/branches/potomac.html" TargetMode="External"/><Relationship Id="rId1" Type="http://schemas.openxmlformats.org/officeDocument/2006/relationships/slideLayout" Target="../slideLayouts/slideLayout6.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hyperlink" Target="https://d3n8a8pro7vhmx.cloudfront.net/levelingtheplayingfield/pages/123/attachments/original/1482447245/Accepted_Equipment_List.pdf?1482447245" TargetMode="External"/><Relationship Id="rId2" Type="http://schemas.openxmlformats.org/officeDocument/2006/relationships/hyperlink" Target="http://www.levelingtheplayingfield.org/" TargetMode="Externa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hyperlink" Target="http://www.mannafood.org/"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2960" y="896889"/>
            <a:ext cx="7520940" cy="548640"/>
          </a:xfrm>
        </p:spPr>
        <p:txBody>
          <a:bodyPr/>
          <a:lstStyle/>
          <a:p>
            <a:r>
              <a:rPr lang="en-US" dirty="0" smtClean="0"/>
              <a:t>SEVEN LOCKS ELEMENTARY SCHOOL</a:t>
            </a:r>
            <a:br>
              <a:rPr lang="en-US" dirty="0" smtClean="0"/>
            </a:br>
            <a:r>
              <a:rPr lang="en-US" dirty="0" smtClean="0"/>
              <a:t>School year 2019-2020 </a:t>
            </a:r>
            <a:br>
              <a:rPr lang="en-US" dirty="0" smtClean="0"/>
            </a:br>
            <a:r>
              <a:rPr lang="en-US" dirty="0" smtClean="0"/>
              <a:t>“FALL” community service activities</a:t>
            </a:r>
            <a:endParaRPr lang="en-US" dirty="0"/>
          </a:p>
        </p:txBody>
      </p:sp>
      <p:pic>
        <p:nvPicPr>
          <p:cNvPr id="7" name="Picture 6" descr="CS color 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2543" y="2137913"/>
            <a:ext cx="6677597" cy="1991733"/>
          </a:xfrm>
          <a:prstGeom prst="rect">
            <a:avLst/>
          </a:prstGeom>
        </p:spPr>
      </p:pic>
    </p:spTree>
    <p:extLst>
      <p:ext uri="{BB962C8B-B14F-4D97-AF65-F5344CB8AC3E}">
        <p14:creationId xmlns:p14="http://schemas.microsoft.com/office/powerpoint/2010/main" val="638422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2019 activities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52239147"/>
              </p:ext>
            </p:extLst>
          </p:nvPr>
        </p:nvGraphicFramePr>
        <p:xfrm>
          <a:off x="657875" y="1023165"/>
          <a:ext cx="6962125" cy="3431465"/>
        </p:xfrm>
        <a:graphic>
          <a:graphicData uri="http://schemas.openxmlformats.org/drawingml/2006/table">
            <a:tbl>
              <a:tblPr firstRow="1" bandRow="1">
                <a:tableStyleId>{5C22544A-7EE6-4342-B048-85BDC9FD1C3A}</a:tableStyleId>
              </a:tblPr>
              <a:tblGrid>
                <a:gridCol w="2120552"/>
                <a:gridCol w="4841573"/>
              </a:tblGrid>
              <a:tr h="557493">
                <a:tc>
                  <a:txBody>
                    <a:bodyPr/>
                    <a:lstStyle/>
                    <a:p>
                      <a:r>
                        <a:rPr lang="en-US" dirty="0" smtClean="0"/>
                        <a:t>Month(s)</a:t>
                      </a:r>
                      <a:endParaRPr lang="en-US" dirty="0"/>
                    </a:p>
                  </a:txBody>
                  <a:tcPr/>
                </a:tc>
                <a:tc>
                  <a:txBody>
                    <a:bodyPr/>
                    <a:lstStyle/>
                    <a:p>
                      <a:r>
                        <a:rPr lang="en-US" dirty="0" smtClean="0"/>
                        <a:t>Activity</a:t>
                      </a:r>
                      <a:endParaRPr lang="en-US" dirty="0"/>
                    </a:p>
                  </a:txBody>
                  <a:tcPr/>
                </a:tc>
              </a:tr>
              <a:tr h="557493">
                <a:tc>
                  <a:txBody>
                    <a:bodyPr/>
                    <a:lstStyle/>
                    <a:p>
                      <a:r>
                        <a:rPr lang="en-US" dirty="0" smtClean="0"/>
                        <a:t>October/November</a:t>
                      </a:r>
                      <a:endParaRPr lang="en-US" dirty="0"/>
                    </a:p>
                  </a:txBody>
                  <a:tcPr/>
                </a:tc>
                <a:tc>
                  <a:txBody>
                    <a:bodyPr/>
                    <a:lstStyle/>
                    <a:p>
                      <a:r>
                        <a:rPr lang="en-US" dirty="0" smtClean="0"/>
                        <a:t>Gardening and Park Maintenance </a:t>
                      </a:r>
                      <a:r>
                        <a:rPr lang="en-US" sz="1400" dirty="0" smtClean="0"/>
                        <a:t>(Locust Grove Nature Center)</a:t>
                      </a:r>
                      <a:endParaRPr lang="en-US" sz="1400" dirty="0"/>
                    </a:p>
                  </a:txBody>
                  <a:tcPr/>
                </a:tc>
              </a:tr>
              <a:tr h="557493">
                <a:tc>
                  <a:txBody>
                    <a:bodyPr/>
                    <a:lstStyle/>
                    <a:p>
                      <a:r>
                        <a:rPr lang="en-US" dirty="0" smtClean="0"/>
                        <a:t>October/November</a:t>
                      </a:r>
                      <a:endParaRPr lang="en-US" dirty="0"/>
                    </a:p>
                  </a:txBody>
                  <a:tcPr/>
                </a:tc>
                <a:tc>
                  <a:txBody>
                    <a:bodyPr/>
                    <a:lstStyle/>
                    <a:p>
                      <a:r>
                        <a:rPr lang="en-US" dirty="0" smtClean="0"/>
                        <a:t>Reading</a:t>
                      </a:r>
                      <a:r>
                        <a:rPr lang="en-US" baseline="0" dirty="0" smtClean="0"/>
                        <a:t> to Therapy Dogs </a:t>
                      </a:r>
                      <a:r>
                        <a:rPr lang="en-US" sz="1400" baseline="0" dirty="0" smtClean="0"/>
                        <a:t>(P.A.L. at Potomac Library)</a:t>
                      </a:r>
                      <a:endParaRPr lang="en-US" sz="1400" dirty="0"/>
                    </a:p>
                  </a:txBody>
                  <a:tcPr/>
                </a:tc>
              </a:tr>
              <a:tr h="557493">
                <a:tc>
                  <a:txBody>
                    <a:bodyPr/>
                    <a:lstStyle/>
                    <a:p>
                      <a:r>
                        <a:rPr lang="en-US" dirty="0" smtClean="0"/>
                        <a:t>October/November</a:t>
                      </a:r>
                      <a:endParaRPr lang="en-US" dirty="0"/>
                    </a:p>
                  </a:txBody>
                  <a:tcPr/>
                </a:tc>
                <a:tc>
                  <a:txBody>
                    <a:bodyPr/>
                    <a:lstStyle/>
                    <a:p>
                      <a:r>
                        <a:rPr lang="en-US" dirty="0" smtClean="0"/>
                        <a:t>Collection Drive for Used</a:t>
                      </a:r>
                      <a:r>
                        <a:rPr lang="en-US" baseline="0" dirty="0" smtClean="0"/>
                        <a:t> Sports Equipment</a:t>
                      </a:r>
                    </a:p>
                    <a:p>
                      <a:r>
                        <a:rPr lang="en-US" sz="1400" baseline="0" dirty="0" smtClean="0"/>
                        <a:t>(Leveling the Playing Field)</a:t>
                      </a:r>
                      <a:endParaRPr lang="en-US" sz="1400" dirty="0"/>
                    </a:p>
                  </a:txBody>
                  <a:tcPr/>
                </a:tc>
              </a:tr>
              <a:tr h="557493">
                <a:tc>
                  <a:txBody>
                    <a:bodyPr/>
                    <a:lstStyle/>
                    <a:p>
                      <a:r>
                        <a:rPr lang="en-US" dirty="0" smtClean="0"/>
                        <a:t>November</a:t>
                      </a:r>
                      <a:endParaRPr lang="en-US" dirty="0"/>
                    </a:p>
                  </a:txBody>
                  <a:tcPr/>
                </a:tc>
                <a:tc>
                  <a:txBody>
                    <a:bodyPr/>
                    <a:lstStyle/>
                    <a:p>
                      <a:r>
                        <a:rPr lang="en-US" sz="1800" dirty="0" smtClean="0"/>
                        <a:t>Making Placemats for Holiday Dinner </a:t>
                      </a:r>
                      <a:r>
                        <a:rPr lang="en-US" sz="1400" dirty="0" smtClean="0"/>
                        <a:t>(The Children’s Inn at NIH)</a:t>
                      </a:r>
                      <a:endParaRPr lang="en-US" sz="1400" dirty="0"/>
                    </a:p>
                  </a:txBody>
                  <a:tcPr/>
                </a:tc>
              </a:tr>
              <a:tr h="557493">
                <a:tc>
                  <a:txBody>
                    <a:bodyPr/>
                    <a:lstStyle/>
                    <a:p>
                      <a:r>
                        <a:rPr lang="en-US" dirty="0" smtClean="0"/>
                        <a:t>December</a:t>
                      </a:r>
                      <a:endParaRPr lang="en-US" dirty="0"/>
                    </a:p>
                  </a:txBody>
                  <a:tcPr/>
                </a:tc>
                <a:tc>
                  <a:txBody>
                    <a:bodyPr/>
                    <a:lstStyle/>
                    <a:p>
                      <a:r>
                        <a:rPr lang="en-US" dirty="0" smtClean="0"/>
                        <a:t>Presorting Donated Food </a:t>
                      </a:r>
                      <a:r>
                        <a:rPr lang="en-US" sz="1400" dirty="0" smtClean="0"/>
                        <a:t>(Manna Food Center Food Bank)</a:t>
                      </a:r>
                      <a:endParaRPr lang="en-US" sz="1400" dirty="0"/>
                    </a:p>
                  </a:txBody>
                  <a:tcPr/>
                </a:tc>
              </a:tr>
            </a:tbl>
          </a:graphicData>
        </a:graphic>
      </p:graphicFrame>
    </p:spTree>
    <p:extLst>
      <p:ext uri="{BB962C8B-B14F-4D97-AF65-F5344CB8AC3E}">
        <p14:creationId xmlns:p14="http://schemas.microsoft.com/office/powerpoint/2010/main" val="8030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Helping nature</a:t>
            </a:r>
            <a:endParaRPr lang="en-US" dirty="0"/>
          </a:p>
        </p:txBody>
      </p:sp>
      <p:sp>
        <p:nvSpPr>
          <p:cNvPr id="3" name="TextBox 2"/>
          <p:cNvSpPr txBox="1"/>
          <p:nvPr/>
        </p:nvSpPr>
        <p:spPr>
          <a:xfrm>
            <a:off x="429446" y="2923644"/>
            <a:ext cx="8214295" cy="2031325"/>
          </a:xfrm>
          <a:prstGeom prst="rect">
            <a:avLst/>
          </a:prstGeom>
          <a:noFill/>
        </p:spPr>
        <p:txBody>
          <a:bodyPr wrap="square" rtlCol="0">
            <a:spAutoFit/>
          </a:bodyPr>
          <a:lstStyle/>
          <a:p>
            <a:r>
              <a:rPr lang="en-US" sz="1400" b="1" u="sng" dirty="0"/>
              <a:t>Locust Grove Nature Center, 7777 Democracy Blvd, Bethesda, MD 20817, tel. 301-765-8660</a:t>
            </a:r>
            <a:endParaRPr lang="en-US" sz="1400" u="sng" dirty="0"/>
          </a:p>
          <a:p>
            <a:r>
              <a:rPr lang="en-US" sz="1400" b="1" u="sng" dirty="0">
                <a:hlinkClick r:id="rId2"/>
              </a:rPr>
              <a:t>https://www.montgomeryparks.org/parks-and-trails/cabin-john-regional-park/locust-grove-nature-center/</a:t>
            </a:r>
            <a:endParaRPr lang="en-US" sz="1400" u="sng" dirty="0">
              <a:hlinkClick r:id="rId2"/>
            </a:endParaRPr>
          </a:p>
          <a:p>
            <a:r>
              <a:rPr lang="en-US" sz="1400" dirty="0"/>
              <a:t>Four Thursdays this fall, Oct 3, 17 and Nov 7, 21 from </a:t>
            </a:r>
            <a:r>
              <a:rPr lang="en-US" sz="1400" dirty="0" smtClean="0"/>
              <a:t>4:30-</a:t>
            </a:r>
            <a:r>
              <a:rPr lang="en-US" sz="1400" dirty="0"/>
              <a:t>5:45pm</a:t>
            </a:r>
          </a:p>
          <a:p>
            <a:r>
              <a:rPr lang="en-US" sz="1400" dirty="0"/>
              <a:t>Children will help the Center in age-appropriate gardening and maintenance activities and will also learn about plants and animals at the Center.  Center staff will lead us through the activity each time as well as provide an educational overview.  Locust Grove Nature Center is part of the Montgomery County Parks organization.  It is located approx. a 5 minute drive, 2 miles from school.  Parents or a responsible adult will need to accompany children for this activity.  Sign up appreciated (</a:t>
            </a:r>
            <a:r>
              <a:rPr lang="en-US" sz="1400" dirty="0" smtClean="0"/>
              <a:t>please </a:t>
            </a:r>
            <a:r>
              <a:rPr lang="en-US" sz="1400" dirty="0" err="1" smtClean="0"/>
              <a:t>gdheer@hotmail.com</a:t>
            </a:r>
            <a:r>
              <a:rPr lang="en-US" sz="1400" dirty="0" smtClean="0"/>
              <a:t>) </a:t>
            </a:r>
            <a:r>
              <a:rPr lang="en-US" sz="1400" dirty="0"/>
              <a:t>but not required, you can just come! </a:t>
            </a:r>
          </a:p>
        </p:txBody>
      </p:sp>
      <p:pic>
        <p:nvPicPr>
          <p:cNvPr id="4" name="Picture 3" descr="gardenin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610073" y="611608"/>
            <a:ext cx="2567674" cy="1488381"/>
          </a:xfrm>
          <a:prstGeom prst="rect">
            <a:avLst/>
          </a:prstGeom>
        </p:spPr>
      </p:pic>
      <p:sp>
        <p:nvSpPr>
          <p:cNvPr id="5" name="TextBox 4"/>
          <p:cNvSpPr txBox="1"/>
          <p:nvPr/>
        </p:nvSpPr>
        <p:spPr>
          <a:xfrm>
            <a:off x="539092" y="1087230"/>
            <a:ext cx="4047756" cy="1477328"/>
          </a:xfrm>
          <a:prstGeom prst="rect">
            <a:avLst/>
          </a:prstGeom>
          <a:noFill/>
        </p:spPr>
        <p:txBody>
          <a:bodyPr wrap="square" rtlCol="0">
            <a:spAutoFit/>
          </a:bodyPr>
          <a:lstStyle/>
          <a:p>
            <a:pPr marL="285750" indent="-285750">
              <a:buFont typeface="Wingdings" charset="2"/>
              <a:buChar char="u"/>
            </a:pPr>
            <a:r>
              <a:rPr lang="en-US" dirty="0" smtClean="0"/>
              <a:t>Maintain the grounds</a:t>
            </a:r>
          </a:p>
          <a:p>
            <a:pPr marL="285750" indent="-285750">
              <a:buFont typeface="Wingdings" charset="2"/>
              <a:buChar char="u"/>
            </a:pPr>
            <a:r>
              <a:rPr lang="en-US" dirty="0" smtClean="0"/>
              <a:t>Mulching</a:t>
            </a:r>
          </a:p>
          <a:p>
            <a:pPr marL="285750" indent="-285750">
              <a:buFont typeface="Wingdings" charset="2"/>
              <a:buChar char="u"/>
            </a:pPr>
            <a:r>
              <a:rPr lang="en-US" dirty="0" smtClean="0"/>
              <a:t>Painting plant pots</a:t>
            </a:r>
          </a:p>
          <a:p>
            <a:pPr marL="285750" indent="-285750">
              <a:buFont typeface="Wingdings" charset="2"/>
              <a:buChar char="u"/>
            </a:pPr>
            <a:r>
              <a:rPr lang="en-US" dirty="0" smtClean="0"/>
              <a:t>Gardening</a:t>
            </a:r>
          </a:p>
          <a:p>
            <a:pPr marL="285750" indent="-285750">
              <a:buFont typeface="Wingdings" charset="2"/>
              <a:buChar char="u"/>
            </a:pPr>
            <a:r>
              <a:rPr lang="en-US" dirty="0" smtClean="0"/>
              <a:t>Learn about plants and animals</a:t>
            </a:r>
            <a:endParaRPr lang="en-US" dirty="0"/>
          </a:p>
        </p:txBody>
      </p:sp>
    </p:spTree>
    <p:extLst>
      <p:ext uri="{BB962C8B-B14F-4D97-AF65-F5344CB8AC3E}">
        <p14:creationId xmlns:p14="http://schemas.microsoft.com/office/powerpoint/2010/main" val="104882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Helping people</a:t>
            </a:r>
            <a:endParaRPr lang="en-US" dirty="0"/>
          </a:p>
        </p:txBody>
      </p:sp>
      <p:sp>
        <p:nvSpPr>
          <p:cNvPr id="3" name="TextBox 2"/>
          <p:cNvSpPr txBox="1"/>
          <p:nvPr/>
        </p:nvSpPr>
        <p:spPr>
          <a:xfrm>
            <a:off x="429446" y="2923644"/>
            <a:ext cx="8214295" cy="1815882"/>
          </a:xfrm>
          <a:prstGeom prst="rect">
            <a:avLst/>
          </a:prstGeom>
          <a:noFill/>
        </p:spPr>
        <p:txBody>
          <a:bodyPr wrap="square" rtlCol="0">
            <a:spAutoFit/>
          </a:bodyPr>
          <a:lstStyle/>
          <a:p>
            <a:r>
              <a:rPr lang="en-US" sz="1400" b="1" u="sng" dirty="0"/>
              <a:t>Manna Food Center, 9311 Gaither Road, Gaithersburg, MD 20877, tel. 301-424-1130</a:t>
            </a:r>
            <a:endParaRPr lang="en-US" sz="1400" u="sng" dirty="0"/>
          </a:p>
          <a:p>
            <a:r>
              <a:rPr lang="en-US" sz="1400" b="1" u="sng" dirty="0">
                <a:hlinkClick r:id="rId2"/>
              </a:rPr>
              <a:t>www.mannafood.org</a:t>
            </a:r>
            <a:endParaRPr lang="en-US" sz="1400" u="sng" dirty="0">
              <a:hlinkClick r:id="rId2"/>
            </a:endParaRPr>
          </a:p>
          <a:p>
            <a:r>
              <a:rPr lang="en-US" sz="1400" dirty="0"/>
              <a:t>Wednesday, December 11 between 5-9pm, come for a couple of hours or stay for the whole time, up to you. </a:t>
            </a:r>
          </a:p>
          <a:p>
            <a:r>
              <a:rPr lang="en-US" sz="1400" dirty="0"/>
              <a:t>"Manna stands as the premier food bank of Montgomery County, providing food to 32,000 individuals each year and helping distribute rescued food to soup kitchens, food pantries and emergency shelters county-wide.”  Children will help the Center with presorting donated food items into categories and placing them appropriately.  Parents or a responsible adult will need to accompany children for this activity.  Sign up appreciated (please email </a:t>
            </a:r>
            <a:r>
              <a:rPr lang="en-US" sz="1400" dirty="0" err="1" smtClean="0"/>
              <a:t>gdheer@hotmail.com</a:t>
            </a:r>
            <a:r>
              <a:rPr lang="en-US" sz="1400" dirty="0" smtClean="0"/>
              <a:t>) </a:t>
            </a:r>
            <a:r>
              <a:rPr lang="en-US" sz="1400" dirty="0"/>
              <a:t>but not required, you can just come!</a:t>
            </a:r>
          </a:p>
        </p:txBody>
      </p:sp>
      <p:pic>
        <p:nvPicPr>
          <p:cNvPr id="6" name="Picture 5" descr="food sortin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6057" y="4840555"/>
            <a:ext cx="2943216" cy="1958576"/>
          </a:xfrm>
          <a:prstGeom prst="rect">
            <a:avLst/>
          </a:prstGeom>
        </p:spPr>
      </p:pic>
      <p:pic>
        <p:nvPicPr>
          <p:cNvPr id="7" name="Picture 6" descr="food bank .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47036" y="365760"/>
            <a:ext cx="2044200" cy="2357188"/>
          </a:xfrm>
          <a:prstGeom prst="rect">
            <a:avLst/>
          </a:prstGeom>
        </p:spPr>
      </p:pic>
      <p:pic>
        <p:nvPicPr>
          <p:cNvPr id="8" name="Picture 7" descr="FoofForAll-color-300px.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255254" y="5104118"/>
            <a:ext cx="2376244" cy="1594026"/>
          </a:xfrm>
          <a:prstGeom prst="rect">
            <a:avLst/>
          </a:prstGeom>
        </p:spPr>
      </p:pic>
      <p:sp>
        <p:nvSpPr>
          <p:cNvPr id="9" name="TextBox 8"/>
          <p:cNvSpPr txBox="1"/>
          <p:nvPr/>
        </p:nvSpPr>
        <p:spPr>
          <a:xfrm>
            <a:off x="539092" y="1087230"/>
            <a:ext cx="4047756" cy="923330"/>
          </a:xfrm>
          <a:prstGeom prst="rect">
            <a:avLst/>
          </a:prstGeom>
          <a:noFill/>
        </p:spPr>
        <p:txBody>
          <a:bodyPr wrap="square" rtlCol="0">
            <a:spAutoFit/>
          </a:bodyPr>
          <a:lstStyle/>
          <a:p>
            <a:pPr marL="285750" indent="-285750">
              <a:buFont typeface="Wingdings" charset="2"/>
              <a:buChar char="u"/>
            </a:pPr>
            <a:r>
              <a:rPr lang="en-US" dirty="0" smtClean="0"/>
              <a:t>Sort food donations into groups</a:t>
            </a:r>
          </a:p>
          <a:p>
            <a:pPr marL="285750" indent="-285750">
              <a:buFont typeface="Wingdings" charset="2"/>
              <a:buChar char="u"/>
            </a:pPr>
            <a:r>
              <a:rPr lang="en-US" dirty="0" smtClean="0"/>
              <a:t>Help feed those who are less fortunate</a:t>
            </a:r>
            <a:endParaRPr lang="en-US" dirty="0"/>
          </a:p>
        </p:txBody>
      </p:sp>
    </p:spTree>
    <p:extLst>
      <p:ext uri="{BB962C8B-B14F-4D97-AF65-F5344CB8AC3E}">
        <p14:creationId xmlns:p14="http://schemas.microsoft.com/office/powerpoint/2010/main" val="8772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Helping animals</a:t>
            </a:r>
            <a:endParaRPr lang="en-US" dirty="0"/>
          </a:p>
        </p:txBody>
      </p:sp>
      <p:sp>
        <p:nvSpPr>
          <p:cNvPr id="3" name="TextBox 2"/>
          <p:cNvSpPr txBox="1"/>
          <p:nvPr/>
        </p:nvSpPr>
        <p:spPr>
          <a:xfrm>
            <a:off x="429446" y="2859689"/>
            <a:ext cx="8214295" cy="2246769"/>
          </a:xfrm>
          <a:prstGeom prst="rect">
            <a:avLst/>
          </a:prstGeom>
          <a:noFill/>
        </p:spPr>
        <p:txBody>
          <a:bodyPr wrap="square" rtlCol="0">
            <a:spAutoFit/>
          </a:bodyPr>
          <a:lstStyle/>
          <a:p>
            <a:r>
              <a:rPr lang="en-US" sz="1400" b="1" u="sng" dirty="0"/>
              <a:t>P.A.L. (People. Animals. Love.) at Potomac Library, 10101 Glenolden Drive, Potomac, MD 20854, 240-777-0690</a:t>
            </a:r>
            <a:endParaRPr lang="en-US" sz="1400" u="sng" dirty="0"/>
          </a:p>
          <a:p>
            <a:r>
              <a:rPr lang="en-US" sz="1400" b="1" u="sng" dirty="0">
                <a:hlinkClick r:id="rId2"/>
              </a:rPr>
              <a:t>https://www.montgomerycountymd.gov/Library/branches/potomac.html</a:t>
            </a:r>
            <a:endParaRPr lang="en-US" sz="1400" u="sng" dirty="0">
              <a:hlinkClick r:id="rId2"/>
            </a:endParaRPr>
          </a:p>
          <a:p>
            <a:r>
              <a:rPr lang="en-US" sz="1400" b="1" u="sng" dirty="0">
                <a:hlinkClick r:id="rId3"/>
              </a:rPr>
              <a:t>https://peopleanimalslove.org</a:t>
            </a:r>
            <a:endParaRPr lang="en-US" sz="1400" u="sng" dirty="0">
              <a:hlinkClick r:id="rId3"/>
            </a:endParaRPr>
          </a:p>
          <a:p>
            <a:r>
              <a:rPr lang="en-US" sz="1400" dirty="0"/>
              <a:t>First and Third Tuesdays of each month, Oct 1, 15, Nov 5, 19, Dec 3, 17 from 4:30-5:30pm </a:t>
            </a:r>
          </a:p>
          <a:p>
            <a:r>
              <a:rPr lang="en-US" sz="1400" dirty="0"/>
              <a:t>"School-age children, especially beginners learning to read and those who want to improve their confidence in reading skills, are invited to practice reading aloud in short (10-15 minute) semi-private sessions with a certified therapy dog,” from P.A.L.  Parents or a responsible adult will need to accompany children for this activity.  First come first serve.  Sign up appreciated (please email </a:t>
            </a:r>
            <a:r>
              <a:rPr lang="en-US" sz="1400" dirty="0" err="1" smtClean="0"/>
              <a:t>orangelace@aol.com</a:t>
            </a:r>
            <a:r>
              <a:rPr lang="en-US" sz="1400" dirty="0" smtClean="0"/>
              <a:t>) </a:t>
            </a:r>
            <a:r>
              <a:rPr lang="en-US" sz="1400" dirty="0"/>
              <a:t>but not required, you can just come!</a:t>
            </a:r>
          </a:p>
        </p:txBody>
      </p:sp>
      <p:pic>
        <p:nvPicPr>
          <p:cNvPr id="6" name="Picture 5" descr="dog.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2607" y="210441"/>
            <a:ext cx="2452169" cy="2529840"/>
          </a:xfrm>
          <a:prstGeom prst="rect">
            <a:avLst/>
          </a:prstGeom>
        </p:spPr>
      </p:pic>
      <p:sp>
        <p:nvSpPr>
          <p:cNvPr id="7" name="TextBox 6"/>
          <p:cNvSpPr txBox="1"/>
          <p:nvPr/>
        </p:nvSpPr>
        <p:spPr>
          <a:xfrm>
            <a:off x="539092" y="1087230"/>
            <a:ext cx="4047756" cy="646331"/>
          </a:xfrm>
          <a:prstGeom prst="rect">
            <a:avLst/>
          </a:prstGeom>
          <a:noFill/>
        </p:spPr>
        <p:txBody>
          <a:bodyPr wrap="square" rtlCol="0">
            <a:spAutoFit/>
          </a:bodyPr>
          <a:lstStyle/>
          <a:p>
            <a:pPr marL="285750" indent="-285750">
              <a:buFont typeface="Wingdings" charset="2"/>
              <a:buChar char="u"/>
            </a:pPr>
            <a:r>
              <a:rPr lang="en-US" dirty="0" smtClean="0"/>
              <a:t>Help therapy dogs </a:t>
            </a:r>
          </a:p>
          <a:p>
            <a:pPr marL="285750" indent="-285750">
              <a:buFont typeface="Wingdings" charset="2"/>
              <a:buChar char="u"/>
            </a:pPr>
            <a:r>
              <a:rPr lang="en-US" dirty="0" smtClean="0"/>
              <a:t>Improve your own reading skills </a:t>
            </a:r>
            <a:r>
              <a:rPr lang="en-US" dirty="0" smtClean="0">
                <a:sym typeface="Wingdings"/>
              </a:rPr>
              <a:t></a:t>
            </a:r>
            <a:endParaRPr lang="en-US" dirty="0"/>
          </a:p>
        </p:txBody>
      </p:sp>
    </p:spTree>
    <p:extLst>
      <p:ext uri="{BB962C8B-B14F-4D97-AF65-F5344CB8AC3E}">
        <p14:creationId xmlns:p14="http://schemas.microsoft.com/office/powerpoint/2010/main" val="1498541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Helping people</a:t>
            </a:r>
            <a:endParaRPr lang="en-US" dirty="0"/>
          </a:p>
        </p:txBody>
      </p:sp>
      <p:sp>
        <p:nvSpPr>
          <p:cNvPr id="3" name="TextBox 2"/>
          <p:cNvSpPr txBox="1"/>
          <p:nvPr/>
        </p:nvSpPr>
        <p:spPr>
          <a:xfrm>
            <a:off x="429446" y="2804870"/>
            <a:ext cx="8214295" cy="2246769"/>
          </a:xfrm>
          <a:prstGeom prst="rect">
            <a:avLst/>
          </a:prstGeom>
          <a:noFill/>
        </p:spPr>
        <p:txBody>
          <a:bodyPr wrap="square" rtlCol="0">
            <a:spAutoFit/>
          </a:bodyPr>
          <a:lstStyle/>
          <a:p>
            <a:r>
              <a:rPr lang="en-US" sz="1400" b="1" u="sng" dirty="0"/>
              <a:t>Leveling the Playing Field used sports equipment collection drive at school in October, exact dates TBD stay tuned</a:t>
            </a:r>
            <a:endParaRPr lang="en-US" sz="1400" u="sng" dirty="0"/>
          </a:p>
          <a:p>
            <a:r>
              <a:rPr lang="en-US" sz="1400" b="1" u="sng" dirty="0">
                <a:hlinkClick r:id="rId2"/>
              </a:rPr>
              <a:t>http://www.levelingtheplayingfield.org</a:t>
            </a:r>
            <a:endParaRPr lang="en-US" sz="1400" u="sng" dirty="0">
              <a:hlinkClick r:id="rId2"/>
            </a:endParaRPr>
          </a:p>
          <a:p>
            <a:r>
              <a:rPr lang="en-US" sz="1400" dirty="0"/>
              <a:t>“Leveling the Playing Field gives underprivileged children the opportunity to enjoy the mental and physical benefits of youth sports participation.  We do this through the donation of used and excess sporting equipment to programs and schools serving low-income communities.”  We will collect sports equipment at school to donate to Leveling the Playing Field.  Details regarding accepted donation items can be found at this link: </a:t>
            </a:r>
          </a:p>
          <a:p>
            <a:r>
              <a:rPr lang="en-US" sz="1400" b="1" dirty="0">
                <a:hlinkClick r:id="rId3"/>
              </a:rPr>
              <a:t>https://d3n8a8pro7vhmx.cloudfront.net/levelingtheplayingfield/pages/123/attachments/original/1482447245/Accepted_Equipment_List.pdf?1482447245</a:t>
            </a:r>
            <a:endParaRPr lang="en-US" sz="1400" dirty="0"/>
          </a:p>
        </p:txBody>
      </p:sp>
      <p:sp>
        <p:nvSpPr>
          <p:cNvPr id="4" name="TextBox 3"/>
          <p:cNvSpPr txBox="1"/>
          <p:nvPr/>
        </p:nvSpPr>
        <p:spPr>
          <a:xfrm>
            <a:off x="429446" y="883308"/>
            <a:ext cx="8214295" cy="1815882"/>
          </a:xfrm>
          <a:prstGeom prst="rect">
            <a:avLst/>
          </a:prstGeom>
          <a:noFill/>
        </p:spPr>
        <p:txBody>
          <a:bodyPr wrap="square" rtlCol="0">
            <a:spAutoFit/>
          </a:bodyPr>
          <a:lstStyle/>
          <a:p>
            <a:r>
              <a:rPr lang="en-US" sz="1400" b="1" u="sng" dirty="0" smtClean="0"/>
              <a:t>The Children’s Inn at NIH, making placemats for holiday dinner for patient residents and families, exact dates TBD stay tuned</a:t>
            </a:r>
            <a:endParaRPr lang="en-US" sz="1400" u="sng" dirty="0"/>
          </a:p>
          <a:p>
            <a:r>
              <a:rPr lang="en-US" sz="1400" b="1" u="sng" dirty="0" smtClean="0">
                <a:hlinkClick r:id="rId4"/>
              </a:rPr>
              <a:t>www.childrensinn.org</a:t>
            </a:r>
            <a:endParaRPr lang="en-US" sz="1400" u="sng" dirty="0">
              <a:hlinkClick r:id="rId4"/>
            </a:endParaRPr>
          </a:p>
          <a:p>
            <a:r>
              <a:rPr lang="en-US" sz="1400" dirty="0" smtClean="0"/>
              <a:t>“The Children’s Inn at NIH is a residential “Place Like Home” for families with children participating in leading-edge research studies at the National Institutes of Health (NIH) in Bethesda, Maryland.”  Come spend an afternoon or two at school making placemats to put a smile on the faces of families going through a hard time.  Sign </a:t>
            </a:r>
            <a:r>
              <a:rPr lang="en-US" sz="1400" dirty="0"/>
              <a:t>up appreciated (please email </a:t>
            </a:r>
            <a:r>
              <a:rPr lang="en-US" sz="1400" dirty="0" err="1" smtClean="0"/>
              <a:t>orangelace@aol.com</a:t>
            </a:r>
            <a:r>
              <a:rPr lang="en-US" sz="1400" dirty="0" smtClean="0"/>
              <a:t>) </a:t>
            </a:r>
            <a:r>
              <a:rPr lang="en-US" sz="1400" dirty="0"/>
              <a:t>but not required, you can just come!</a:t>
            </a:r>
          </a:p>
        </p:txBody>
      </p:sp>
      <p:pic>
        <p:nvPicPr>
          <p:cNvPr id="5" name="Picture 4" descr="childrens in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7566" y="5051639"/>
            <a:ext cx="2996984" cy="1680276"/>
          </a:xfrm>
          <a:prstGeom prst="rect">
            <a:avLst/>
          </a:prstGeom>
        </p:spPr>
      </p:pic>
    </p:spTree>
    <p:extLst>
      <p:ext uri="{BB962C8B-B14F-4D97-AF65-F5344CB8AC3E}">
        <p14:creationId xmlns:p14="http://schemas.microsoft.com/office/powerpoint/2010/main" val="2445379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have other ideas on how we can serve and help our community?</a:t>
            </a:r>
            <a:endParaRPr lang="en-US" dirty="0"/>
          </a:p>
        </p:txBody>
      </p:sp>
      <p:sp>
        <p:nvSpPr>
          <p:cNvPr id="3" name="TextBox 2"/>
          <p:cNvSpPr txBox="1"/>
          <p:nvPr/>
        </p:nvSpPr>
        <p:spPr>
          <a:xfrm>
            <a:off x="356349" y="1452685"/>
            <a:ext cx="8214295" cy="2246769"/>
          </a:xfrm>
          <a:prstGeom prst="rect">
            <a:avLst/>
          </a:prstGeom>
          <a:noFill/>
        </p:spPr>
        <p:txBody>
          <a:bodyPr wrap="square" rtlCol="0">
            <a:spAutoFit/>
          </a:bodyPr>
          <a:lstStyle/>
          <a:p>
            <a:r>
              <a:rPr lang="en-US" sz="1400" b="1" dirty="0" smtClean="0"/>
              <a:t>If you have other ideas or suggestions on how we can help our community together please let us know!  We want to hear your ideas </a:t>
            </a:r>
            <a:r>
              <a:rPr lang="en-US" sz="1400" b="1" dirty="0" smtClean="0">
                <a:sym typeface="Wingdings"/>
              </a:rPr>
              <a:t>!  There are so many ways to help so think about some things we can do together!</a:t>
            </a:r>
            <a:endParaRPr lang="en-US" sz="1400" b="1" dirty="0">
              <a:sym typeface="Wingdings"/>
            </a:endParaRPr>
          </a:p>
          <a:p>
            <a:endParaRPr lang="en-US" sz="1400" b="1" dirty="0" smtClean="0">
              <a:sym typeface="Wingdings"/>
            </a:endParaRPr>
          </a:p>
          <a:p>
            <a:r>
              <a:rPr lang="en-US" sz="1400" b="1" dirty="0" smtClean="0">
                <a:sym typeface="Wingdings"/>
              </a:rPr>
              <a:t>Contact our 2019-2020 PTA Community Service Co-Chairs</a:t>
            </a:r>
          </a:p>
          <a:p>
            <a:r>
              <a:rPr lang="en-US" sz="1400" b="1" u="sng" dirty="0" smtClean="0">
                <a:sym typeface="Wingdings"/>
              </a:rPr>
              <a:t>Lisa </a:t>
            </a:r>
            <a:r>
              <a:rPr lang="en-US" sz="1400" b="1" u="sng" dirty="0" err="1" smtClean="0">
                <a:sym typeface="Wingdings"/>
              </a:rPr>
              <a:t>Najafi</a:t>
            </a:r>
            <a:endParaRPr lang="en-US" sz="1400" b="1" u="sng" dirty="0" smtClean="0">
              <a:sym typeface="Wingdings"/>
            </a:endParaRPr>
          </a:p>
          <a:p>
            <a:r>
              <a:rPr lang="en-US" sz="1400" dirty="0" err="1" smtClean="0">
                <a:sym typeface="Wingdings"/>
              </a:rPr>
              <a:t>orangelace@aol.com</a:t>
            </a:r>
            <a:endParaRPr lang="en-US" sz="1400" b="1" u="sng" dirty="0">
              <a:sym typeface="Wingdings"/>
            </a:endParaRPr>
          </a:p>
          <a:p>
            <a:endParaRPr lang="en-US" sz="1400" b="1" u="sng" dirty="0" smtClean="0">
              <a:sym typeface="Wingdings"/>
            </a:endParaRPr>
          </a:p>
          <a:p>
            <a:r>
              <a:rPr lang="en-US" sz="1400" b="1" u="sng" dirty="0" smtClean="0">
                <a:sym typeface="Wingdings"/>
              </a:rPr>
              <a:t>Geeta De Silva</a:t>
            </a:r>
          </a:p>
          <a:p>
            <a:r>
              <a:rPr lang="en-US" sz="1400" dirty="0" err="1" smtClean="0">
                <a:sym typeface="Wingdings"/>
              </a:rPr>
              <a:t>gdheer@hotmail.com</a:t>
            </a:r>
            <a:endParaRPr lang="en-US" sz="1400" dirty="0" smtClean="0">
              <a:sym typeface="Wingdings"/>
            </a:endParaRPr>
          </a:p>
          <a:p>
            <a:endParaRPr lang="en-US" sz="1400" dirty="0"/>
          </a:p>
        </p:txBody>
      </p:sp>
      <p:pic>
        <p:nvPicPr>
          <p:cNvPr id="5" name="Picture 4" descr="Make-A-Difference.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311" y="2905372"/>
            <a:ext cx="3468280" cy="2401884"/>
          </a:xfrm>
          <a:prstGeom prst="rect">
            <a:avLst/>
          </a:prstGeom>
        </p:spPr>
      </p:pic>
    </p:spTree>
    <p:extLst>
      <p:ext uri="{BB962C8B-B14F-4D97-AF65-F5344CB8AC3E}">
        <p14:creationId xmlns:p14="http://schemas.microsoft.com/office/powerpoint/2010/main" val="2882022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aw.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835" y="338047"/>
            <a:ext cx="4942358" cy="6397468"/>
          </a:xfrm>
          <a:prstGeom prst="rect">
            <a:avLst/>
          </a:prstGeom>
        </p:spPr>
      </p:pic>
      <p:sp>
        <p:nvSpPr>
          <p:cNvPr id="9" name="TextBox 8"/>
          <p:cNvSpPr txBox="1"/>
          <p:nvPr/>
        </p:nvSpPr>
        <p:spPr>
          <a:xfrm rot="18498345">
            <a:off x="1774623" y="2669278"/>
            <a:ext cx="1160417" cy="276999"/>
          </a:xfrm>
          <a:prstGeom prst="rect">
            <a:avLst/>
          </a:prstGeom>
          <a:noFill/>
        </p:spPr>
        <p:txBody>
          <a:bodyPr wrap="square" rtlCol="0">
            <a:spAutoFit/>
          </a:bodyPr>
          <a:lstStyle/>
          <a:p>
            <a:pPr algn="ctr"/>
            <a:r>
              <a:rPr lang="en-US" sz="1200" dirty="0" smtClean="0"/>
              <a:t>Project 1</a:t>
            </a:r>
            <a:endParaRPr lang="en-US" sz="1200" dirty="0"/>
          </a:p>
        </p:txBody>
      </p:sp>
      <p:sp>
        <p:nvSpPr>
          <p:cNvPr id="10" name="TextBox 9"/>
          <p:cNvSpPr txBox="1"/>
          <p:nvPr/>
        </p:nvSpPr>
        <p:spPr>
          <a:xfrm rot="19374612">
            <a:off x="2789305" y="1085765"/>
            <a:ext cx="1160417" cy="276999"/>
          </a:xfrm>
          <a:prstGeom prst="rect">
            <a:avLst/>
          </a:prstGeom>
          <a:noFill/>
        </p:spPr>
        <p:txBody>
          <a:bodyPr wrap="square" rtlCol="0">
            <a:spAutoFit/>
          </a:bodyPr>
          <a:lstStyle/>
          <a:p>
            <a:pPr algn="ctr"/>
            <a:r>
              <a:rPr lang="en-US" sz="1200" dirty="0" smtClean="0"/>
              <a:t>Project 2</a:t>
            </a:r>
            <a:endParaRPr lang="en-US" sz="1200" dirty="0"/>
          </a:p>
        </p:txBody>
      </p:sp>
      <p:sp>
        <p:nvSpPr>
          <p:cNvPr id="11" name="TextBox 10"/>
          <p:cNvSpPr txBox="1"/>
          <p:nvPr/>
        </p:nvSpPr>
        <p:spPr>
          <a:xfrm rot="2113665">
            <a:off x="5134618" y="1073197"/>
            <a:ext cx="1160417" cy="276999"/>
          </a:xfrm>
          <a:prstGeom prst="rect">
            <a:avLst/>
          </a:prstGeom>
          <a:noFill/>
        </p:spPr>
        <p:txBody>
          <a:bodyPr wrap="square" rtlCol="0">
            <a:spAutoFit/>
          </a:bodyPr>
          <a:lstStyle/>
          <a:p>
            <a:pPr algn="ctr"/>
            <a:r>
              <a:rPr lang="en-US" sz="1200" dirty="0" smtClean="0"/>
              <a:t>Project 3</a:t>
            </a:r>
            <a:endParaRPr lang="en-US" sz="1200" dirty="0"/>
          </a:p>
        </p:txBody>
      </p:sp>
      <p:sp>
        <p:nvSpPr>
          <p:cNvPr id="12" name="TextBox 11"/>
          <p:cNvSpPr txBox="1"/>
          <p:nvPr/>
        </p:nvSpPr>
        <p:spPr>
          <a:xfrm rot="2881244">
            <a:off x="6054540" y="2477282"/>
            <a:ext cx="1160417" cy="276999"/>
          </a:xfrm>
          <a:prstGeom prst="rect">
            <a:avLst/>
          </a:prstGeom>
          <a:noFill/>
        </p:spPr>
        <p:txBody>
          <a:bodyPr wrap="square" rtlCol="0">
            <a:spAutoFit/>
          </a:bodyPr>
          <a:lstStyle/>
          <a:p>
            <a:pPr algn="ctr"/>
            <a:r>
              <a:rPr lang="en-US" sz="1200" dirty="0" smtClean="0"/>
              <a:t>Project 4</a:t>
            </a:r>
            <a:endParaRPr lang="en-US" sz="1200" dirty="0"/>
          </a:p>
        </p:txBody>
      </p:sp>
      <p:sp>
        <p:nvSpPr>
          <p:cNvPr id="13" name="TextBox 12"/>
          <p:cNvSpPr txBox="1"/>
          <p:nvPr/>
        </p:nvSpPr>
        <p:spPr>
          <a:xfrm>
            <a:off x="3921927" y="3526314"/>
            <a:ext cx="1160417" cy="461665"/>
          </a:xfrm>
          <a:prstGeom prst="rect">
            <a:avLst/>
          </a:prstGeom>
          <a:noFill/>
        </p:spPr>
        <p:txBody>
          <a:bodyPr wrap="square" rtlCol="0">
            <a:spAutoFit/>
          </a:bodyPr>
          <a:lstStyle/>
          <a:p>
            <a:pPr algn="ctr"/>
            <a:r>
              <a:rPr lang="en-US" sz="1200" dirty="0" smtClean="0"/>
              <a:t>How I Made A Difference:</a:t>
            </a:r>
            <a:endParaRPr lang="en-US" sz="1200" dirty="0"/>
          </a:p>
        </p:txBody>
      </p:sp>
      <p:cxnSp>
        <p:nvCxnSpPr>
          <p:cNvPr id="16" name="Straight Connector 15"/>
          <p:cNvCxnSpPr/>
          <p:nvPr/>
        </p:nvCxnSpPr>
        <p:spPr>
          <a:xfrm>
            <a:off x="283252" y="4778330"/>
            <a:ext cx="217464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6859066" y="4778330"/>
            <a:ext cx="2174641" cy="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83252" y="4028573"/>
            <a:ext cx="1792635" cy="276999"/>
          </a:xfrm>
          <a:prstGeom prst="rect">
            <a:avLst/>
          </a:prstGeom>
          <a:noFill/>
        </p:spPr>
        <p:txBody>
          <a:bodyPr wrap="square" rtlCol="0">
            <a:spAutoFit/>
          </a:bodyPr>
          <a:lstStyle/>
          <a:p>
            <a:pPr algn="ctr"/>
            <a:r>
              <a:rPr lang="en-US" sz="1200" dirty="0" smtClean="0"/>
              <a:t>Student Name</a:t>
            </a:r>
            <a:endParaRPr lang="en-US" sz="1200" dirty="0"/>
          </a:p>
        </p:txBody>
      </p:sp>
      <p:sp>
        <p:nvSpPr>
          <p:cNvPr id="19" name="TextBox 18"/>
          <p:cNvSpPr txBox="1"/>
          <p:nvPr/>
        </p:nvSpPr>
        <p:spPr>
          <a:xfrm>
            <a:off x="7008193" y="4167072"/>
            <a:ext cx="1792635" cy="276999"/>
          </a:xfrm>
          <a:prstGeom prst="rect">
            <a:avLst/>
          </a:prstGeom>
          <a:noFill/>
        </p:spPr>
        <p:txBody>
          <a:bodyPr wrap="square" rtlCol="0">
            <a:spAutoFit/>
          </a:bodyPr>
          <a:lstStyle/>
          <a:p>
            <a:pPr algn="ctr"/>
            <a:r>
              <a:rPr lang="en-US" sz="1200" dirty="0" smtClean="0"/>
              <a:t>Grade and Teacher</a:t>
            </a:r>
            <a:endParaRPr lang="en-US" sz="1200" dirty="0"/>
          </a:p>
        </p:txBody>
      </p:sp>
      <p:sp>
        <p:nvSpPr>
          <p:cNvPr id="20" name="Title 1"/>
          <p:cNvSpPr>
            <a:spLocks noGrp="1"/>
          </p:cNvSpPr>
          <p:nvPr>
            <p:ph type="title"/>
          </p:nvPr>
        </p:nvSpPr>
        <p:spPr>
          <a:xfrm>
            <a:off x="822960" y="228720"/>
            <a:ext cx="7520940" cy="548640"/>
          </a:xfrm>
        </p:spPr>
        <p:txBody>
          <a:bodyPr/>
          <a:lstStyle/>
          <a:p>
            <a:pPr algn="ctr"/>
            <a:r>
              <a:rPr lang="en-US" dirty="0" smtClean="0"/>
              <a:t>Seven locks elementary school</a:t>
            </a:r>
            <a:br>
              <a:rPr lang="en-US" dirty="0" smtClean="0"/>
            </a:br>
            <a:r>
              <a:rPr lang="en-US" dirty="0" smtClean="0"/>
              <a:t>community service 2019-2020</a:t>
            </a:r>
            <a:endParaRPr lang="en-US" dirty="0"/>
          </a:p>
        </p:txBody>
      </p:sp>
      <p:sp>
        <p:nvSpPr>
          <p:cNvPr id="21" name="TextBox 20"/>
          <p:cNvSpPr txBox="1"/>
          <p:nvPr/>
        </p:nvSpPr>
        <p:spPr>
          <a:xfrm rot="21006928">
            <a:off x="145982" y="505021"/>
            <a:ext cx="1792635" cy="1754327"/>
          </a:xfrm>
          <a:prstGeom prst="rect">
            <a:avLst/>
          </a:prstGeom>
          <a:noFill/>
        </p:spPr>
        <p:txBody>
          <a:bodyPr wrap="square" rtlCol="0">
            <a:spAutoFit/>
          </a:bodyPr>
          <a:lstStyle/>
          <a:p>
            <a:pPr algn="ctr"/>
            <a:r>
              <a:rPr lang="en-US" sz="1200" dirty="0" smtClean="0"/>
              <a:t>KEEP TRACK OF THE COMMUNITY SERVICE ACTIVITIES YOU PARTICIPATE IN ON THIS FORM!  AT THE END OF THE YEAR YOU WILL BE ASKED TO SUBMIT IT AND BE RECOGNIZED FOR YOUR EFFORTS!  </a:t>
            </a:r>
            <a:endParaRPr lang="en-US" sz="1200" dirty="0"/>
          </a:p>
        </p:txBody>
      </p:sp>
    </p:spTree>
    <p:extLst>
      <p:ext uri="{BB962C8B-B14F-4D97-AF65-F5344CB8AC3E}">
        <p14:creationId xmlns:p14="http://schemas.microsoft.com/office/powerpoint/2010/main" val="12460798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102</TotalTime>
  <Words>832</Words>
  <Application>Microsoft Office PowerPoint</Application>
  <PresentationFormat>On-screen Show (4:3)</PresentationFormat>
  <Paragraphs>66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Franklin Gothic Book</vt:lpstr>
      <vt:lpstr>Franklin Gothic Medium</vt:lpstr>
      <vt:lpstr>Tunga</vt:lpstr>
      <vt:lpstr>Wingdings</vt:lpstr>
      <vt:lpstr>Angles</vt:lpstr>
      <vt:lpstr>SEVEN LOCKS ELEMENTARY SCHOOL School year 2019-2020  “FALL” community service activities</vt:lpstr>
      <vt:lpstr>Fall 2019 activities</vt:lpstr>
      <vt:lpstr>Helping nature</vt:lpstr>
      <vt:lpstr>Helping people</vt:lpstr>
      <vt:lpstr>Helping animals</vt:lpstr>
      <vt:lpstr>Helping people</vt:lpstr>
      <vt:lpstr>Do you have other ideas on how we can serve and help our community?</vt:lpstr>
      <vt:lpstr>Seven locks elementary school community service 2019-2020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SERVICE SEVEN LOCKS ELEMENTARY SCHOOL School year 2019-2020</dc:title>
  <dc:creator>Geeta de Silva</dc:creator>
  <cp:lastModifiedBy>Essi Najafi</cp:lastModifiedBy>
  <cp:revision>11</cp:revision>
  <cp:lastPrinted>2019-09-27T16:02:21Z</cp:lastPrinted>
  <dcterms:created xsi:type="dcterms:W3CDTF">2019-09-27T14:32:57Z</dcterms:created>
  <dcterms:modified xsi:type="dcterms:W3CDTF">2019-09-30T13:01:45Z</dcterms:modified>
</cp:coreProperties>
</file>