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8"/>
  </p:notesMasterIdLst>
  <p:sldIdLst>
    <p:sldId id="256" r:id="rId2"/>
    <p:sldId id="257" r:id="rId3"/>
    <p:sldId id="258" r:id="rId4"/>
    <p:sldId id="259" r:id="rId5"/>
    <p:sldId id="260" r:id="rId6"/>
    <p:sldId id="263" r:id="rId7"/>
    <p:sldId id="264" r:id="rId8"/>
    <p:sldId id="269" r:id="rId9"/>
    <p:sldId id="266" r:id="rId10"/>
    <p:sldId id="270" r:id="rId11"/>
    <p:sldId id="265" r:id="rId12"/>
    <p:sldId id="271" r:id="rId13"/>
    <p:sldId id="267" r:id="rId14"/>
    <p:sldId id="272" r:id="rId15"/>
    <p:sldId id="273"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0"/>
    <p:restoredTop sz="94717"/>
  </p:normalViewPr>
  <p:slideViewPr>
    <p:cSldViewPr snapToGrid="0">
      <p:cViewPr varScale="1">
        <p:scale>
          <a:sx n="70" d="100"/>
          <a:sy n="70" d="100"/>
        </p:scale>
        <p:origin x="28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1.xml.rels><?xml version="1.0" encoding="UTF-8" standalone="yes"?>
<Relationships xmlns="http://schemas.openxmlformats.org/package/2006/relationships"><Relationship Id="rId2" Type="http://schemas.openxmlformats.org/officeDocument/2006/relationships/hyperlink" Target="https://helpthelagoon.org/the-coalition/leadership/" TargetMode="External"/><Relationship Id="rId1" Type="http://schemas.openxmlformats.org/officeDocument/2006/relationships/hyperlink" Target="https://www.google.com/search?client=firefox-b-1-d&amp;q=Brevard+Indian+River+Lagoon+Coalition&amp;sei=MoeXadH7Na6lqtsPsLrmqAM&amp;mstk=AUtExfCyVySDbPVyjIkNHr69XkcqKW9jnSPDZco3HINPN_vjpjBSQHO9H-kw3g8t-qIayRk3dxattlUYIpnIULwXWuoHdL-0dhqoXR2i4-KrYx0rtRJlretjDQ-my5-EbQ2iAZGfZwN0SJB5KHW20Xhii2tiIlYgXvnrpwtgVB69xEk3i9k&amp;csui=3&amp;ved=2ahUKEwiWsvGWxuaSAxUmmSYFHXwYBtAQgK4QegQIARAB" TargetMode="External"/></Relationships>
</file>

<file path=ppt/diagrams/_rels/data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9.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image" Target="../media/image31.png"/></Relationships>
</file>

<file path=ppt/diagrams/_rels/drawing11.xml.rels><?xml version="1.0" encoding="UTF-8" standalone="yes"?>
<Relationships xmlns="http://schemas.openxmlformats.org/package/2006/relationships"><Relationship Id="rId2" Type="http://schemas.openxmlformats.org/officeDocument/2006/relationships/hyperlink" Target="https://helpthelagoon.org/the-coalition/leadership/" TargetMode="External"/><Relationship Id="rId1" Type="http://schemas.openxmlformats.org/officeDocument/2006/relationships/hyperlink" Target="https://www.google.com/search?client=firefox-b-1-d&amp;q=Brevard+Indian+River+Lagoon+Coalition&amp;sei=MoeXadH7Na6lqtsPsLrmqAM&amp;mstk=AUtExfCyVySDbPVyjIkNHr69XkcqKW9jnSPDZco3HINPN_vjpjBSQHO9H-kw3g8t-qIayRk3dxattlUYIpnIULwXWuoHdL-0dhqoXR2i4-KrYx0rtRJlretjDQ-my5-EbQ2iAZGfZwN0SJB5KHW20Xhii2tiIlYgXvnrpwtgVB69xEk3i9k&amp;csui=3&amp;ved=2ahUKEwiWsvGWxuaSAxUmmSYFHXwYBtAQgK4QegQIARAB" TargetMode="External"/></Relationships>
</file>

<file path=ppt/diagrams/_rels/drawing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9.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8C12D-2ED0-43C3-9C8D-EB91F48B71E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D4F6E0E-517F-42E7-94CF-D33BC5C6093C}">
      <dgm:prSet/>
      <dgm:spPr/>
      <dgm:t>
        <a:bodyPr/>
        <a:lstStyle/>
        <a:p>
          <a:r>
            <a:rPr lang="en-US"/>
            <a:t>Berkshire Hathaway/Chesapeake Energy came to the Port with an UNSOLICITED proposal to purchase their land to build the LNG plant.</a:t>
          </a:r>
        </a:p>
      </dgm:t>
    </dgm:pt>
    <dgm:pt modelId="{F0740262-9135-47EF-A3DA-225314E9D085}" type="parTrans" cxnId="{32EAED9E-F418-46EA-B550-4C27F066866B}">
      <dgm:prSet/>
      <dgm:spPr/>
      <dgm:t>
        <a:bodyPr/>
        <a:lstStyle/>
        <a:p>
          <a:endParaRPr lang="en-US"/>
        </a:p>
      </dgm:t>
    </dgm:pt>
    <dgm:pt modelId="{89FF3FCF-DF3B-4167-B982-5E3D731B9B56}" type="sibTrans" cxnId="{32EAED9E-F418-46EA-B550-4C27F066866B}">
      <dgm:prSet/>
      <dgm:spPr/>
      <dgm:t>
        <a:bodyPr/>
        <a:lstStyle/>
        <a:p>
          <a:endParaRPr lang="en-US"/>
        </a:p>
      </dgm:t>
    </dgm:pt>
    <dgm:pt modelId="{875DAA2C-051E-450F-8C88-84C58211DFA9}">
      <dgm:prSet/>
      <dgm:spPr/>
      <dgm:t>
        <a:bodyPr/>
        <a:lstStyle/>
        <a:p>
          <a:r>
            <a:rPr lang="en-US"/>
            <a:t>The Port Canaveral Board of Commissioners will vote whether to sell this 50 acres of land to the gas companies. *</a:t>
          </a:r>
        </a:p>
      </dgm:t>
    </dgm:pt>
    <dgm:pt modelId="{66EF5332-8FC0-40CA-9A0F-06FC3581D480}" type="parTrans" cxnId="{2AD14315-54F9-4D73-8B81-871B0FF604D1}">
      <dgm:prSet/>
      <dgm:spPr/>
      <dgm:t>
        <a:bodyPr/>
        <a:lstStyle/>
        <a:p>
          <a:endParaRPr lang="en-US"/>
        </a:p>
      </dgm:t>
    </dgm:pt>
    <dgm:pt modelId="{A32554E5-348A-48CA-B8CE-C2305AC8F641}" type="sibTrans" cxnId="{2AD14315-54F9-4D73-8B81-871B0FF604D1}">
      <dgm:prSet/>
      <dgm:spPr/>
      <dgm:t>
        <a:bodyPr/>
        <a:lstStyle/>
        <a:p>
          <a:endParaRPr lang="en-US"/>
        </a:p>
      </dgm:t>
    </dgm:pt>
    <dgm:pt modelId="{27A73930-F57F-A445-8B6C-27A05B71F20F}" type="pres">
      <dgm:prSet presAssocID="{64A8C12D-2ED0-43C3-9C8D-EB91F48B71E3}" presName="linear" presStyleCnt="0">
        <dgm:presLayoutVars>
          <dgm:animLvl val="lvl"/>
          <dgm:resizeHandles val="exact"/>
        </dgm:presLayoutVars>
      </dgm:prSet>
      <dgm:spPr/>
    </dgm:pt>
    <dgm:pt modelId="{6745EECF-5EE8-504C-B45B-C5CDD34005E7}" type="pres">
      <dgm:prSet presAssocID="{FD4F6E0E-517F-42E7-94CF-D33BC5C6093C}" presName="parentText" presStyleLbl="node1" presStyleIdx="0" presStyleCnt="2">
        <dgm:presLayoutVars>
          <dgm:chMax val="0"/>
          <dgm:bulletEnabled val="1"/>
        </dgm:presLayoutVars>
      </dgm:prSet>
      <dgm:spPr/>
    </dgm:pt>
    <dgm:pt modelId="{1577D078-2A80-F146-9F31-7C1A3B66741D}" type="pres">
      <dgm:prSet presAssocID="{89FF3FCF-DF3B-4167-B982-5E3D731B9B56}" presName="spacer" presStyleCnt="0"/>
      <dgm:spPr/>
    </dgm:pt>
    <dgm:pt modelId="{BF748AFB-EA09-814F-93F8-7E5E5B971699}" type="pres">
      <dgm:prSet presAssocID="{875DAA2C-051E-450F-8C88-84C58211DFA9}" presName="parentText" presStyleLbl="node1" presStyleIdx="1" presStyleCnt="2">
        <dgm:presLayoutVars>
          <dgm:chMax val="0"/>
          <dgm:bulletEnabled val="1"/>
        </dgm:presLayoutVars>
      </dgm:prSet>
      <dgm:spPr/>
    </dgm:pt>
  </dgm:ptLst>
  <dgm:cxnLst>
    <dgm:cxn modelId="{3162D00F-8E57-F14D-A52D-D8A1C77022CB}" type="presOf" srcId="{FD4F6E0E-517F-42E7-94CF-D33BC5C6093C}" destId="{6745EECF-5EE8-504C-B45B-C5CDD34005E7}" srcOrd="0" destOrd="0" presId="urn:microsoft.com/office/officeart/2005/8/layout/vList2"/>
    <dgm:cxn modelId="{2AD14315-54F9-4D73-8B81-871B0FF604D1}" srcId="{64A8C12D-2ED0-43C3-9C8D-EB91F48B71E3}" destId="{875DAA2C-051E-450F-8C88-84C58211DFA9}" srcOrd="1" destOrd="0" parTransId="{66EF5332-8FC0-40CA-9A0F-06FC3581D480}" sibTransId="{A32554E5-348A-48CA-B8CE-C2305AC8F641}"/>
    <dgm:cxn modelId="{F2432D52-EB9F-7041-9F7E-953C57B75FAA}" type="presOf" srcId="{875DAA2C-051E-450F-8C88-84C58211DFA9}" destId="{BF748AFB-EA09-814F-93F8-7E5E5B971699}" srcOrd="0" destOrd="0" presId="urn:microsoft.com/office/officeart/2005/8/layout/vList2"/>
    <dgm:cxn modelId="{32EAED9E-F418-46EA-B550-4C27F066866B}" srcId="{64A8C12D-2ED0-43C3-9C8D-EB91F48B71E3}" destId="{FD4F6E0E-517F-42E7-94CF-D33BC5C6093C}" srcOrd="0" destOrd="0" parTransId="{F0740262-9135-47EF-A3DA-225314E9D085}" sibTransId="{89FF3FCF-DF3B-4167-B982-5E3D731B9B56}"/>
    <dgm:cxn modelId="{52685DA7-1269-B747-8597-118368DA8264}" type="presOf" srcId="{64A8C12D-2ED0-43C3-9C8D-EB91F48B71E3}" destId="{27A73930-F57F-A445-8B6C-27A05B71F20F}" srcOrd="0" destOrd="0" presId="urn:microsoft.com/office/officeart/2005/8/layout/vList2"/>
    <dgm:cxn modelId="{D785F90F-F115-D741-B572-797681487BAC}" type="presParOf" srcId="{27A73930-F57F-A445-8B6C-27A05B71F20F}" destId="{6745EECF-5EE8-504C-B45B-C5CDD34005E7}" srcOrd="0" destOrd="0" presId="urn:microsoft.com/office/officeart/2005/8/layout/vList2"/>
    <dgm:cxn modelId="{8887B487-E4B8-3E4B-9668-E448EEDEB3D4}" type="presParOf" srcId="{27A73930-F57F-A445-8B6C-27A05B71F20F}" destId="{1577D078-2A80-F146-9F31-7C1A3B66741D}" srcOrd="1" destOrd="0" presId="urn:microsoft.com/office/officeart/2005/8/layout/vList2"/>
    <dgm:cxn modelId="{7DB99551-61E3-D54D-8507-C2276D1412B0}" type="presParOf" srcId="{27A73930-F57F-A445-8B6C-27A05B71F20F}" destId="{BF748AFB-EA09-814F-93F8-7E5E5B97169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45B630-1504-434D-B9B2-CBB001ADBF64}" type="doc">
      <dgm:prSet loTypeId="urn:microsoft.com/office/officeart/2024/3/layout/hArchList1" loCatId="List" qsTypeId="urn:microsoft.com/office/officeart/2005/8/quickstyle/simple2" qsCatId="simple" csTypeId="urn:microsoft.com/office/officeart/2005/8/colors/accent1_2" csCatId="accent1" phldr="1"/>
      <dgm:spPr/>
      <dgm:t>
        <a:bodyPr/>
        <a:lstStyle/>
        <a:p>
          <a:endParaRPr lang="en-US"/>
        </a:p>
      </dgm:t>
    </dgm:pt>
    <dgm:pt modelId="{1E5E63E6-5C28-4D22-8A23-9CA49C3503D3}">
      <dgm:prSet/>
      <dgm:spPr/>
      <dgm:t>
        <a:bodyPr/>
        <a:lstStyle/>
        <a:p>
          <a:pPr>
            <a:lnSpc>
              <a:spcPct val="100000"/>
            </a:lnSpc>
            <a:defRPr b="1"/>
          </a:pPr>
          <a:r>
            <a:rPr lang="en-US" b="1"/>
            <a:t>Captain Alex Gorichky</a:t>
          </a:r>
          <a:endParaRPr lang="en-US" dirty="0"/>
        </a:p>
      </dgm:t>
    </dgm:pt>
    <dgm:pt modelId="{2749728F-EFB5-4888-BCEB-DF478096265E}" type="parTrans" cxnId="{809204D0-9E39-42CB-9BB7-18A6E06F0DDC}">
      <dgm:prSet/>
      <dgm:spPr/>
      <dgm:t>
        <a:bodyPr/>
        <a:lstStyle/>
        <a:p>
          <a:endParaRPr lang="en-US"/>
        </a:p>
      </dgm:t>
    </dgm:pt>
    <dgm:pt modelId="{4B711834-0E5B-48D4-8A93-47E8DF9659A3}" type="sibTrans" cxnId="{809204D0-9E39-42CB-9BB7-18A6E06F0DDC}">
      <dgm:prSet/>
      <dgm:spPr/>
      <dgm:t>
        <a:bodyPr/>
        <a:lstStyle/>
        <a:p>
          <a:endParaRPr lang="en-US"/>
        </a:p>
      </dgm:t>
    </dgm:pt>
    <dgm:pt modelId="{BE6B3F57-360A-4D3B-9761-41080246ED2D}">
      <dgm:prSet/>
      <dgm:spPr/>
      <dgm:t>
        <a:bodyPr/>
        <a:lstStyle/>
        <a:p>
          <a:pPr>
            <a:lnSpc>
              <a:spcPct val="100000"/>
            </a:lnSpc>
          </a:pPr>
          <a:r>
            <a:rPr lang="en-US" b="0" i="0" dirty="0"/>
            <a:t>Raised on the Space Coast, Captain Alex </a:t>
          </a:r>
          <a:r>
            <a:rPr lang="en-US" b="0" i="0" dirty="0" err="1"/>
            <a:t>Gorichky</a:t>
          </a:r>
          <a:r>
            <a:rPr lang="en-US" b="0" i="0" dirty="0"/>
            <a:t> has dedicated his life to Florida’s unique coastal ecosystems. With expertise in offshore and inshore fishing, diving, and ecological restoration, he channels his passion for conservation into protecting the waters that have shaped his journey. Alex’s work focuses on building resilient habitats and engaging communities to safeguard Florida’s natural beauty.</a:t>
          </a:r>
          <a:endParaRPr lang="en-US" dirty="0"/>
        </a:p>
      </dgm:t>
    </dgm:pt>
    <dgm:pt modelId="{7ECC48F8-0692-40CA-AF06-8732FC7CC01D}" type="parTrans" cxnId="{EF599A5F-D422-4AC9-BB7D-703521C2A460}">
      <dgm:prSet/>
      <dgm:spPr/>
      <dgm:t>
        <a:bodyPr/>
        <a:lstStyle/>
        <a:p>
          <a:endParaRPr lang="en-US"/>
        </a:p>
      </dgm:t>
    </dgm:pt>
    <dgm:pt modelId="{1E9679A9-C8A7-4C78-ADE2-81A473D301CC}" type="sibTrans" cxnId="{EF599A5F-D422-4AC9-BB7D-703521C2A460}">
      <dgm:prSet/>
      <dgm:spPr/>
      <dgm:t>
        <a:bodyPr/>
        <a:lstStyle/>
        <a:p>
          <a:endParaRPr lang="en-US"/>
        </a:p>
      </dgm:t>
    </dgm:pt>
    <dgm:pt modelId="{F3312166-6600-4FF4-BB0B-50F2F7114F10}" type="pres">
      <dgm:prSet presAssocID="{6E45B630-1504-434D-B9B2-CBB001ADBF64}" presName="Name0" presStyleCnt="0">
        <dgm:presLayoutVars>
          <dgm:dir/>
          <dgm:resizeHandles val="exact"/>
        </dgm:presLayoutVars>
      </dgm:prSet>
      <dgm:spPr/>
    </dgm:pt>
    <dgm:pt modelId="{82A23125-0BE2-49FF-9240-6A02616452D8}" type="pres">
      <dgm:prSet presAssocID="{1E5E63E6-5C28-4D22-8A23-9CA49C3503D3}" presName="compNode" presStyleCnt="0"/>
      <dgm:spPr/>
    </dgm:pt>
    <dgm:pt modelId="{32ECDFA9-1C31-4565-884F-D5C7071D5E15}" type="pres">
      <dgm:prSet presAssocID="{1E5E63E6-5C28-4D22-8A23-9CA49C3503D3}" presName="pictRect" presStyleLbl="revTx" presStyleIdx="0" presStyleCnt="2">
        <dgm:presLayoutVars>
          <dgm:chMax val="0"/>
          <dgm:bulletEnabled/>
        </dgm:presLayoutVars>
      </dgm:prSet>
      <dgm:spPr/>
    </dgm:pt>
    <dgm:pt modelId="{ADB3FD1A-014C-4A6E-BC61-11542B869975}" type="pres">
      <dgm:prSet presAssocID="{1E5E63E6-5C28-4D22-8A23-9CA49C3503D3}" presName="textRect" presStyleLbl="revTx" presStyleIdx="1" presStyleCnt="2">
        <dgm:presLayoutVars>
          <dgm:bulletEnabled/>
        </dgm:presLayoutVars>
      </dgm:prSet>
      <dgm:spPr/>
    </dgm:pt>
  </dgm:ptLst>
  <dgm:cxnLst>
    <dgm:cxn modelId="{EF599A5F-D422-4AC9-BB7D-703521C2A460}" srcId="{1E5E63E6-5C28-4D22-8A23-9CA49C3503D3}" destId="{BE6B3F57-360A-4D3B-9761-41080246ED2D}" srcOrd="0" destOrd="0" parTransId="{7ECC48F8-0692-40CA-AF06-8732FC7CC01D}" sibTransId="{1E9679A9-C8A7-4C78-ADE2-81A473D301CC}"/>
    <dgm:cxn modelId="{67F1F663-902D-4B6F-99F7-1CFF6C465E62}" type="presOf" srcId="{1E5E63E6-5C28-4D22-8A23-9CA49C3503D3}" destId="{32ECDFA9-1C31-4565-884F-D5C7071D5E15}" srcOrd="0" destOrd="0" presId="urn:microsoft.com/office/officeart/2024/3/layout/hArchList1"/>
    <dgm:cxn modelId="{05E96876-ACE2-479D-B236-01D0CDDE3178}" type="presOf" srcId="{BE6B3F57-360A-4D3B-9761-41080246ED2D}" destId="{ADB3FD1A-014C-4A6E-BC61-11542B869975}" srcOrd="0" destOrd="0" presId="urn:microsoft.com/office/officeart/2024/3/layout/hArchList1"/>
    <dgm:cxn modelId="{974CF683-0834-4E3C-AA8A-D84AADEC8540}" type="presOf" srcId="{6E45B630-1504-434D-B9B2-CBB001ADBF64}" destId="{F3312166-6600-4FF4-BB0B-50F2F7114F10}" srcOrd="0" destOrd="0" presId="urn:microsoft.com/office/officeart/2024/3/layout/hArchList1"/>
    <dgm:cxn modelId="{809204D0-9E39-42CB-9BB7-18A6E06F0DDC}" srcId="{6E45B630-1504-434D-B9B2-CBB001ADBF64}" destId="{1E5E63E6-5C28-4D22-8A23-9CA49C3503D3}" srcOrd="0" destOrd="0" parTransId="{2749728F-EFB5-4888-BCEB-DF478096265E}" sibTransId="{4B711834-0E5B-48D4-8A93-47E8DF9659A3}"/>
    <dgm:cxn modelId="{B6F91637-6E2B-4BDF-942A-09ABA44E331F}" type="presParOf" srcId="{F3312166-6600-4FF4-BB0B-50F2F7114F10}" destId="{82A23125-0BE2-49FF-9240-6A02616452D8}" srcOrd="0" destOrd="0" presId="urn:microsoft.com/office/officeart/2024/3/layout/hArchList1"/>
    <dgm:cxn modelId="{06BA0E14-81B5-494B-89BD-6D923FF4F12E}" type="presParOf" srcId="{82A23125-0BE2-49FF-9240-6A02616452D8}" destId="{32ECDFA9-1C31-4565-884F-D5C7071D5E15}" srcOrd="0" destOrd="0" presId="urn:microsoft.com/office/officeart/2024/3/layout/hArchList1"/>
    <dgm:cxn modelId="{04B34959-36BD-4CB3-BCF3-DD46FC74B9D5}" type="presParOf" srcId="{82A23125-0BE2-49FF-9240-6A02616452D8}" destId="{ADB3FD1A-014C-4A6E-BC61-11542B869975}"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45B630-1504-434D-B9B2-CBB001ADBF64}" type="doc">
      <dgm:prSet loTypeId="urn:microsoft.com/office/officeart/2024/3/layout/hArchList1" loCatId="List" qsTypeId="urn:microsoft.com/office/officeart/2005/8/quickstyle/simple4" qsCatId="simple" csTypeId="urn:microsoft.com/office/officeart/2005/8/colors/colorful1" csCatId="colorful" phldr="1"/>
      <dgm:spPr/>
      <dgm:t>
        <a:bodyPr/>
        <a:lstStyle/>
        <a:p>
          <a:endParaRPr lang="en-US"/>
        </a:p>
      </dgm:t>
    </dgm:pt>
    <dgm:pt modelId="{1E5E63E6-5C28-4D22-8A23-9CA49C3503D3}">
      <dgm:prSet/>
      <dgm:spPr/>
      <dgm:t>
        <a:bodyPr/>
        <a:lstStyle/>
        <a:p>
          <a:pPr>
            <a:lnSpc>
              <a:spcPct val="100000"/>
            </a:lnSpc>
            <a:defRPr b="1"/>
          </a:pPr>
          <a:r>
            <a:rPr lang="en-US" b="1"/>
            <a:t>Lisa Ruckman</a:t>
          </a:r>
          <a:endParaRPr lang="en-US" dirty="0"/>
        </a:p>
      </dgm:t>
    </dgm:pt>
    <dgm:pt modelId="{2749728F-EFB5-4888-BCEB-DF478096265E}" type="parTrans" cxnId="{809204D0-9E39-42CB-9BB7-18A6E06F0DDC}">
      <dgm:prSet/>
      <dgm:spPr/>
      <dgm:t>
        <a:bodyPr/>
        <a:lstStyle/>
        <a:p>
          <a:endParaRPr lang="en-US"/>
        </a:p>
      </dgm:t>
    </dgm:pt>
    <dgm:pt modelId="{4B711834-0E5B-48D4-8A93-47E8DF9659A3}" type="sibTrans" cxnId="{809204D0-9E39-42CB-9BB7-18A6E06F0DDC}">
      <dgm:prSet/>
      <dgm:spPr/>
      <dgm:t>
        <a:bodyPr/>
        <a:lstStyle/>
        <a:p>
          <a:pPr>
            <a:lnSpc>
              <a:spcPct val="100000"/>
            </a:lnSpc>
            <a:defRPr b="1"/>
          </a:pPr>
          <a:endParaRPr lang="en-US"/>
        </a:p>
      </dgm:t>
    </dgm:pt>
    <dgm:pt modelId="{82C77A8D-C62C-405D-ACE7-CD3D176271DC}">
      <dgm:prSet/>
      <dgm:spPr/>
      <dgm:t>
        <a:bodyPr/>
        <a:lstStyle/>
        <a:p>
          <a:pPr>
            <a:lnSpc>
              <a:spcPct val="100000"/>
            </a:lnSpc>
            <a:defRPr b="1"/>
          </a:pPr>
          <a:endParaRPr lang="en-US" dirty="0"/>
        </a:p>
      </dgm:t>
    </dgm:pt>
    <dgm:pt modelId="{D2F79184-916C-4B58-80F1-28259724BAC4}" type="parTrans" cxnId="{FF4BC325-1C84-4D97-82F5-4A21D8A8D88F}">
      <dgm:prSet/>
      <dgm:spPr/>
      <dgm:t>
        <a:bodyPr/>
        <a:lstStyle/>
        <a:p>
          <a:endParaRPr lang="en-US"/>
        </a:p>
      </dgm:t>
    </dgm:pt>
    <dgm:pt modelId="{FD5EB019-B801-42FC-BEA2-2D755DA56289}" type="sibTrans" cxnId="{FF4BC325-1C84-4D97-82F5-4A21D8A8D88F}">
      <dgm:prSet/>
      <dgm:spPr/>
      <dgm:t>
        <a:bodyPr/>
        <a:lstStyle/>
        <a:p>
          <a:endParaRPr lang="en-US"/>
        </a:p>
      </dgm:t>
    </dgm:pt>
    <dgm:pt modelId="{143EC1EA-49AB-4CF3-A92F-8FB8ED8874AE}">
      <dgm:prSet custT="1"/>
      <dgm:spPr/>
      <dgm:t>
        <a:bodyPr/>
        <a:lstStyle/>
        <a:p>
          <a:pPr>
            <a:lnSpc>
              <a:spcPct val="100000"/>
            </a:lnSpc>
          </a:pPr>
          <a:r>
            <a:rPr lang="en-US" sz="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Brevard Indian River Lagoon Coalition</a:t>
          </a:r>
          <a:r>
            <a:rPr lang="en-US" sz="1200" dirty="0">
              <a:solidFill>
                <a:schemeClr val="bg1"/>
              </a:solidFill>
            </a:rPr>
            <a:t>, specifically engaging with the East Merritt Island Community Association (EMICA) to promote environmental beautification efforts for the lagoon. Her work focuses on community-driven action to improve the health of the Indian River Lagoon. </a:t>
          </a:r>
          <a:r>
            <a:rPr lang="en-US" sz="1200" b="1" dirty="0">
              <a:solidFill>
                <a:schemeClr val="bg1"/>
              </a:solidFill>
            </a:rPr>
            <a:t>Role:</a:t>
          </a:r>
          <a:r>
            <a:rPr lang="en-US" sz="1200" dirty="0">
              <a:solidFill>
                <a:schemeClr val="bg1"/>
              </a:solidFill>
            </a:rPr>
            <a:t> She has shared initiatives related to the </a:t>
          </a:r>
          <a:r>
            <a:rPr lang="en-US" sz="1200" b="1"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Brevard Indian River Lagoon Coalition's</a:t>
          </a:r>
          <a:r>
            <a:rPr lang="en-US" sz="1200" dirty="0">
              <a:solidFill>
                <a:schemeClr val="bg1"/>
              </a:solidFill>
            </a:rPr>
            <a:t> goal of restoring the lagoon</a:t>
          </a:r>
          <a:r>
            <a:rPr lang="en-US" sz="1200" dirty="0"/>
            <a:t>.</a:t>
          </a:r>
        </a:p>
      </dgm:t>
    </dgm:pt>
    <dgm:pt modelId="{D9F7CE9F-B598-4F55-9EB3-6A643C539BBF}" type="parTrans" cxnId="{C889C2F7-E509-4E4E-9979-091C8A615073}">
      <dgm:prSet/>
      <dgm:spPr/>
      <dgm:t>
        <a:bodyPr/>
        <a:lstStyle/>
        <a:p>
          <a:endParaRPr lang="en-US"/>
        </a:p>
      </dgm:t>
    </dgm:pt>
    <dgm:pt modelId="{C59A7129-6776-4DA0-9EB1-63EE2525CE89}" type="sibTrans" cxnId="{C889C2F7-E509-4E4E-9979-091C8A615073}">
      <dgm:prSet/>
      <dgm:spPr/>
      <dgm:t>
        <a:bodyPr/>
        <a:lstStyle/>
        <a:p>
          <a:pPr>
            <a:lnSpc>
              <a:spcPct val="100000"/>
            </a:lnSpc>
            <a:defRPr b="1"/>
          </a:pPr>
          <a:endParaRPr lang="en-US"/>
        </a:p>
      </dgm:t>
    </dgm:pt>
    <dgm:pt modelId="{33BFF416-B0E3-4EC3-96C9-37D315331F49}" type="pres">
      <dgm:prSet presAssocID="{6E45B630-1504-434D-B9B2-CBB001ADBF64}" presName="Name0" presStyleCnt="0">
        <dgm:presLayoutVars>
          <dgm:dir/>
          <dgm:resizeHandles val="exact"/>
        </dgm:presLayoutVars>
      </dgm:prSet>
      <dgm:spPr/>
    </dgm:pt>
    <dgm:pt modelId="{867EC5E5-D278-404B-B7C8-B93383C9CCBD}" type="pres">
      <dgm:prSet presAssocID="{1E5E63E6-5C28-4D22-8A23-9CA49C3503D3}" presName="compNode" presStyleCnt="0"/>
      <dgm:spPr/>
    </dgm:pt>
    <dgm:pt modelId="{36E47605-2B25-4145-AF4A-91966F4551B2}" type="pres">
      <dgm:prSet presAssocID="{1E5E63E6-5C28-4D22-8A23-9CA49C3503D3}" presName="pictRect" presStyleLbl="revTx" presStyleIdx="0" presStyleCnt="4">
        <dgm:presLayoutVars>
          <dgm:chMax val="0"/>
          <dgm:bulletEnabled/>
        </dgm:presLayoutVars>
      </dgm:prSet>
      <dgm:spPr/>
    </dgm:pt>
    <dgm:pt modelId="{C55F1AE3-A2C0-4A30-885D-163534BC46F1}" type="pres">
      <dgm:prSet presAssocID="{1E5E63E6-5C28-4D22-8A23-9CA49C3503D3}" presName="textRect" presStyleLbl="revTx" presStyleIdx="1" presStyleCnt="4">
        <dgm:presLayoutVars>
          <dgm:bulletEnabled/>
        </dgm:presLayoutVars>
      </dgm:prSet>
      <dgm:spPr/>
    </dgm:pt>
    <dgm:pt modelId="{20A5B59D-7135-4DFA-AA62-0386F3F4F994}" type="pres">
      <dgm:prSet presAssocID="{4B711834-0E5B-48D4-8A93-47E8DF9659A3}" presName="sibTrans" presStyleLbl="sibTrans2D1" presStyleIdx="0" presStyleCnt="0"/>
      <dgm:spPr/>
    </dgm:pt>
    <dgm:pt modelId="{CE76838D-499B-4F60-ADED-9CA4EDA6A81E}" type="pres">
      <dgm:prSet presAssocID="{82C77A8D-C62C-405D-ACE7-CD3D176271DC}" presName="compNode" presStyleCnt="0"/>
      <dgm:spPr/>
    </dgm:pt>
    <dgm:pt modelId="{0900A6EC-9508-450B-8ED7-C55806193073}" type="pres">
      <dgm:prSet presAssocID="{82C77A8D-C62C-405D-ACE7-CD3D176271DC}" presName="pictRect" presStyleLbl="revTx" presStyleIdx="2" presStyleCnt="4">
        <dgm:presLayoutVars>
          <dgm:chMax val="0"/>
          <dgm:bulletEnabled/>
        </dgm:presLayoutVars>
      </dgm:prSet>
      <dgm:spPr/>
    </dgm:pt>
    <dgm:pt modelId="{44D5889F-2AF9-4D97-ADE9-AAD1E849766A}" type="pres">
      <dgm:prSet presAssocID="{82C77A8D-C62C-405D-ACE7-CD3D176271DC}" presName="textRect" presStyleLbl="revTx" presStyleIdx="3" presStyleCnt="4">
        <dgm:presLayoutVars>
          <dgm:bulletEnabled/>
        </dgm:presLayoutVars>
      </dgm:prSet>
      <dgm:spPr/>
    </dgm:pt>
  </dgm:ptLst>
  <dgm:cxnLst>
    <dgm:cxn modelId="{4D600C04-9C60-4F5D-855C-467E0988A095}" type="presOf" srcId="{82C77A8D-C62C-405D-ACE7-CD3D176271DC}" destId="{0900A6EC-9508-450B-8ED7-C55806193073}" srcOrd="0" destOrd="0" presId="urn:microsoft.com/office/officeart/2024/3/layout/hArchList1"/>
    <dgm:cxn modelId="{7D76A90B-E2EC-4ABA-990D-0DC5F973EF33}" type="presOf" srcId="{6E45B630-1504-434D-B9B2-CBB001ADBF64}" destId="{33BFF416-B0E3-4EC3-96C9-37D315331F49}" srcOrd="0" destOrd="0" presId="urn:microsoft.com/office/officeart/2024/3/layout/hArchList1"/>
    <dgm:cxn modelId="{FF4BC325-1C84-4D97-82F5-4A21D8A8D88F}" srcId="{6E45B630-1504-434D-B9B2-CBB001ADBF64}" destId="{82C77A8D-C62C-405D-ACE7-CD3D176271DC}" srcOrd="1" destOrd="0" parTransId="{D2F79184-916C-4B58-80F1-28259724BAC4}" sibTransId="{FD5EB019-B801-42FC-BEA2-2D755DA56289}"/>
    <dgm:cxn modelId="{5EB02EA2-474F-4DE6-B44B-E264D54ED707}" type="presOf" srcId="{1E5E63E6-5C28-4D22-8A23-9CA49C3503D3}" destId="{36E47605-2B25-4145-AF4A-91966F4551B2}" srcOrd="0" destOrd="0" presId="urn:microsoft.com/office/officeart/2024/3/layout/hArchList1"/>
    <dgm:cxn modelId="{E62201AA-A879-4A76-A8D2-1BE76499F577}" type="presOf" srcId="{143EC1EA-49AB-4CF3-A92F-8FB8ED8874AE}" destId="{C55F1AE3-A2C0-4A30-885D-163534BC46F1}" srcOrd="0" destOrd="0" presId="urn:microsoft.com/office/officeart/2024/3/layout/hArchList1"/>
    <dgm:cxn modelId="{6321FBC8-BDD8-4F17-A1DA-5706EFB4C1D6}" type="presOf" srcId="{4B711834-0E5B-48D4-8A93-47E8DF9659A3}" destId="{20A5B59D-7135-4DFA-AA62-0386F3F4F994}" srcOrd="0" destOrd="0" presId="urn:microsoft.com/office/officeart/2024/3/layout/hArchList1"/>
    <dgm:cxn modelId="{809204D0-9E39-42CB-9BB7-18A6E06F0DDC}" srcId="{6E45B630-1504-434D-B9B2-CBB001ADBF64}" destId="{1E5E63E6-5C28-4D22-8A23-9CA49C3503D3}" srcOrd="0" destOrd="0" parTransId="{2749728F-EFB5-4888-BCEB-DF478096265E}" sibTransId="{4B711834-0E5B-48D4-8A93-47E8DF9659A3}"/>
    <dgm:cxn modelId="{C889C2F7-E509-4E4E-9979-091C8A615073}" srcId="{1E5E63E6-5C28-4D22-8A23-9CA49C3503D3}" destId="{143EC1EA-49AB-4CF3-A92F-8FB8ED8874AE}" srcOrd="0" destOrd="0" parTransId="{D9F7CE9F-B598-4F55-9EB3-6A643C539BBF}" sibTransId="{C59A7129-6776-4DA0-9EB1-63EE2525CE89}"/>
    <dgm:cxn modelId="{948AD795-3347-489D-B867-28E054527723}" type="presParOf" srcId="{33BFF416-B0E3-4EC3-96C9-37D315331F49}" destId="{867EC5E5-D278-404B-B7C8-B93383C9CCBD}" srcOrd="0" destOrd="0" presId="urn:microsoft.com/office/officeart/2024/3/layout/hArchList1"/>
    <dgm:cxn modelId="{7B66EBC6-B6B6-487E-8689-6C4337CE8D24}" type="presParOf" srcId="{867EC5E5-D278-404B-B7C8-B93383C9CCBD}" destId="{36E47605-2B25-4145-AF4A-91966F4551B2}" srcOrd="0" destOrd="0" presId="urn:microsoft.com/office/officeart/2024/3/layout/hArchList1"/>
    <dgm:cxn modelId="{749F4E4C-E728-4C2A-A334-F5EBEF3AAA11}" type="presParOf" srcId="{867EC5E5-D278-404B-B7C8-B93383C9CCBD}" destId="{C55F1AE3-A2C0-4A30-885D-163534BC46F1}" srcOrd="1" destOrd="0" presId="urn:microsoft.com/office/officeart/2024/3/layout/hArchList1"/>
    <dgm:cxn modelId="{A73F759B-39F9-4876-B380-5C604A63D474}" type="presParOf" srcId="{33BFF416-B0E3-4EC3-96C9-37D315331F49}" destId="{20A5B59D-7135-4DFA-AA62-0386F3F4F994}" srcOrd="1" destOrd="0" presId="urn:microsoft.com/office/officeart/2024/3/layout/hArchList1"/>
    <dgm:cxn modelId="{37738676-7219-4699-8B8C-CD398CC77D7E}" type="presParOf" srcId="{33BFF416-B0E3-4EC3-96C9-37D315331F49}" destId="{CE76838D-499B-4F60-ADED-9CA4EDA6A81E}" srcOrd="2" destOrd="0" presId="urn:microsoft.com/office/officeart/2024/3/layout/hArchList1"/>
    <dgm:cxn modelId="{4B0901D8-9D15-435D-A6FF-836DFBE16F24}" type="presParOf" srcId="{CE76838D-499B-4F60-ADED-9CA4EDA6A81E}" destId="{0900A6EC-9508-450B-8ED7-C55806193073}" srcOrd="0" destOrd="0" presId="urn:microsoft.com/office/officeart/2024/3/layout/hArchList1"/>
    <dgm:cxn modelId="{2EFFB9D0-6D13-4B9F-80C1-BB0D58EDD415}" type="presParOf" srcId="{CE76838D-499B-4F60-ADED-9CA4EDA6A81E}" destId="{44D5889F-2AF9-4D97-ADE9-AAD1E849766A}"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137F5B-951A-4EF5-ACEF-A4009236907C}"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B4BCB019-4DAD-4317-9D3A-1F229C0BD63C}">
      <dgm:prSet/>
      <dgm:spPr/>
      <dgm:t>
        <a:bodyPr/>
        <a:lstStyle/>
        <a:p>
          <a:pPr>
            <a:lnSpc>
              <a:spcPct val="100000"/>
            </a:lnSpc>
            <a:defRPr cap="all"/>
          </a:pPr>
          <a:r>
            <a:rPr lang="en-US" b="1" dirty="0"/>
            <a:t>Public safety not sufficiently studied guidance says location should be “remote”, not densely populated</a:t>
          </a:r>
          <a:endParaRPr lang="en-US" dirty="0"/>
        </a:p>
      </dgm:t>
    </dgm:pt>
    <dgm:pt modelId="{96752F2D-709D-4CD3-AADF-4BD597C9F895}" type="parTrans" cxnId="{35D98DA8-EBE6-4B15-98A8-6FFABFAA0A03}">
      <dgm:prSet/>
      <dgm:spPr/>
      <dgm:t>
        <a:bodyPr/>
        <a:lstStyle/>
        <a:p>
          <a:endParaRPr lang="en-US"/>
        </a:p>
      </dgm:t>
    </dgm:pt>
    <dgm:pt modelId="{04A9149E-D92B-4A3C-9AFA-BA805811F59E}" type="sibTrans" cxnId="{35D98DA8-EBE6-4B15-98A8-6FFABFAA0A03}">
      <dgm:prSet/>
      <dgm:spPr/>
      <dgm:t>
        <a:bodyPr/>
        <a:lstStyle/>
        <a:p>
          <a:endParaRPr lang="en-US"/>
        </a:p>
      </dgm:t>
    </dgm:pt>
    <dgm:pt modelId="{12ED3071-D0FF-4FAE-BB46-495AE5187E69}" type="pres">
      <dgm:prSet presAssocID="{66137F5B-951A-4EF5-ACEF-A4009236907C}" presName="root" presStyleCnt="0">
        <dgm:presLayoutVars>
          <dgm:dir/>
          <dgm:resizeHandles val="exact"/>
        </dgm:presLayoutVars>
      </dgm:prSet>
      <dgm:spPr/>
    </dgm:pt>
    <dgm:pt modelId="{940B3A81-5257-48CA-A706-88B17D9421BB}" type="pres">
      <dgm:prSet presAssocID="{B4BCB019-4DAD-4317-9D3A-1F229C0BD63C}" presName="compNode" presStyleCnt="0"/>
      <dgm:spPr/>
    </dgm:pt>
    <dgm:pt modelId="{977B7CFE-A2E1-46F8-9F82-269EFD6F078C}" type="pres">
      <dgm:prSet presAssocID="{B4BCB019-4DAD-4317-9D3A-1F229C0BD63C}" presName="iconBgRect" presStyleLbl="bgShp" presStyleIdx="0" presStyleCnt="1" custLinFactNeighborX="-2965" custLinFactNeighborY="-2366"/>
      <dgm:spPr/>
    </dgm:pt>
    <dgm:pt modelId="{D0B301FD-D7F3-4AA3-8C79-0A957DBE15B8}" type="pres">
      <dgm:prSet presAssocID="{B4BCB019-4DAD-4317-9D3A-1F229C0BD63C}" presName="iconRect" presStyleLbl="node1" presStyleIdx="0" presStyleCnt="1" custLinFactNeighborX="-2632" custLinFactNeighborY="-754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rning with solid fill"/>
        </a:ext>
      </dgm:extLst>
    </dgm:pt>
    <dgm:pt modelId="{F78661F9-4F67-4CB1-B4F6-170941B36C3D}" type="pres">
      <dgm:prSet presAssocID="{B4BCB019-4DAD-4317-9D3A-1F229C0BD63C}" presName="spaceRect" presStyleCnt="0"/>
      <dgm:spPr/>
    </dgm:pt>
    <dgm:pt modelId="{30F172C6-110A-4688-821C-81666F05EA1F}" type="pres">
      <dgm:prSet presAssocID="{B4BCB019-4DAD-4317-9D3A-1F229C0BD63C}" presName="textRect" presStyleLbl="revTx" presStyleIdx="0" presStyleCnt="1">
        <dgm:presLayoutVars>
          <dgm:chMax val="1"/>
          <dgm:chPref val="1"/>
        </dgm:presLayoutVars>
      </dgm:prSet>
      <dgm:spPr/>
    </dgm:pt>
  </dgm:ptLst>
  <dgm:cxnLst>
    <dgm:cxn modelId="{B71CEF53-A246-E446-B931-2F54DDB5C759}" type="presOf" srcId="{B4BCB019-4DAD-4317-9D3A-1F229C0BD63C}" destId="{30F172C6-110A-4688-821C-81666F05EA1F}" srcOrd="0" destOrd="0" presId="urn:microsoft.com/office/officeart/2018/5/layout/IconCircleLabelList"/>
    <dgm:cxn modelId="{893E2B8E-C0EA-014C-8085-32DD202841B1}" type="presOf" srcId="{66137F5B-951A-4EF5-ACEF-A4009236907C}" destId="{12ED3071-D0FF-4FAE-BB46-495AE5187E69}" srcOrd="0" destOrd="0" presId="urn:microsoft.com/office/officeart/2018/5/layout/IconCircleLabelList"/>
    <dgm:cxn modelId="{35D98DA8-EBE6-4B15-98A8-6FFABFAA0A03}" srcId="{66137F5B-951A-4EF5-ACEF-A4009236907C}" destId="{B4BCB019-4DAD-4317-9D3A-1F229C0BD63C}" srcOrd="0" destOrd="0" parTransId="{96752F2D-709D-4CD3-AADF-4BD597C9F895}" sibTransId="{04A9149E-D92B-4A3C-9AFA-BA805811F59E}"/>
    <dgm:cxn modelId="{D6B9FDDD-467D-6541-A1CD-AD97CB095BDC}" type="presParOf" srcId="{12ED3071-D0FF-4FAE-BB46-495AE5187E69}" destId="{940B3A81-5257-48CA-A706-88B17D9421BB}" srcOrd="0" destOrd="0" presId="urn:microsoft.com/office/officeart/2018/5/layout/IconCircleLabelList"/>
    <dgm:cxn modelId="{3E57EBF3-C2B3-0647-96D5-02F9E2070A59}" type="presParOf" srcId="{940B3A81-5257-48CA-A706-88B17D9421BB}" destId="{977B7CFE-A2E1-46F8-9F82-269EFD6F078C}" srcOrd="0" destOrd="0" presId="urn:microsoft.com/office/officeart/2018/5/layout/IconCircleLabelList"/>
    <dgm:cxn modelId="{BFBD848F-92B1-8545-8FA0-3A4F393627C4}" type="presParOf" srcId="{940B3A81-5257-48CA-A706-88B17D9421BB}" destId="{D0B301FD-D7F3-4AA3-8C79-0A957DBE15B8}" srcOrd="1" destOrd="0" presId="urn:microsoft.com/office/officeart/2018/5/layout/IconCircleLabelList"/>
    <dgm:cxn modelId="{75FD56EA-F9B1-EF47-8A92-13933D3B1CBA}" type="presParOf" srcId="{940B3A81-5257-48CA-A706-88B17D9421BB}" destId="{F78661F9-4F67-4CB1-B4F6-170941B36C3D}" srcOrd="2" destOrd="0" presId="urn:microsoft.com/office/officeart/2018/5/layout/IconCircleLabelList"/>
    <dgm:cxn modelId="{91CD9ED5-5E33-9741-AB8A-860375C01249}" type="presParOf" srcId="{940B3A81-5257-48CA-A706-88B17D9421BB}" destId="{30F172C6-110A-4688-821C-81666F05EA1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6CA200-9244-4BE2-BBFB-070BD8959DF6}"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520222C-54D3-408A-B0A6-FDC25FCBC9CB}">
      <dgm:prSet/>
      <dgm:spPr/>
      <dgm:t>
        <a:bodyPr/>
        <a:lstStyle/>
        <a:p>
          <a:r>
            <a:rPr lang="en-US" b="0" dirty="0">
              <a:latin typeface="+mn-lt"/>
            </a:rPr>
            <a:t>LNG delivery method (truck-based vs pipeline)</a:t>
          </a:r>
        </a:p>
      </dgm:t>
    </dgm:pt>
    <dgm:pt modelId="{757C633B-6F56-4B3F-B38F-4D83A148D483}" type="parTrans" cxnId="{220A93ED-8020-4FBD-9D8C-8FA120DF4626}">
      <dgm:prSet/>
      <dgm:spPr/>
      <dgm:t>
        <a:bodyPr/>
        <a:lstStyle/>
        <a:p>
          <a:endParaRPr lang="en-US"/>
        </a:p>
      </dgm:t>
    </dgm:pt>
    <dgm:pt modelId="{0A6B3106-2979-4294-9BE3-FBEAF0248DA4}" type="sibTrans" cxnId="{220A93ED-8020-4FBD-9D8C-8FA120DF4626}">
      <dgm:prSet/>
      <dgm:spPr/>
      <dgm:t>
        <a:bodyPr/>
        <a:lstStyle/>
        <a:p>
          <a:endParaRPr lang="en-US"/>
        </a:p>
      </dgm:t>
    </dgm:pt>
    <dgm:pt modelId="{4E4F4D7D-0D83-427B-9C6B-115A6182FCA6}">
      <dgm:prSet/>
      <dgm:spPr/>
      <dgm:t>
        <a:bodyPr/>
        <a:lstStyle/>
        <a:p>
          <a:r>
            <a:rPr lang="en-US" b="0" dirty="0">
              <a:latin typeface="+mn-lt"/>
            </a:rPr>
            <a:t>Liquefaction, storage, and loading processes</a:t>
          </a:r>
        </a:p>
      </dgm:t>
    </dgm:pt>
    <dgm:pt modelId="{8F939AC1-2D06-4E6A-8C5A-C8EF676B3189}" type="parTrans" cxnId="{2BF38575-F19B-4B85-B2D3-A4173C1DC489}">
      <dgm:prSet/>
      <dgm:spPr/>
      <dgm:t>
        <a:bodyPr/>
        <a:lstStyle/>
        <a:p>
          <a:endParaRPr lang="en-US"/>
        </a:p>
      </dgm:t>
    </dgm:pt>
    <dgm:pt modelId="{28A7524B-F9E9-4F43-A539-7804A7109FB1}" type="sibTrans" cxnId="{2BF38575-F19B-4B85-B2D3-A4173C1DC489}">
      <dgm:prSet/>
      <dgm:spPr/>
      <dgm:t>
        <a:bodyPr/>
        <a:lstStyle/>
        <a:p>
          <a:endParaRPr lang="en-US"/>
        </a:p>
      </dgm:t>
    </dgm:pt>
    <dgm:pt modelId="{DEE7583D-1C99-4660-8943-B4E09E118C75}">
      <dgm:prSet/>
      <dgm:spPr/>
      <dgm:t>
        <a:bodyPr/>
        <a:lstStyle/>
        <a:p>
          <a:r>
            <a:rPr lang="en-US" b="0">
              <a:latin typeface="+mn-lt"/>
            </a:rPr>
            <a:t>Frequency of truck deliveries and departures</a:t>
          </a:r>
        </a:p>
      </dgm:t>
    </dgm:pt>
    <dgm:pt modelId="{E8E03F14-A62A-47E9-994C-FAC641BE489E}" type="parTrans" cxnId="{F151DA5F-AE2A-484B-ADE9-20BC5C10DCD7}">
      <dgm:prSet/>
      <dgm:spPr/>
      <dgm:t>
        <a:bodyPr/>
        <a:lstStyle/>
        <a:p>
          <a:endParaRPr lang="en-US"/>
        </a:p>
      </dgm:t>
    </dgm:pt>
    <dgm:pt modelId="{0DD456A3-A806-4BD8-A732-40E57F3C74F1}" type="sibTrans" cxnId="{F151DA5F-AE2A-484B-ADE9-20BC5C10DCD7}">
      <dgm:prSet/>
      <dgm:spPr/>
      <dgm:t>
        <a:bodyPr/>
        <a:lstStyle/>
        <a:p>
          <a:endParaRPr lang="en-US"/>
        </a:p>
      </dgm:t>
    </dgm:pt>
    <dgm:pt modelId="{01DBB91C-078B-4F2A-ACE7-533A785E225B}">
      <dgm:prSet/>
      <dgm:spPr/>
      <dgm:t>
        <a:bodyPr/>
        <a:lstStyle/>
        <a:p>
          <a:r>
            <a:rPr lang="en-US" b="0">
              <a:latin typeface="+mn-lt"/>
            </a:rPr>
            <a:t>Hours of operation (24/7 implications)</a:t>
          </a:r>
        </a:p>
      </dgm:t>
    </dgm:pt>
    <dgm:pt modelId="{EE0F00F0-4C80-40FA-A4C8-A04D2AB55C69}" type="parTrans" cxnId="{1F937898-CC34-4AE1-9253-1F52324F63AA}">
      <dgm:prSet/>
      <dgm:spPr/>
      <dgm:t>
        <a:bodyPr/>
        <a:lstStyle/>
        <a:p>
          <a:endParaRPr lang="en-US"/>
        </a:p>
      </dgm:t>
    </dgm:pt>
    <dgm:pt modelId="{C8E95753-2207-4F62-BFA5-084687ABF45D}" type="sibTrans" cxnId="{1F937898-CC34-4AE1-9253-1F52324F63AA}">
      <dgm:prSet/>
      <dgm:spPr/>
      <dgm:t>
        <a:bodyPr/>
        <a:lstStyle/>
        <a:p>
          <a:endParaRPr lang="en-US"/>
        </a:p>
      </dgm:t>
    </dgm:pt>
    <dgm:pt modelId="{99AD3176-ADAF-BE44-A261-8FF087689A17}">
      <dgm:prSet/>
      <dgm:spPr/>
      <dgm:t>
        <a:bodyPr/>
        <a:lstStyle/>
        <a:p>
          <a:r>
            <a:rPr lang="en-US" b="0" i="0" u="none" strike="noStrike" cap="none">
              <a:latin typeface="+mn-lt"/>
              <a:ea typeface="Arial"/>
              <a:cs typeface="Arial"/>
              <a:sym typeface="Arial"/>
            </a:rPr>
            <a:t>Emergency responders lack equipment and training</a:t>
          </a:r>
        </a:p>
      </dgm:t>
    </dgm:pt>
    <dgm:pt modelId="{D3F12DBC-65A8-7240-86AF-9BD4599F9B23}" type="parTrans" cxnId="{DE387773-78C1-2540-9D6A-FB14556FBB80}">
      <dgm:prSet/>
      <dgm:spPr/>
      <dgm:t>
        <a:bodyPr/>
        <a:lstStyle/>
        <a:p>
          <a:endParaRPr lang="en-US"/>
        </a:p>
      </dgm:t>
    </dgm:pt>
    <dgm:pt modelId="{0A86131F-F30B-9C41-BC6F-3BC5EB0B9CCE}" type="sibTrans" cxnId="{DE387773-78C1-2540-9D6A-FB14556FBB80}">
      <dgm:prSet/>
      <dgm:spPr/>
      <dgm:t>
        <a:bodyPr/>
        <a:lstStyle/>
        <a:p>
          <a:endParaRPr lang="en-US"/>
        </a:p>
      </dgm:t>
    </dgm:pt>
    <dgm:pt modelId="{B44E10D9-0D8B-4AE5-9A4B-525DE8DDA9A7}" type="pres">
      <dgm:prSet presAssocID="{B16CA200-9244-4BE2-BBFB-070BD8959DF6}" presName="root" presStyleCnt="0">
        <dgm:presLayoutVars>
          <dgm:dir/>
          <dgm:resizeHandles val="exact"/>
        </dgm:presLayoutVars>
      </dgm:prSet>
      <dgm:spPr/>
    </dgm:pt>
    <dgm:pt modelId="{71189A74-4D2D-40F8-A3B7-70929F3EA179}" type="pres">
      <dgm:prSet presAssocID="{9520222C-54D3-408A-B0A6-FDC25FCBC9CB}" presName="compNode" presStyleCnt="0"/>
      <dgm:spPr/>
    </dgm:pt>
    <dgm:pt modelId="{01E786B0-D45B-41C8-A8C1-BA7D1A565597}" type="pres">
      <dgm:prSet presAssocID="{9520222C-54D3-408A-B0A6-FDC25FCBC9C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ump truck"/>
        </a:ext>
      </dgm:extLst>
    </dgm:pt>
    <dgm:pt modelId="{ED22F5C9-C2FB-41A4-9134-681052467E9C}" type="pres">
      <dgm:prSet presAssocID="{9520222C-54D3-408A-B0A6-FDC25FCBC9CB}" presName="spaceRect" presStyleCnt="0"/>
      <dgm:spPr/>
    </dgm:pt>
    <dgm:pt modelId="{FE944791-9AB9-4662-B8DC-FE43406773A3}" type="pres">
      <dgm:prSet presAssocID="{9520222C-54D3-408A-B0A6-FDC25FCBC9CB}" presName="textRect" presStyleLbl="revTx" presStyleIdx="0" presStyleCnt="5">
        <dgm:presLayoutVars>
          <dgm:chMax val="1"/>
          <dgm:chPref val="1"/>
        </dgm:presLayoutVars>
      </dgm:prSet>
      <dgm:spPr/>
    </dgm:pt>
    <dgm:pt modelId="{F328D7CB-B6BB-4EB5-B8B4-0D29DDBD276E}" type="pres">
      <dgm:prSet presAssocID="{0A6B3106-2979-4294-9BE3-FBEAF0248DA4}" presName="sibTrans" presStyleCnt="0"/>
      <dgm:spPr/>
    </dgm:pt>
    <dgm:pt modelId="{48A7F723-0893-47CA-86B4-AF356A5776C1}" type="pres">
      <dgm:prSet presAssocID="{4E4F4D7D-0D83-427B-9C6B-115A6182FCA6}" presName="compNode" presStyleCnt="0"/>
      <dgm:spPr/>
    </dgm:pt>
    <dgm:pt modelId="{EB105EE4-576B-4090-BCEB-97F5BA4A5198}" type="pres">
      <dgm:prSet presAssocID="{4E4F4D7D-0D83-427B-9C6B-115A6182FCA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3FAD5589-AC3D-41E6-B01C-F4C0835752AE}" type="pres">
      <dgm:prSet presAssocID="{4E4F4D7D-0D83-427B-9C6B-115A6182FCA6}" presName="spaceRect" presStyleCnt="0"/>
      <dgm:spPr/>
    </dgm:pt>
    <dgm:pt modelId="{59199B75-105F-4E73-8A67-C6359B7A07FB}" type="pres">
      <dgm:prSet presAssocID="{4E4F4D7D-0D83-427B-9C6B-115A6182FCA6}" presName="textRect" presStyleLbl="revTx" presStyleIdx="1" presStyleCnt="5">
        <dgm:presLayoutVars>
          <dgm:chMax val="1"/>
          <dgm:chPref val="1"/>
        </dgm:presLayoutVars>
      </dgm:prSet>
      <dgm:spPr/>
    </dgm:pt>
    <dgm:pt modelId="{BC82CC30-A4A1-48EA-939F-EC13963E3722}" type="pres">
      <dgm:prSet presAssocID="{28A7524B-F9E9-4F43-A539-7804A7109FB1}" presName="sibTrans" presStyleCnt="0"/>
      <dgm:spPr/>
    </dgm:pt>
    <dgm:pt modelId="{E83A363E-615B-4E70-B4DA-03DBDD70E345}" type="pres">
      <dgm:prSet presAssocID="{DEE7583D-1C99-4660-8943-B4E09E118C75}" presName="compNode" presStyleCnt="0"/>
      <dgm:spPr/>
    </dgm:pt>
    <dgm:pt modelId="{BAB06572-40BB-4074-829D-828495533ACC}" type="pres">
      <dgm:prSet presAssocID="{DEE7583D-1C99-4660-8943-B4E09E118C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uck"/>
        </a:ext>
      </dgm:extLst>
    </dgm:pt>
    <dgm:pt modelId="{B3B35D4F-FCCC-4877-8651-C50BCCB6D85F}" type="pres">
      <dgm:prSet presAssocID="{DEE7583D-1C99-4660-8943-B4E09E118C75}" presName="spaceRect" presStyleCnt="0"/>
      <dgm:spPr/>
    </dgm:pt>
    <dgm:pt modelId="{BF178BF7-628A-482B-AB85-F01126DC4497}" type="pres">
      <dgm:prSet presAssocID="{DEE7583D-1C99-4660-8943-B4E09E118C75}" presName="textRect" presStyleLbl="revTx" presStyleIdx="2" presStyleCnt="5">
        <dgm:presLayoutVars>
          <dgm:chMax val="1"/>
          <dgm:chPref val="1"/>
        </dgm:presLayoutVars>
      </dgm:prSet>
      <dgm:spPr/>
    </dgm:pt>
    <dgm:pt modelId="{A91A46AB-002B-426C-A6D3-BF2262BE34F4}" type="pres">
      <dgm:prSet presAssocID="{0DD456A3-A806-4BD8-A732-40E57F3C74F1}" presName="sibTrans" presStyleCnt="0"/>
      <dgm:spPr/>
    </dgm:pt>
    <dgm:pt modelId="{F3A8C80A-D67A-45EC-A10A-3E5CAEEB8040}" type="pres">
      <dgm:prSet presAssocID="{01DBB91C-078B-4F2A-ACE7-533A785E225B}" presName="compNode" presStyleCnt="0"/>
      <dgm:spPr/>
    </dgm:pt>
    <dgm:pt modelId="{9C2A9C80-B46A-46A8-AC57-9AF41C7C1AB3}" type="pres">
      <dgm:prSet presAssocID="{01DBB91C-078B-4F2A-ACE7-533A785E225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59743CC0-3D4C-4C3A-A0A1-A9C63DD41DE8}" type="pres">
      <dgm:prSet presAssocID="{01DBB91C-078B-4F2A-ACE7-533A785E225B}" presName="spaceRect" presStyleCnt="0"/>
      <dgm:spPr/>
    </dgm:pt>
    <dgm:pt modelId="{037A19BD-1C41-44E4-8342-D162868407D5}" type="pres">
      <dgm:prSet presAssocID="{01DBB91C-078B-4F2A-ACE7-533A785E225B}" presName="textRect" presStyleLbl="revTx" presStyleIdx="3" presStyleCnt="5">
        <dgm:presLayoutVars>
          <dgm:chMax val="1"/>
          <dgm:chPref val="1"/>
        </dgm:presLayoutVars>
      </dgm:prSet>
      <dgm:spPr/>
    </dgm:pt>
    <dgm:pt modelId="{2C0C24AB-2981-434D-99FD-626C7B77959D}" type="pres">
      <dgm:prSet presAssocID="{C8E95753-2207-4F62-BFA5-084687ABF45D}" presName="sibTrans" presStyleCnt="0"/>
      <dgm:spPr/>
    </dgm:pt>
    <dgm:pt modelId="{37CB403A-12CF-FE43-B5CC-8540F19682BD}" type="pres">
      <dgm:prSet presAssocID="{99AD3176-ADAF-BE44-A261-8FF087689A17}" presName="compNode" presStyleCnt="0"/>
      <dgm:spPr/>
    </dgm:pt>
    <dgm:pt modelId="{5C048624-A8B5-534C-8696-3E8F3033DE58}" type="pres">
      <dgm:prSet presAssocID="{99AD3176-ADAF-BE44-A261-8FF087689A17}"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Firefighter male with solid fill"/>
        </a:ext>
      </dgm:extLst>
    </dgm:pt>
    <dgm:pt modelId="{6855673F-9A62-F843-9531-55C193E76664}" type="pres">
      <dgm:prSet presAssocID="{99AD3176-ADAF-BE44-A261-8FF087689A17}" presName="spaceRect" presStyleCnt="0"/>
      <dgm:spPr/>
    </dgm:pt>
    <dgm:pt modelId="{BC4539A3-56DE-9442-B65C-DE00EA2F4216}" type="pres">
      <dgm:prSet presAssocID="{99AD3176-ADAF-BE44-A261-8FF087689A17}" presName="textRect" presStyleLbl="revTx" presStyleIdx="4" presStyleCnt="5">
        <dgm:presLayoutVars>
          <dgm:chMax val="1"/>
          <dgm:chPref val="1"/>
        </dgm:presLayoutVars>
      </dgm:prSet>
      <dgm:spPr/>
    </dgm:pt>
  </dgm:ptLst>
  <dgm:cxnLst>
    <dgm:cxn modelId="{7CF3F202-06FB-DD40-B459-B83DB6C71772}" type="presOf" srcId="{99AD3176-ADAF-BE44-A261-8FF087689A17}" destId="{BC4539A3-56DE-9442-B65C-DE00EA2F4216}" srcOrd="0" destOrd="0" presId="urn:microsoft.com/office/officeart/2018/2/layout/IconLabelList"/>
    <dgm:cxn modelId="{F151DA5F-AE2A-484B-ADE9-20BC5C10DCD7}" srcId="{B16CA200-9244-4BE2-BBFB-070BD8959DF6}" destId="{DEE7583D-1C99-4660-8943-B4E09E118C75}" srcOrd="2" destOrd="0" parTransId="{E8E03F14-A62A-47E9-994C-FAC641BE489E}" sibTransId="{0DD456A3-A806-4BD8-A732-40E57F3C74F1}"/>
    <dgm:cxn modelId="{70166863-9802-3F46-9CF7-4E39B05E6192}" type="presOf" srcId="{DEE7583D-1C99-4660-8943-B4E09E118C75}" destId="{BF178BF7-628A-482B-AB85-F01126DC4497}" srcOrd="0" destOrd="0" presId="urn:microsoft.com/office/officeart/2018/2/layout/IconLabelList"/>
    <dgm:cxn modelId="{DE387773-78C1-2540-9D6A-FB14556FBB80}" srcId="{B16CA200-9244-4BE2-BBFB-070BD8959DF6}" destId="{99AD3176-ADAF-BE44-A261-8FF087689A17}" srcOrd="4" destOrd="0" parTransId="{D3F12DBC-65A8-7240-86AF-9BD4599F9B23}" sibTransId="{0A86131F-F30B-9C41-BC6F-3BC5EB0B9CCE}"/>
    <dgm:cxn modelId="{2BF38575-F19B-4B85-B2D3-A4173C1DC489}" srcId="{B16CA200-9244-4BE2-BBFB-070BD8959DF6}" destId="{4E4F4D7D-0D83-427B-9C6B-115A6182FCA6}" srcOrd="1" destOrd="0" parTransId="{8F939AC1-2D06-4E6A-8C5A-C8EF676B3189}" sibTransId="{28A7524B-F9E9-4F43-A539-7804A7109FB1}"/>
    <dgm:cxn modelId="{85278958-F32C-CA4F-9924-52E48080FD7C}" type="presOf" srcId="{B16CA200-9244-4BE2-BBFB-070BD8959DF6}" destId="{B44E10D9-0D8B-4AE5-9A4B-525DE8DDA9A7}" srcOrd="0" destOrd="0" presId="urn:microsoft.com/office/officeart/2018/2/layout/IconLabelList"/>
    <dgm:cxn modelId="{1F937898-CC34-4AE1-9253-1F52324F63AA}" srcId="{B16CA200-9244-4BE2-BBFB-070BD8959DF6}" destId="{01DBB91C-078B-4F2A-ACE7-533A785E225B}" srcOrd="3" destOrd="0" parTransId="{EE0F00F0-4C80-40FA-A4C8-A04D2AB55C69}" sibTransId="{C8E95753-2207-4F62-BFA5-084687ABF45D}"/>
    <dgm:cxn modelId="{B08B489B-0F79-704C-B9F0-4A4DA4021043}" type="presOf" srcId="{9520222C-54D3-408A-B0A6-FDC25FCBC9CB}" destId="{FE944791-9AB9-4662-B8DC-FE43406773A3}" srcOrd="0" destOrd="0" presId="urn:microsoft.com/office/officeart/2018/2/layout/IconLabelList"/>
    <dgm:cxn modelId="{82C475E0-6246-F047-B4FE-798E1F317DFB}" type="presOf" srcId="{01DBB91C-078B-4F2A-ACE7-533A785E225B}" destId="{037A19BD-1C41-44E4-8342-D162868407D5}" srcOrd="0" destOrd="0" presId="urn:microsoft.com/office/officeart/2018/2/layout/IconLabelList"/>
    <dgm:cxn modelId="{220A93ED-8020-4FBD-9D8C-8FA120DF4626}" srcId="{B16CA200-9244-4BE2-BBFB-070BD8959DF6}" destId="{9520222C-54D3-408A-B0A6-FDC25FCBC9CB}" srcOrd="0" destOrd="0" parTransId="{757C633B-6F56-4B3F-B38F-4D83A148D483}" sibTransId="{0A6B3106-2979-4294-9BE3-FBEAF0248DA4}"/>
    <dgm:cxn modelId="{2A2082F5-1E94-DC4B-A953-7D1D33D6FD68}" type="presOf" srcId="{4E4F4D7D-0D83-427B-9C6B-115A6182FCA6}" destId="{59199B75-105F-4E73-8A67-C6359B7A07FB}" srcOrd="0" destOrd="0" presId="urn:microsoft.com/office/officeart/2018/2/layout/IconLabelList"/>
    <dgm:cxn modelId="{CCF3ED38-EC78-3340-ABAF-F28B777C869C}" type="presParOf" srcId="{B44E10D9-0D8B-4AE5-9A4B-525DE8DDA9A7}" destId="{71189A74-4D2D-40F8-A3B7-70929F3EA179}" srcOrd="0" destOrd="0" presId="urn:microsoft.com/office/officeart/2018/2/layout/IconLabelList"/>
    <dgm:cxn modelId="{37A384DB-7DBE-EB47-A503-6F2BD3A92164}" type="presParOf" srcId="{71189A74-4D2D-40F8-A3B7-70929F3EA179}" destId="{01E786B0-D45B-41C8-A8C1-BA7D1A565597}" srcOrd="0" destOrd="0" presId="urn:microsoft.com/office/officeart/2018/2/layout/IconLabelList"/>
    <dgm:cxn modelId="{3AC5B00D-12FC-FF45-8A88-BC5FDF4D3AD9}" type="presParOf" srcId="{71189A74-4D2D-40F8-A3B7-70929F3EA179}" destId="{ED22F5C9-C2FB-41A4-9134-681052467E9C}" srcOrd="1" destOrd="0" presId="urn:microsoft.com/office/officeart/2018/2/layout/IconLabelList"/>
    <dgm:cxn modelId="{B0B5D9E5-2ECC-7C44-8444-678B1193F4E7}" type="presParOf" srcId="{71189A74-4D2D-40F8-A3B7-70929F3EA179}" destId="{FE944791-9AB9-4662-B8DC-FE43406773A3}" srcOrd="2" destOrd="0" presId="urn:microsoft.com/office/officeart/2018/2/layout/IconLabelList"/>
    <dgm:cxn modelId="{14459E46-5F9E-5B4B-8D4F-561C18016948}" type="presParOf" srcId="{B44E10D9-0D8B-4AE5-9A4B-525DE8DDA9A7}" destId="{F328D7CB-B6BB-4EB5-B8B4-0D29DDBD276E}" srcOrd="1" destOrd="0" presId="urn:microsoft.com/office/officeart/2018/2/layout/IconLabelList"/>
    <dgm:cxn modelId="{C7809152-2FB9-2346-9696-9051783BD6B5}" type="presParOf" srcId="{B44E10D9-0D8B-4AE5-9A4B-525DE8DDA9A7}" destId="{48A7F723-0893-47CA-86B4-AF356A5776C1}" srcOrd="2" destOrd="0" presId="urn:microsoft.com/office/officeart/2018/2/layout/IconLabelList"/>
    <dgm:cxn modelId="{F46E6192-4731-9348-9B16-EB1A39CA4163}" type="presParOf" srcId="{48A7F723-0893-47CA-86B4-AF356A5776C1}" destId="{EB105EE4-576B-4090-BCEB-97F5BA4A5198}" srcOrd="0" destOrd="0" presId="urn:microsoft.com/office/officeart/2018/2/layout/IconLabelList"/>
    <dgm:cxn modelId="{B3C05109-3812-BD48-947A-411E3FEE3F5D}" type="presParOf" srcId="{48A7F723-0893-47CA-86B4-AF356A5776C1}" destId="{3FAD5589-AC3D-41E6-B01C-F4C0835752AE}" srcOrd="1" destOrd="0" presId="urn:microsoft.com/office/officeart/2018/2/layout/IconLabelList"/>
    <dgm:cxn modelId="{31835623-DC41-9C4B-B77D-F7003308C3E8}" type="presParOf" srcId="{48A7F723-0893-47CA-86B4-AF356A5776C1}" destId="{59199B75-105F-4E73-8A67-C6359B7A07FB}" srcOrd="2" destOrd="0" presId="urn:microsoft.com/office/officeart/2018/2/layout/IconLabelList"/>
    <dgm:cxn modelId="{D455EA70-DBC3-674D-8347-8D1672F4D0D5}" type="presParOf" srcId="{B44E10D9-0D8B-4AE5-9A4B-525DE8DDA9A7}" destId="{BC82CC30-A4A1-48EA-939F-EC13963E3722}" srcOrd="3" destOrd="0" presId="urn:microsoft.com/office/officeart/2018/2/layout/IconLabelList"/>
    <dgm:cxn modelId="{3EB657B7-575A-7B4F-B3AB-48C252FA5E7F}" type="presParOf" srcId="{B44E10D9-0D8B-4AE5-9A4B-525DE8DDA9A7}" destId="{E83A363E-615B-4E70-B4DA-03DBDD70E345}" srcOrd="4" destOrd="0" presId="urn:microsoft.com/office/officeart/2018/2/layout/IconLabelList"/>
    <dgm:cxn modelId="{0582B5B0-530F-AC44-9A85-BEC2CECF3517}" type="presParOf" srcId="{E83A363E-615B-4E70-B4DA-03DBDD70E345}" destId="{BAB06572-40BB-4074-829D-828495533ACC}" srcOrd="0" destOrd="0" presId="urn:microsoft.com/office/officeart/2018/2/layout/IconLabelList"/>
    <dgm:cxn modelId="{808654EA-FA1B-7941-B98C-03DCF926A5D0}" type="presParOf" srcId="{E83A363E-615B-4E70-B4DA-03DBDD70E345}" destId="{B3B35D4F-FCCC-4877-8651-C50BCCB6D85F}" srcOrd="1" destOrd="0" presId="urn:microsoft.com/office/officeart/2018/2/layout/IconLabelList"/>
    <dgm:cxn modelId="{7549DFFE-18D4-8C46-A511-E9F9676CAE8F}" type="presParOf" srcId="{E83A363E-615B-4E70-B4DA-03DBDD70E345}" destId="{BF178BF7-628A-482B-AB85-F01126DC4497}" srcOrd="2" destOrd="0" presId="urn:microsoft.com/office/officeart/2018/2/layout/IconLabelList"/>
    <dgm:cxn modelId="{FBA69648-BA4E-4141-9777-75CABA6BAED8}" type="presParOf" srcId="{B44E10D9-0D8B-4AE5-9A4B-525DE8DDA9A7}" destId="{A91A46AB-002B-426C-A6D3-BF2262BE34F4}" srcOrd="5" destOrd="0" presId="urn:microsoft.com/office/officeart/2018/2/layout/IconLabelList"/>
    <dgm:cxn modelId="{9ABA7F38-8DD9-0245-9CAD-0F8F8F7D5D08}" type="presParOf" srcId="{B44E10D9-0D8B-4AE5-9A4B-525DE8DDA9A7}" destId="{F3A8C80A-D67A-45EC-A10A-3E5CAEEB8040}" srcOrd="6" destOrd="0" presId="urn:microsoft.com/office/officeart/2018/2/layout/IconLabelList"/>
    <dgm:cxn modelId="{62B5B918-4995-0E4A-8774-DDE0095E69C4}" type="presParOf" srcId="{F3A8C80A-D67A-45EC-A10A-3E5CAEEB8040}" destId="{9C2A9C80-B46A-46A8-AC57-9AF41C7C1AB3}" srcOrd="0" destOrd="0" presId="urn:microsoft.com/office/officeart/2018/2/layout/IconLabelList"/>
    <dgm:cxn modelId="{12261D48-47B7-6B42-9057-2DDCB1F281CB}" type="presParOf" srcId="{F3A8C80A-D67A-45EC-A10A-3E5CAEEB8040}" destId="{59743CC0-3D4C-4C3A-A0A1-A9C63DD41DE8}" srcOrd="1" destOrd="0" presId="urn:microsoft.com/office/officeart/2018/2/layout/IconLabelList"/>
    <dgm:cxn modelId="{E9719A36-A618-6042-AC77-79738B64CABC}" type="presParOf" srcId="{F3A8C80A-D67A-45EC-A10A-3E5CAEEB8040}" destId="{037A19BD-1C41-44E4-8342-D162868407D5}" srcOrd="2" destOrd="0" presId="urn:microsoft.com/office/officeart/2018/2/layout/IconLabelList"/>
    <dgm:cxn modelId="{D6F59F6D-D873-E649-908E-E1D1EBEA3716}" type="presParOf" srcId="{B44E10D9-0D8B-4AE5-9A4B-525DE8DDA9A7}" destId="{2C0C24AB-2981-434D-99FD-626C7B77959D}" srcOrd="7" destOrd="0" presId="urn:microsoft.com/office/officeart/2018/2/layout/IconLabelList"/>
    <dgm:cxn modelId="{3DED0C79-B65C-BE46-9371-08E232DCF281}" type="presParOf" srcId="{B44E10D9-0D8B-4AE5-9A4B-525DE8DDA9A7}" destId="{37CB403A-12CF-FE43-B5CC-8540F19682BD}" srcOrd="8" destOrd="0" presId="urn:microsoft.com/office/officeart/2018/2/layout/IconLabelList"/>
    <dgm:cxn modelId="{CF1ACCEE-BBC1-C443-96FA-F9BD90BA7527}" type="presParOf" srcId="{37CB403A-12CF-FE43-B5CC-8540F19682BD}" destId="{5C048624-A8B5-534C-8696-3E8F3033DE58}" srcOrd="0" destOrd="0" presId="urn:microsoft.com/office/officeart/2018/2/layout/IconLabelList"/>
    <dgm:cxn modelId="{7C7BF8DE-671B-3641-ABD5-6348493BC021}" type="presParOf" srcId="{37CB403A-12CF-FE43-B5CC-8540F19682BD}" destId="{6855673F-9A62-F843-9531-55C193E76664}" srcOrd="1" destOrd="0" presId="urn:microsoft.com/office/officeart/2018/2/layout/IconLabelList"/>
    <dgm:cxn modelId="{5942B2D7-595B-644E-BA79-07E46C02602F}" type="presParOf" srcId="{37CB403A-12CF-FE43-B5CC-8540F19682BD}" destId="{BC4539A3-56DE-9442-B65C-DE00EA2F421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3A022C-3F2C-454D-ACC8-5D589EA06C7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0784776-64AA-4790-885F-8F91CBBBEAFE}">
      <dgm:prSet/>
      <dgm:spPr/>
      <dgm:t>
        <a:bodyPr/>
        <a:lstStyle/>
        <a:p>
          <a:pPr>
            <a:lnSpc>
              <a:spcPct val="100000"/>
            </a:lnSpc>
          </a:pPr>
          <a:r>
            <a:rPr lang="en-US" b="0" i="0" baseline="0" dirty="0"/>
            <a:t>Estimated number of LNG tanker truck trips per day/week</a:t>
          </a:r>
          <a:endParaRPr lang="en-US" dirty="0"/>
        </a:p>
      </dgm:t>
    </dgm:pt>
    <dgm:pt modelId="{EF13598A-D2E9-4E7E-8FA9-1972BAB3153D}" type="parTrans" cxnId="{DDB203C3-A38A-4521-BAD1-9D3A4B41BD9B}">
      <dgm:prSet/>
      <dgm:spPr/>
      <dgm:t>
        <a:bodyPr/>
        <a:lstStyle/>
        <a:p>
          <a:endParaRPr lang="en-US"/>
        </a:p>
      </dgm:t>
    </dgm:pt>
    <dgm:pt modelId="{7803F121-0876-4071-AEB3-0AD413C9F661}" type="sibTrans" cxnId="{DDB203C3-A38A-4521-BAD1-9D3A4B41BD9B}">
      <dgm:prSet/>
      <dgm:spPr/>
      <dgm:t>
        <a:bodyPr/>
        <a:lstStyle/>
        <a:p>
          <a:pPr>
            <a:lnSpc>
              <a:spcPct val="100000"/>
            </a:lnSpc>
          </a:pPr>
          <a:endParaRPr lang="en-US"/>
        </a:p>
      </dgm:t>
    </dgm:pt>
    <dgm:pt modelId="{46411DD3-AB4D-446B-BA14-E61B9256F143}">
      <dgm:prSet/>
      <dgm:spPr/>
      <dgm:t>
        <a:bodyPr/>
        <a:lstStyle/>
        <a:p>
          <a:pPr>
            <a:lnSpc>
              <a:spcPct val="100000"/>
            </a:lnSpc>
          </a:pPr>
          <a:r>
            <a:rPr lang="en-US" b="0" i="0" dirty="0"/>
            <a:t>Class 8 heavy-duty vehicles with a Gross Vehicle Weight (GVW) of up to 80,000 </a:t>
          </a:r>
          <a:r>
            <a:rPr lang="en-US" b="0" i="0" dirty="0" err="1"/>
            <a:t>lbs</a:t>
          </a:r>
          <a:endParaRPr lang="en-US" dirty="0"/>
        </a:p>
      </dgm:t>
    </dgm:pt>
    <dgm:pt modelId="{CCAF3668-121A-4356-ACF6-7B7111274532}" type="parTrans" cxnId="{FAB3BDB6-2B72-4AB8-A4FD-9D183C2AAB87}">
      <dgm:prSet/>
      <dgm:spPr/>
      <dgm:t>
        <a:bodyPr/>
        <a:lstStyle/>
        <a:p>
          <a:endParaRPr lang="en-US"/>
        </a:p>
      </dgm:t>
    </dgm:pt>
    <dgm:pt modelId="{506E582E-B837-4AA3-9E5B-32E9AFD32CA4}" type="sibTrans" cxnId="{FAB3BDB6-2B72-4AB8-A4FD-9D183C2AAB87}">
      <dgm:prSet/>
      <dgm:spPr/>
      <dgm:t>
        <a:bodyPr/>
        <a:lstStyle/>
        <a:p>
          <a:pPr>
            <a:lnSpc>
              <a:spcPct val="100000"/>
            </a:lnSpc>
          </a:pPr>
          <a:endParaRPr lang="en-US"/>
        </a:p>
      </dgm:t>
    </dgm:pt>
    <dgm:pt modelId="{80054549-9808-4564-98FC-7E96B958E81D}">
      <dgm:prSet/>
      <dgm:spPr/>
      <dgm:t>
        <a:bodyPr/>
        <a:lstStyle/>
        <a:p>
          <a:pPr>
            <a:lnSpc>
              <a:spcPct val="100000"/>
            </a:lnSpc>
          </a:pPr>
          <a:r>
            <a:rPr lang="en-US" b="0" i="0" baseline="0" dirty="0"/>
            <a:t>Congestion</a:t>
          </a:r>
          <a:endParaRPr lang="en-US" dirty="0"/>
        </a:p>
      </dgm:t>
    </dgm:pt>
    <dgm:pt modelId="{0E47EE7C-4FCE-4B2B-8927-89CF31B42F09}" type="parTrans" cxnId="{10A8A9A5-7C87-4798-9519-BD0BD7D27608}">
      <dgm:prSet/>
      <dgm:spPr/>
      <dgm:t>
        <a:bodyPr/>
        <a:lstStyle/>
        <a:p>
          <a:endParaRPr lang="en-US"/>
        </a:p>
      </dgm:t>
    </dgm:pt>
    <dgm:pt modelId="{1633F3C7-DFDF-4256-A35C-34B3C3852205}" type="sibTrans" cxnId="{10A8A9A5-7C87-4798-9519-BD0BD7D27608}">
      <dgm:prSet/>
      <dgm:spPr/>
      <dgm:t>
        <a:bodyPr/>
        <a:lstStyle/>
        <a:p>
          <a:pPr>
            <a:lnSpc>
              <a:spcPct val="100000"/>
            </a:lnSpc>
          </a:pPr>
          <a:endParaRPr lang="en-US"/>
        </a:p>
      </dgm:t>
    </dgm:pt>
    <dgm:pt modelId="{A697867C-F138-4836-9230-63CEE0D5F050}">
      <dgm:prSet/>
      <dgm:spPr/>
      <dgm:t>
        <a:bodyPr/>
        <a:lstStyle/>
        <a:p>
          <a:pPr>
            <a:lnSpc>
              <a:spcPct val="100000"/>
            </a:lnSpc>
          </a:pPr>
          <a:r>
            <a:rPr lang="en-US" b="0" i="0" baseline="0" dirty="0"/>
            <a:t>Barge traffic in canal and across river to cruise ship term</a:t>
          </a:r>
          <a:endParaRPr lang="en-US" dirty="0"/>
        </a:p>
      </dgm:t>
    </dgm:pt>
    <dgm:pt modelId="{1DD3C104-89DF-47FE-AE57-B770B65A8851}" type="parTrans" cxnId="{F332A03F-C096-4CD7-AD4A-7C3B4F99D2A1}">
      <dgm:prSet/>
      <dgm:spPr/>
      <dgm:t>
        <a:bodyPr/>
        <a:lstStyle/>
        <a:p>
          <a:endParaRPr lang="en-US"/>
        </a:p>
      </dgm:t>
    </dgm:pt>
    <dgm:pt modelId="{13F6B612-38CD-4197-A738-70F176299015}" type="sibTrans" cxnId="{F332A03F-C096-4CD7-AD4A-7C3B4F99D2A1}">
      <dgm:prSet/>
      <dgm:spPr/>
      <dgm:t>
        <a:bodyPr/>
        <a:lstStyle/>
        <a:p>
          <a:endParaRPr lang="en-US"/>
        </a:p>
      </dgm:t>
    </dgm:pt>
    <dgm:pt modelId="{2DB7EA70-2044-45E6-84E4-B70246003F1B}" type="pres">
      <dgm:prSet presAssocID="{863A022C-3F2C-454D-ACC8-5D589EA06C7E}" presName="root" presStyleCnt="0">
        <dgm:presLayoutVars>
          <dgm:dir/>
          <dgm:resizeHandles val="exact"/>
        </dgm:presLayoutVars>
      </dgm:prSet>
      <dgm:spPr/>
    </dgm:pt>
    <dgm:pt modelId="{CBB741A5-1E68-416A-A4A2-EBF3EB95215A}" type="pres">
      <dgm:prSet presAssocID="{863A022C-3F2C-454D-ACC8-5D589EA06C7E}" presName="container" presStyleCnt="0">
        <dgm:presLayoutVars>
          <dgm:dir/>
          <dgm:resizeHandles val="exact"/>
        </dgm:presLayoutVars>
      </dgm:prSet>
      <dgm:spPr/>
    </dgm:pt>
    <dgm:pt modelId="{468C3C66-5DAF-4238-9181-0E17733C0C5F}" type="pres">
      <dgm:prSet presAssocID="{F0784776-64AA-4790-885F-8F91CBBBEAFE}" presName="compNode" presStyleCnt="0"/>
      <dgm:spPr/>
    </dgm:pt>
    <dgm:pt modelId="{DD3102AD-D563-4DB5-AA4E-8D7A0A618B8A}" type="pres">
      <dgm:prSet presAssocID="{F0784776-64AA-4790-885F-8F91CBBBEAFE}" presName="iconBgRect" presStyleLbl="bgShp" presStyleIdx="0" presStyleCnt="4"/>
      <dgm:spPr/>
    </dgm:pt>
    <dgm:pt modelId="{12160096-1A15-456C-B617-AC16A364350D}" type="pres">
      <dgm:prSet presAssocID="{F0784776-64AA-4790-885F-8F91CBBBEA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ump truck"/>
        </a:ext>
      </dgm:extLst>
    </dgm:pt>
    <dgm:pt modelId="{6F63E0C6-F75C-4DCD-8D15-5AFED293462D}" type="pres">
      <dgm:prSet presAssocID="{F0784776-64AA-4790-885F-8F91CBBBEAFE}" presName="spaceRect" presStyleCnt="0"/>
      <dgm:spPr/>
    </dgm:pt>
    <dgm:pt modelId="{3965E16E-19B6-4902-ACE9-6C4F3DF3B58E}" type="pres">
      <dgm:prSet presAssocID="{F0784776-64AA-4790-885F-8F91CBBBEAFE}" presName="textRect" presStyleLbl="revTx" presStyleIdx="0" presStyleCnt="4">
        <dgm:presLayoutVars>
          <dgm:chMax val="1"/>
          <dgm:chPref val="1"/>
        </dgm:presLayoutVars>
      </dgm:prSet>
      <dgm:spPr/>
    </dgm:pt>
    <dgm:pt modelId="{12E221B2-538D-4312-B968-F15DD133D223}" type="pres">
      <dgm:prSet presAssocID="{7803F121-0876-4071-AEB3-0AD413C9F661}" presName="sibTrans" presStyleLbl="sibTrans2D1" presStyleIdx="0" presStyleCnt="0"/>
      <dgm:spPr/>
    </dgm:pt>
    <dgm:pt modelId="{70D899F4-7D5D-4DB3-BE13-F714C773E4A5}" type="pres">
      <dgm:prSet presAssocID="{46411DD3-AB4D-446B-BA14-E61B9256F143}" presName="compNode" presStyleCnt="0"/>
      <dgm:spPr/>
    </dgm:pt>
    <dgm:pt modelId="{288C09C5-B149-42E0-ABB6-85CA20425B1A}" type="pres">
      <dgm:prSet presAssocID="{46411DD3-AB4D-446B-BA14-E61B9256F143}" presName="iconBgRect" presStyleLbl="bgShp" presStyleIdx="1" presStyleCnt="4"/>
      <dgm:spPr/>
    </dgm:pt>
    <dgm:pt modelId="{E6AEEEE3-6C7F-4B82-83CE-B6234721FBDB}" type="pres">
      <dgm:prSet presAssocID="{46411DD3-AB4D-446B-BA14-E61B9256F1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0A6EE7C9-4C66-4DF4-ABC0-D1EAA55809B2}" type="pres">
      <dgm:prSet presAssocID="{46411DD3-AB4D-446B-BA14-E61B9256F143}" presName="spaceRect" presStyleCnt="0"/>
      <dgm:spPr/>
    </dgm:pt>
    <dgm:pt modelId="{C272BC62-9F4E-4968-B2C8-9DAA800DB5A2}" type="pres">
      <dgm:prSet presAssocID="{46411DD3-AB4D-446B-BA14-E61B9256F143}" presName="textRect" presStyleLbl="revTx" presStyleIdx="1" presStyleCnt="4">
        <dgm:presLayoutVars>
          <dgm:chMax val="1"/>
          <dgm:chPref val="1"/>
        </dgm:presLayoutVars>
      </dgm:prSet>
      <dgm:spPr/>
    </dgm:pt>
    <dgm:pt modelId="{217F7ECE-4EC2-4AA0-92E9-07A685C05B54}" type="pres">
      <dgm:prSet presAssocID="{506E582E-B837-4AA3-9E5B-32E9AFD32CA4}" presName="sibTrans" presStyleLbl="sibTrans2D1" presStyleIdx="0" presStyleCnt="0"/>
      <dgm:spPr/>
    </dgm:pt>
    <dgm:pt modelId="{DAF9CCBC-4DBE-4E86-8C4A-C8EB7BFE72E3}" type="pres">
      <dgm:prSet presAssocID="{80054549-9808-4564-98FC-7E96B958E81D}" presName="compNode" presStyleCnt="0"/>
      <dgm:spPr/>
    </dgm:pt>
    <dgm:pt modelId="{A488A627-6170-4A4B-9891-7CB80EF870EF}" type="pres">
      <dgm:prSet presAssocID="{80054549-9808-4564-98FC-7E96B958E81D}" presName="iconBgRect" presStyleLbl="bgShp" presStyleIdx="2" presStyleCnt="4"/>
      <dgm:spPr/>
    </dgm:pt>
    <dgm:pt modelId="{88B5A715-1A0F-4AF7-998D-35F90B647D44}" type="pres">
      <dgm:prSet presAssocID="{80054549-9808-4564-98FC-7E96B958E81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5C0E9078-1C30-4336-818F-506351620986}" type="pres">
      <dgm:prSet presAssocID="{80054549-9808-4564-98FC-7E96B958E81D}" presName="spaceRect" presStyleCnt="0"/>
      <dgm:spPr/>
    </dgm:pt>
    <dgm:pt modelId="{0D9E22F6-706E-4028-AC65-A9AB5A3E4059}" type="pres">
      <dgm:prSet presAssocID="{80054549-9808-4564-98FC-7E96B958E81D}" presName="textRect" presStyleLbl="revTx" presStyleIdx="2" presStyleCnt="4">
        <dgm:presLayoutVars>
          <dgm:chMax val="1"/>
          <dgm:chPref val="1"/>
        </dgm:presLayoutVars>
      </dgm:prSet>
      <dgm:spPr/>
    </dgm:pt>
    <dgm:pt modelId="{A759AC57-5468-4393-AA0D-C40F9E97C56C}" type="pres">
      <dgm:prSet presAssocID="{1633F3C7-DFDF-4256-A35C-34B3C3852205}" presName="sibTrans" presStyleLbl="sibTrans2D1" presStyleIdx="0" presStyleCnt="0"/>
      <dgm:spPr/>
    </dgm:pt>
    <dgm:pt modelId="{44FEA565-77C6-417D-BB19-50FE55A3F643}" type="pres">
      <dgm:prSet presAssocID="{A697867C-F138-4836-9230-63CEE0D5F050}" presName="compNode" presStyleCnt="0"/>
      <dgm:spPr/>
    </dgm:pt>
    <dgm:pt modelId="{B2D00D3A-2497-4B8C-99AA-1568DBED8038}" type="pres">
      <dgm:prSet presAssocID="{A697867C-F138-4836-9230-63CEE0D5F050}" presName="iconBgRect" presStyleLbl="bgShp" presStyleIdx="3" presStyleCnt="4"/>
      <dgm:spPr/>
    </dgm:pt>
    <dgm:pt modelId="{E8263698-4CDD-4A33-BD23-9BEC3446F665}" type="pres">
      <dgm:prSet presAssocID="{A697867C-F138-4836-9230-63CEE0D5F05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ug boat"/>
        </a:ext>
      </dgm:extLst>
    </dgm:pt>
    <dgm:pt modelId="{DD684C3F-A848-43C7-B067-5D8E7943DFB2}" type="pres">
      <dgm:prSet presAssocID="{A697867C-F138-4836-9230-63CEE0D5F050}" presName="spaceRect" presStyleCnt="0"/>
      <dgm:spPr/>
    </dgm:pt>
    <dgm:pt modelId="{152382B9-8CDD-4B61-BA9A-0E07519661EF}" type="pres">
      <dgm:prSet presAssocID="{A697867C-F138-4836-9230-63CEE0D5F050}" presName="textRect" presStyleLbl="revTx" presStyleIdx="3" presStyleCnt="4">
        <dgm:presLayoutVars>
          <dgm:chMax val="1"/>
          <dgm:chPref val="1"/>
        </dgm:presLayoutVars>
      </dgm:prSet>
      <dgm:spPr/>
    </dgm:pt>
  </dgm:ptLst>
  <dgm:cxnLst>
    <dgm:cxn modelId="{AD7CC013-EEC8-AF45-801E-0181EF90C353}" type="presOf" srcId="{A697867C-F138-4836-9230-63CEE0D5F050}" destId="{152382B9-8CDD-4B61-BA9A-0E07519661EF}" srcOrd="0" destOrd="0" presId="urn:microsoft.com/office/officeart/2018/2/layout/IconCircleList"/>
    <dgm:cxn modelId="{F5111320-B805-C240-9471-A43D5690614E}" type="presOf" srcId="{1633F3C7-DFDF-4256-A35C-34B3C3852205}" destId="{A759AC57-5468-4393-AA0D-C40F9E97C56C}" srcOrd="0" destOrd="0" presId="urn:microsoft.com/office/officeart/2018/2/layout/IconCircleList"/>
    <dgm:cxn modelId="{C70DCF26-AA9D-E346-B3D6-D3DCB9A160BE}" type="presOf" srcId="{46411DD3-AB4D-446B-BA14-E61B9256F143}" destId="{C272BC62-9F4E-4968-B2C8-9DAA800DB5A2}" srcOrd="0" destOrd="0" presId="urn:microsoft.com/office/officeart/2018/2/layout/IconCircleList"/>
    <dgm:cxn modelId="{46B81039-3A02-8246-8977-BBF12B549F7E}" type="presOf" srcId="{7803F121-0876-4071-AEB3-0AD413C9F661}" destId="{12E221B2-538D-4312-B968-F15DD133D223}" srcOrd="0" destOrd="0" presId="urn:microsoft.com/office/officeart/2018/2/layout/IconCircleList"/>
    <dgm:cxn modelId="{F332A03F-C096-4CD7-AD4A-7C3B4F99D2A1}" srcId="{863A022C-3F2C-454D-ACC8-5D589EA06C7E}" destId="{A697867C-F138-4836-9230-63CEE0D5F050}" srcOrd="3" destOrd="0" parTransId="{1DD3C104-89DF-47FE-AE57-B770B65A8851}" sibTransId="{13F6B612-38CD-4197-A738-70F176299015}"/>
    <dgm:cxn modelId="{E9F60D4B-20F3-484C-80CB-EE1EA127D6F9}" type="presOf" srcId="{80054549-9808-4564-98FC-7E96B958E81D}" destId="{0D9E22F6-706E-4028-AC65-A9AB5A3E4059}" srcOrd="0" destOrd="0" presId="urn:microsoft.com/office/officeart/2018/2/layout/IconCircleList"/>
    <dgm:cxn modelId="{5C022B4B-467E-8046-B7F7-6F7618CF554A}" type="presOf" srcId="{506E582E-B837-4AA3-9E5B-32E9AFD32CA4}" destId="{217F7ECE-4EC2-4AA0-92E9-07A685C05B54}" srcOrd="0" destOrd="0" presId="urn:microsoft.com/office/officeart/2018/2/layout/IconCircleList"/>
    <dgm:cxn modelId="{4A857A56-1D08-6B40-9CA1-9C0B25D71C82}" type="presOf" srcId="{F0784776-64AA-4790-885F-8F91CBBBEAFE}" destId="{3965E16E-19B6-4902-ACE9-6C4F3DF3B58E}" srcOrd="0" destOrd="0" presId="urn:microsoft.com/office/officeart/2018/2/layout/IconCircleList"/>
    <dgm:cxn modelId="{10A8A9A5-7C87-4798-9519-BD0BD7D27608}" srcId="{863A022C-3F2C-454D-ACC8-5D589EA06C7E}" destId="{80054549-9808-4564-98FC-7E96B958E81D}" srcOrd="2" destOrd="0" parTransId="{0E47EE7C-4FCE-4B2B-8927-89CF31B42F09}" sibTransId="{1633F3C7-DFDF-4256-A35C-34B3C3852205}"/>
    <dgm:cxn modelId="{FAB3BDB6-2B72-4AB8-A4FD-9D183C2AAB87}" srcId="{863A022C-3F2C-454D-ACC8-5D589EA06C7E}" destId="{46411DD3-AB4D-446B-BA14-E61B9256F143}" srcOrd="1" destOrd="0" parTransId="{CCAF3668-121A-4356-ACF6-7B7111274532}" sibTransId="{506E582E-B837-4AA3-9E5B-32E9AFD32CA4}"/>
    <dgm:cxn modelId="{DDB203C3-A38A-4521-BAD1-9D3A4B41BD9B}" srcId="{863A022C-3F2C-454D-ACC8-5D589EA06C7E}" destId="{F0784776-64AA-4790-885F-8F91CBBBEAFE}" srcOrd="0" destOrd="0" parTransId="{EF13598A-D2E9-4E7E-8FA9-1972BAB3153D}" sibTransId="{7803F121-0876-4071-AEB3-0AD413C9F661}"/>
    <dgm:cxn modelId="{2303AAEB-ADEC-5440-96A8-E98396CCCA6C}" type="presOf" srcId="{863A022C-3F2C-454D-ACC8-5D589EA06C7E}" destId="{2DB7EA70-2044-45E6-84E4-B70246003F1B}" srcOrd="0" destOrd="0" presId="urn:microsoft.com/office/officeart/2018/2/layout/IconCircleList"/>
    <dgm:cxn modelId="{FBF906FC-3E29-D341-974B-835974C83841}" type="presParOf" srcId="{2DB7EA70-2044-45E6-84E4-B70246003F1B}" destId="{CBB741A5-1E68-416A-A4A2-EBF3EB95215A}" srcOrd="0" destOrd="0" presId="urn:microsoft.com/office/officeart/2018/2/layout/IconCircleList"/>
    <dgm:cxn modelId="{C6C90E24-6870-B24F-B2A7-2C0D5389F554}" type="presParOf" srcId="{CBB741A5-1E68-416A-A4A2-EBF3EB95215A}" destId="{468C3C66-5DAF-4238-9181-0E17733C0C5F}" srcOrd="0" destOrd="0" presId="urn:microsoft.com/office/officeart/2018/2/layout/IconCircleList"/>
    <dgm:cxn modelId="{B6408D20-0809-CB44-A66F-E065949EE25D}" type="presParOf" srcId="{468C3C66-5DAF-4238-9181-0E17733C0C5F}" destId="{DD3102AD-D563-4DB5-AA4E-8D7A0A618B8A}" srcOrd="0" destOrd="0" presId="urn:microsoft.com/office/officeart/2018/2/layout/IconCircleList"/>
    <dgm:cxn modelId="{E7687A3C-7796-0345-A156-CA43DD5C15F8}" type="presParOf" srcId="{468C3C66-5DAF-4238-9181-0E17733C0C5F}" destId="{12160096-1A15-456C-B617-AC16A364350D}" srcOrd="1" destOrd="0" presId="urn:microsoft.com/office/officeart/2018/2/layout/IconCircleList"/>
    <dgm:cxn modelId="{F886B103-453A-764B-BE88-2EB71ECEC663}" type="presParOf" srcId="{468C3C66-5DAF-4238-9181-0E17733C0C5F}" destId="{6F63E0C6-F75C-4DCD-8D15-5AFED293462D}" srcOrd="2" destOrd="0" presId="urn:microsoft.com/office/officeart/2018/2/layout/IconCircleList"/>
    <dgm:cxn modelId="{9143ACDB-F71A-E345-991E-6D23E3B72959}" type="presParOf" srcId="{468C3C66-5DAF-4238-9181-0E17733C0C5F}" destId="{3965E16E-19B6-4902-ACE9-6C4F3DF3B58E}" srcOrd="3" destOrd="0" presId="urn:microsoft.com/office/officeart/2018/2/layout/IconCircleList"/>
    <dgm:cxn modelId="{D5386A4A-F052-1E45-9980-47E59BE517C7}" type="presParOf" srcId="{CBB741A5-1E68-416A-A4A2-EBF3EB95215A}" destId="{12E221B2-538D-4312-B968-F15DD133D223}" srcOrd="1" destOrd="0" presId="urn:microsoft.com/office/officeart/2018/2/layout/IconCircleList"/>
    <dgm:cxn modelId="{30663B52-5A0A-DC42-890C-6004992AB009}" type="presParOf" srcId="{CBB741A5-1E68-416A-A4A2-EBF3EB95215A}" destId="{70D899F4-7D5D-4DB3-BE13-F714C773E4A5}" srcOrd="2" destOrd="0" presId="urn:microsoft.com/office/officeart/2018/2/layout/IconCircleList"/>
    <dgm:cxn modelId="{A448E2B8-3060-4F41-A6C7-C24F0DFD1B0F}" type="presParOf" srcId="{70D899F4-7D5D-4DB3-BE13-F714C773E4A5}" destId="{288C09C5-B149-42E0-ABB6-85CA20425B1A}" srcOrd="0" destOrd="0" presId="urn:microsoft.com/office/officeart/2018/2/layout/IconCircleList"/>
    <dgm:cxn modelId="{5799CB44-EAEE-B947-AFED-3A05BD27FCC7}" type="presParOf" srcId="{70D899F4-7D5D-4DB3-BE13-F714C773E4A5}" destId="{E6AEEEE3-6C7F-4B82-83CE-B6234721FBDB}" srcOrd="1" destOrd="0" presId="urn:microsoft.com/office/officeart/2018/2/layout/IconCircleList"/>
    <dgm:cxn modelId="{FDD52702-ACF1-2E47-84C6-9055746F72A7}" type="presParOf" srcId="{70D899F4-7D5D-4DB3-BE13-F714C773E4A5}" destId="{0A6EE7C9-4C66-4DF4-ABC0-D1EAA55809B2}" srcOrd="2" destOrd="0" presId="urn:microsoft.com/office/officeart/2018/2/layout/IconCircleList"/>
    <dgm:cxn modelId="{3E66D6E7-A931-6048-87DF-AD67C5D21348}" type="presParOf" srcId="{70D899F4-7D5D-4DB3-BE13-F714C773E4A5}" destId="{C272BC62-9F4E-4968-B2C8-9DAA800DB5A2}" srcOrd="3" destOrd="0" presId="urn:microsoft.com/office/officeart/2018/2/layout/IconCircleList"/>
    <dgm:cxn modelId="{EBF49647-A31F-8649-A3F0-3F03C3F789B0}" type="presParOf" srcId="{CBB741A5-1E68-416A-A4A2-EBF3EB95215A}" destId="{217F7ECE-4EC2-4AA0-92E9-07A685C05B54}" srcOrd="3" destOrd="0" presId="urn:microsoft.com/office/officeart/2018/2/layout/IconCircleList"/>
    <dgm:cxn modelId="{A4F176CF-0814-F24C-80E5-A1A4F8BD7C1B}" type="presParOf" srcId="{CBB741A5-1E68-416A-A4A2-EBF3EB95215A}" destId="{DAF9CCBC-4DBE-4E86-8C4A-C8EB7BFE72E3}" srcOrd="4" destOrd="0" presId="urn:microsoft.com/office/officeart/2018/2/layout/IconCircleList"/>
    <dgm:cxn modelId="{AA925B14-6F2A-6645-9114-620B9A2F6284}" type="presParOf" srcId="{DAF9CCBC-4DBE-4E86-8C4A-C8EB7BFE72E3}" destId="{A488A627-6170-4A4B-9891-7CB80EF870EF}" srcOrd="0" destOrd="0" presId="urn:microsoft.com/office/officeart/2018/2/layout/IconCircleList"/>
    <dgm:cxn modelId="{D68B3BEA-0C87-E048-875E-4313375294E0}" type="presParOf" srcId="{DAF9CCBC-4DBE-4E86-8C4A-C8EB7BFE72E3}" destId="{88B5A715-1A0F-4AF7-998D-35F90B647D44}" srcOrd="1" destOrd="0" presId="urn:microsoft.com/office/officeart/2018/2/layout/IconCircleList"/>
    <dgm:cxn modelId="{A3807EC8-993E-7C41-8724-B59F045D1129}" type="presParOf" srcId="{DAF9CCBC-4DBE-4E86-8C4A-C8EB7BFE72E3}" destId="{5C0E9078-1C30-4336-818F-506351620986}" srcOrd="2" destOrd="0" presId="urn:microsoft.com/office/officeart/2018/2/layout/IconCircleList"/>
    <dgm:cxn modelId="{B8F0B987-3170-3C4A-9758-D2AFF0F6F811}" type="presParOf" srcId="{DAF9CCBC-4DBE-4E86-8C4A-C8EB7BFE72E3}" destId="{0D9E22F6-706E-4028-AC65-A9AB5A3E4059}" srcOrd="3" destOrd="0" presId="urn:microsoft.com/office/officeart/2018/2/layout/IconCircleList"/>
    <dgm:cxn modelId="{C2D86D04-3740-F94B-8578-C6E6C1072F87}" type="presParOf" srcId="{CBB741A5-1E68-416A-A4A2-EBF3EB95215A}" destId="{A759AC57-5468-4393-AA0D-C40F9E97C56C}" srcOrd="5" destOrd="0" presId="urn:microsoft.com/office/officeart/2018/2/layout/IconCircleList"/>
    <dgm:cxn modelId="{C5697F3C-1041-EE4C-88EF-5B525529F258}" type="presParOf" srcId="{CBB741A5-1E68-416A-A4A2-EBF3EB95215A}" destId="{44FEA565-77C6-417D-BB19-50FE55A3F643}" srcOrd="6" destOrd="0" presId="urn:microsoft.com/office/officeart/2018/2/layout/IconCircleList"/>
    <dgm:cxn modelId="{73E0D3F3-6989-2D40-9221-552E9610E200}" type="presParOf" srcId="{44FEA565-77C6-417D-BB19-50FE55A3F643}" destId="{B2D00D3A-2497-4B8C-99AA-1568DBED8038}" srcOrd="0" destOrd="0" presId="urn:microsoft.com/office/officeart/2018/2/layout/IconCircleList"/>
    <dgm:cxn modelId="{4709EC86-04D1-A54E-BA54-CAF6ABAA05CF}" type="presParOf" srcId="{44FEA565-77C6-417D-BB19-50FE55A3F643}" destId="{E8263698-4CDD-4A33-BD23-9BEC3446F665}" srcOrd="1" destOrd="0" presId="urn:microsoft.com/office/officeart/2018/2/layout/IconCircleList"/>
    <dgm:cxn modelId="{D2804B5B-4314-9C40-9F56-06F2A032A063}" type="presParOf" srcId="{44FEA565-77C6-417D-BB19-50FE55A3F643}" destId="{DD684C3F-A848-43C7-B067-5D8E7943DFB2}" srcOrd="2" destOrd="0" presId="urn:microsoft.com/office/officeart/2018/2/layout/IconCircleList"/>
    <dgm:cxn modelId="{92C06082-B740-DA4F-BC32-FDF581A2A18B}" type="presParOf" srcId="{44FEA565-77C6-417D-BB19-50FE55A3F643}" destId="{152382B9-8CDD-4B61-BA9A-0E07519661E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3EFBD4-B22D-4EFC-80C8-E1132CE1EE0A}"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0741BB36-242E-40DE-A38E-345553D1B353}">
      <dgm:prSet/>
      <dgm:spPr/>
      <dgm:t>
        <a:bodyPr/>
        <a:lstStyle/>
        <a:p>
          <a:pPr>
            <a:defRPr cap="all"/>
          </a:pPr>
          <a:r>
            <a:rPr lang="en-US" b="0" dirty="0"/>
            <a:t>Physical Infrastructure Damage: </a:t>
          </a:r>
        </a:p>
        <a:p>
          <a:pPr>
            <a:defRPr cap="all"/>
          </a:pPr>
          <a:r>
            <a:rPr lang="en-US" b="0" dirty="0"/>
            <a:t>High-speed winds and storm surges can severely damage marine infrastructure,, as seen with severe damage to pipelines during past storms.</a:t>
          </a:r>
        </a:p>
      </dgm:t>
    </dgm:pt>
    <dgm:pt modelId="{3CCB1BAA-70C1-4469-9565-C1B966FC9976}" type="parTrans" cxnId="{DA92D917-6769-4ADE-A59F-AA93301CC6E3}">
      <dgm:prSet/>
      <dgm:spPr/>
      <dgm:t>
        <a:bodyPr/>
        <a:lstStyle/>
        <a:p>
          <a:endParaRPr lang="en-US"/>
        </a:p>
      </dgm:t>
    </dgm:pt>
    <dgm:pt modelId="{C5DA1F6A-E7D5-4ACC-A26C-68BA26ACA866}" type="sibTrans" cxnId="{DA92D917-6769-4ADE-A59F-AA93301CC6E3}">
      <dgm:prSet/>
      <dgm:spPr/>
      <dgm:t>
        <a:bodyPr/>
        <a:lstStyle/>
        <a:p>
          <a:endParaRPr lang="en-US"/>
        </a:p>
      </dgm:t>
    </dgm:pt>
    <dgm:pt modelId="{67794FD7-187E-4DC1-BBD1-EF330BE10968}">
      <dgm:prSet/>
      <dgm:spPr/>
      <dgm:t>
        <a:bodyPr/>
        <a:lstStyle/>
        <a:p>
          <a:pPr>
            <a:defRPr cap="all"/>
          </a:pPr>
          <a:r>
            <a:rPr lang="en-US" b="0" dirty="0"/>
            <a:t>Power and Utility Outages: </a:t>
          </a:r>
        </a:p>
        <a:p>
          <a:pPr>
            <a:defRPr cap="all"/>
          </a:pPr>
          <a:r>
            <a:rPr lang="en-US" b="0" dirty="0"/>
            <a:t>Damage to electricity transmission lines can lead to long-term outages, especially for plants relying on the grid.</a:t>
          </a:r>
        </a:p>
      </dgm:t>
    </dgm:pt>
    <dgm:pt modelId="{4DF59E5E-7926-4298-B782-B6CDAA849579}" type="parTrans" cxnId="{83DB16C0-DD70-48AE-BD7A-002F1B86C32A}">
      <dgm:prSet/>
      <dgm:spPr/>
      <dgm:t>
        <a:bodyPr/>
        <a:lstStyle/>
        <a:p>
          <a:endParaRPr lang="en-US"/>
        </a:p>
      </dgm:t>
    </dgm:pt>
    <dgm:pt modelId="{F36AEEA2-A660-4A77-A2D3-9C5B6BEDB972}" type="sibTrans" cxnId="{83DB16C0-DD70-48AE-BD7A-002F1B86C32A}">
      <dgm:prSet/>
      <dgm:spPr/>
      <dgm:t>
        <a:bodyPr/>
        <a:lstStyle/>
        <a:p>
          <a:endParaRPr lang="en-US"/>
        </a:p>
      </dgm:t>
    </dgm:pt>
    <dgm:pt modelId="{AB045DC1-A767-41B0-8939-5B0D62B1D46F}">
      <dgm:prSet/>
      <dgm:spPr/>
      <dgm:t>
        <a:bodyPr/>
        <a:lstStyle/>
        <a:p>
          <a:pPr>
            <a:defRPr cap="all"/>
          </a:pPr>
          <a:r>
            <a:rPr lang="en-US" b="0"/>
            <a:t>Environmental and Safety Hazards:</a:t>
          </a:r>
        </a:p>
        <a:p>
          <a:pPr>
            <a:defRPr cap="all"/>
          </a:pPr>
          <a:r>
            <a:rPr lang="en-US" b="0"/>
            <a:t>Leaks or spills of liquefied natural gas (LNG) during a storm are a concern, as the gas can create large, flammable vapor clouds.</a:t>
          </a:r>
        </a:p>
      </dgm:t>
    </dgm:pt>
    <dgm:pt modelId="{34FD092E-F912-4DDD-9192-28EFEB43624D}" type="parTrans" cxnId="{CB17BD96-09C7-4D8D-BD2C-2422813C9129}">
      <dgm:prSet/>
      <dgm:spPr/>
      <dgm:t>
        <a:bodyPr/>
        <a:lstStyle/>
        <a:p>
          <a:endParaRPr lang="en-US"/>
        </a:p>
      </dgm:t>
    </dgm:pt>
    <dgm:pt modelId="{1780E80E-8E7F-4DF8-B8F7-BD41C67B1548}" type="sibTrans" cxnId="{CB17BD96-09C7-4D8D-BD2C-2422813C9129}">
      <dgm:prSet/>
      <dgm:spPr/>
      <dgm:t>
        <a:bodyPr/>
        <a:lstStyle/>
        <a:p>
          <a:endParaRPr lang="en-US"/>
        </a:p>
      </dgm:t>
    </dgm:pt>
    <dgm:pt modelId="{75D6F1D8-E7A9-4E41-9854-9CD497AAE0F1}">
      <dgm:prSet/>
      <dgm:spPr/>
      <dgm:t>
        <a:bodyPr/>
        <a:lstStyle/>
        <a:p>
          <a:pPr>
            <a:defRPr cap="all"/>
          </a:pPr>
          <a:r>
            <a:rPr lang="en-US" b="0"/>
            <a:t>Evacuation and Safety: </a:t>
          </a:r>
        </a:p>
        <a:p>
          <a:pPr>
            <a:defRPr cap="all"/>
          </a:pPr>
          <a:r>
            <a:rPr lang="en-US" b="0"/>
            <a:t>Emergency procedures What happens if SR-528 is closed</a:t>
          </a:r>
        </a:p>
        <a:p>
          <a:pPr>
            <a:defRPr cap="all"/>
          </a:pPr>
          <a:r>
            <a:rPr lang="en-US" b="0"/>
            <a:t>Lack of alternate evacuation routes</a:t>
          </a:r>
        </a:p>
      </dgm:t>
    </dgm:pt>
    <dgm:pt modelId="{95D811B5-3A2C-42AF-B7A1-3FB4CB0BAB9E}" type="parTrans" cxnId="{7D343CC5-2B68-429C-9A38-D98454EB30F8}">
      <dgm:prSet/>
      <dgm:spPr/>
      <dgm:t>
        <a:bodyPr/>
        <a:lstStyle/>
        <a:p>
          <a:endParaRPr lang="en-US"/>
        </a:p>
      </dgm:t>
    </dgm:pt>
    <dgm:pt modelId="{33CAB425-6461-4391-8CD1-EE809AD971A9}" type="sibTrans" cxnId="{7D343CC5-2B68-429C-9A38-D98454EB30F8}">
      <dgm:prSet/>
      <dgm:spPr/>
      <dgm:t>
        <a:bodyPr/>
        <a:lstStyle/>
        <a:p>
          <a:endParaRPr lang="en-US"/>
        </a:p>
      </dgm:t>
    </dgm:pt>
    <dgm:pt modelId="{FAA8927D-EA95-9B4E-8D9D-EAA3183B876D}" type="pres">
      <dgm:prSet presAssocID="{B83EFBD4-B22D-4EFC-80C8-E1132CE1EE0A}" presName="linear" presStyleCnt="0">
        <dgm:presLayoutVars>
          <dgm:animLvl val="lvl"/>
          <dgm:resizeHandles val="exact"/>
        </dgm:presLayoutVars>
      </dgm:prSet>
      <dgm:spPr/>
    </dgm:pt>
    <dgm:pt modelId="{81039716-6A22-F643-885B-7529F357CE94}" type="pres">
      <dgm:prSet presAssocID="{0741BB36-242E-40DE-A38E-345553D1B353}" presName="parentText" presStyleLbl="node1" presStyleIdx="0" presStyleCnt="4">
        <dgm:presLayoutVars>
          <dgm:chMax val="0"/>
          <dgm:bulletEnabled val="1"/>
        </dgm:presLayoutVars>
      </dgm:prSet>
      <dgm:spPr/>
    </dgm:pt>
    <dgm:pt modelId="{70B26C81-AB6F-A044-8410-1AE7CC73CB11}" type="pres">
      <dgm:prSet presAssocID="{C5DA1F6A-E7D5-4ACC-A26C-68BA26ACA866}" presName="spacer" presStyleCnt="0"/>
      <dgm:spPr/>
    </dgm:pt>
    <dgm:pt modelId="{51C65476-E123-0E4E-8F9B-C3E4F5D319BC}" type="pres">
      <dgm:prSet presAssocID="{67794FD7-187E-4DC1-BBD1-EF330BE10968}" presName="parentText" presStyleLbl="node1" presStyleIdx="1" presStyleCnt="4">
        <dgm:presLayoutVars>
          <dgm:chMax val="0"/>
          <dgm:bulletEnabled val="1"/>
        </dgm:presLayoutVars>
      </dgm:prSet>
      <dgm:spPr/>
    </dgm:pt>
    <dgm:pt modelId="{8D2A294A-8107-8049-901C-3152D1656FEA}" type="pres">
      <dgm:prSet presAssocID="{F36AEEA2-A660-4A77-A2D3-9C5B6BEDB972}" presName="spacer" presStyleCnt="0"/>
      <dgm:spPr/>
    </dgm:pt>
    <dgm:pt modelId="{23EBB109-E85C-8540-BE9C-0CA203543222}" type="pres">
      <dgm:prSet presAssocID="{AB045DC1-A767-41B0-8939-5B0D62B1D46F}" presName="parentText" presStyleLbl="node1" presStyleIdx="2" presStyleCnt="4">
        <dgm:presLayoutVars>
          <dgm:chMax val="0"/>
          <dgm:bulletEnabled val="1"/>
        </dgm:presLayoutVars>
      </dgm:prSet>
      <dgm:spPr/>
    </dgm:pt>
    <dgm:pt modelId="{49E00D09-2DBD-DE4F-AA6C-9043BACA5B29}" type="pres">
      <dgm:prSet presAssocID="{1780E80E-8E7F-4DF8-B8F7-BD41C67B1548}" presName="spacer" presStyleCnt="0"/>
      <dgm:spPr/>
    </dgm:pt>
    <dgm:pt modelId="{5B243F9D-CF0D-884D-85EC-9F92F6D4013B}" type="pres">
      <dgm:prSet presAssocID="{75D6F1D8-E7A9-4E41-9854-9CD497AAE0F1}" presName="parentText" presStyleLbl="node1" presStyleIdx="3" presStyleCnt="4">
        <dgm:presLayoutVars>
          <dgm:chMax val="0"/>
          <dgm:bulletEnabled val="1"/>
        </dgm:presLayoutVars>
      </dgm:prSet>
      <dgm:spPr/>
    </dgm:pt>
  </dgm:ptLst>
  <dgm:cxnLst>
    <dgm:cxn modelId="{DA92D917-6769-4ADE-A59F-AA93301CC6E3}" srcId="{B83EFBD4-B22D-4EFC-80C8-E1132CE1EE0A}" destId="{0741BB36-242E-40DE-A38E-345553D1B353}" srcOrd="0" destOrd="0" parTransId="{3CCB1BAA-70C1-4469-9565-C1B966FC9976}" sibTransId="{C5DA1F6A-E7D5-4ACC-A26C-68BA26ACA866}"/>
    <dgm:cxn modelId="{6BB95B63-0F45-3641-9C9B-E47356850D5C}" type="presOf" srcId="{B83EFBD4-B22D-4EFC-80C8-E1132CE1EE0A}" destId="{FAA8927D-EA95-9B4E-8D9D-EAA3183B876D}" srcOrd="0" destOrd="0" presId="urn:microsoft.com/office/officeart/2005/8/layout/vList2"/>
    <dgm:cxn modelId="{59119667-A6DD-F94B-9DD6-6D8B541A175F}" type="presOf" srcId="{0741BB36-242E-40DE-A38E-345553D1B353}" destId="{81039716-6A22-F643-885B-7529F357CE94}" srcOrd="0" destOrd="0" presId="urn:microsoft.com/office/officeart/2005/8/layout/vList2"/>
    <dgm:cxn modelId="{CB17BD96-09C7-4D8D-BD2C-2422813C9129}" srcId="{B83EFBD4-B22D-4EFC-80C8-E1132CE1EE0A}" destId="{AB045DC1-A767-41B0-8939-5B0D62B1D46F}" srcOrd="2" destOrd="0" parTransId="{34FD092E-F912-4DDD-9192-28EFEB43624D}" sibTransId="{1780E80E-8E7F-4DF8-B8F7-BD41C67B1548}"/>
    <dgm:cxn modelId="{83DB16C0-DD70-48AE-BD7A-002F1B86C32A}" srcId="{B83EFBD4-B22D-4EFC-80C8-E1132CE1EE0A}" destId="{67794FD7-187E-4DC1-BBD1-EF330BE10968}" srcOrd="1" destOrd="0" parTransId="{4DF59E5E-7926-4298-B782-B6CDAA849579}" sibTransId="{F36AEEA2-A660-4A77-A2D3-9C5B6BEDB972}"/>
    <dgm:cxn modelId="{7D343CC5-2B68-429C-9A38-D98454EB30F8}" srcId="{B83EFBD4-B22D-4EFC-80C8-E1132CE1EE0A}" destId="{75D6F1D8-E7A9-4E41-9854-9CD497AAE0F1}" srcOrd="3" destOrd="0" parTransId="{95D811B5-3A2C-42AF-B7A1-3FB4CB0BAB9E}" sibTransId="{33CAB425-6461-4391-8CD1-EE809AD971A9}"/>
    <dgm:cxn modelId="{6CF8AFD9-B8E8-234C-A79A-62D9FCFB3C11}" type="presOf" srcId="{AB045DC1-A767-41B0-8939-5B0D62B1D46F}" destId="{23EBB109-E85C-8540-BE9C-0CA203543222}" srcOrd="0" destOrd="0" presId="urn:microsoft.com/office/officeart/2005/8/layout/vList2"/>
    <dgm:cxn modelId="{5D1A2BEB-339F-444A-BBC9-91E8F22604FF}" type="presOf" srcId="{67794FD7-187E-4DC1-BBD1-EF330BE10968}" destId="{51C65476-E123-0E4E-8F9B-C3E4F5D319BC}" srcOrd="0" destOrd="0" presId="urn:microsoft.com/office/officeart/2005/8/layout/vList2"/>
    <dgm:cxn modelId="{EF7F07F8-8016-E946-AFAB-046306FB6A24}" type="presOf" srcId="{75D6F1D8-E7A9-4E41-9854-9CD497AAE0F1}" destId="{5B243F9D-CF0D-884D-85EC-9F92F6D4013B}" srcOrd="0" destOrd="0" presId="urn:microsoft.com/office/officeart/2005/8/layout/vList2"/>
    <dgm:cxn modelId="{373CB34F-878E-E544-A5A4-C48FFC3A3BBF}" type="presParOf" srcId="{FAA8927D-EA95-9B4E-8D9D-EAA3183B876D}" destId="{81039716-6A22-F643-885B-7529F357CE94}" srcOrd="0" destOrd="0" presId="urn:microsoft.com/office/officeart/2005/8/layout/vList2"/>
    <dgm:cxn modelId="{456BDE8C-AF7B-7942-AD96-7F5EF1F59E7A}" type="presParOf" srcId="{FAA8927D-EA95-9B4E-8D9D-EAA3183B876D}" destId="{70B26C81-AB6F-A044-8410-1AE7CC73CB11}" srcOrd="1" destOrd="0" presId="urn:microsoft.com/office/officeart/2005/8/layout/vList2"/>
    <dgm:cxn modelId="{5ABDE003-D0C1-8D49-BC24-B2FF27A6133D}" type="presParOf" srcId="{FAA8927D-EA95-9B4E-8D9D-EAA3183B876D}" destId="{51C65476-E123-0E4E-8F9B-C3E4F5D319BC}" srcOrd="2" destOrd="0" presId="urn:microsoft.com/office/officeart/2005/8/layout/vList2"/>
    <dgm:cxn modelId="{EADCC2BD-D2B6-9D47-A59E-F62D1926EFAA}" type="presParOf" srcId="{FAA8927D-EA95-9B4E-8D9D-EAA3183B876D}" destId="{8D2A294A-8107-8049-901C-3152D1656FEA}" srcOrd="3" destOrd="0" presId="urn:microsoft.com/office/officeart/2005/8/layout/vList2"/>
    <dgm:cxn modelId="{03C7597D-ED97-194E-8A03-AC40681700F0}" type="presParOf" srcId="{FAA8927D-EA95-9B4E-8D9D-EAA3183B876D}" destId="{23EBB109-E85C-8540-BE9C-0CA203543222}" srcOrd="4" destOrd="0" presId="urn:microsoft.com/office/officeart/2005/8/layout/vList2"/>
    <dgm:cxn modelId="{4294BB11-A9C5-B040-ABC7-E1CE7334D2C8}" type="presParOf" srcId="{FAA8927D-EA95-9B4E-8D9D-EAA3183B876D}" destId="{49E00D09-2DBD-DE4F-AA6C-9043BACA5B29}" srcOrd="5" destOrd="0" presId="urn:microsoft.com/office/officeart/2005/8/layout/vList2"/>
    <dgm:cxn modelId="{D37A445C-EED4-6643-95EB-6BAC3635F559}" type="presParOf" srcId="{FAA8927D-EA95-9B4E-8D9D-EAA3183B876D}" destId="{5B243F9D-CF0D-884D-85EC-9F92F6D4013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A8C12D-2ED0-43C3-9C8D-EB91F48B71E3}"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FD4F6E0E-517F-42E7-94CF-D33BC5C6093C}">
      <dgm:prSet/>
      <dgm:spPr/>
      <dgm:t>
        <a:bodyPr/>
        <a:lstStyle/>
        <a:p>
          <a:r>
            <a:rPr lang="en-US" b="1" i="0" u="none" strike="noStrike" cap="none">
              <a:latin typeface="Arial"/>
              <a:ea typeface="Arial"/>
              <a:cs typeface="Arial"/>
              <a:sym typeface="Arial"/>
            </a:rPr>
            <a:t>Particulate matter (PM2.5)</a:t>
          </a:r>
          <a:endParaRPr lang="en-US"/>
        </a:p>
        <a:p>
          <a:pPr>
            <a:buClr>
              <a:srgbClr val="000000"/>
            </a:buClr>
            <a:buSzPts val="2600"/>
            <a:buFont typeface="Arial"/>
            <a:buChar char="•"/>
          </a:pPr>
          <a:r>
            <a:rPr lang="en-US" b="1" i="0" u="none" strike="noStrike" cap="none">
              <a:latin typeface="Arial"/>
              <a:ea typeface="Arial"/>
              <a:cs typeface="Arial"/>
              <a:sym typeface="Arial"/>
            </a:rPr>
            <a:t>Particulate matter (PM10)</a:t>
          </a:r>
          <a:endParaRPr lang="en-US"/>
        </a:p>
        <a:p>
          <a:pPr>
            <a:buClr>
              <a:srgbClr val="000000"/>
            </a:buClr>
            <a:buSzPts val="2600"/>
            <a:buFont typeface="Arial"/>
            <a:buChar char="•"/>
          </a:pPr>
          <a:r>
            <a:rPr lang="en-US" b="1" i="0" u="none" strike="noStrike" cap="none">
              <a:latin typeface="Arial"/>
              <a:ea typeface="Arial"/>
              <a:cs typeface="Arial"/>
              <a:sym typeface="Arial"/>
            </a:rPr>
            <a:t>Nitrogen oxides (NOx)</a:t>
          </a:r>
          <a:endParaRPr lang="en-US"/>
        </a:p>
        <a:p>
          <a:pPr>
            <a:buClr>
              <a:srgbClr val="000000"/>
            </a:buClr>
            <a:buSzPts val="2600"/>
            <a:buFont typeface="Arial"/>
            <a:buChar char="•"/>
          </a:pPr>
          <a:r>
            <a:rPr lang="en-US" b="1" i="0" u="none" strike="noStrike" cap="none">
              <a:latin typeface="Arial"/>
              <a:ea typeface="Arial"/>
              <a:cs typeface="Arial"/>
              <a:sym typeface="Arial"/>
            </a:rPr>
            <a:t>Sulfur dioxide (SO2)</a:t>
          </a:r>
          <a:endParaRPr lang="en-US"/>
        </a:p>
        <a:p>
          <a:pPr>
            <a:buClr>
              <a:srgbClr val="000000"/>
            </a:buClr>
            <a:buSzPts val="2600"/>
            <a:buFont typeface="Arial"/>
            <a:buChar char="•"/>
          </a:pPr>
          <a:r>
            <a:rPr lang="en-US" b="1" i="0" u="none" strike="noStrike" cap="none">
              <a:latin typeface="Arial"/>
              <a:ea typeface="Arial"/>
              <a:cs typeface="Arial"/>
              <a:sym typeface="Arial"/>
            </a:rPr>
            <a:t>Carbon monoxide (CO)</a:t>
          </a:r>
          <a:endParaRPr lang="en-US"/>
        </a:p>
      </dgm:t>
    </dgm:pt>
    <dgm:pt modelId="{F0740262-9135-47EF-A3DA-225314E9D085}" type="parTrans" cxnId="{32EAED9E-F418-46EA-B550-4C27F066866B}">
      <dgm:prSet/>
      <dgm:spPr/>
      <dgm:t>
        <a:bodyPr/>
        <a:lstStyle/>
        <a:p>
          <a:endParaRPr lang="en-US"/>
        </a:p>
      </dgm:t>
    </dgm:pt>
    <dgm:pt modelId="{89FF3FCF-DF3B-4167-B982-5E3D731B9B56}" type="sibTrans" cxnId="{32EAED9E-F418-46EA-B550-4C27F066866B}">
      <dgm:prSet/>
      <dgm:spPr/>
      <dgm:t>
        <a:bodyPr/>
        <a:lstStyle/>
        <a:p>
          <a:endParaRPr lang="en-US"/>
        </a:p>
      </dgm:t>
    </dgm:pt>
    <dgm:pt modelId="{875DAA2C-051E-450F-8C88-84C58211DFA9}">
      <dgm:prSet/>
      <dgm:spPr/>
      <dgm:t>
        <a:bodyPr/>
        <a:lstStyle/>
        <a:p>
          <a:r>
            <a:rPr lang="en-US" b="1" i="0" u="none" strike="noStrike" cap="none">
              <a:latin typeface="Arial"/>
              <a:ea typeface="Arial"/>
              <a:cs typeface="Arial"/>
              <a:sym typeface="Arial"/>
            </a:rPr>
            <a:t>Volatile organic compounds (VOCs)</a:t>
          </a:r>
          <a:endParaRPr lang="en-US"/>
        </a:p>
        <a:p>
          <a:pPr>
            <a:buClr>
              <a:srgbClr val="000000"/>
            </a:buClr>
            <a:buSzPts val="2600"/>
            <a:buFont typeface="Arial"/>
            <a:buChar char="•"/>
          </a:pPr>
          <a:r>
            <a:rPr lang="en-US" b="1" i="0" u="none" strike="noStrike" cap="none">
              <a:latin typeface="Arial"/>
              <a:ea typeface="Arial"/>
              <a:cs typeface="Arial"/>
              <a:sym typeface="Arial"/>
            </a:rPr>
            <a:t>Ammonia</a:t>
          </a:r>
          <a:endParaRPr lang="en-US"/>
        </a:p>
        <a:p>
          <a:pPr>
            <a:buClr>
              <a:srgbClr val="000000"/>
            </a:buClr>
            <a:buSzPts val="2600"/>
            <a:buFont typeface="Arial"/>
            <a:buChar char="•"/>
          </a:pPr>
          <a:r>
            <a:rPr lang="en-US" b="1" i="0" u="none" strike="noStrike" cap="none">
              <a:latin typeface="Arial"/>
              <a:ea typeface="Arial"/>
              <a:cs typeface="Arial"/>
              <a:sym typeface="Arial"/>
            </a:rPr>
            <a:t>“Combined hazardous air pollutants’</a:t>
          </a:r>
          <a:endParaRPr lang="en-US"/>
        </a:p>
        <a:p>
          <a:pPr>
            <a:buClr>
              <a:srgbClr val="000000"/>
            </a:buClr>
            <a:buSzPts val="2600"/>
            <a:buFont typeface="Arial"/>
            <a:buChar char="•"/>
          </a:pPr>
          <a:r>
            <a:rPr lang="en-US" b="1" i="0" u="none" strike="noStrike" cap="none">
              <a:latin typeface="Arial"/>
              <a:ea typeface="Arial"/>
              <a:cs typeface="Arial"/>
              <a:sym typeface="Arial"/>
            </a:rPr>
            <a:t>Sulfuric acid</a:t>
          </a:r>
          <a:endParaRPr lang="en-US"/>
        </a:p>
        <a:p>
          <a:pPr>
            <a:buClr>
              <a:srgbClr val="000000"/>
            </a:buClr>
            <a:buSzPts val="2600"/>
            <a:buFont typeface="Arial"/>
            <a:buChar char="•"/>
          </a:pPr>
          <a:r>
            <a:rPr lang="en-US" b="1" i="0" u="none" strike="noStrike" cap="none">
              <a:latin typeface="Arial"/>
              <a:ea typeface="Arial"/>
              <a:cs typeface="Arial"/>
              <a:sym typeface="Arial"/>
            </a:rPr>
            <a:t>Greenhouse gases</a:t>
          </a:r>
          <a:endParaRPr lang="en-US"/>
        </a:p>
      </dgm:t>
    </dgm:pt>
    <dgm:pt modelId="{66EF5332-8FC0-40CA-9A0F-06FC3581D480}" type="parTrans" cxnId="{2AD14315-54F9-4D73-8B81-871B0FF604D1}">
      <dgm:prSet/>
      <dgm:spPr/>
      <dgm:t>
        <a:bodyPr/>
        <a:lstStyle/>
        <a:p>
          <a:endParaRPr lang="en-US"/>
        </a:p>
      </dgm:t>
    </dgm:pt>
    <dgm:pt modelId="{A32554E5-348A-48CA-B8CE-C2305AC8F641}" type="sibTrans" cxnId="{2AD14315-54F9-4D73-8B81-871B0FF604D1}">
      <dgm:prSet/>
      <dgm:spPr/>
      <dgm:t>
        <a:bodyPr/>
        <a:lstStyle/>
        <a:p>
          <a:endParaRPr lang="en-US"/>
        </a:p>
      </dgm:t>
    </dgm:pt>
    <dgm:pt modelId="{56847571-B692-5040-854E-B0B681D1BA5B}" type="pres">
      <dgm:prSet presAssocID="{64A8C12D-2ED0-43C3-9C8D-EB91F48B71E3}" presName="linear" presStyleCnt="0">
        <dgm:presLayoutVars>
          <dgm:animLvl val="lvl"/>
          <dgm:resizeHandles val="exact"/>
        </dgm:presLayoutVars>
      </dgm:prSet>
      <dgm:spPr/>
    </dgm:pt>
    <dgm:pt modelId="{5313F37A-682C-AE49-A9A3-5E68373D0E30}" type="pres">
      <dgm:prSet presAssocID="{FD4F6E0E-517F-42E7-94CF-D33BC5C6093C}" presName="parentText" presStyleLbl="node1" presStyleIdx="0" presStyleCnt="2">
        <dgm:presLayoutVars>
          <dgm:chMax val="0"/>
          <dgm:bulletEnabled val="1"/>
        </dgm:presLayoutVars>
      </dgm:prSet>
      <dgm:spPr/>
    </dgm:pt>
    <dgm:pt modelId="{6FA2B7A7-538D-9A47-AE14-A7C4AE0394BA}" type="pres">
      <dgm:prSet presAssocID="{89FF3FCF-DF3B-4167-B982-5E3D731B9B56}" presName="spacer" presStyleCnt="0"/>
      <dgm:spPr/>
    </dgm:pt>
    <dgm:pt modelId="{BDDE565D-9826-1946-AC0D-DB0ED20FB2E7}" type="pres">
      <dgm:prSet presAssocID="{875DAA2C-051E-450F-8C88-84C58211DFA9}" presName="parentText" presStyleLbl="node1" presStyleIdx="1" presStyleCnt="2">
        <dgm:presLayoutVars>
          <dgm:chMax val="0"/>
          <dgm:bulletEnabled val="1"/>
        </dgm:presLayoutVars>
      </dgm:prSet>
      <dgm:spPr/>
    </dgm:pt>
  </dgm:ptLst>
  <dgm:cxnLst>
    <dgm:cxn modelId="{2AD14315-54F9-4D73-8B81-871B0FF604D1}" srcId="{64A8C12D-2ED0-43C3-9C8D-EB91F48B71E3}" destId="{875DAA2C-051E-450F-8C88-84C58211DFA9}" srcOrd="1" destOrd="0" parTransId="{66EF5332-8FC0-40CA-9A0F-06FC3581D480}" sibTransId="{A32554E5-348A-48CA-B8CE-C2305AC8F641}"/>
    <dgm:cxn modelId="{1EBB3C55-B525-F742-9933-233C7B39625C}" type="presOf" srcId="{FD4F6E0E-517F-42E7-94CF-D33BC5C6093C}" destId="{5313F37A-682C-AE49-A9A3-5E68373D0E30}" srcOrd="0" destOrd="0" presId="urn:microsoft.com/office/officeart/2005/8/layout/vList2"/>
    <dgm:cxn modelId="{32EAED9E-F418-46EA-B550-4C27F066866B}" srcId="{64A8C12D-2ED0-43C3-9C8D-EB91F48B71E3}" destId="{FD4F6E0E-517F-42E7-94CF-D33BC5C6093C}" srcOrd="0" destOrd="0" parTransId="{F0740262-9135-47EF-A3DA-225314E9D085}" sibTransId="{89FF3FCF-DF3B-4167-B982-5E3D731B9B56}"/>
    <dgm:cxn modelId="{A80FF5AD-552E-1C4B-B3AE-CC7BE2450855}" type="presOf" srcId="{64A8C12D-2ED0-43C3-9C8D-EB91F48B71E3}" destId="{56847571-B692-5040-854E-B0B681D1BA5B}" srcOrd="0" destOrd="0" presId="urn:microsoft.com/office/officeart/2005/8/layout/vList2"/>
    <dgm:cxn modelId="{953F9FBD-3F8A-E943-8A93-4EA4A8C2F937}" type="presOf" srcId="{875DAA2C-051E-450F-8C88-84C58211DFA9}" destId="{BDDE565D-9826-1946-AC0D-DB0ED20FB2E7}" srcOrd="0" destOrd="0" presId="urn:microsoft.com/office/officeart/2005/8/layout/vList2"/>
    <dgm:cxn modelId="{1A46FE37-A134-4740-B7F3-36B72A8CB55F}" type="presParOf" srcId="{56847571-B692-5040-854E-B0B681D1BA5B}" destId="{5313F37A-682C-AE49-A9A3-5E68373D0E30}" srcOrd="0" destOrd="0" presId="urn:microsoft.com/office/officeart/2005/8/layout/vList2"/>
    <dgm:cxn modelId="{0F9EB8C0-B1D5-2642-B46C-4B984DD11498}" type="presParOf" srcId="{56847571-B692-5040-854E-B0B681D1BA5B}" destId="{6FA2B7A7-538D-9A47-AE14-A7C4AE0394BA}" srcOrd="1" destOrd="0" presId="urn:microsoft.com/office/officeart/2005/8/layout/vList2"/>
    <dgm:cxn modelId="{F8E1BDB5-75E1-D84B-81E1-8BCD04F4F5DC}" type="presParOf" srcId="{56847571-B692-5040-854E-B0B681D1BA5B}" destId="{BDDE565D-9826-1946-AC0D-DB0ED20FB2E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A8C12D-2ED0-43C3-9C8D-EB91F48B71E3}"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875DAA2C-051E-450F-8C88-84C58211DFA9}">
      <dgm:prSet custT="1"/>
      <dgm:spPr/>
      <dgm:t>
        <a:bodyPr/>
        <a:lstStyle/>
        <a:p>
          <a:r>
            <a:rPr lang="en-US" sz="2000" dirty="0"/>
            <a:t>Living near LNG facilities has been associated with higher risks of Health Problems such as</a:t>
          </a:r>
        </a:p>
        <a:p>
          <a:endParaRPr lang="en-US" sz="2000" dirty="0"/>
        </a:p>
      </dgm:t>
    </dgm:pt>
    <dgm:pt modelId="{66EF5332-8FC0-40CA-9A0F-06FC3581D480}" type="parTrans" cxnId="{2AD14315-54F9-4D73-8B81-871B0FF604D1}">
      <dgm:prSet/>
      <dgm:spPr/>
      <dgm:t>
        <a:bodyPr/>
        <a:lstStyle/>
        <a:p>
          <a:endParaRPr lang="en-US"/>
        </a:p>
      </dgm:t>
    </dgm:pt>
    <dgm:pt modelId="{A32554E5-348A-48CA-B8CE-C2305AC8F641}" type="sibTrans" cxnId="{2AD14315-54F9-4D73-8B81-871B0FF604D1}">
      <dgm:prSet phldrT="2"/>
      <dgm:spPr/>
      <dgm:t>
        <a:bodyPr/>
        <a:lstStyle/>
        <a:p>
          <a:endParaRPr lang="en-US"/>
        </a:p>
      </dgm:t>
    </dgm:pt>
    <dgm:pt modelId="{B8E5CA25-966A-0146-9691-FF85FAF4B088}">
      <dgm:prSet custT="1"/>
      <dgm:spPr/>
      <dgm:t>
        <a:bodyPr/>
        <a:lstStyle/>
        <a:p>
          <a:r>
            <a:rPr lang="en-US" sz="2000" dirty="0"/>
            <a:t>Cancer</a:t>
          </a:r>
        </a:p>
      </dgm:t>
    </dgm:pt>
    <dgm:pt modelId="{BFB21D45-4B55-A240-BC80-9E95B91EF6A7}" type="parTrans" cxnId="{7B83B096-3A54-A84A-AD6B-329371A03F48}">
      <dgm:prSet/>
      <dgm:spPr/>
      <dgm:t>
        <a:bodyPr/>
        <a:lstStyle/>
        <a:p>
          <a:endParaRPr lang="en-US"/>
        </a:p>
      </dgm:t>
    </dgm:pt>
    <dgm:pt modelId="{B5ADC692-5B1A-A247-BDD3-CEE037F2E5BF}" type="sibTrans" cxnId="{7B83B096-3A54-A84A-AD6B-329371A03F48}">
      <dgm:prSet/>
      <dgm:spPr/>
      <dgm:t>
        <a:bodyPr/>
        <a:lstStyle/>
        <a:p>
          <a:endParaRPr lang="en-US"/>
        </a:p>
      </dgm:t>
    </dgm:pt>
    <dgm:pt modelId="{D98FA1D4-91D6-654B-8A69-73C0E78383A4}">
      <dgm:prSet custT="1"/>
      <dgm:spPr/>
      <dgm:t>
        <a:bodyPr/>
        <a:lstStyle/>
        <a:p>
          <a:r>
            <a:rPr lang="en-US" sz="2000" dirty="0"/>
            <a:t>Birth defects, low birth weight, preterm delivery </a:t>
          </a:r>
        </a:p>
      </dgm:t>
    </dgm:pt>
    <dgm:pt modelId="{9FCD7444-60E2-AB4B-A129-75EAB7DDA669}" type="parTrans" cxnId="{930ECAB5-4B5E-9046-8643-813D706E6E60}">
      <dgm:prSet/>
      <dgm:spPr/>
      <dgm:t>
        <a:bodyPr/>
        <a:lstStyle/>
        <a:p>
          <a:endParaRPr lang="en-US"/>
        </a:p>
      </dgm:t>
    </dgm:pt>
    <dgm:pt modelId="{9C837004-B70A-7D4C-BF2E-766821A4E053}" type="sibTrans" cxnId="{930ECAB5-4B5E-9046-8643-813D706E6E60}">
      <dgm:prSet/>
      <dgm:spPr/>
      <dgm:t>
        <a:bodyPr/>
        <a:lstStyle/>
        <a:p>
          <a:endParaRPr lang="en-US"/>
        </a:p>
      </dgm:t>
    </dgm:pt>
    <dgm:pt modelId="{9BC6AF48-BBAB-214E-9D1B-D647297C6B28}">
      <dgm:prSet custT="1"/>
      <dgm:spPr/>
      <dgm:t>
        <a:bodyPr/>
        <a:lstStyle/>
        <a:p>
          <a:r>
            <a:rPr lang="en-US" sz="2000" dirty="0"/>
            <a:t>Asthma and respiratory issues</a:t>
          </a:r>
        </a:p>
      </dgm:t>
    </dgm:pt>
    <dgm:pt modelId="{F7AD9060-01ED-8049-B0F2-FF646C9EE455}" type="parTrans" cxnId="{E9B34EEA-A613-A144-B147-05BEC0C02BA3}">
      <dgm:prSet/>
      <dgm:spPr/>
      <dgm:t>
        <a:bodyPr/>
        <a:lstStyle/>
        <a:p>
          <a:endParaRPr lang="en-US"/>
        </a:p>
      </dgm:t>
    </dgm:pt>
    <dgm:pt modelId="{61764D2E-AB15-E04B-9FB8-BF02EB8AAD95}" type="sibTrans" cxnId="{E9B34EEA-A613-A144-B147-05BEC0C02BA3}">
      <dgm:prSet/>
      <dgm:spPr/>
      <dgm:t>
        <a:bodyPr/>
        <a:lstStyle/>
        <a:p>
          <a:endParaRPr lang="en-US"/>
        </a:p>
      </dgm:t>
    </dgm:pt>
    <dgm:pt modelId="{5F044016-6304-C94A-BBC8-8F5EB71B6EC5}">
      <dgm:prSet custT="1"/>
      <dgm:spPr/>
      <dgm:t>
        <a:bodyPr/>
        <a:lstStyle/>
        <a:p>
          <a:r>
            <a:rPr lang="en-US" sz="2000" dirty="0"/>
            <a:t>Heart and blood pressure problems</a:t>
          </a:r>
        </a:p>
      </dgm:t>
    </dgm:pt>
    <dgm:pt modelId="{4725C02A-4EB8-7F4A-8D1B-04F18BDCC831}" type="parTrans" cxnId="{C8FF480F-5A96-EC4D-9BAE-DDDDD820FA31}">
      <dgm:prSet/>
      <dgm:spPr/>
      <dgm:t>
        <a:bodyPr/>
        <a:lstStyle/>
        <a:p>
          <a:endParaRPr lang="en-US"/>
        </a:p>
      </dgm:t>
    </dgm:pt>
    <dgm:pt modelId="{8B915543-3ED5-5E45-A9F2-55269CBCB14A}" type="sibTrans" cxnId="{C8FF480F-5A96-EC4D-9BAE-DDDDD820FA31}">
      <dgm:prSet/>
      <dgm:spPr/>
      <dgm:t>
        <a:bodyPr/>
        <a:lstStyle/>
        <a:p>
          <a:endParaRPr lang="en-US"/>
        </a:p>
      </dgm:t>
    </dgm:pt>
    <dgm:pt modelId="{B8E344F8-C6F1-3847-8657-A6E79264113F}">
      <dgm:prSet custT="1"/>
      <dgm:spPr/>
      <dgm:t>
        <a:bodyPr/>
        <a:lstStyle/>
        <a:p>
          <a:r>
            <a:rPr lang="en-US" sz="2000" dirty="0"/>
            <a:t>Skin irritation and dermal symptoms</a:t>
          </a:r>
        </a:p>
      </dgm:t>
    </dgm:pt>
    <dgm:pt modelId="{83D515FC-B2BC-2C4E-BE96-7C97CFB6E51C}" type="parTrans" cxnId="{3395A558-9DAB-4A45-A551-996F10E82B72}">
      <dgm:prSet/>
      <dgm:spPr/>
      <dgm:t>
        <a:bodyPr/>
        <a:lstStyle/>
        <a:p>
          <a:endParaRPr lang="en-US"/>
        </a:p>
      </dgm:t>
    </dgm:pt>
    <dgm:pt modelId="{E5710AA3-E35E-DC45-BBA5-68C3813AE2CD}" type="sibTrans" cxnId="{3395A558-9DAB-4A45-A551-996F10E82B72}">
      <dgm:prSet/>
      <dgm:spPr/>
      <dgm:t>
        <a:bodyPr/>
        <a:lstStyle/>
        <a:p>
          <a:endParaRPr lang="en-US"/>
        </a:p>
      </dgm:t>
    </dgm:pt>
    <dgm:pt modelId="{AD34F97B-CC8D-794B-8861-95413D6DF50A}">
      <dgm:prSet custT="1"/>
      <dgm:spPr/>
      <dgm:t>
        <a:bodyPr/>
        <a:lstStyle/>
        <a:p>
          <a:r>
            <a:rPr lang="en-US" sz="2000" dirty="0"/>
            <a:t>Neurological symptoms including fatigue and migraines</a:t>
          </a:r>
        </a:p>
      </dgm:t>
    </dgm:pt>
    <dgm:pt modelId="{973B4A57-3577-234D-882F-4AEBBC30D9B2}" type="parTrans" cxnId="{C81696A2-24EB-1C40-8AF7-3B552E04AA4C}">
      <dgm:prSet/>
      <dgm:spPr/>
      <dgm:t>
        <a:bodyPr/>
        <a:lstStyle/>
        <a:p>
          <a:endParaRPr lang="en-US"/>
        </a:p>
      </dgm:t>
    </dgm:pt>
    <dgm:pt modelId="{DEE55C09-9065-8D44-9AD8-156E6D4A7D81}" type="sibTrans" cxnId="{C81696A2-24EB-1C40-8AF7-3B552E04AA4C}">
      <dgm:prSet/>
      <dgm:spPr/>
      <dgm:t>
        <a:bodyPr/>
        <a:lstStyle/>
        <a:p>
          <a:endParaRPr lang="en-US"/>
        </a:p>
      </dgm:t>
    </dgm:pt>
    <dgm:pt modelId="{BA0B6046-5EDD-9846-932D-035E4B045754}" type="pres">
      <dgm:prSet presAssocID="{64A8C12D-2ED0-43C3-9C8D-EB91F48B71E3}" presName="vert0" presStyleCnt="0">
        <dgm:presLayoutVars>
          <dgm:dir/>
          <dgm:animOne val="branch"/>
          <dgm:animLvl val="lvl"/>
        </dgm:presLayoutVars>
      </dgm:prSet>
      <dgm:spPr/>
    </dgm:pt>
    <dgm:pt modelId="{37D7C37A-2155-C945-9AD4-E06E5036F9EE}" type="pres">
      <dgm:prSet presAssocID="{875DAA2C-051E-450F-8C88-84C58211DFA9}" presName="thickLine" presStyleLbl="alignNode1" presStyleIdx="0" presStyleCnt="7"/>
      <dgm:spPr/>
    </dgm:pt>
    <dgm:pt modelId="{C29B9E32-5423-6346-ABF9-C2D53E61A725}" type="pres">
      <dgm:prSet presAssocID="{875DAA2C-051E-450F-8C88-84C58211DFA9}" presName="horz1" presStyleCnt="0"/>
      <dgm:spPr/>
    </dgm:pt>
    <dgm:pt modelId="{075F8044-E4CF-654F-B98A-CDE137482529}" type="pres">
      <dgm:prSet presAssocID="{875DAA2C-051E-450F-8C88-84C58211DFA9}" presName="tx1" presStyleLbl="revTx" presStyleIdx="0" presStyleCnt="7"/>
      <dgm:spPr/>
    </dgm:pt>
    <dgm:pt modelId="{99D0443B-DDBA-7A48-8181-3E915D4B3D52}" type="pres">
      <dgm:prSet presAssocID="{875DAA2C-051E-450F-8C88-84C58211DFA9}" presName="vert1" presStyleCnt="0"/>
      <dgm:spPr/>
    </dgm:pt>
    <dgm:pt modelId="{04F4120B-DEB7-0D4E-AFBA-0C8A01E8A627}" type="pres">
      <dgm:prSet presAssocID="{D98FA1D4-91D6-654B-8A69-73C0E78383A4}" presName="thickLine" presStyleLbl="alignNode1" presStyleIdx="1" presStyleCnt="7"/>
      <dgm:spPr/>
    </dgm:pt>
    <dgm:pt modelId="{AA1E5A80-4C0B-2F4F-A429-916392333E43}" type="pres">
      <dgm:prSet presAssocID="{D98FA1D4-91D6-654B-8A69-73C0E78383A4}" presName="horz1" presStyleCnt="0"/>
      <dgm:spPr/>
    </dgm:pt>
    <dgm:pt modelId="{64C9CEE6-10E6-6145-945C-C7DFD653248C}" type="pres">
      <dgm:prSet presAssocID="{D98FA1D4-91D6-654B-8A69-73C0E78383A4}" presName="tx1" presStyleLbl="revTx" presStyleIdx="1" presStyleCnt="7" custLinFactNeighborX="177" custLinFactNeighborY="50062"/>
      <dgm:spPr/>
    </dgm:pt>
    <dgm:pt modelId="{D0E7A135-04AC-4C41-A6EF-7D1E7A3FBAA0}" type="pres">
      <dgm:prSet presAssocID="{D98FA1D4-91D6-654B-8A69-73C0E78383A4}" presName="vert1" presStyleCnt="0"/>
      <dgm:spPr/>
    </dgm:pt>
    <dgm:pt modelId="{E8589F2A-9476-2B4E-8057-D99844120E70}" type="pres">
      <dgm:prSet presAssocID="{B8E5CA25-966A-0146-9691-FF85FAF4B088}" presName="thickLine" presStyleLbl="alignNode1" presStyleIdx="2" presStyleCnt="7"/>
      <dgm:spPr/>
    </dgm:pt>
    <dgm:pt modelId="{B827CCD3-9532-3B4F-A6D8-EDD8967F1A14}" type="pres">
      <dgm:prSet presAssocID="{B8E5CA25-966A-0146-9691-FF85FAF4B088}" presName="horz1" presStyleCnt="0"/>
      <dgm:spPr/>
    </dgm:pt>
    <dgm:pt modelId="{9152CD31-67A8-934B-8257-E114087284BC}" type="pres">
      <dgm:prSet presAssocID="{B8E5CA25-966A-0146-9691-FF85FAF4B088}" presName="tx1" presStyleLbl="revTx" presStyleIdx="2" presStyleCnt="7"/>
      <dgm:spPr/>
    </dgm:pt>
    <dgm:pt modelId="{5176DC28-BE25-BD4B-9097-2BC3527EBC34}" type="pres">
      <dgm:prSet presAssocID="{B8E5CA25-966A-0146-9691-FF85FAF4B088}" presName="vert1" presStyleCnt="0"/>
      <dgm:spPr/>
    </dgm:pt>
    <dgm:pt modelId="{86F371BA-8ED0-E74B-93E5-82D51C401AE3}" type="pres">
      <dgm:prSet presAssocID="{B8E344F8-C6F1-3847-8657-A6E79264113F}" presName="thickLine" presStyleLbl="alignNode1" presStyleIdx="3" presStyleCnt="7"/>
      <dgm:spPr/>
    </dgm:pt>
    <dgm:pt modelId="{F11E33B3-89A4-C44E-8046-37760CA3A923}" type="pres">
      <dgm:prSet presAssocID="{B8E344F8-C6F1-3847-8657-A6E79264113F}" presName="horz1" presStyleCnt="0"/>
      <dgm:spPr/>
    </dgm:pt>
    <dgm:pt modelId="{6CCFDCBA-6471-3146-98E6-945D427224E1}" type="pres">
      <dgm:prSet presAssocID="{B8E344F8-C6F1-3847-8657-A6E79264113F}" presName="tx1" presStyleLbl="revTx" presStyleIdx="3" presStyleCnt="7"/>
      <dgm:spPr/>
    </dgm:pt>
    <dgm:pt modelId="{86B94C05-0643-F243-9A25-6124345E5D97}" type="pres">
      <dgm:prSet presAssocID="{B8E344F8-C6F1-3847-8657-A6E79264113F}" presName="vert1" presStyleCnt="0"/>
      <dgm:spPr/>
    </dgm:pt>
    <dgm:pt modelId="{4E603308-9FCA-D243-985D-A015E7083AB7}" type="pres">
      <dgm:prSet presAssocID="{5F044016-6304-C94A-BBC8-8F5EB71B6EC5}" presName="thickLine" presStyleLbl="alignNode1" presStyleIdx="4" presStyleCnt="7"/>
      <dgm:spPr/>
    </dgm:pt>
    <dgm:pt modelId="{D1080AFC-8DF6-5E44-BB31-D8038DCCE2BC}" type="pres">
      <dgm:prSet presAssocID="{5F044016-6304-C94A-BBC8-8F5EB71B6EC5}" presName="horz1" presStyleCnt="0"/>
      <dgm:spPr/>
    </dgm:pt>
    <dgm:pt modelId="{094123A9-8B06-6E44-9BBC-103025C759E3}" type="pres">
      <dgm:prSet presAssocID="{5F044016-6304-C94A-BBC8-8F5EB71B6EC5}" presName="tx1" presStyleLbl="revTx" presStyleIdx="4" presStyleCnt="7"/>
      <dgm:spPr/>
    </dgm:pt>
    <dgm:pt modelId="{31FD3EB0-1E0B-9848-8B4E-2A9B82F3AAEA}" type="pres">
      <dgm:prSet presAssocID="{5F044016-6304-C94A-BBC8-8F5EB71B6EC5}" presName="vert1" presStyleCnt="0"/>
      <dgm:spPr/>
    </dgm:pt>
    <dgm:pt modelId="{FE30280E-7FB4-7B4D-A709-56C2EBFAE79B}" type="pres">
      <dgm:prSet presAssocID="{9BC6AF48-BBAB-214E-9D1B-D647297C6B28}" presName="thickLine" presStyleLbl="alignNode1" presStyleIdx="5" presStyleCnt="7"/>
      <dgm:spPr/>
    </dgm:pt>
    <dgm:pt modelId="{325A7722-0C48-7243-A195-BC557044585C}" type="pres">
      <dgm:prSet presAssocID="{9BC6AF48-BBAB-214E-9D1B-D647297C6B28}" presName="horz1" presStyleCnt="0"/>
      <dgm:spPr/>
    </dgm:pt>
    <dgm:pt modelId="{70B1BECE-55E9-A34A-9BA3-AA3D4B4840B2}" type="pres">
      <dgm:prSet presAssocID="{9BC6AF48-BBAB-214E-9D1B-D647297C6B28}" presName="tx1" presStyleLbl="revTx" presStyleIdx="5" presStyleCnt="7"/>
      <dgm:spPr/>
    </dgm:pt>
    <dgm:pt modelId="{E7F94BBD-9EFD-764D-B785-6CA87DBBC7E0}" type="pres">
      <dgm:prSet presAssocID="{9BC6AF48-BBAB-214E-9D1B-D647297C6B28}" presName="vert1" presStyleCnt="0"/>
      <dgm:spPr/>
    </dgm:pt>
    <dgm:pt modelId="{3652EE42-A676-BF41-A72F-C31ECFB8CD41}" type="pres">
      <dgm:prSet presAssocID="{AD34F97B-CC8D-794B-8861-95413D6DF50A}" presName="thickLine" presStyleLbl="alignNode1" presStyleIdx="6" presStyleCnt="7"/>
      <dgm:spPr/>
    </dgm:pt>
    <dgm:pt modelId="{C31235AF-1BB1-EF44-9D43-7CD072343220}" type="pres">
      <dgm:prSet presAssocID="{AD34F97B-CC8D-794B-8861-95413D6DF50A}" presName="horz1" presStyleCnt="0"/>
      <dgm:spPr/>
    </dgm:pt>
    <dgm:pt modelId="{F412F1FA-5007-0844-8515-C6A4985AF100}" type="pres">
      <dgm:prSet presAssocID="{AD34F97B-CC8D-794B-8861-95413D6DF50A}" presName="tx1" presStyleLbl="revTx" presStyleIdx="6" presStyleCnt="7"/>
      <dgm:spPr/>
    </dgm:pt>
    <dgm:pt modelId="{9636EDBA-31D8-C743-836B-82E11E6DC716}" type="pres">
      <dgm:prSet presAssocID="{AD34F97B-CC8D-794B-8861-95413D6DF50A}" presName="vert1" presStyleCnt="0"/>
      <dgm:spPr/>
    </dgm:pt>
  </dgm:ptLst>
  <dgm:cxnLst>
    <dgm:cxn modelId="{C8FF480F-5A96-EC4D-9BAE-DDDDD820FA31}" srcId="{64A8C12D-2ED0-43C3-9C8D-EB91F48B71E3}" destId="{5F044016-6304-C94A-BBC8-8F5EB71B6EC5}" srcOrd="4" destOrd="0" parTransId="{4725C02A-4EB8-7F4A-8D1B-04F18BDCC831}" sibTransId="{8B915543-3ED5-5E45-A9F2-55269CBCB14A}"/>
    <dgm:cxn modelId="{DE7AAE13-71F3-A942-95B5-05567E6BEA97}" type="presOf" srcId="{B8E344F8-C6F1-3847-8657-A6E79264113F}" destId="{6CCFDCBA-6471-3146-98E6-945D427224E1}" srcOrd="0" destOrd="0" presId="urn:microsoft.com/office/officeart/2008/layout/LinedList"/>
    <dgm:cxn modelId="{2AD14315-54F9-4D73-8B81-871B0FF604D1}" srcId="{64A8C12D-2ED0-43C3-9C8D-EB91F48B71E3}" destId="{875DAA2C-051E-450F-8C88-84C58211DFA9}" srcOrd="0" destOrd="0" parTransId="{66EF5332-8FC0-40CA-9A0F-06FC3581D480}" sibTransId="{A32554E5-348A-48CA-B8CE-C2305AC8F641}"/>
    <dgm:cxn modelId="{CDC63D55-7971-814D-8971-8CD8B98AE0AF}" type="presOf" srcId="{875DAA2C-051E-450F-8C88-84C58211DFA9}" destId="{075F8044-E4CF-654F-B98A-CDE137482529}" srcOrd="0" destOrd="0" presId="urn:microsoft.com/office/officeart/2008/layout/LinedList"/>
    <dgm:cxn modelId="{39C5C577-D19B-A042-B847-A30D222E3B80}" type="presOf" srcId="{5F044016-6304-C94A-BBC8-8F5EB71B6EC5}" destId="{094123A9-8B06-6E44-9BBC-103025C759E3}" srcOrd="0" destOrd="0" presId="urn:microsoft.com/office/officeart/2008/layout/LinedList"/>
    <dgm:cxn modelId="{3395A558-9DAB-4A45-A551-996F10E82B72}" srcId="{64A8C12D-2ED0-43C3-9C8D-EB91F48B71E3}" destId="{B8E344F8-C6F1-3847-8657-A6E79264113F}" srcOrd="3" destOrd="0" parTransId="{83D515FC-B2BC-2C4E-BE96-7C97CFB6E51C}" sibTransId="{E5710AA3-E35E-DC45-BBA5-68C3813AE2CD}"/>
    <dgm:cxn modelId="{7B83B096-3A54-A84A-AD6B-329371A03F48}" srcId="{64A8C12D-2ED0-43C3-9C8D-EB91F48B71E3}" destId="{B8E5CA25-966A-0146-9691-FF85FAF4B088}" srcOrd="2" destOrd="0" parTransId="{BFB21D45-4B55-A240-BC80-9E95B91EF6A7}" sibTransId="{B5ADC692-5B1A-A247-BDD3-CEE037F2E5BF}"/>
    <dgm:cxn modelId="{E9D26899-77DE-1843-BDB3-07639577DD02}" type="presOf" srcId="{AD34F97B-CC8D-794B-8861-95413D6DF50A}" destId="{F412F1FA-5007-0844-8515-C6A4985AF100}" srcOrd="0" destOrd="0" presId="urn:microsoft.com/office/officeart/2008/layout/LinedList"/>
    <dgm:cxn modelId="{28894F9F-086B-4141-85CB-A0FB168E0D60}" type="presOf" srcId="{9BC6AF48-BBAB-214E-9D1B-D647297C6B28}" destId="{70B1BECE-55E9-A34A-9BA3-AA3D4B4840B2}" srcOrd="0" destOrd="0" presId="urn:microsoft.com/office/officeart/2008/layout/LinedList"/>
    <dgm:cxn modelId="{C81696A2-24EB-1C40-8AF7-3B552E04AA4C}" srcId="{64A8C12D-2ED0-43C3-9C8D-EB91F48B71E3}" destId="{AD34F97B-CC8D-794B-8861-95413D6DF50A}" srcOrd="6" destOrd="0" parTransId="{973B4A57-3577-234D-882F-4AEBBC30D9B2}" sibTransId="{DEE55C09-9065-8D44-9AD8-156E6D4A7D81}"/>
    <dgm:cxn modelId="{930ECAB5-4B5E-9046-8643-813D706E6E60}" srcId="{64A8C12D-2ED0-43C3-9C8D-EB91F48B71E3}" destId="{D98FA1D4-91D6-654B-8A69-73C0E78383A4}" srcOrd="1" destOrd="0" parTransId="{9FCD7444-60E2-AB4B-A129-75EAB7DDA669}" sibTransId="{9C837004-B70A-7D4C-BF2E-766821A4E053}"/>
    <dgm:cxn modelId="{F96620BC-3F1A-CB41-BC57-8DD0C672E2DC}" type="presOf" srcId="{64A8C12D-2ED0-43C3-9C8D-EB91F48B71E3}" destId="{BA0B6046-5EDD-9846-932D-035E4B045754}" srcOrd="0" destOrd="0" presId="urn:microsoft.com/office/officeart/2008/layout/LinedList"/>
    <dgm:cxn modelId="{EB8FDEE8-3343-2347-963B-A969DEAF31BE}" type="presOf" srcId="{D98FA1D4-91D6-654B-8A69-73C0E78383A4}" destId="{64C9CEE6-10E6-6145-945C-C7DFD653248C}" srcOrd="0" destOrd="0" presId="urn:microsoft.com/office/officeart/2008/layout/LinedList"/>
    <dgm:cxn modelId="{D0EF3FEA-DD87-6140-A5BC-3F6D88BCB485}" type="presOf" srcId="{B8E5CA25-966A-0146-9691-FF85FAF4B088}" destId="{9152CD31-67A8-934B-8257-E114087284BC}" srcOrd="0" destOrd="0" presId="urn:microsoft.com/office/officeart/2008/layout/LinedList"/>
    <dgm:cxn modelId="{E9B34EEA-A613-A144-B147-05BEC0C02BA3}" srcId="{64A8C12D-2ED0-43C3-9C8D-EB91F48B71E3}" destId="{9BC6AF48-BBAB-214E-9D1B-D647297C6B28}" srcOrd="5" destOrd="0" parTransId="{F7AD9060-01ED-8049-B0F2-FF646C9EE455}" sibTransId="{61764D2E-AB15-E04B-9FB8-BF02EB8AAD95}"/>
    <dgm:cxn modelId="{A08A6B3E-5395-B548-999E-C30DB681F2C3}" type="presParOf" srcId="{BA0B6046-5EDD-9846-932D-035E4B045754}" destId="{37D7C37A-2155-C945-9AD4-E06E5036F9EE}" srcOrd="0" destOrd="0" presId="urn:microsoft.com/office/officeart/2008/layout/LinedList"/>
    <dgm:cxn modelId="{05679DE8-7502-7B4E-A1B9-BE2579610B28}" type="presParOf" srcId="{BA0B6046-5EDD-9846-932D-035E4B045754}" destId="{C29B9E32-5423-6346-ABF9-C2D53E61A725}" srcOrd="1" destOrd="0" presId="urn:microsoft.com/office/officeart/2008/layout/LinedList"/>
    <dgm:cxn modelId="{7C758585-5611-274F-98F2-0314FE41AAA1}" type="presParOf" srcId="{C29B9E32-5423-6346-ABF9-C2D53E61A725}" destId="{075F8044-E4CF-654F-B98A-CDE137482529}" srcOrd="0" destOrd="0" presId="urn:microsoft.com/office/officeart/2008/layout/LinedList"/>
    <dgm:cxn modelId="{DCBD5044-6491-7E41-B9FD-C564037C5ACA}" type="presParOf" srcId="{C29B9E32-5423-6346-ABF9-C2D53E61A725}" destId="{99D0443B-DDBA-7A48-8181-3E915D4B3D52}" srcOrd="1" destOrd="0" presId="urn:microsoft.com/office/officeart/2008/layout/LinedList"/>
    <dgm:cxn modelId="{98409C86-5E06-F743-BE22-C0E77DA821AB}" type="presParOf" srcId="{BA0B6046-5EDD-9846-932D-035E4B045754}" destId="{04F4120B-DEB7-0D4E-AFBA-0C8A01E8A627}" srcOrd="2" destOrd="0" presId="urn:microsoft.com/office/officeart/2008/layout/LinedList"/>
    <dgm:cxn modelId="{0D7F7DC2-C067-8947-80D9-F4D0FC8DD626}" type="presParOf" srcId="{BA0B6046-5EDD-9846-932D-035E4B045754}" destId="{AA1E5A80-4C0B-2F4F-A429-916392333E43}" srcOrd="3" destOrd="0" presId="urn:microsoft.com/office/officeart/2008/layout/LinedList"/>
    <dgm:cxn modelId="{F5EF3052-88C3-6A49-AFD0-91AD109D773F}" type="presParOf" srcId="{AA1E5A80-4C0B-2F4F-A429-916392333E43}" destId="{64C9CEE6-10E6-6145-945C-C7DFD653248C}" srcOrd="0" destOrd="0" presId="urn:microsoft.com/office/officeart/2008/layout/LinedList"/>
    <dgm:cxn modelId="{4BF9E4CA-904D-C747-8FA8-6E282683EB60}" type="presParOf" srcId="{AA1E5A80-4C0B-2F4F-A429-916392333E43}" destId="{D0E7A135-04AC-4C41-A6EF-7D1E7A3FBAA0}" srcOrd="1" destOrd="0" presId="urn:microsoft.com/office/officeart/2008/layout/LinedList"/>
    <dgm:cxn modelId="{0BC66FFF-4458-F144-AF58-CD25627AE3A8}" type="presParOf" srcId="{BA0B6046-5EDD-9846-932D-035E4B045754}" destId="{E8589F2A-9476-2B4E-8057-D99844120E70}" srcOrd="4" destOrd="0" presId="urn:microsoft.com/office/officeart/2008/layout/LinedList"/>
    <dgm:cxn modelId="{BCCAB43D-5BE3-CF4E-A58E-9D63F225FF7B}" type="presParOf" srcId="{BA0B6046-5EDD-9846-932D-035E4B045754}" destId="{B827CCD3-9532-3B4F-A6D8-EDD8967F1A14}" srcOrd="5" destOrd="0" presId="urn:microsoft.com/office/officeart/2008/layout/LinedList"/>
    <dgm:cxn modelId="{87764F08-A14F-534F-96C8-5CCBB092FBDB}" type="presParOf" srcId="{B827CCD3-9532-3B4F-A6D8-EDD8967F1A14}" destId="{9152CD31-67A8-934B-8257-E114087284BC}" srcOrd="0" destOrd="0" presId="urn:microsoft.com/office/officeart/2008/layout/LinedList"/>
    <dgm:cxn modelId="{ED980832-3D65-F44F-AB8C-5F205B06C5CA}" type="presParOf" srcId="{B827CCD3-9532-3B4F-A6D8-EDD8967F1A14}" destId="{5176DC28-BE25-BD4B-9097-2BC3527EBC34}" srcOrd="1" destOrd="0" presId="urn:microsoft.com/office/officeart/2008/layout/LinedList"/>
    <dgm:cxn modelId="{59BC33C1-E9C4-E34F-96CD-02E3E478CFA5}" type="presParOf" srcId="{BA0B6046-5EDD-9846-932D-035E4B045754}" destId="{86F371BA-8ED0-E74B-93E5-82D51C401AE3}" srcOrd="6" destOrd="0" presId="urn:microsoft.com/office/officeart/2008/layout/LinedList"/>
    <dgm:cxn modelId="{3E601F65-7699-7E47-85EF-5A647C1A4C91}" type="presParOf" srcId="{BA0B6046-5EDD-9846-932D-035E4B045754}" destId="{F11E33B3-89A4-C44E-8046-37760CA3A923}" srcOrd="7" destOrd="0" presId="urn:microsoft.com/office/officeart/2008/layout/LinedList"/>
    <dgm:cxn modelId="{A1A5EE93-E64A-004E-BC26-4080E25616D3}" type="presParOf" srcId="{F11E33B3-89A4-C44E-8046-37760CA3A923}" destId="{6CCFDCBA-6471-3146-98E6-945D427224E1}" srcOrd="0" destOrd="0" presId="urn:microsoft.com/office/officeart/2008/layout/LinedList"/>
    <dgm:cxn modelId="{0809E383-CC3D-8C44-9ED8-AD16B5DA71FF}" type="presParOf" srcId="{F11E33B3-89A4-C44E-8046-37760CA3A923}" destId="{86B94C05-0643-F243-9A25-6124345E5D97}" srcOrd="1" destOrd="0" presId="urn:microsoft.com/office/officeart/2008/layout/LinedList"/>
    <dgm:cxn modelId="{AAEAC4C6-5FF0-664B-9812-14A2569E86D9}" type="presParOf" srcId="{BA0B6046-5EDD-9846-932D-035E4B045754}" destId="{4E603308-9FCA-D243-985D-A015E7083AB7}" srcOrd="8" destOrd="0" presId="urn:microsoft.com/office/officeart/2008/layout/LinedList"/>
    <dgm:cxn modelId="{22E494AA-BE7C-F941-9454-E0338AF72DE5}" type="presParOf" srcId="{BA0B6046-5EDD-9846-932D-035E4B045754}" destId="{D1080AFC-8DF6-5E44-BB31-D8038DCCE2BC}" srcOrd="9" destOrd="0" presId="urn:microsoft.com/office/officeart/2008/layout/LinedList"/>
    <dgm:cxn modelId="{3DAA7DD7-47A9-B84D-AC23-FD166C1ED9CF}" type="presParOf" srcId="{D1080AFC-8DF6-5E44-BB31-D8038DCCE2BC}" destId="{094123A9-8B06-6E44-9BBC-103025C759E3}" srcOrd="0" destOrd="0" presId="urn:microsoft.com/office/officeart/2008/layout/LinedList"/>
    <dgm:cxn modelId="{46205FE1-784C-734D-87AA-BCC86D08D58A}" type="presParOf" srcId="{D1080AFC-8DF6-5E44-BB31-D8038DCCE2BC}" destId="{31FD3EB0-1E0B-9848-8B4E-2A9B82F3AAEA}" srcOrd="1" destOrd="0" presId="urn:microsoft.com/office/officeart/2008/layout/LinedList"/>
    <dgm:cxn modelId="{1E867865-6291-434E-AEC9-8133EF61A2AA}" type="presParOf" srcId="{BA0B6046-5EDD-9846-932D-035E4B045754}" destId="{FE30280E-7FB4-7B4D-A709-56C2EBFAE79B}" srcOrd="10" destOrd="0" presId="urn:microsoft.com/office/officeart/2008/layout/LinedList"/>
    <dgm:cxn modelId="{971E719D-188F-824F-BC13-B298C8A1C7C5}" type="presParOf" srcId="{BA0B6046-5EDD-9846-932D-035E4B045754}" destId="{325A7722-0C48-7243-A195-BC557044585C}" srcOrd="11" destOrd="0" presId="urn:microsoft.com/office/officeart/2008/layout/LinedList"/>
    <dgm:cxn modelId="{C91D6CA2-9EE3-4447-B0E0-EDE5B6277B26}" type="presParOf" srcId="{325A7722-0C48-7243-A195-BC557044585C}" destId="{70B1BECE-55E9-A34A-9BA3-AA3D4B4840B2}" srcOrd="0" destOrd="0" presId="urn:microsoft.com/office/officeart/2008/layout/LinedList"/>
    <dgm:cxn modelId="{E953897D-4B3F-814D-8F4E-3E79FCBB6144}" type="presParOf" srcId="{325A7722-0C48-7243-A195-BC557044585C}" destId="{E7F94BBD-9EFD-764D-B785-6CA87DBBC7E0}" srcOrd="1" destOrd="0" presId="urn:microsoft.com/office/officeart/2008/layout/LinedList"/>
    <dgm:cxn modelId="{8911A7EE-2A88-DB47-83CA-88106881C210}" type="presParOf" srcId="{BA0B6046-5EDD-9846-932D-035E4B045754}" destId="{3652EE42-A676-BF41-A72F-C31ECFB8CD41}" srcOrd="12" destOrd="0" presId="urn:microsoft.com/office/officeart/2008/layout/LinedList"/>
    <dgm:cxn modelId="{6D062615-1C18-7748-9E05-377CBD92FE69}" type="presParOf" srcId="{BA0B6046-5EDD-9846-932D-035E4B045754}" destId="{C31235AF-1BB1-EF44-9D43-7CD072343220}" srcOrd="13" destOrd="0" presId="urn:microsoft.com/office/officeart/2008/layout/LinedList"/>
    <dgm:cxn modelId="{C145CD8A-D913-E64D-A29F-CB7112651A64}" type="presParOf" srcId="{C31235AF-1BB1-EF44-9D43-7CD072343220}" destId="{F412F1FA-5007-0844-8515-C6A4985AF100}" srcOrd="0" destOrd="0" presId="urn:microsoft.com/office/officeart/2008/layout/LinedList"/>
    <dgm:cxn modelId="{9C2579BE-FA30-3B46-9F8D-951C01D28EA3}" type="presParOf" srcId="{C31235AF-1BB1-EF44-9D43-7CD072343220}" destId="{9636EDBA-31D8-C743-836B-82E11E6DC7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F5D86E-B5F3-4B49-B080-CFBE85B9E983}"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A0201A8D-3986-4BC1-A53B-0640AC7FEC48}">
      <dgm:prSet custT="1"/>
      <dgm:spPr/>
      <dgm:t>
        <a:bodyPr/>
        <a:lstStyle/>
        <a:p>
          <a:r>
            <a:rPr lang="en-US" sz="2000" b="1" i="0" u="none" strike="noStrike" cap="none" dirty="0">
              <a:latin typeface="+mn-lt"/>
              <a:ea typeface="Arial"/>
              <a:cs typeface="Arial"/>
              <a:sym typeface="Arial"/>
            </a:rPr>
            <a:t>Flammable and hazardous substance</a:t>
          </a:r>
          <a:endParaRPr lang="en-US" sz="2000" b="0" i="0" u="none" strike="noStrike" cap="none" dirty="0">
            <a:latin typeface="+mn-lt"/>
            <a:ea typeface="Arial"/>
            <a:cs typeface="Arial"/>
            <a:sym typeface="Arial"/>
          </a:endParaRPr>
        </a:p>
        <a:p>
          <a:pPr>
            <a:buClr>
              <a:srgbClr val="000000"/>
            </a:buClr>
            <a:buSzPts val="2600"/>
            <a:buFont typeface="Arial"/>
            <a:buChar char="●"/>
          </a:pPr>
          <a:r>
            <a:rPr lang="en-US" sz="2000" b="1" i="0" u="none" strike="noStrike" cap="none" dirty="0">
              <a:latin typeface="+mn-lt"/>
              <a:ea typeface="Arial"/>
              <a:cs typeface="Arial"/>
              <a:sym typeface="Arial"/>
            </a:rPr>
            <a:t>Once released to air, cannot control it</a:t>
          </a:r>
          <a:endParaRPr lang="en-US" sz="2000" b="0" i="0" u="none" strike="noStrike" cap="none" dirty="0">
            <a:latin typeface="+mn-lt"/>
            <a:ea typeface="Arial"/>
            <a:cs typeface="Arial"/>
            <a:sym typeface="Arial"/>
          </a:endParaRPr>
        </a:p>
        <a:p>
          <a:pPr>
            <a:buClr>
              <a:srgbClr val="000000"/>
            </a:buClr>
            <a:buSzPts val="2600"/>
            <a:buFont typeface="Arial"/>
            <a:buChar char="●"/>
          </a:pPr>
          <a:r>
            <a:rPr lang="en-US" sz="2000" b="1" i="0" u="none" strike="noStrike" cap="none" dirty="0">
              <a:latin typeface="+mn-lt"/>
              <a:ea typeface="Arial"/>
              <a:cs typeface="Arial"/>
              <a:sym typeface="Arial"/>
            </a:rPr>
            <a:t>Expands 620 times in volume</a:t>
          </a:r>
        </a:p>
        <a:p>
          <a:pPr>
            <a:buClr>
              <a:schemeClr val="dk1"/>
            </a:buClr>
            <a:buSzPts val="2600"/>
            <a:buFont typeface="Arial"/>
            <a:buChar char="●"/>
          </a:pPr>
          <a:r>
            <a:rPr lang="en-US" sz="2000" b="1" i="0" u="none" strike="noStrike" cap="none" dirty="0">
              <a:latin typeface="+mn-lt"/>
              <a:ea typeface="Arial"/>
              <a:cs typeface="Arial"/>
              <a:sym typeface="Arial"/>
            </a:rPr>
            <a:t>Colorless/odorless, so hard to track if released</a:t>
          </a:r>
          <a:endParaRPr lang="en-US" sz="2000" b="0" i="0" u="none" strike="noStrike" cap="none" dirty="0">
            <a:latin typeface="+mn-lt"/>
            <a:ea typeface="Arial"/>
            <a:cs typeface="Arial"/>
            <a:sym typeface="Arial"/>
          </a:endParaRPr>
        </a:p>
        <a:p>
          <a:pPr>
            <a:buClr>
              <a:srgbClr val="000000"/>
            </a:buClr>
            <a:buSzPts val="2600"/>
            <a:buFont typeface="Arial"/>
            <a:buChar char="●"/>
          </a:pPr>
          <a:r>
            <a:rPr lang="en-US" sz="2000" b="1" i="0" u="none" strike="noStrike" cap="none" dirty="0">
              <a:latin typeface="+mn-lt"/>
              <a:ea typeface="Arial"/>
              <a:cs typeface="Arial"/>
              <a:sym typeface="Arial"/>
            </a:rPr>
            <a:t>Cold vapor cloud robs oxygen from the air, can suffocate those close by; can freeze burn skin tissue in seconds</a:t>
          </a:r>
          <a:endParaRPr lang="en-US" sz="2000" dirty="0">
            <a:latin typeface="+mn-lt"/>
          </a:endParaRPr>
        </a:p>
        <a:p>
          <a:pPr>
            <a:buClr>
              <a:srgbClr val="000000"/>
            </a:buClr>
            <a:buSzPts val="2600"/>
            <a:buFont typeface="Arial"/>
            <a:buChar char="●"/>
          </a:pPr>
          <a:r>
            <a:rPr lang="en-US" sz="2000" b="1" i="0" u="none" strike="noStrike" cap="none" dirty="0">
              <a:latin typeface="+mn-lt"/>
              <a:ea typeface="Arial"/>
              <a:cs typeface="Arial"/>
              <a:sym typeface="Arial"/>
            </a:rPr>
            <a:t>Vapor collects in ditches, basements, sewers, tunnels; can explode with the force of a bomb</a:t>
          </a:r>
          <a:endParaRPr lang="en-US" sz="2000" dirty="0">
            <a:latin typeface="+mn-lt"/>
          </a:endParaRPr>
        </a:p>
        <a:p>
          <a:pPr>
            <a:buClr>
              <a:srgbClr val="000000"/>
            </a:buClr>
            <a:buSzPts val="2600"/>
            <a:buFont typeface="Arial"/>
            <a:buChar char="●"/>
          </a:pPr>
          <a:r>
            <a:rPr lang="en-US" sz="2000" b="1" i="0" u="none" strike="noStrike" cap="none" dirty="0">
              <a:latin typeface="+mn-lt"/>
              <a:ea typeface="Arial"/>
              <a:cs typeface="Arial"/>
              <a:sym typeface="Arial"/>
            </a:rPr>
            <a:t>A spark or static electricity can ignite a fire or explosion</a:t>
          </a:r>
          <a:endParaRPr lang="en-US" sz="2000" b="0" i="0" u="none" strike="noStrike" cap="none" dirty="0">
            <a:latin typeface="+mn-lt"/>
            <a:ea typeface="Arial"/>
            <a:cs typeface="Arial"/>
            <a:sym typeface="Arial"/>
          </a:endParaRPr>
        </a:p>
        <a:p>
          <a:pPr>
            <a:buClr>
              <a:srgbClr val="000000"/>
            </a:buClr>
            <a:buSzPts val="2600"/>
            <a:buFont typeface="Arial"/>
            <a:buChar char="●"/>
          </a:pPr>
          <a:r>
            <a:rPr lang="en-US" sz="2000" b="1" i="0" u="none" strike="noStrike" cap="none" dirty="0">
              <a:latin typeface="+mn-lt"/>
              <a:ea typeface="Arial"/>
              <a:cs typeface="Arial"/>
              <a:sym typeface="Arial"/>
            </a:rPr>
            <a:t>Fire so hot it cannot be extinguished – “let it burn”</a:t>
          </a:r>
          <a:r>
            <a:rPr lang="en-US" sz="2000" dirty="0">
              <a:latin typeface="+mn-lt"/>
            </a:rPr>
            <a:t> (cryogenic, flammable vapor cloud)</a:t>
          </a:r>
        </a:p>
      </dgm:t>
    </dgm:pt>
    <dgm:pt modelId="{266EAEE1-7805-4BF8-B475-40391F94177B}" type="parTrans" cxnId="{DF981D3C-86F3-4F9C-BE2F-9F1C4C8172C8}">
      <dgm:prSet/>
      <dgm:spPr/>
      <dgm:t>
        <a:bodyPr/>
        <a:lstStyle/>
        <a:p>
          <a:endParaRPr lang="en-US"/>
        </a:p>
      </dgm:t>
    </dgm:pt>
    <dgm:pt modelId="{CB44D68A-B43D-410F-A986-5855ACB9F1F4}" type="sibTrans" cxnId="{DF981D3C-86F3-4F9C-BE2F-9F1C4C8172C8}">
      <dgm:prSet/>
      <dgm:spPr/>
      <dgm:t>
        <a:bodyPr/>
        <a:lstStyle/>
        <a:p>
          <a:endParaRPr lang="en-US"/>
        </a:p>
      </dgm:t>
    </dgm:pt>
    <dgm:pt modelId="{DA12517D-4048-E042-BBDF-11CF9F999FFC}" type="pres">
      <dgm:prSet presAssocID="{24F5D86E-B5F3-4B49-B080-CFBE85B9E983}" presName="vert0" presStyleCnt="0">
        <dgm:presLayoutVars>
          <dgm:dir/>
          <dgm:animOne val="branch"/>
          <dgm:animLvl val="lvl"/>
        </dgm:presLayoutVars>
      </dgm:prSet>
      <dgm:spPr/>
    </dgm:pt>
    <dgm:pt modelId="{9E26588D-EF1F-274C-9DC4-80893E407C83}" type="pres">
      <dgm:prSet presAssocID="{A0201A8D-3986-4BC1-A53B-0640AC7FEC48}" presName="thickLine" presStyleLbl="alignNode1" presStyleIdx="0" presStyleCnt="1"/>
      <dgm:spPr/>
    </dgm:pt>
    <dgm:pt modelId="{4C795805-F0A1-2E4D-9755-A40FAE3B0A79}" type="pres">
      <dgm:prSet presAssocID="{A0201A8D-3986-4BC1-A53B-0640AC7FEC48}" presName="horz1" presStyleCnt="0"/>
      <dgm:spPr/>
    </dgm:pt>
    <dgm:pt modelId="{306A70EB-8274-C149-BE3B-EC9F369EB501}" type="pres">
      <dgm:prSet presAssocID="{A0201A8D-3986-4BC1-A53B-0640AC7FEC48}" presName="tx1" presStyleLbl="revTx" presStyleIdx="0" presStyleCnt="1"/>
      <dgm:spPr/>
    </dgm:pt>
    <dgm:pt modelId="{3745F950-C30E-6D43-979B-1DAC0DDE6F32}" type="pres">
      <dgm:prSet presAssocID="{A0201A8D-3986-4BC1-A53B-0640AC7FEC48}" presName="vert1" presStyleCnt="0"/>
      <dgm:spPr/>
    </dgm:pt>
  </dgm:ptLst>
  <dgm:cxnLst>
    <dgm:cxn modelId="{DF981D3C-86F3-4F9C-BE2F-9F1C4C8172C8}" srcId="{24F5D86E-B5F3-4B49-B080-CFBE85B9E983}" destId="{A0201A8D-3986-4BC1-A53B-0640AC7FEC48}" srcOrd="0" destOrd="0" parTransId="{266EAEE1-7805-4BF8-B475-40391F94177B}" sibTransId="{CB44D68A-B43D-410F-A986-5855ACB9F1F4}"/>
    <dgm:cxn modelId="{1A7DB0B7-ABF8-5D45-981E-106C822554DA}" type="presOf" srcId="{24F5D86E-B5F3-4B49-B080-CFBE85B9E983}" destId="{DA12517D-4048-E042-BBDF-11CF9F999FFC}" srcOrd="0" destOrd="0" presId="urn:microsoft.com/office/officeart/2008/layout/LinedList"/>
    <dgm:cxn modelId="{39060EC7-568A-3A4E-BF83-6D683A542535}" type="presOf" srcId="{A0201A8D-3986-4BC1-A53B-0640AC7FEC48}" destId="{306A70EB-8274-C149-BE3B-EC9F369EB501}" srcOrd="0" destOrd="0" presId="urn:microsoft.com/office/officeart/2008/layout/LinedList"/>
    <dgm:cxn modelId="{A7674272-10BC-4848-91B6-8187E47CE45F}" type="presParOf" srcId="{DA12517D-4048-E042-BBDF-11CF9F999FFC}" destId="{9E26588D-EF1F-274C-9DC4-80893E407C83}" srcOrd="0" destOrd="0" presId="urn:microsoft.com/office/officeart/2008/layout/LinedList"/>
    <dgm:cxn modelId="{A5C3A0FE-DA88-184B-B60C-87E176813B64}" type="presParOf" srcId="{DA12517D-4048-E042-BBDF-11CF9F999FFC}" destId="{4C795805-F0A1-2E4D-9755-A40FAE3B0A79}" srcOrd="1" destOrd="0" presId="urn:microsoft.com/office/officeart/2008/layout/LinedList"/>
    <dgm:cxn modelId="{0A3B76E5-1566-3F48-AC04-6B8C15CED79A}" type="presParOf" srcId="{4C795805-F0A1-2E4D-9755-A40FAE3B0A79}" destId="{306A70EB-8274-C149-BE3B-EC9F369EB501}" srcOrd="0" destOrd="0" presId="urn:microsoft.com/office/officeart/2008/layout/LinedList"/>
    <dgm:cxn modelId="{C542F401-99F0-084D-A52F-E348FF004EE0}" type="presParOf" srcId="{4C795805-F0A1-2E4D-9755-A40FAE3B0A79}" destId="{3745F950-C30E-6D43-979B-1DAC0DDE6F3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F5D86E-B5F3-4B49-B080-CFBE85B9E983}" type="doc">
      <dgm:prSet loTypeId="urn:microsoft.com/office/officeart/2018/2/layout/IconCircleList" loCatId="icon" qsTypeId="urn:microsoft.com/office/officeart/2005/8/quickstyle/simple4" qsCatId="simple" csTypeId="urn:microsoft.com/office/officeart/2005/8/colors/colorful1" csCatId="colorful" phldr="1"/>
      <dgm:spPr/>
      <dgm:t>
        <a:bodyPr/>
        <a:lstStyle/>
        <a:p>
          <a:endParaRPr lang="en-US"/>
        </a:p>
      </dgm:t>
    </dgm:pt>
    <dgm:pt modelId="{A0201A8D-3986-4BC1-A53B-0640AC7FEC48}">
      <dgm:prSet custT="1"/>
      <dgm:spPr/>
      <dgm:t>
        <a:bodyPr/>
        <a:lstStyle/>
        <a:p>
          <a:pPr>
            <a:lnSpc>
              <a:spcPct val="100000"/>
            </a:lnSpc>
          </a:pPr>
          <a:r>
            <a:rPr lang="en-US" sz="2000" dirty="0"/>
            <a:t>Property values of homes near LNG facilities decrease</a:t>
          </a:r>
        </a:p>
        <a:p>
          <a:pPr>
            <a:lnSpc>
              <a:spcPct val="100000"/>
            </a:lnSpc>
          </a:pPr>
          <a:r>
            <a:rPr lang="en-US" sz="2000" dirty="0"/>
            <a:t>Homeowners insurance premiums increase/some companies refuse to insure your home</a:t>
          </a:r>
        </a:p>
        <a:p>
          <a:pPr>
            <a:lnSpc>
              <a:spcPct val="100000"/>
            </a:lnSpc>
          </a:pPr>
          <a:r>
            <a:rPr lang="en-US" sz="2000" dirty="0"/>
            <a:t>Quality-of-life impacts (noise, traffic, perception of risk)</a:t>
          </a:r>
        </a:p>
        <a:p>
          <a:pPr>
            <a:lnSpc>
              <a:spcPct val="100000"/>
            </a:lnSpc>
          </a:pPr>
          <a:r>
            <a:rPr lang="en-US" sz="2000" dirty="0"/>
            <a:t>Stress and health considerations for nearby residents</a:t>
          </a:r>
          <a:endParaRPr lang="en-US" sz="2000" dirty="0">
            <a:latin typeface="+mn-lt"/>
          </a:endParaRPr>
        </a:p>
      </dgm:t>
    </dgm:pt>
    <dgm:pt modelId="{266EAEE1-7805-4BF8-B475-40391F94177B}" type="parTrans" cxnId="{DF981D3C-86F3-4F9C-BE2F-9F1C4C8172C8}">
      <dgm:prSet/>
      <dgm:spPr/>
      <dgm:t>
        <a:bodyPr/>
        <a:lstStyle/>
        <a:p>
          <a:endParaRPr lang="en-US"/>
        </a:p>
      </dgm:t>
    </dgm:pt>
    <dgm:pt modelId="{CB44D68A-B43D-410F-A986-5855ACB9F1F4}" type="sibTrans" cxnId="{DF981D3C-86F3-4F9C-BE2F-9F1C4C8172C8}">
      <dgm:prSet/>
      <dgm:spPr/>
      <dgm:t>
        <a:bodyPr/>
        <a:lstStyle/>
        <a:p>
          <a:endParaRPr lang="en-US"/>
        </a:p>
      </dgm:t>
    </dgm:pt>
    <dgm:pt modelId="{6E5E552D-DE82-4DBB-BD34-06546A255619}" type="pres">
      <dgm:prSet presAssocID="{24F5D86E-B5F3-4B49-B080-CFBE85B9E983}" presName="root" presStyleCnt="0">
        <dgm:presLayoutVars>
          <dgm:dir/>
          <dgm:resizeHandles val="exact"/>
        </dgm:presLayoutVars>
      </dgm:prSet>
      <dgm:spPr/>
    </dgm:pt>
    <dgm:pt modelId="{F33BA290-AB94-4B5A-AEB8-0CFC59424263}" type="pres">
      <dgm:prSet presAssocID="{24F5D86E-B5F3-4B49-B080-CFBE85B9E983}" presName="container" presStyleCnt="0">
        <dgm:presLayoutVars>
          <dgm:dir/>
          <dgm:resizeHandles val="exact"/>
        </dgm:presLayoutVars>
      </dgm:prSet>
      <dgm:spPr/>
    </dgm:pt>
    <dgm:pt modelId="{BB6EFAFD-8AEC-48CA-A2FC-E12D9F5431AA}" type="pres">
      <dgm:prSet presAssocID="{A0201A8D-3986-4BC1-A53B-0640AC7FEC48}" presName="compNode" presStyleCnt="0"/>
      <dgm:spPr/>
    </dgm:pt>
    <dgm:pt modelId="{C9D03536-8A30-4ECF-BBB1-DABD0B898E6D}" type="pres">
      <dgm:prSet presAssocID="{A0201A8D-3986-4BC1-A53B-0640AC7FEC48}" presName="iconBgRect" presStyleLbl="bgShp" presStyleIdx="0" presStyleCnt="1"/>
      <dgm:spPr/>
    </dgm:pt>
    <dgm:pt modelId="{D25AEAC3-2019-4EAE-BC58-29224033C10B}" type="pres">
      <dgm:prSet presAssocID="{A0201A8D-3986-4BC1-A53B-0640AC7FEC48}"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EA35936E-FDDE-45D5-8E83-89F361AEE699}" type="pres">
      <dgm:prSet presAssocID="{A0201A8D-3986-4BC1-A53B-0640AC7FEC48}" presName="spaceRect" presStyleCnt="0"/>
      <dgm:spPr/>
    </dgm:pt>
    <dgm:pt modelId="{E1EFB202-2489-41A7-A35F-ECE9AC8AA751}" type="pres">
      <dgm:prSet presAssocID="{A0201A8D-3986-4BC1-A53B-0640AC7FEC48}" presName="textRect" presStyleLbl="revTx" presStyleIdx="0" presStyleCnt="1">
        <dgm:presLayoutVars>
          <dgm:chMax val="1"/>
          <dgm:chPref val="1"/>
        </dgm:presLayoutVars>
      </dgm:prSet>
      <dgm:spPr/>
    </dgm:pt>
  </dgm:ptLst>
  <dgm:cxnLst>
    <dgm:cxn modelId="{DF981D3C-86F3-4F9C-BE2F-9F1C4C8172C8}" srcId="{24F5D86E-B5F3-4B49-B080-CFBE85B9E983}" destId="{A0201A8D-3986-4BC1-A53B-0640AC7FEC48}" srcOrd="0" destOrd="0" parTransId="{266EAEE1-7805-4BF8-B475-40391F94177B}" sibTransId="{CB44D68A-B43D-410F-A986-5855ACB9F1F4}"/>
    <dgm:cxn modelId="{CCB48EAC-0640-0B45-AEFB-9A24D81419E7}" type="presOf" srcId="{A0201A8D-3986-4BC1-A53B-0640AC7FEC48}" destId="{E1EFB202-2489-41A7-A35F-ECE9AC8AA751}" srcOrd="0" destOrd="0" presId="urn:microsoft.com/office/officeart/2018/2/layout/IconCircleList"/>
    <dgm:cxn modelId="{79AC95F0-62FC-3649-A2C4-C7829C8FC974}" type="presOf" srcId="{24F5D86E-B5F3-4B49-B080-CFBE85B9E983}" destId="{6E5E552D-DE82-4DBB-BD34-06546A255619}" srcOrd="0" destOrd="0" presId="urn:microsoft.com/office/officeart/2018/2/layout/IconCircleList"/>
    <dgm:cxn modelId="{8A154F70-2680-1F4D-A8A9-8F1B52AA6E4E}" type="presParOf" srcId="{6E5E552D-DE82-4DBB-BD34-06546A255619}" destId="{F33BA290-AB94-4B5A-AEB8-0CFC59424263}" srcOrd="0" destOrd="0" presId="urn:microsoft.com/office/officeart/2018/2/layout/IconCircleList"/>
    <dgm:cxn modelId="{F8D28A93-E5B3-D948-954F-44B25DFBC810}" type="presParOf" srcId="{F33BA290-AB94-4B5A-AEB8-0CFC59424263}" destId="{BB6EFAFD-8AEC-48CA-A2FC-E12D9F5431AA}" srcOrd="0" destOrd="0" presId="urn:microsoft.com/office/officeart/2018/2/layout/IconCircleList"/>
    <dgm:cxn modelId="{809A62EF-64D8-6C48-BA08-AD0056D2B9F1}" type="presParOf" srcId="{BB6EFAFD-8AEC-48CA-A2FC-E12D9F5431AA}" destId="{C9D03536-8A30-4ECF-BBB1-DABD0B898E6D}" srcOrd="0" destOrd="0" presId="urn:microsoft.com/office/officeart/2018/2/layout/IconCircleList"/>
    <dgm:cxn modelId="{25375F1F-047A-1847-A953-D8FDE5F2DDF0}" type="presParOf" srcId="{BB6EFAFD-8AEC-48CA-A2FC-E12D9F5431AA}" destId="{D25AEAC3-2019-4EAE-BC58-29224033C10B}" srcOrd="1" destOrd="0" presId="urn:microsoft.com/office/officeart/2018/2/layout/IconCircleList"/>
    <dgm:cxn modelId="{772E7A75-144D-FB44-958D-1BC64DDD7960}" type="presParOf" srcId="{BB6EFAFD-8AEC-48CA-A2FC-E12D9F5431AA}" destId="{EA35936E-FDDE-45D5-8E83-89F361AEE699}" srcOrd="2" destOrd="0" presId="urn:microsoft.com/office/officeart/2018/2/layout/IconCircleList"/>
    <dgm:cxn modelId="{8939CDC5-6DE0-A446-80C4-45ABC4DED80F}" type="presParOf" srcId="{BB6EFAFD-8AEC-48CA-A2FC-E12D9F5431AA}" destId="{E1EFB202-2489-41A7-A35F-ECE9AC8AA751}"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5EECF-5EE8-504C-B45B-C5CDD34005E7}">
      <dsp:nvSpPr>
        <dsp:cNvPr id="0" name=""/>
        <dsp:cNvSpPr/>
      </dsp:nvSpPr>
      <dsp:spPr>
        <a:xfrm>
          <a:off x="0" y="11970"/>
          <a:ext cx="7315200" cy="24979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Berkshire Hathaway/Chesapeake Energy came to the Port with an UNSOLICITED proposal to purchase their land to build the LNG plant.</a:t>
          </a:r>
        </a:p>
      </dsp:txBody>
      <dsp:txXfrm>
        <a:off x="121940" y="133910"/>
        <a:ext cx="7071320" cy="2254070"/>
      </dsp:txXfrm>
    </dsp:sp>
    <dsp:sp modelId="{BF748AFB-EA09-814F-93F8-7E5E5B971699}">
      <dsp:nvSpPr>
        <dsp:cNvPr id="0" name=""/>
        <dsp:cNvSpPr/>
      </dsp:nvSpPr>
      <dsp:spPr>
        <a:xfrm>
          <a:off x="0" y="2610720"/>
          <a:ext cx="7315200" cy="24979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The Port Canaveral Board of Commissioners will vote whether to sell this 50 acres of land to the gas companies. *</a:t>
          </a:r>
        </a:p>
      </dsp:txBody>
      <dsp:txXfrm>
        <a:off x="121940" y="2732660"/>
        <a:ext cx="7071320" cy="22540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CDFA9-1C31-4565-884F-D5C7071D5E15}">
      <dsp:nvSpPr>
        <dsp:cNvPr id="0" name=""/>
        <dsp:cNvSpPr/>
      </dsp:nvSpPr>
      <dsp:spPr>
        <a:xfrm>
          <a:off x="0" y="0"/>
          <a:ext cx="4016116" cy="32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1" kern="1200"/>
            <a:t>Captain Alex Gorichky</a:t>
          </a:r>
          <a:endParaRPr lang="en-US" sz="1800" kern="1200" dirty="0"/>
        </a:p>
      </dsp:txBody>
      <dsp:txXfrm>
        <a:off x="0" y="0"/>
        <a:ext cx="4016116" cy="327458"/>
      </dsp:txXfrm>
    </dsp:sp>
    <dsp:sp modelId="{ADB3FD1A-014C-4A6E-BC61-11542B869975}">
      <dsp:nvSpPr>
        <dsp:cNvPr id="0" name=""/>
        <dsp:cNvSpPr/>
      </dsp:nvSpPr>
      <dsp:spPr>
        <a:xfrm>
          <a:off x="0" y="327458"/>
          <a:ext cx="4016116" cy="294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b="0" i="0" kern="1200" dirty="0"/>
            <a:t>Raised on the Space Coast, Captain Alex </a:t>
          </a:r>
          <a:r>
            <a:rPr lang="en-US" sz="1400" b="0" i="0" kern="1200" dirty="0" err="1"/>
            <a:t>Gorichky</a:t>
          </a:r>
          <a:r>
            <a:rPr lang="en-US" sz="1400" b="0" i="0" kern="1200" dirty="0"/>
            <a:t> has dedicated his life to Florida’s unique coastal ecosystems. With expertise in offshore and inshore fishing, diving, and ecological restoration, he channels his passion for conservation into protecting the waters that have shaped his journey. Alex’s work focuses on building resilient habitats and engaging communities to safeguard Florida’s natural beauty.</a:t>
          </a:r>
          <a:endParaRPr lang="en-US" sz="1400" kern="1200" dirty="0"/>
        </a:p>
      </dsp:txBody>
      <dsp:txXfrm>
        <a:off x="0" y="327458"/>
        <a:ext cx="4016116" cy="29471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47605-2B25-4145-AF4A-91966F4551B2}">
      <dsp:nvSpPr>
        <dsp:cNvPr id="0" name=""/>
        <dsp:cNvSpPr/>
      </dsp:nvSpPr>
      <dsp:spPr>
        <a:xfrm>
          <a:off x="0" y="0"/>
          <a:ext cx="1911969" cy="38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1" kern="1200"/>
            <a:t>Lisa Ruckman</a:t>
          </a:r>
          <a:endParaRPr lang="en-US" sz="1800" kern="1200" dirty="0"/>
        </a:p>
      </dsp:txBody>
      <dsp:txXfrm>
        <a:off x="0" y="0"/>
        <a:ext cx="1911969" cy="383643"/>
      </dsp:txXfrm>
    </dsp:sp>
    <dsp:sp modelId="{C55F1AE3-A2C0-4A30-885D-163534BC46F1}">
      <dsp:nvSpPr>
        <dsp:cNvPr id="0" name=""/>
        <dsp:cNvSpPr/>
      </dsp:nvSpPr>
      <dsp:spPr>
        <a:xfrm>
          <a:off x="0" y="383643"/>
          <a:ext cx="1911969" cy="345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5240" rIns="15240" bIns="15240" numCol="1" spcCol="1270" anchor="t" anchorCtr="0">
          <a:noAutofit/>
        </a:bodyPr>
        <a:lstStyle/>
        <a:p>
          <a:pPr marL="0" lvl="0" indent="0" algn="l" defTabSz="533400">
            <a:lnSpc>
              <a:spcPct val="100000"/>
            </a:lnSpc>
            <a:spcBef>
              <a:spcPct val="0"/>
            </a:spcBef>
            <a:spcAft>
              <a:spcPct val="35000"/>
            </a:spcAft>
            <a:buNone/>
          </a:pPr>
          <a:r>
            <a:rPr lang="en-US" sz="12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Brevard Indian River Lagoon Coalition</a:t>
          </a:r>
          <a:r>
            <a:rPr lang="en-US" sz="1200" kern="1200" dirty="0">
              <a:solidFill>
                <a:schemeClr val="bg1"/>
              </a:solidFill>
            </a:rPr>
            <a:t>, specifically engaging with the East Merritt Island Community Association (EMICA) to promote environmental beautification efforts for the lagoon. Her work focuses on community-driven action to improve the health of the Indian River Lagoon. </a:t>
          </a:r>
          <a:r>
            <a:rPr lang="en-US" sz="1200" b="1" kern="1200" dirty="0">
              <a:solidFill>
                <a:schemeClr val="bg1"/>
              </a:solidFill>
            </a:rPr>
            <a:t>Role:</a:t>
          </a:r>
          <a:r>
            <a:rPr lang="en-US" sz="1200" kern="1200" dirty="0">
              <a:solidFill>
                <a:schemeClr val="bg1"/>
              </a:solidFill>
            </a:rPr>
            <a:t> She has shared initiatives related to the </a:t>
          </a:r>
          <a:r>
            <a:rPr lang="en-US" sz="1200" b="1"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Brevard Indian River Lagoon Coalition's</a:t>
          </a:r>
          <a:r>
            <a:rPr lang="en-US" sz="1200" kern="1200" dirty="0">
              <a:solidFill>
                <a:schemeClr val="bg1"/>
              </a:solidFill>
            </a:rPr>
            <a:t> goal of restoring the lagoon</a:t>
          </a:r>
          <a:r>
            <a:rPr lang="en-US" sz="1200" kern="1200" dirty="0"/>
            <a:t>.</a:t>
          </a:r>
        </a:p>
      </dsp:txBody>
      <dsp:txXfrm>
        <a:off x="0" y="383643"/>
        <a:ext cx="1911969" cy="3452794"/>
      </dsp:txXfrm>
    </dsp:sp>
    <dsp:sp modelId="{0900A6EC-9508-450B-8ED7-C55806193073}">
      <dsp:nvSpPr>
        <dsp:cNvPr id="0" name=""/>
        <dsp:cNvSpPr/>
      </dsp:nvSpPr>
      <dsp:spPr>
        <a:xfrm>
          <a:off x="2103166" y="0"/>
          <a:ext cx="1911969" cy="38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endParaRPr lang="en-US" sz="1800" kern="1200" dirty="0"/>
        </a:p>
      </dsp:txBody>
      <dsp:txXfrm>
        <a:off x="2103166" y="0"/>
        <a:ext cx="1911969" cy="383643"/>
      </dsp:txXfrm>
    </dsp:sp>
    <dsp:sp modelId="{44D5889F-2AF9-4D97-ADE9-AAD1E849766A}">
      <dsp:nvSpPr>
        <dsp:cNvPr id="0" name=""/>
        <dsp:cNvSpPr/>
      </dsp:nvSpPr>
      <dsp:spPr>
        <a:xfrm>
          <a:off x="2103166" y="383643"/>
          <a:ext cx="1911969" cy="345279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B7CFE-A2E1-46F8-9F82-269EFD6F078C}">
      <dsp:nvSpPr>
        <dsp:cNvPr id="0" name=""/>
        <dsp:cNvSpPr/>
      </dsp:nvSpPr>
      <dsp:spPr>
        <a:xfrm>
          <a:off x="768678" y="0"/>
          <a:ext cx="1784250" cy="178425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301FD-D7F3-4AA3-8C79-0A957DBE15B8}">
      <dsp:nvSpPr>
        <dsp:cNvPr id="0" name=""/>
        <dsp:cNvSpPr/>
      </dsp:nvSpPr>
      <dsp:spPr>
        <a:xfrm>
          <a:off x="1174886" y="316927"/>
          <a:ext cx="1023750" cy="102375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F172C6-110A-4688-821C-81666F05EA1F}">
      <dsp:nvSpPr>
        <dsp:cNvPr id="0" name=""/>
        <dsp:cNvSpPr/>
      </dsp:nvSpPr>
      <dsp:spPr>
        <a:xfrm>
          <a:off x="251206" y="235387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Public safety not sufficiently studied guidance says location should be “remote”, not densely populated</a:t>
          </a:r>
          <a:endParaRPr lang="en-US" sz="1100" kern="1200" dirty="0"/>
        </a:p>
      </dsp:txBody>
      <dsp:txXfrm>
        <a:off x="251206" y="2353878"/>
        <a:ext cx="2925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786B0-D45B-41C8-A8C1-BA7D1A565597}">
      <dsp:nvSpPr>
        <dsp:cNvPr id="0" name=""/>
        <dsp:cNvSpPr/>
      </dsp:nvSpPr>
      <dsp:spPr>
        <a:xfrm>
          <a:off x="695359" y="62049"/>
          <a:ext cx="431103" cy="431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944791-9AB9-4662-B8DC-FE43406773A3}">
      <dsp:nvSpPr>
        <dsp:cNvPr id="0" name=""/>
        <dsp:cNvSpPr/>
      </dsp:nvSpPr>
      <dsp:spPr>
        <a:xfrm>
          <a:off x="431907" y="644138"/>
          <a:ext cx="958007" cy="38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kern="1200" dirty="0">
              <a:latin typeface="+mn-lt"/>
            </a:rPr>
            <a:t>LNG delivery method (truck-based vs pipeline)</a:t>
          </a:r>
        </a:p>
      </dsp:txBody>
      <dsp:txXfrm>
        <a:off x="431907" y="644138"/>
        <a:ext cx="958007" cy="383203"/>
      </dsp:txXfrm>
    </dsp:sp>
    <dsp:sp modelId="{EB105EE4-576B-4090-BCEB-97F5BA4A5198}">
      <dsp:nvSpPr>
        <dsp:cNvPr id="0" name=""/>
        <dsp:cNvSpPr/>
      </dsp:nvSpPr>
      <dsp:spPr>
        <a:xfrm>
          <a:off x="1821018" y="62049"/>
          <a:ext cx="431103" cy="431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199B75-105F-4E73-8A67-C6359B7A07FB}">
      <dsp:nvSpPr>
        <dsp:cNvPr id="0" name=""/>
        <dsp:cNvSpPr/>
      </dsp:nvSpPr>
      <dsp:spPr>
        <a:xfrm>
          <a:off x="1557566" y="644138"/>
          <a:ext cx="958007" cy="38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kern="1200" dirty="0">
              <a:latin typeface="+mn-lt"/>
            </a:rPr>
            <a:t>Liquefaction, storage, and loading processes</a:t>
          </a:r>
        </a:p>
      </dsp:txBody>
      <dsp:txXfrm>
        <a:off x="1557566" y="644138"/>
        <a:ext cx="958007" cy="383203"/>
      </dsp:txXfrm>
    </dsp:sp>
    <dsp:sp modelId="{BAB06572-40BB-4074-829D-828495533ACC}">
      <dsp:nvSpPr>
        <dsp:cNvPr id="0" name=""/>
        <dsp:cNvSpPr/>
      </dsp:nvSpPr>
      <dsp:spPr>
        <a:xfrm>
          <a:off x="695359" y="1266843"/>
          <a:ext cx="431103" cy="4311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178BF7-628A-482B-AB85-F01126DC4497}">
      <dsp:nvSpPr>
        <dsp:cNvPr id="0" name=""/>
        <dsp:cNvSpPr/>
      </dsp:nvSpPr>
      <dsp:spPr>
        <a:xfrm>
          <a:off x="431907" y="1848932"/>
          <a:ext cx="958007" cy="38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kern="1200">
              <a:latin typeface="+mn-lt"/>
            </a:rPr>
            <a:t>Frequency of truck deliveries and departures</a:t>
          </a:r>
        </a:p>
      </dsp:txBody>
      <dsp:txXfrm>
        <a:off x="431907" y="1848932"/>
        <a:ext cx="958007" cy="383203"/>
      </dsp:txXfrm>
    </dsp:sp>
    <dsp:sp modelId="{9C2A9C80-B46A-46A8-AC57-9AF41C7C1AB3}">
      <dsp:nvSpPr>
        <dsp:cNvPr id="0" name=""/>
        <dsp:cNvSpPr/>
      </dsp:nvSpPr>
      <dsp:spPr>
        <a:xfrm>
          <a:off x="1821018" y="1266843"/>
          <a:ext cx="431103" cy="4311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7A19BD-1C41-44E4-8342-D162868407D5}">
      <dsp:nvSpPr>
        <dsp:cNvPr id="0" name=""/>
        <dsp:cNvSpPr/>
      </dsp:nvSpPr>
      <dsp:spPr>
        <a:xfrm>
          <a:off x="1557566" y="1848932"/>
          <a:ext cx="958007" cy="38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kern="1200">
              <a:latin typeface="+mn-lt"/>
            </a:rPr>
            <a:t>Hours of operation (24/7 implications)</a:t>
          </a:r>
        </a:p>
      </dsp:txBody>
      <dsp:txXfrm>
        <a:off x="1557566" y="1848932"/>
        <a:ext cx="958007" cy="383203"/>
      </dsp:txXfrm>
    </dsp:sp>
    <dsp:sp modelId="{5C048624-A8B5-534C-8696-3E8F3033DE58}">
      <dsp:nvSpPr>
        <dsp:cNvPr id="0" name=""/>
        <dsp:cNvSpPr/>
      </dsp:nvSpPr>
      <dsp:spPr>
        <a:xfrm>
          <a:off x="1258189" y="2471637"/>
          <a:ext cx="431103" cy="43110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4539A3-56DE-9442-B65C-DE00EA2F4216}">
      <dsp:nvSpPr>
        <dsp:cNvPr id="0" name=""/>
        <dsp:cNvSpPr/>
      </dsp:nvSpPr>
      <dsp:spPr>
        <a:xfrm>
          <a:off x="994737" y="3053726"/>
          <a:ext cx="958007" cy="38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i="0" u="none" strike="noStrike" kern="1200" cap="none">
              <a:latin typeface="+mn-lt"/>
              <a:ea typeface="Arial"/>
              <a:cs typeface="Arial"/>
              <a:sym typeface="Arial"/>
            </a:rPr>
            <a:t>Emergency responders lack equipment and training</a:t>
          </a:r>
        </a:p>
      </dsp:txBody>
      <dsp:txXfrm>
        <a:off x="994737" y="3053726"/>
        <a:ext cx="958007" cy="383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102AD-D563-4DB5-AA4E-8D7A0A618B8A}">
      <dsp:nvSpPr>
        <dsp:cNvPr id="0" name=""/>
        <dsp:cNvSpPr/>
      </dsp:nvSpPr>
      <dsp:spPr>
        <a:xfrm>
          <a:off x="170996" y="14394"/>
          <a:ext cx="1314579" cy="13145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60096-1A15-456C-B617-AC16A364350D}">
      <dsp:nvSpPr>
        <dsp:cNvPr id="0" name=""/>
        <dsp:cNvSpPr/>
      </dsp:nvSpPr>
      <dsp:spPr>
        <a:xfrm>
          <a:off x="447058" y="290456"/>
          <a:ext cx="762455" cy="7624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65E16E-19B6-4902-ACE9-6C4F3DF3B58E}">
      <dsp:nvSpPr>
        <dsp:cNvPr id="0" name=""/>
        <dsp:cNvSpPr/>
      </dsp:nvSpPr>
      <dsp:spPr>
        <a:xfrm>
          <a:off x="1767271" y="14394"/>
          <a:ext cx="3098650" cy="131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baseline="0" dirty="0"/>
            <a:t>Estimated number of LNG tanker truck trips per day/week</a:t>
          </a:r>
          <a:endParaRPr lang="en-US" sz="2100" kern="1200" dirty="0"/>
        </a:p>
      </dsp:txBody>
      <dsp:txXfrm>
        <a:off x="1767271" y="14394"/>
        <a:ext cx="3098650" cy="1314579"/>
      </dsp:txXfrm>
    </dsp:sp>
    <dsp:sp modelId="{288C09C5-B149-42E0-ABB6-85CA20425B1A}">
      <dsp:nvSpPr>
        <dsp:cNvPr id="0" name=""/>
        <dsp:cNvSpPr/>
      </dsp:nvSpPr>
      <dsp:spPr>
        <a:xfrm>
          <a:off x="5405838" y="14394"/>
          <a:ext cx="1314579" cy="131457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AEEEE3-6C7F-4B82-83CE-B6234721FBDB}">
      <dsp:nvSpPr>
        <dsp:cNvPr id="0" name=""/>
        <dsp:cNvSpPr/>
      </dsp:nvSpPr>
      <dsp:spPr>
        <a:xfrm>
          <a:off x="5681899" y="290456"/>
          <a:ext cx="762455" cy="762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72BC62-9F4E-4968-B2C8-9DAA800DB5A2}">
      <dsp:nvSpPr>
        <dsp:cNvPr id="0" name=""/>
        <dsp:cNvSpPr/>
      </dsp:nvSpPr>
      <dsp:spPr>
        <a:xfrm>
          <a:off x="7002112" y="14394"/>
          <a:ext cx="3098650" cy="131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dirty="0"/>
            <a:t>Class 8 heavy-duty vehicles with a Gross Vehicle Weight (GVW) of up to 80,000 </a:t>
          </a:r>
          <a:r>
            <a:rPr lang="en-US" sz="2100" b="0" i="0" kern="1200" dirty="0" err="1"/>
            <a:t>lbs</a:t>
          </a:r>
          <a:endParaRPr lang="en-US" sz="2100" kern="1200" dirty="0"/>
        </a:p>
      </dsp:txBody>
      <dsp:txXfrm>
        <a:off x="7002112" y="14394"/>
        <a:ext cx="3098650" cy="1314579"/>
      </dsp:txXfrm>
    </dsp:sp>
    <dsp:sp modelId="{A488A627-6170-4A4B-9891-7CB80EF870EF}">
      <dsp:nvSpPr>
        <dsp:cNvPr id="0" name=""/>
        <dsp:cNvSpPr/>
      </dsp:nvSpPr>
      <dsp:spPr>
        <a:xfrm>
          <a:off x="170996" y="1873372"/>
          <a:ext cx="1314579" cy="131457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B5A715-1A0F-4AF7-998D-35F90B647D44}">
      <dsp:nvSpPr>
        <dsp:cNvPr id="0" name=""/>
        <dsp:cNvSpPr/>
      </dsp:nvSpPr>
      <dsp:spPr>
        <a:xfrm>
          <a:off x="447058" y="2149434"/>
          <a:ext cx="762455" cy="7624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9E22F6-706E-4028-AC65-A9AB5A3E4059}">
      <dsp:nvSpPr>
        <dsp:cNvPr id="0" name=""/>
        <dsp:cNvSpPr/>
      </dsp:nvSpPr>
      <dsp:spPr>
        <a:xfrm>
          <a:off x="1767271" y="1873372"/>
          <a:ext cx="3098650" cy="131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baseline="0" dirty="0"/>
            <a:t>Congestion</a:t>
          </a:r>
          <a:endParaRPr lang="en-US" sz="2100" kern="1200" dirty="0"/>
        </a:p>
      </dsp:txBody>
      <dsp:txXfrm>
        <a:off x="1767271" y="1873372"/>
        <a:ext cx="3098650" cy="1314579"/>
      </dsp:txXfrm>
    </dsp:sp>
    <dsp:sp modelId="{B2D00D3A-2497-4B8C-99AA-1568DBED8038}">
      <dsp:nvSpPr>
        <dsp:cNvPr id="0" name=""/>
        <dsp:cNvSpPr/>
      </dsp:nvSpPr>
      <dsp:spPr>
        <a:xfrm>
          <a:off x="5405838" y="1873372"/>
          <a:ext cx="1314579" cy="131457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63698-4CDD-4A33-BD23-9BEC3446F665}">
      <dsp:nvSpPr>
        <dsp:cNvPr id="0" name=""/>
        <dsp:cNvSpPr/>
      </dsp:nvSpPr>
      <dsp:spPr>
        <a:xfrm>
          <a:off x="5681899" y="2149434"/>
          <a:ext cx="762455" cy="7624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2382B9-8CDD-4B61-BA9A-0E07519661EF}">
      <dsp:nvSpPr>
        <dsp:cNvPr id="0" name=""/>
        <dsp:cNvSpPr/>
      </dsp:nvSpPr>
      <dsp:spPr>
        <a:xfrm>
          <a:off x="7002112" y="1873372"/>
          <a:ext cx="3098650" cy="131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baseline="0" dirty="0"/>
            <a:t>Barge traffic in canal and across river to cruise ship term</a:t>
          </a:r>
          <a:endParaRPr lang="en-US" sz="2100" kern="1200" dirty="0"/>
        </a:p>
      </dsp:txBody>
      <dsp:txXfrm>
        <a:off x="7002112" y="1873372"/>
        <a:ext cx="3098650" cy="13145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39716-6A22-F643-885B-7529F357CE94}">
      <dsp:nvSpPr>
        <dsp:cNvPr id="0" name=""/>
        <dsp:cNvSpPr/>
      </dsp:nvSpPr>
      <dsp:spPr>
        <a:xfrm>
          <a:off x="0" y="3162"/>
          <a:ext cx="7068312" cy="1081080"/>
        </a:xfrm>
        <a:prstGeom prst="roundRect">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en-US" sz="1400" b="0" kern="1200" dirty="0"/>
            <a:t>Physical Infrastructure Damage: </a:t>
          </a:r>
        </a:p>
        <a:p>
          <a:pPr marL="0" lvl="0" indent="0" algn="l" defTabSz="622300">
            <a:lnSpc>
              <a:spcPct val="90000"/>
            </a:lnSpc>
            <a:spcBef>
              <a:spcPct val="0"/>
            </a:spcBef>
            <a:spcAft>
              <a:spcPct val="35000"/>
            </a:spcAft>
            <a:buNone/>
            <a:defRPr cap="all"/>
          </a:pPr>
          <a:r>
            <a:rPr lang="en-US" sz="1400" b="0" kern="1200" dirty="0"/>
            <a:t>High-speed winds and storm surges can severely damage marine infrastructure,, as seen with severe damage to pipelines during past storms.</a:t>
          </a:r>
        </a:p>
      </dsp:txBody>
      <dsp:txXfrm>
        <a:off x="52774" y="55936"/>
        <a:ext cx="6962764" cy="975532"/>
      </dsp:txXfrm>
    </dsp:sp>
    <dsp:sp modelId="{51C65476-E123-0E4E-8F9B-C3E4F5D319BC}">
      <dsp:nvSpPr>
        <dsp:cNvPr id="0" name=""/>
        <dsp:cNvSpPr/>
      </dsp:nvSpPr>
      <dsp:spPr>
        <a:xfrm>
          <a:off x="0" y="1124562"/>
          <a:ext cx="7068312" cy="1081080"/>
        </a:xfrm>
        <a:prstGeom prst="roundRect">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en-US" sz="1400" b="0" kern="1200" dirty="0"/>
            <a:t>Power and Utility Outages: </a:t>
          </a:r>
        </a:p>
        <a:p>
          <a:pPr marL="0" lvl="0" indent="0" algn="l" defTabSz="622300">
            <a:lnSpc>
              <a:spcPct val="90000"/>
            </a:lnSpc>
            <a:spcBef>
              <a:spcPct val="0"/>
            </a:spcBef>
            <a:spcAft>
              <a:spcPct val="35000"/>
            </a:spcAft>
            <a:buNone/>
            <a:defRPr cap="all"/>
          </a:pPr>
          <a:r>
            <a:rPr lang="en-US" sz="1400" b="0" kern="1200" dirty="0"/>
            <a:t>Damage to electricity transmission lines can lead to long-term outages, especially for plants relying on the grid.</a:t>
          </a:r>
        </a:p>
      </dsp:txBody>
      <dsp:txXfrm>
        <a:off x="52774" y="1177336"/>
        <a:ext cx="6962764" cy="975532"/>
      </dsp:txXfrm>
    </dsp:sp>
    <dsp:sp modelId="{23EBB109-E85C-8540-BE9C-0CA203543222}">
      <dsp:nvSpPr>
        <dsp:cNvPr id="0" name=""/>
        <dsp:cNvSpPr/>
      </dsp:nvSpPr>
      <dsp:spPr>
        <a:xfrm>
          <a:off x="0" y="2245961"/>
          <a:ext cx="7068312" cy="1081080"/>
        </a:xfrm>
        <a:prstGeom prst="roundRect">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en-US" sz="1400" b="0" kern="1200"/>
            <a:t>Environmental and Safety Hazards:</a:t>
          </a:r>
        </a:p>
        <a:p>
          <a:pPr marL="0" lvl="0" indent="0" algn="l" defTabSz="622300">
            <a:lnSpc>
              <a:spcPct val="90000"/>
            </a:lnSpc>
            <a:spcBef>
              <a:spcPct val="0"/>
            </a:spcBef>
            <a:spcAft>
              <a:spcPct val="35000"/>
            </a:spcAft>
            <a:buNone/>
            <a:defRPr cap="all"/>
          </a:pPr>
          <a:r>
            <a:rPr lang="en-US" sz="1400" b="0" kern="1200"/>
            <a:t>Leaks or spills of liquefied natural gas (LNG) during a storm are a concern, as the gas can create large, flammable vapor clouds.</a:t>
          </a:r>
        </a:p>
      </dsp:txBody>
      <dsp:txXfrm>
        <a:off x="52774" y="2298735"/>
        <a:ext cx="6962764" cy="975532"/>
      </dsp:txXfrm>
    </dsp:sp>
    <dsp:sp modelId="{5B243F9D-CF0D-884D-85EC-9F92F6D4013B}">
      <dsp:nvSpPr>
        <dsp:cNvPr id="0" name=""/>
        <dsp:cNvSpPr/>
      </dsp:nvSpPr>
      <dsp:spPr>
        <a:xfrm>
          <a:off x="0" y="3367362"/>
          <a:ext cx="7068312" cy="1081080"/>
        </a:xfrm>
        <a:prstGeom prst="roundRect">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en-US" sz="1400" b="0" kern="1200"/>
            <a:t>Evacuation and Safety: </a:t>
          </a:r>
        </a:p>
        <a:p>
          <a:pPr marL="0" lvl="0" indent="0" algn="l" defTabSz="622300">
            <a:lnSpc>
              <a:spcPct val="90000"/>
            </a:lnSpc>
            <a:spcBef>
              <a:spcPct val="0"/>
            </a:spcBef>
            <a:spcAft>
              <a:spcPct val="35000"/>
            </a:spcAft>
            <a:buNone/>
            <a:defRPr cap="all"/>
          </a:pPr>
          <a:r>
            <a:rPr lang="en-US" sz="1400" b="0" kern="1200"/>
            <a:t>Emergency procedures What happens if SR-528 is closed</a:t>
          </a:r>
        </a:p>
        <a:p>
          <a:pPr marL="0" lvl="0" indent="0" algn="l" defTabSz="622300">
            <a:lnSpc>
              <a:spcPct val="90000"/>
            </a:lnSpc>
            <a:spcBef>
              <a:spcPct val="0"/>
            </a:spcBef>
            <a:spcAft>
              <a:spcPct val="35000"/>
            </a:spcAft>
            <a:buNone/>
            <a:defRPr cap="all"/>
          </a:pPr>
          <a:r>
            <a:rPr lang="en-US" sz="1400" b="0" kern="1200"/>
            <a:t>Lack of alternate evacuation routes</a:t>
          </a:r>
        </a:p>
      </dsp:txBody>
      <dsp:txXfrm>
        <a:off x="52774" y="3420136"/>
        <a:ext cx="6962764" cy="975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3F37A-682C-AE49-A9A3-5E68373D0E30}">
      <dsp:nvSpPr>
        <dsp:cNvPr id="0" name=""/>
        <dsp:cNvSpPr/>
      </dsp:nvSpPr>
      <dsp:spPr>
        <a:xfrm>
          <a:off x="0" y="77412"/>
          <a:ext cx="5218209" cy="1539719"/>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u="none" strike="noStrike" kern="1200" cap="none">
              <a:latin typeface="Arial"/>
              <a:ea typeface="Arial"/>
              <a:cs typeface="Arial"/>
              <a:sym typeface="Arial"/>
            </a:rPr>
            <a:t>Particulate matter (PM2.5)</a:t>
          </a:r>
          <a:endParaRPr lang="en-US" sz="1400" kern="1200"/>
        </a:p>
        <a:p>
          <a:pPr marL="0" lvl="0" indent="0" algn="l" defTabSz="622300">
            <a:lnSpc>
              <a:spcPct val="90000"/>
            </a:lnSpc>
            <a:spcBef>
              <a:spcPct val="0"/>
            </a:spcBef>
            <a:spcAft>
              <a:spcPct val="35000"/>
            </a:spcAft>
            <a:buClr>
              <a:srgbClr val="000000"/>
            </a:buClr>
            <a:buSzPts val="2600"/>
            <a:buFont typeface="Arial"/>
            <a:buNone/>
          </a:pPr>
          <a:r>
            <a:rPr lang="en-US" sz="1400" b="1" i="0" u="none" strike="noStrike" kern="1200" cap="none">
              <a:latin typeface="Arial"/>
              <a:ea typeface="Arial"/>
              <a:cs typeface="Arial"/>
              <a:sym typeface="Arial"/>
            </a:rPr>
            <a:t>Particulate matter (PM10)</a:t>
          </a:r>
          <a:endParaRPr lang="en-US" sz="1400" kern="1200"/>
        </a:p>
        <a:p>
          <a:pPr marL="0" lvl="0" indent="0" algn="l" defTabSz="622300">
            <a:lnSpc>
              <a:spcPct val="90000"/>
            </a:lnSpc>
            <a:spcBef>
              <a:spcPct val="0"/>
            </a:spcBef>
            <a:spcAft>
              <a:spcPct val="35000"/>
            </a:spcAft>
            <a:buClr>
              <a:srgbClr val="000000"/>
            </a:buClr>
            <a:buSzPts val="2600"/>
            <a:buFont typeface="Arial"/>
            <a:buNone/>
          </a:pPr>
          <a:r>
            <a:rPr lang="en-US" sz="1400" b="1" i="0" u="none" strike="noStrike" kern="1200" cap="none">
              <a:latin typeface="Arial"/>
              <a:ea typeface="Arial"/>
              <a:cs typeface="Arial"/>
              <a:sym typeface="Arial"/>
            </a:rPr>
            <a:t>Nitrogen oxides (NOx)</a:t>
          </a:r>
          <a:endParaRPr lang="en-US" sz="1400" kern="1200"/>
        </a:p>
        <a:p>
          <a:pPr marL="0" lvl="0" indent="0" algn="l" defTabSz="622300">
            <a:lnSpc>
              <a:spcPct val="90000"/>
            </a:lnSpc>
            <a:spcBef>
              <a:spcPct val="0"/>
            </a:spcBef>
            <a:spcAft>
              <a:spcPct val="35000"/>
            </a:spcAft>
            <a:buClr>
              <a:srgbClr val="000000"/>
            </a:buClr>
            <a:buSzPts val="2600"/>
            <a:buFont typeface="Arial"/>
            <a:buNone/>
          </a:pPr>
          <a:r>
            <a:rPr lang="en-US" sz="1400" b="1" i="0" u="none" strike="noStrike" kern="1200" cap="none">
              <a:latin typeface="Arial"/>
              <a:ea typeface="Arial"/>
              <a:cs typeface="Arial"/>
              <a:sym typeface="Arial"/>
            </a:rPr>
            <a:t>Sulfur dioxide (SO2)</a:t>
          </a:r>
          <a:endParaRPr lang="en-US" sz="1400" kern="1200"/>
        </a:p>
        <a:p>
          <a:pPr marL="0" lvl="0" indent="0" algn="l" defTabSz="622300">
            <a:lnSpc>
              <a:spcPct val="90000"/>
            </a:lnSpc>
            <a:spcBef>
              <a:spcPct val="0"/>
            </a:spcBef>
            <a:spcAft>
              <a:spcPct val="35000"/>
            </a:spcAft>
            <a:buClr>
              <a:srgbClr val="000000"/>
            </a:buClr>
            <a:buSzPts val="2600"/>
            <a:buFont typeface="Arial"/>
            <a:buNone/>
          </a:pPr>
          <a:r>
            <a:rPr lang="en-US" sz="1400" b="1" i="0" u="none" strike="noStrike" kern="1200" cap="none">
              <a:latin typeface="Arial"/>
              <a:ea typeface="Arial"/>
              <a:cs typeface="Arial"/>
              <a:sym typeface="Arial"/>
            </a:rPr>
            <a:t>Carbon monoxide (CO)</a:t>
          </a:r>
          <a:endParaRPr lang="en-US" sz="1400" kern="1200"/>
        </a:p>
      </dsp:txBody>
      <dsp:txXfrm>
        <a:off x="75163" y="152575"/>
        <a:ext cx="5067883" cy="1389393"/>
      </dsp:txXfrm>
    </dsp:sp>
    <dsp:sp modelId="{BDDE565D-9826-1946-AC0D-DB0ED20FB2E7}">
      <dsp:nvSpPr>
        <dsp:cNvPr id="0" name=""/>
        <dsp:cNvSpPr/>
      </dsp:nvSpPr>
      <dsp:spPr>
        <a:xfrm>
          <a:off x="0" y="1657452"/>
          <a:ext cx="5218209" cy="1539719"/>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u="none" strike="noStrike" kern="1200" cap="none">
              <a:latin typeface="Arial"/>
              <a:ea typeface="Arial"/>
              <a:cs typeface="Arial"/>
              <a:sym typeface="Arial"/>
            </a:rPr>
            <a:t>Volatile organic compounds (VOCs)</a:t>
          </a:r>
          <a:endParaRPr lang="en-US" sz="1400" kern="1200"/>
        </a:p>
        <a:p>
          <a:pPr marL="0" lvl="0" indent="0" algn="l" defTabSz="622300">
            <a:lnSpc>
              <a:spcPct val="90000"/>
            </a:lnSpc>
            <a:spcBef>
              <a:spcPct val="0"/>
            </a:spcBef>
            <a:spcAft>
              <a:spcPct val="35000"/>
            </a:spcAft>
            <a:buClr>
              <a:srgbClr val="000000"/>
            </a:buClr>
            <a:buSzPts val="2600"/>
            <a:buFont typeface="Arial"/>
            <a:buNone/>
          </a:pPr>
          <a:r>
            <a:rPr lang="en-US" sz="1400" b="1" i="0" u="none" strike="noStrike" kern="1200" cap="none">
              <a:latin typeface="Arial"/>
              <a:ea typeface="Arial"/>
              <a:cs typeface="Arial"/>
              <a:sym typeface="Arial"/>
            </a:rPr>
            <a:t>Ammonia</a:t>
          </a:r>
          <a:endParaRPr lang="en-US" sz="1400" kern="1200"/>
        </a:p>
        <a:p>
          <a:pPr marL="0" lvl="0" indent="0" algn="l" defTabSz="622300">
            <a:lnSpc>
              <a:spcPct val="90000"/>
            </a:lnSpc>
            <a:spcBef>
              <a:spcPct val="0"/>
            </a:spcBef>
            <a:spcAft>
              <a:spcPct val="35000"/>
            </a:spcAft>
            <a:buClr>
              <a:srgbClr val="000000"/>
            </a:buClr>
            <a:buSzPts val="2600"/>
            <a:buFont typeface="Arial"/>
            <a:buNone/>
          </a:pPr>
          <a:r>
            <a:rPr lang="en-US" sz="1400" b="1" i="0" u="none" strike="noStrike" kern="1200" cap="none">
              <a:latin typeface="Arial"/>
              <a:ea typeface="Arial"/>
              <a:cs typeface="Arial"/>
              <a:sym typeface="Arial"/>
            </a:rPr>
            <a:t>“Combined hazardous air pollutants’</a:t>
          </a:r>
          <a:endParaRPr lang="en-US" sz="1400" kern="1200"/>
        </a:p>
        <a:p>
          <a:pPr marL="0" lvl="0" indent="0" algn="l" defTabSz="622300">
            <a:lnSpc>
              <a:spcPct val="90000"/>
            </a:lnSpc>
            <a:spcBef>
              <a:spcPct val="0"/>
            </a:spcBef>
            <a:spcAft>
              <a:spcPct val="35000"/>
            </a:spcAft>
            <a:buClr>
              <a:srgbClr val="000000"/>
            </a:buClr>
            <a:buSzPts val="2600"/>
            <a:buFont typeface="Arial"/>
            <a:buNone/>
          </a:pPr>
          <a:r>
            <a:rPr lang="en-US" sz="1400" b="1" i="0" u="none" strike="noStrike" kern="1200" cap="none">
              <a:latin typeface="Arial"/>
              <a:ea typeface="Arial"/>
              <a:cs typeface="Arial"/>
              <a:sym typeface="Arial"/>
            </a:rPr>
            <a:t>Sulfuric acid</a:t>
          </a:r>
          <a:endParaRPr lang="en-US" sz="1400" kern="1200"/>
        </a:p>
        <a:p>
          <a:pPr marL="0" lvl="0" indent="0" algn="l" defTabSz="622300">
            <a:lnSpc>
              <a:spcPct val="90000"/>
            </a:lnSpc>
            <a:spcBef>
              <a:spcPct val="0"/>
            </a:spcBef>
            <a:spcAft>
              <a:spcPct val="35000"/>
            </a:spcAft>
            <a:buClr>
              <a:srgbClr val="000000"/>
            </a:buClr>
            <a:buSzPts val="2600"/>
            <a:buFont typeface="Arial"/>
            <a:buNone/>
          </a:pPr>
          <a:r>
            <a:rPr lang="en-US" sz="1400" b="1" i="0" u="none" strike="noStrike" kern="1200" cap="none">
              <a:latin typeface="Arial"/>
              <a:ea typeface="Arial"/>
              <a:cs typeface="Arial"/>
              <a:sym typeface="Arial"/>
            </a:rPr>
            <a:t>Greenhouse gases</a:t>
          </a:r>
          <a:endParaRPr lang="en-US" sz="1400" kern="1200"/>
        </a:p>
      </dsp:txBody>
      <dsp:txXfrm>
        <a:off x="75163" y="1732615"/>
        <a:ext cx="5067883" cy="1389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7C37A-2155-C945-9AD4-E06E5036F9EE}">
      <dsp:nvSpPr>
        <dsp:cNvPr id="0" name=""/>
        <dsp:cNvSpPr/>
      </dsp:nvSpPr>
      <dsp:spPr>
        <a:xfrm>
          <a:off x="0" y="455"/>
          <a:ext cx="645110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5F8044-E4CF-654F-B98A-CDE137482529}">
      <dsp:nvSpPr>
        <dsp:cNvPr id="0" name=""/>
        <dsp:cNvSpPr/>
      </dsp:nvSpPr>
      <dsp:spPr>
        <a:xfrm>
          <a:off x="0" y="455"/>
          <a:ext cx="6451109" cy="53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Living near LNG facilities has been associated with higher risks of Health Problems such as</a:t>
          </a:r>
        </a:p>
        <a:p>
          <a:pPr marL="0" lvl="0" indent="0" algn="l" defTabSz="889000">
            <a:lnSpc>
              <a:spcPct val="90000"/>
            </a:lnSpc>
            <a:spcBef>
              <a:spcPct val="0"/>
            </a:spcBef>
            <a:spcAft>
              <a:spcPct val="35000"/>
            </a:spcAft>
            <a:buNone/>
          </a:pPr>
          <a:endParaRPr lang="en-US" sz="2000" kern="1200" dirty="0"/>
        </a:p>
      </dsp:txBody>
      <dsp:txXfrm>
        <a:off x="0" y="455"/>
        <a:ext cx="6451109" cy="532381"/>
      </dsp:txXfrm>
    </dsp:sp>
    <dsp:sp modelId="{04F4120B-DEB7-0D4E-AFBA-0C8A01E8A627}">
      <dsp:nvSpPr>
        <dsp:cNvPr id="0" name=""/>
        <dsp:cNvSpPr/>
      </dsp:nvSpPr>
      <dsp:spPr>
        <a:xfrm>
          <a:off x="0" y="532836"/>
          <a:ext cx="645110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C9CEE6-10E6-6145-945C-C7DFD653248C}">
      <dsp:nvSpPr>
        <dsp:cNvPr id="0" name=""/>
        <dsp:cNvSpPr/>
      </dsp:nvSpPr>
      <dsp:spPr>
        <a:xfrm>
          <a:off x="0" y="799357"/>
          <a:ext cx="6451109" cy="53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Birth defects, low birth weight, preterm delivery </a:t>
          </a:r>
        </a:p>
      </dsp:txBody>
      <dsp:txXfrm>
        <a:off x="0" y="799357"/>
        <a:ext cx="6451109" cy="532381"/>
      </dsp:txXfrm>
    </dsp:sp>
    <dsp:sp modelId="{E8589F2A-9476-2B4E-8057-D99844120E70}">
      <dsp:nvSpPr>
        <dsp:cNvPr id="0" name=""/>
        <dsp:cNvSpPr/>
      </dsp:nvSpPr>
      <dsp:spPr>
        <a:xfrm>
          <a:off x="0" y="1065218"/>
          <a:ext cx="645110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2CD31-67A8-934B-8257-E114087284BC}">
      <dsp:nvSpPr>
        <dsp:cNvPr id="0" name=""/>
        <dsp:cNvSpPr/>
      </dsp:nvSpPr>
      <dsp:spPr>
        <a:xfrm>
          <a:off x="0" y="1065218"/>
          <a:ext cx="6451109" cy="53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Cancer</a:t>
          </a:r>
        </a:p>
      </dsp:txBody>
      <dsp:txXfrm>
        <a:off x="0" y="1065218"/>
        <a:ext cx="6451109" cy="532381"/>
      </dsp:txXfrm>
    </dsp:sp>
    <dsp:sp modelId="{86F371BA-8ED0-E74B-93E5-82D51C401AE3}">
      <dsp:nvSpPr>
        <dsp:cNvPr id="0" name=""/>
        <dsp:cNvSpPr/>
      </dsp:nvSpPr>
      <dsp:spPr>
        <a:xfrm>
          <a:off x="0" y="1597599"/>
          <a:ext cx="645110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FDCBA-6471-3146-98E6-945D427224E1}">
      <dsp:nvSpPr>
        <dsp:cNvPr id="0" name=""/>
        <dsp:cNvSpPr/>
      </dsp:nvSpPr>
      <dsp:spPr>
        <a:xfrm>
          <a:off x="0" y="1597599"/>
          <a:ext cx="6451109" cy="53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Skin irritation and dermal symptoms</a:t>
          </a:r>
        </a:p>
      </dsp:txBody>
      <dsp:txXfrm>
        <a:off x="0" y="1597599"/>
        <a:ext cx="6451109" cy="532381"/>
      </dsp:txXfrm>
    </dsp:sp>
    <dsp:sp modelId="{4E603308-9FCA-D243-985D-A015E7083AB7}">
      <dsp:nvSpPr>
        <dsp:cNvPr id="0" name=""/>
        <dsp:cNvSpPr/>
      </dsp:nvSpPr>
      <dsp:spPr>
        <a:xfrm>
          <a:off x="0" y="2129981"/>
          <a:ext cx="645110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4123A9-8B06-6E44-9BBC-103025C759E3}">
      <dsp:nvSpPr>
        <dsp:cNvPr id="0" name=""/>
        <dsp:cNvSpPr/>
      </dsp:nvSpPr>
      <dsp:spPr>
        <a:xfrm>
          <a:off x="0" y="2129981"/>
          <a:ext cx="6451109" cy="53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Heart and blood pressure problems</a:t>
          </a:r>
        </a:p>
      </dsp:txBody>
      <dsp:txXfrm>
        <a:off x="0" y="2129981"/>
        <a:ext cx="6451109" cy="532381"/>
      </dsp:txXfrm>
    </dsp:sp>
    <dsp:sp modelId="{FE30280E-7FB4-7B4D-A709-56C2EBFAE79B}">
      <dsp:nvSpPr>
        <dsp:cNvPr id="0" name=""/>
        <dsp:cNvSpPr/>
      </dsp:nvSpPr>
      <dsp:spPr>
        <a:xfrm>
          <a:off x="0" y="2662362"/>
          <a:ext cx="645110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1BECE-55E9-A34A-9BA3-AA3D4B4840B2}">
      <dsp:nvSpPr>
        <dsp:cNvPr id="0" name=""/>
        <dsp:cNvSpPr/>
      </dsp:nvSpPr>
      <dsp:spPr>
        <a:xfrm>
          <a:off x="0" y="2662362"/>
          <a:ext cx="6451109" cy="53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Asthma and respiratory issues</a:t>
          </a:r>
        </a:p>
      </dsp:txBody>
      <dsp:txXfrm>
        <a:off x="0" y="2662362"/>
        <a:ext cx="6451109" cy="532381"/>
      </dsp:txXfrm>
    </dsp:sp>
    <dsp:sp modelId="{3652EE42-A676-BF41-A72F-C31ECFB8CD41}">
      <dsp:nvSpPr>
        <dsp:cNvPr id="0" name=""/>
        <dsp:cNvSpPr/>
      </dsp:nvSpPr>
      <dsp:spPr>
        <a:xfrm>
          <a:off x="0" y="3194744"/>
          <a:ext cx="645110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12F1FA-5007-0844-8515-C6A4985AF100}">
      <dsp:nvSpPr>
        <dsp:cNvPr id="0" name=""/>
        <dsp:cNvSpPr/>
      </dsp:nvSpPr>
      <dsp:spPr>
        <a:xfrm>
          <a:off x="0" y="3194744"/>
          <a:ext cx="6451109" cy="53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Neurological symptoms including fatigue and migraines</a:t>
          </a:r>
        </a:p>
      </dsp:txBody>
      <dsp:txXfrm>
        <a:off x="0" y="3194744"/>
        <a:ext cx="6451109" cy="5323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6588D-EF1F-274C-9DC4-80893E407C83}">
      <dsp:nvSpPr>
        <dsp:cNvPr id="0" name=""/>
        <dsp:cNvSpPr/>
      </dsp:nvSpPr>
      <dsp:spPr>
        <a:xfrm>
          <a:off x="0" y="1913"/>
          <a:ext cx="6451109" cy="0"/>
        </a:xfrm>
        <a:prstGeom prst="lin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306A70EB-8274-C149-BE3B-EC9F369EB501}">
      <dsp:nvSpPr>
        <dsp:cNvPr id="0" name=""/>
        <dsp:cNvSpPr/>
      </dsp:nvSpPr>
      <dsp:spPr>
        <a:xfrm>
          <a:off x="0" y="1913"/>
          <a:ext cx="6451109" cy="3914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u="none" strike="noStrike" kern="1200" cap="none" dirty="0">
              <a:latin typeface="+mn-lt"/>
              <a:ea typeface="Arial"/>
              <a:cs typeface="Arial"/>
              <a:sym typeface="Arial"/>
            </a:rPr>
            <a:t>Flammable and hazardous substance</a:t>
          </a:r>
          <a:endParaRPr lang="en-US" sz="2000" b="0" i="0" u="none" strike="noStrike" kern="1200" cap="none" dirty="0">
            <a:latin typeface="+mn-lt"/>
            <a:ea typeface="Arial"/>
            <a:cs typeface="Arial"/>
            <a:sym typeface="Arial"/>
          </a:endParaRPr>
        </a:p>
        <a:p>
          <a:pPr marL="0" lvl="0" indent="0" algn="l" defTabSz="889000">
            <a:lnSpc>
              <a:spcPct val="90000"/>
            </a:lnSpc>
            <a:spcBef>
              <a:spcPct val="0"/>
            </a:spcBef>
            <a:spcAft>
              <a:spcPct val="35000"/>
            </a:spcAft>
            <a:buClr>
              <a:srgbClr val="000000"/>
            </a:buClr>
            <a:buSzPts val="2600"/>
            <a:buFont typeface="Arial"/>
            <a:buNone/>
          </a:pPr>
          <a:r>
            <a:rPr lang="en-US" sz="2000" b="1" i="0" u="none" strike="noStrike" kern="1200" cap="none" dirty="0">
              <a:latin typeface="+mn-lt"/>
              <a:ea typeface="Arial"/>
              <a:cs typeface="Arial"/>
              <a:sym typeface="Arial"/>
            </a:rPr>
            <a:t>Once released to air, cannot control it</a:t>
          </a:r>
          <a:endParaRPr lang="en-US" sz="2000" b="0" i="0" u="none" strike="noStrike" kern="1200" cap="none" dirty="0">
            <a:latin typeface="+mn-lt"/>
            <a:ea typeface="Arial"/>
            <a:cs typeface="Arial"/>
            <a:sym typeface="Arial"/>
          </a:endParaRPr>
        </a:p>
        <a:p>
          <a:pPr marL="0" lvl="0" indent="0" algn="l" defTabSz="889000">
            <a:lnSpc>
              <a:spcPct val="90000"/>
            </a:lnSpc>
            <a:spcBef>
              <a:spcPct val="0"/>
            </a:spcBef>
            <a:spcAft>
              <a:spcPct val="35000"/>
            </a:spcAft>
            <a:buClr>
              <a:srgbClr val="000000"/>
            </a:buClr>
            <a:buSzPts val="2600"/>
            <a:buFont typeface="Arial"/>
            <a:buNone/>
          </a:pPr>
          <a:r>
            <a:rPr lang="en-US" sz="2000" b="1" i="0" u="none" strike="noStrike" kern="1200" cap="none" dirty="0">
              <a:latin typeface="+mn-lt"/>
              <a:ea typeface="Arial"/>
              <a:cs typeface="Arial"/>
              <a:sym typeface="Arial"/>
            </a:rPr>
            <a:t>Expands 620 times in volume</a:t>
          </a:r>
        </a:p>
        <a:p>
          <a:pPr marL="0" lvl="0" indent="0" algn="l" defTabSz="889000">
            <a:lnSpc>
              <a:spcPct val="90000"/>
            </a:lnSpc>
            <a:spcBef>
              <a:spcPct val="0"/>
            </a:spcBef>
            <a:spcAft>
              <a:spcPct val="35000"/>
            </a:spcAft>
            <a:buClr>
              <a:schemeClr val="dk1"/>
            </a:buClr>
            <a:buSzPts val="2600"/>
            <a:buFont typeface="Arial"/>
            <a:buNone/>
          </a:pPr>
          <a:r>
            <a:rPr lang="en-US" sz="2000" b="1" i="0" u="none" strike="noStrike" kern="1200" cap="none" dirty="0">
              <a:latin typeface="+mn-lt"/>
              <a:ea typeface="Arial"/>
              <a:cs typeface="Arial"/>
              <a:sym typeface="Arial"/>
            </a:rPr>
            <a:t>Colorless/odorless, so hard to track if released</a:t>
          </a:r>
          <a:endParaRPr lang="en-US" sz="2000" b="0" i="0" u="none" strike="noStrike" kern="1200" cap="none" dirty="0">
            <a:latin typeface="+mn-lt"/>
            <a:ea typeface="Arial"/>
            <a:cs typeface="Arial"/>
            <a:sym typeface="Arial"/>
          </a:endParaRPr>
        </a:p>
        <a:p>
          <a:pPr marL="0" lvl="0" indent="0" algn="l" defTabSz="889000">
            <a:lnSpc>
              <a:spcPct val="90000"/>
            </a:lnSpc>
            <a:spcBef>
              <a:spcPct val="0"/>
            </a:spcBef>
            <a:spcAft>
              <a:spcPct val="35000"/>
            </a:spcAft>
            <a:buClr>
              <a:srgbClr val="000000"/>
            </a:buClr>
            <a:buSzPts val="2600"/>
            <a:buFont typeface="Arial"/>
            <a:buNone/>
          </a:pPr>
          <a:r>
            <a:rPr lang="en-US" sz="2000" b="1" i="0" u="none" strike="noStrike" kern="1200" cap="none" dirty="0">
              <a:latin typeface="+mn-lt"/>
              <a:ea typeface="Arial"/>
              <a:cs typeface="Arial"/>
              <a:sym typeface="Arial"/>
            </a:rPr>
            <a:t>Cold vapor cloud robs oxygen from the air, can suffocate those close by; can freeze burn skin tissue in seconds</a:t>
          </a:r>
          <a:endParaRPr lang="en-US" sz="2000" kern="1200" dirty="0">
            <a:latin typeface="+mn-lt"/>
          </a:endParaRPr>
        </a:p>
        <a:p>
          <a:pPr marL="0" lvl="0" indent="0" algn="l" defTabSz="889000">
            <a:lnSpc>
              <a:spcPct val="90000"/>
            </a:lnSpc>
            <a:spcBef>
              <a:spcPct val="0"/>
            </a:spcBef>
            <a:spcAft>
              <a:spcPct val="35000"/>
            </a:spcAft>
            <a:buClr>
              <a:srgbClr val="000000"/>
            </a:buClr>
            <a:buSzPts val="2600"/>
            <a:buFont typeface="Arial"/>
            <a:buNone/>
          </a:pPr>
          <a:r>
            <a:rPr lang="en-US" sz="2000" b="1" i="0" u="none" strike="noStrike" kern="1200" cap="none" dirty="0">
              <a:latin typeface="+mn-lt"/>
              <a:ea typeface="Arial"/>
              <a:cs typeface="Arial"/>
              <a:sym typeface="Arial"/>
            </a:rPr>
            <a:t>Vapor collects in ditches, basements, sewers, tunnels; can explode with the force of a bomb</a:t>
          </a:r>
          <a:endParaRPr lang="en-US" sz="2000" kern="1200" dirty="0">
            <a:latin typeface="+mn-lt"/>
          </a:endParaRPr>
        </a:p>
        <a:p>
          <a:pPr marL="0" lvl="0" indent="0" algn="l" defTabSz="889000">
            <a:lnSpc>
              <a:spcPct val="90000"/>
            </a:lnSpc>
            <a:spcBef>
              <a:spcPct val="0"/>
            </a:spcBef>
            <a:spcAft>
              <a:spcPct val="35000"/>
            </a:spcAft>
            <a:buClr>
              <a:srgbClr val="000000"/>
            </a:buClr>
            <a:buSzPts val="2600"/>
            <a:buFont typeface="Arial"/>
            <a:buNone/>
          </a:pPr>
          <a:r>
            <a:rPr lang="en-US" sz="2000" b="1" i="0" u="none" strike="noStrike" kern="1200" cap="none" dirty="0">
              <a:latin typeface="+mn-lt"/>
              <a:ea typeface="Arial"/>
              <a:cs typeface="Arial"/>
              <a:sym typeface="Arial"/>
            </a:rPr>
            <a:t>A spark or static electricity can ignite a fire or explosion</a:t>
          </a:r>
          <a:endParaRPr lang="en-US" sz="2000" b="0" i="0" u="none" strike="noStrike" kern="1200" cap="none" dirty="0">
            <a:latin typeface="+mn-lt"/>
            <a:ea typeface="Arial"/>
            <a:cs typeface="Arial"/>
            <a:sym typeface="Arial"/>
          </a:endParaRPr>
        </a:p>
        <a:p>
          <a:pPr marL="0" lvl="0" indent="0" algn="l" defTabSz="889000">
            <a:lnSpc>
              <a:spcPct val="90000"/>
            </a:lnSpc>
            <a:spcBef>
              <a:spcPct val="0"/>
            </a:spcBef>
            <a:spcAft>
              <a:spcPct val="35000"/>
            </a:spcAft>
            <a:buClr>
              <a:srgbClr val="000000"/>
            </a:buClr>
            <a:buSzPts val="2600"/>
            <a:buFont typeface="Arial"/>
            <a:buNone/>
          </a:pPr>
          <a:r>
            <a:rPr lang="en-US" sz="2000" b="1" i="0" u="none" strike="noStrike" kern="1200" cap="none" dirty="0">
              <a:latin typeface="+mn-lt"/>
              <a:ea typeface="Arial"/>
              <a:cs typeface="Arial"/>
              <a:sym typeface="Arial"/>
            </a:rPr>
            <a:t>Fire so hot it cannot be extinguished – “let it burn”</a:t>
          </a:r>
          <a:r>
            <a:rPr lang="en-US" sz="2000" kern="1200" dirty="0">
              <a:latin typeface="+mn-lt"/>
            </a:rPr>
            <a:t> (cryogenic, flammable vapor cloud)</a:t>
          </a:r>
        </a:p>
      </dsp:txBody>
      <dsp:txXfrm>
        <a:off x="0" y="1913"/>
        <a:ext cx="6451109" cy="39142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03536-8A30-4ECF-BBB1-DABD0B898E6D}">
      <dsp:nvSpPr>
        <dsp:cNvPr id="0" name=""/>
        <dsp:cNvSpPr/>
      </dsp:nvSpPr>
      <dsp:spPr>
        <a:xfrm>
          <a:off x="306641" y="1154897"/>
          <a:ext cx="1532085" cy="153208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25AEAC3-2019-4EAE-BC58-29224033C10B}">
      <dsp:nvSpPr>
        <dsp:cNvPr id="0" name=""/>
        <dsp:cNvSpPr/>
      </dsp:nvSpPr>
      <dsp:spPr>
        <a:xfrm>
          <a:off x="628379" y="1476635"/>
          <a:ext cx="888609" cy="888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1EFB202-2489-41A7-A35F-ECE9AC8AA751}">
      <dsp:nvSpPr>
        <dsp:cNvPr id="0" name=""/>
        <dsp:cNvSpPr/>
      </dsp:nvSpPr>
      <dsp:spPr>
        <a:xfrm>
          <a:off x="2167031" y="1154897"/>
          <a:ext cx="3611343" cy="153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Property values of homes near LNG facilities decrease</a:t>
          </a:r>
        </a:p>
        <a:p>
          <a:pPr marL="0" lvl="0" indent="0" algn="l" defTabSz="889000">
            <a:lnSpc>
              <a:spcPct val="100000"/>
            </a:lnSpc>
            <a:spcBef>
              <a:spcPct val="0"/>
            </a:spcBef>
            <a:spcAft>
              <a:spcPct val="35000"/>
            </a:spcAft>
            <a:buNone/>
          </a:pPr>
          <a:r>
            <a:rPr lang="en-US" sz="2000" kern="1200" dirty="0"/>
            <a:t>Homeowners insurance premiums increase/some companies refuse to insure your home</a:t>
          </a:r>
        </a:p>
        <a:p>
          <a:pPr marL="0" lvl="0" indent="0" algn="l" defTabSz="889000">
            <a:lnSpc>
              <a:spcPct val="100000"/>
            </a:lnSpc>
            <a:spcBef>
              <a:spcPct val="0"/>
            </a:spcBef>
            <a:spcAft>
              <a:spcPct val="35000"/>
            </a:spcAft>
            <a:buNone/>
          </a:pPr>
          <a:r>
            <a:rPr lang="en-US" sz="2000" kern="1200" dirty="0"/>
            <a:t>Quality-of-life impacts (noise, traffic, perception of risk)</a:t>
          </a:r>
        </a:p>
        <a:p>
          <a:pPr marL="0" lvl="0" indent="0" algn="l" defTabSz="889000">
            <a:lnSpc>
              <a:spcPct val="100000"/>
            </a:lnSpc>
            <a:spcBef>
              <a:spcPct val="0"/>
            </a:spcBef>
            <a:spcAft>
              <a:spcPct val="35000"/>
            </a:spcAft>
            <a:buNone/>
          </a:pPr>
          <a:r>
            <a:rPr lang="en-US" sz="2000" kern="1200" dirty="0"/>
            <a:t>Stress and health considerations for nearby residents</a:t>
          </a:r>
          <a:endParaRPr lang="en-US" sz="2000" kern="1200" dirty="0">
            <a:latin typeface="+mn-lt"/>
          </a:endParaRPr>
        </a:p>
      </dsp:txBody>
      <dsp:txXfrm>
        <a:off x="2167031" y="1154897"/>
        <a:ext cx="3611343" cy="15320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E0EF5-5100-A248-9514-6BFEE1AE6FAB}" type="datetimeFigureOut">
              <a:rPr lang="en-US" smtClean="0"/>
              <a:t>2/20/2026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E6383-8137-2048-AB3D-6285E8A3E66F}" type="slidenum">
              <a:rPr lang="en-US" smtClean="0"/>
              <a:t>‹#›</a:t>
            </a:fld>
            <a:endParaRPr lang="en-US"/>
          </a:p>
        </p:txBody>
      </p:sp>
    </p:spTree>
    <p:extLst>
      <p:ext uri="{BB962C8B-B14F-4D97-AF65-F5344CB8AC3E}">
        <p14:creationId xmlns:p14="http://schemas.microsoft.com/office/powerpoint/2010/main" val="66871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5E6383-8137-2048-AB3D-6285E8A3E66F}" type="slidenum">
              <a:rPr lang="en-US" smtClean="0"/>
              <a:t>7</a:t>
            </a:fld>
            <a:endParaRPr lang="en-US"/>
          </a:p>
        </p:txBody>
      </p:sp>
    </p:spTree>
    <p:extLst>
      <p:ext uri="{BB962C8B-B14F-4D97-AF65-F5344CB8AC3E}">
        <p14:creationId xmlns:p14="http://schemas.microsoft.com/office/powerpoint/2010/main" val="134786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5E6383-8137-2048-AB3D-6285E8A3E66F}" type="slidenum">
              <a:rPr lang="en-US" smtClean="0"/>
              <a:t>11</a:t>
            </a:fld>
            <a:endParaRPr lang="en-US"/>
          </a:p>
        </p:txBody>
      </p:sp>
    </p:spTree>
    <p:extLst>
      <p:ext uri="{BB962C8B-B14F-4D97-AF65-F5344CB8AC3E}">
        <p14:creationId xmlns:p14="http://schemas.microsoft.com/office/powerpoint/2010/main" val="73955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31F80-3668-D832-0857-F73106040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A2564-B355-83FA-4327-21403C02E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84FF1-7CC4-4C2E-567D-D99FFA33E0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2EF004-8EB6-9227-8356-69F4856EA387}"/>
              </a:ext>
            </a:extLst>
          </p:cNvPr>
          <p:cNvSpPr>
            <a:spLocks noGrp="1"/>
          </p:cNvSpPr>
          <p:nvPr>
            <p:ph type="sldNum" sz="quarter" idx="5"/>
          </p:nvPr>
        </p:nvSpPr>
        <p:spPr/>
        <p:txBody>
          <a:bodyPr/>
          <a:lstStyle/>
          <a:p>
            <a:fld id="{D65E6383-8137-2048-AB3D-6285E8A3E66F}" type="slidenum">
              <a:rPr lang="en-US" smtClean="0"/>
              <a:t>12</a:t>
            </a:fld>
            <a:endParaRPr lang="en-US"/>
          </a:p>
        </p:txBody>
      </p:sp>
    </p:spTree>
    <p:extLst>
      <p:ext uri="{BB962C8B-B14F-4D97-AF65-F5344CB8AC3E}">
        <p14:creationId xmlns:p14="http://schemas.microsoft.com/office/powerpoint/2010/main" val="278783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2/20/2026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2/20/2026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2/20/2026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2/20/2026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2/20/2026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2/20/2026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9.jpeg"/><Relationship Id="rId7" Type="http://schemas.openxmlformats.org/officeDocument/2006/relationships/diagramColors" Target="../diagrams/colors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0.png"/><Relationship Id="rId7" Type="http://schemas.openxmlformats.org/officeDocument/2006/relationships/diagramQuickStyle" Target="../diagrams/quickStyle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hyperlink" Target="https://creativecommons.org/licenses/by-sa/3.0/" TargetMode="External"/><Relationship Id="rId4" Type="http://schemas.openxmlformats.org/officeDocument/2006/relationships/hyperlink" Target="https://en.wikipedia.org/wiki/National_Register_of_Historic_Places_listings_in_Brevard_County,_Florida" TargetMode="External"/><Relationship Id="rId9" Type="http://schemas.microsoft.com/office/2007/relationships/diagramDrawing" Target="../diagrams/drawing9.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jFxVQx7Sd6c?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9412251-E35A-F3A8-B9AE-0C62B2B50E39}"/>
              </a:ext>
            </a:extLst>
          </p:cNvPr>
          <p:cNvSpPr>
            <a:spLocks noGrp="1"/>
          </p:cNvSpPr>
          <p:nvPr>
            <p:ph type="ctrTitle"/>
          </p:nvPr>
        </p:nvSpPr>
        <p:spPr>
          <a:xfrm>
            <a:off x="160021" y="1164529"/>
            <a:ext cx="6068070" cy="3255264"/>
          </a:xfrm>
        </p:spPr>
        <p:txBody>
          <a:bodyPr>
            <a:normAutofit/>
          </a:bodyPr>
          <a:lstStyle/>
          <a:p>
            <a:r>
              <a:rPr lang="en-US" sz="4800" b="1" dirty="0"/>
              <a:t>Welcome</a:t>
            </a:r>
            <a:br>
              <a:rPr lang="en-US" sz="4800" b="1" dirty="0"/>
            </a:br>
            <a:br>
              <a:rPr lang="en-US" sz="3700" dirty="0"/>
            </a:br>
            <a:r>
              <a:rPr lang="en-US" sz="2400" b="1" dirty="0"/>
              <a:t>Proposed LNG Facility on Merritt Island: </a:t>
            </a:r>
            <a:br>
              <a:rPr lang="en-US" sz="2400" b="1" dirty="0"/>
            </a:br>
            <a:r>
              <a:rPr lang="en-US" sz="2400" b="1" dirty="0"/>
              <a:t>What Nearby Residents Need to Know</a:t>
            </a:r>
            <a:br>
              <a:rPr lang="en-US" sz="3700" dirty="0"/>
            </a:br>
            <a:endParaRPr lang="en-US" sz="3700" dirty="0"/>
          </a:p>
        </p:txBody>
      </p:sp>
      <p:sp>
        <p:nvSpPr>
          <p:cNvPr id="11" name="Subtitle 10">
            <a:extLst>
              <a:ext uri="{FF2B5EF4-FFF2-40B4-BE49-F238E27FC236}">
                <a16:creationId xmlns:a16="http://schemas.microsoft.com/office/drawing/2014/main" id="{5DC27746-4DD6-D198-EB84-0521AB6464EA}"/>
              </a:ext>
            </a:extLst>
          </p:cNvPr>
          <p:cNvSpPr>
            <a:spLocks noGrp="1"/>
          </p:cNvSpPr>
          <p:nvPr>
            <p:ph type="subTitle" idx="1"/>
          </p:nvPr>
        </p:nvSpPr>
        <p:spPr>
          <a:xfrm>
            <a:off x="1100014" y="4670246"/>
            <a:ext cx="6037903" cy="914400"/>
          </a:xfrm>
        </p:spPr>
        <p:txBody>
          <a:bodyPr>
            <a:normAutofit/>
          </a:bodyPr>
          <a:lstStyle/>
          <a:p>
            <a:endParaRPr lang="en-US" dirty="0"/>
          </a:p>
        </p:txBody>
      </p:sp>
      <p:pic>
        <p:nvPicPr>
          <p:cNvPr id="7" name="Picture 6" descr="A qr code with a white background&#10;&#10;AI-generated content may be incorrect.">
            <a:extLst>
              <a:ext uri="{FF2B5EF4-FFF2-40B4-BE49-F238E27FC236}">
                <a16:creationId xmlns:a16="http://schemas.microsoft.com/office/drawing/2014/main" id="{1B8E5943-7438-618A-EA17-58F846506A85}"/>
              </a:ext>
            </a:extLst>
          </p:cNvPr>
          <p:cNvPicPr>
            <a:picLocks noChangeAspect="1"/>
          </p:cNvPicPr>
          <p:nvPr/>
        </p:nvPicPr>
        <p:blipFill>
          <a:blip r:embed="rId2"/>
          <a:stretch>
            <a:fillRect/>
          </a:stretch>
        </p:blipFill>
        <p:spPr>
          <a:xfrm>
            <a:off x="8037574" y="1186575"/>
            <a:ext cx="3458249" cy="4476697"/>
          </a:xfrm>
          <a:prstGeom prst="rect">
            <a:avLst/>
          </a:prstGeom>
        </p:spPr>
      </p:pic>
      <p:sp>
        <p:nvSpPr>
          <p:cNvPr id="21" name="Rectangle 20">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descr="A white dome shaped building&#10;&#10;AI-generated content may be incorrect.">
            <a:extLst>
              <a:ext uri="{FF2B5EF4-FFF2-40B4-BE49-F238E27FC236}">
                <a16:creationId xmlns:a16="http://schemas.microsoft.com/office/drawing/2014/main" id="{71478E3C-6CD9-0DB6-7621-C08BEED5545D}"/>
              </a:ext>
            </a:extLst>
          </p:cNvPr>
          <p:cNvPicPr>
            <a:picLocks noChangeAspect="1"/>
          </p:cNvPicPr>
          <p:nvPr/>
        </p:nvPicPr>
        <p:blipFill>
          <a:blip r:embed="rId3"/>
          <a:stretch>
            <a:fillRect/>
          </a:stretch>
        </p:blipFill>
        <p:spPr>
          <a:xfrm>
            <a:off x="-1" y="4324350"/>
            <a:ext cx="7552943" cy="1435100"/>
          </a:xfrm>
          <a:prstGeom prst="rect">
            <a:avLst/>
          </a:prstGeom>
        </p:spPr>
      </p:pic>
      <p:sp>
        <p:nvSpPr>
          <p:cNvPr id="3" name="TextBox 2">
            <a:extLst>
              <a:ext uri="{FF2B5EF4-FFF2-40B4-BE49-F238E27FC236}">
                <a16:creationId xmlns:a16="http://schemas.microsoft.com/office/drawing/2014/main" id="{4FE3EBCE-58A3-7E9E-7626-D2016F13BC0D}"/>
              </a:ext>
            </a:extLst>
          </p:cNvPr>
          <p:cNvSpPr txBox="1"/>
          <p:nvPr/>
        </p:nvSpPr>
        <p:spPr>
          <a:xfrm>
            <a:off x="160022" y="1156514"/>
            <a:ext cx="7552942" cy="769441"/>
          </a:xfrm>
          <a:prstGeom prst="rect">
            <a:avLst/>
          </a:prstGeom>
          <a:noFill/>
        </p:spPr>
        <p:txBody>
          <a:bodyPr wrap="square" rtlCol="0">
            <a:spAutoFit/>
          </a:bodyPr>
          <a:lstStyle/>
          <a:p>
            <a:r>
              <a:rPr lang="en-US" sz="4400" b="1" dirty="0">
                <a:solidFill>
                  <a:schemeClr val="bg1"/>
                </a:solidFill>
                <a:latin typeface="+mj-lt"/>
              </a:rPr>
              <a:t>NO LNG IN MERRITT ISLAND</a:t>
            </a:r>
          </a:p>
        </p:txBody>
      </p:sp>
    </p:spTree>
    <p:extLst>
      <p:ext uri="{BB962C8B-B14F-4D97-AF65-F5344CB8AC3E}">
        <p14:creationId xmlns:p14="http://schemas.microsoft.com/office/powerpoint/2010/main" val="255399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D0439E-2FBA-739C-D8B6-4A4756EC59E0}"/>
            </a:ext>
          </a:extLst>
        </p:cNvPr>
        <p:cNvGrpSpPr/>
        <p:nvPr/>
      </p:nvGrpSpPr>
      <p:grpSpPr>
        <a:xfrm>
          <a:off x="0" y="0"/>
          <a:ext cx="0" cy="0"/>
          <a:chOff x="0" y="0"/>
          <a:chExt cx="0" cy="0"/>
        </a:xfrm>
      </p:grpSpPr>
      <p:sp>
        <p:nvSpPr>
          <p:cNvPr id="71" name="Rectangle 70">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89C7654-D48D-EBA6-E72B-4E5259AF57BD}"/>
              </a:ext>
            </a:extLst>
          </p:cNvPr>
          <p:cNvSpPr>
            <a:spLocks noGrp="1"/>
          </p:cNvSpPr>
          <p:nvPr>
            <p:ph type="title"/>
          </p:nvPr>
        </p:nvSpPr>
        <p:spPr>
          <a:xfrm>
            <a:off x="0" y="931753"/>
            <a:ext cx="7052486" cy="1255469"/>
          </a:xfrm>
        </p:spPr>
        <p:txBody>
          <a:bodyPr>
            <a:normAutofit fontScale="90000"/>
          </a:bodyPr>
          <a:lstStyle/>
          <a:p>
            <a:r>
              <a:rPr lang="en-US" sz="4000" b="1" dirty="0"/>
              <a:t>Negative Health Impacts from LNG</a:t>
            </a:r>
            <a:br>
              <a:rPr lang="en-US" sz="2000" b="1" dirty="0"/>
            </a:br>
            <a:br>
              <a:rPr lang="en-US" sz="2000" b="1" dirty="0"/>
            </a:br>
            <a:r>
              <a:rPr lang="en-US" sz="2000" dirty="0"/>
              <a:t>In 2024, direct air pollution from LNG export terminals was estimated to cause 60 premature deaths and  $957 Million total health costs per year. </a:t>
            </a:r>
            <a:br>
              <a:rPr lang="en-US" sz="1400" dirty="0"/>
            </a:br>
            <a:endParaRPr lang="en-US" sz="1400" dirty="0"/>
          </a:p>
        </p:txBody>
      </p:sp>
      <p:pic>
        <p:nvPicPr>
          <p:cNvPr id="4" name="Picture 3" descr="A diagram of the human body&#10;&#10;AI-generated content may be incorrect.">
            <a:extLst>
              <a:ext uri="{FF2B5EF4-FFF2-40B4-BE49-F238E27FC236}">
                <a16:creationId xmlns:a16="http://schemas.microsoft.com/office/drawing/2014/main" id="{5E3BF2D5-256D-BAAA-1B84-31856A2ADA3C}"/>
              </a:ext>
            </a:extLst>
          </p:cNvPr>
          <p:cNvPicPr>
            <a:picLocks noChangeAspect="1"/>
          </p:cNvPicPr>
          <p:nvPr/>
        </p:nvPicPr>
        <p:blipFill>
          <a:blip r:embed="rId2"/>
          <a:srcRect l="28789" r="28684"/>
          <a:stretch>
            <a:fillRect/>
          </a:stretch>
        </p:blipFill>
        <p:spPr>
          <a:xfrm>
            <a:off x="7545032" y="759599"/>
            <a:ext cx="3778286" cy="5330650"/>
          </a:xfrm>
          <a:prstGeom prst="rect">
            <a:avLst/>
          </a:prstGeom>
        </p:spPr>
      </p:pic>
      <p:graphicFrame>
        <p:nvGraphicFramePr>
          <p:cNvPr id="17" name="Content Placeholder 2">
            <a:extLst>
              <a:ext uri="{FF2B5EF4-FFF2-40B4-BE49-F238E27FC236}">
                <a16:creationId xmlns:a16="http://schemas.microsoft.com/office/drawing/2014/main" id="{AEF4D25A-70B3-7E63-1077-C728C062AB50}"/>
              </a:ext>
            </a:extLst>
          </p:cNvPr>
          <p:cNvGraphicFramePr>
            <a:graphicFrameLocks noGrp="1"/>
          </p:cNvGraphicFramePr>
          <p:nvPr>
            <p:ph idx="1"/>
            <p:extLst>
              <p:ext uri="{D42A27DB-BD31-4B8C-83A1-F6EECF244321}">
                <p14:modId xmlns:p14="http://schemas.microsoft.com/office/powerpoint/2010/main" val="3169512817"/>
              </p:ext>
            </p:extLst>
          </p:nvPr>
        </p:nvGraphicFramePr>
        <p:xfrm>
          <a:off x="289248" y="2359376"/>
          <a:ext cx="6451109" cy="3727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7507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554BCB-205A-2445-4311-5E8AAC5FAAA7}"/>
              </a:ext>
              <a:ext uri="{C183D7F6-B498-43B3-948B-1728B52AA6E4}">
                <adec:decorative xmlns:adec="http://schemas.microsoft.com/office/drawing/2017/decorative" val="1"/>
              </a:ext>
            </a:extLst>
          </p:cNvPr>
          <p:cNvPicPr>
            <a:picLocks noChangeAspect="1"/>
          </p:cNvPicPr>
          <p:nvPr/>
        </p:nvPicPr>
        <p:blipFill>
          <a:blip r:embed="rId3"/>
          <a:srcRect r="8467" b="-1"/>
          <a:stretch>
            <a:fillRect/>
          </a:stretch>
        </p:blipFill>
        <p:spPr>
          <a:xfrm>
            <a:off x="20" y="1"/>
            <a:ext cx="12188932" cy="6858000"/>
          </a:xfrm>
          <a:prstGeom prst="rect">
            <a:avLst/>
          </a:prstGeom>
        </p:spPr>
      </p:pic>
      <p:sp>
        <p:nvSpPr>
          <p:cNvPr id="60" name="Rectangle 59">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C51B683-FC2B-8912-958F-E61FFB113F0D}"/>
              </a:ext>
            </a:extLst>
          </p:cNvPr>
          <p:cNvSpPr>
            <a:spLocks noGrp="1"/>
          </p:cNvSpPr>
          <p:nvPr>
            <p:ph type="title"/>
          </p:nvPr>
        </p:nvSpPr>
        <p:spPr>
          <a:xfrm>
            <a:off x="76277" y="873926"/>
            <a:ext cx="6877050" cy="1255469"/>
          </a:xfrm>
        </p:spPr>
        <p:txBody>
          <a:bodyPr>
            <a:normAutofit/>
          </a:bodyPr>
          <a:lstStyle/>
          <a:p>
            <a:r>
              <a:rPr lang="en-US" b="1" dirty="0"/>
              <a:t>LNG Hazards What Can Go Wrong?</a:t>
            </a:r>
            <a:endParaRPr lang="en-US" dirty="0"/>
          </a:p>
        </p:txBody>
      </p:sp>
      <p:sp>
        <p:nvSpPr>
          <p:cNvPr id="62" name="Rectangle 61">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8" name="Content Placeholder 2">
            <a:extLst>
              <a:ext uri="{FF2B5EF4-FFF2-40B4-BE49-F238E27FC236}">
                <a16:creationId xmlns:a16="http://schemas.microsoft.com/office/drawing/2014/main" id="{1FE9C257-6772-5E0A-C18A-0EF9053A95DD}"/>
              </a:ext>
            </a:extLst>
          </p:cNvPr>
          <p:cNvGraphicFramePr>
            <a:graphicFrameLocks noGrp="1"/>
          </p:cNvGraphicFramePr>
          <p:nvPr>
            <p:ph idx="1"/>
            <p:extLst>
              <p:ext uri="{D42A27DB-BD31-4B8C-83A1-F6EECF244321}">
                <p14:modId xmlns:p14="http://schemas.microsoft.com/office/powerpoint/2010/main" val="459331081"/>
              </p:ext>
            </p:extLst>
          </p:nvPr>
        </p:nvGraphicFramePr>
        <p:xfrm>
          <a:off x="289248" y="1866900"/>
          <a:ext cx="6451109" cy="3918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8262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73315D-D643-41C4-3296-1D6920A94214}"/>
            </a:ext>
          </a:extLst>
        </p:cNvPr>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3B0964F-2B49-50DC-0808-FDA748D73E97}"/>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rcRect t="4691" r="9092" b="44032"/>
          <a:stretch>
            <a:fillRect/>
          </a:stretch>
        </p:blipFill>
        <p:spPr>
          <a:xfrm>
            <a:off x="-266861" y="4572"/>
            <a:ext cx="12180806" cy="6853428"/>
          </a:xfrm>
          <a:prstGeom prst="rect">
            <a:avLst/>
          </a:prstGeom>
        </p:spPr>
      </p:pic>
      <p:sp>
        <p:nvSpPr>
          <p:cNvPr id="63" name="Rectangle 62">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D241F2E-049A-B353-EE83-2142817111F8}"/>
              </a:ext>
            </a:extLst>
          </p:cNvPr>
          <p:cNvSpPr>
            <a:spLocks noGrp="1"/>
          </p:cNvSpPr>
          <p:nvPr>
            <p:ph type="title"/>
          </p:nvPr>
        </p:nvSpPr>
        <p:spPr>
          <a:xfrm>
            <a:off x="289248" y="1123837"/>
            <a:ext cx="5806750" cy="1255469"/>
          </a:xfrm>
        </p:spPr>
        <p:txBody>
          <a:bodyPr>
            <a:normAutofit/>
          </a:bodyPr>
          <a:lstStyle/>
          <a:p>
            <a:pPr lvl="0"/>
            <a:r>
              <a:rPr lang="en-US" b="1" dirty="0"/>
              <a:t>Community  Level Impacts</a:t>
            </a:r>
            <a:endParaRPr lang="en-US" dirty="0"/>
          </a:p>
        </p:txBody>
      </p:sp>
      <p:sp>
        <p:nvSpPr>
          <p:cNvPr id="65" name="Rectangle 64">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8" name="Content Placeholder 2">
            <a:extLst>
              <a:ext uri="{FF2B5EF4-FFF2-40B4-BE49-F238E27FC236}">
                <a16:creationId xmlns:a16="http://schemas.microsoft.com/office/drawing/2014/main" id="{B5AC2EB8-837B-0BC7-1726-7C1CD5394BF2}"/>
              </a:ext>
            </a:extLst>
          </p:cNvPr>
          <p:cNvGraphicFramePr>
            <a:graphicFrameLocks noGrp="1"/>
          </p:cNvGraphicFramePr>
          <p:nvPr>
            <p:ph idx="1"/>
            <p:extLst>
              <p:ext uri="{D42A27DB-BD31-4B8C-83A1-F6EECF244321}">
                <p14:modId xmlns:p14="http://schemas.microsoft.com/office/powerpoint/2010/main" val="1319093758"/>
              </p:ext>
            </p:extLst>
          </p:nvPr>
        </p:nvGraphicFramePr>
        <p:xfrm>
          <a:off x="10981" y="1892282"/>
          <a:ext cx="6085017" cy="38418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A11C8175-B595-3705-B6A1-5DBC4A74815F}"/>
              </a:ext>
            </a:extLst>
          </p:cNvPr>
          <p:cNvSpPr txBox="1"/>
          <p:nvPr/>
        </p:nvSpPr>
        <p:spPr>
          <a:xfrm>
            <a:off x="9820996" y="6657946"/>
            <a:ext cx="23679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National_Register_of_Historic_Places_listings_in_Brevard_County,_Florid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849232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5FAB7A6-95EC-97C7-13E1-A039FA399C3C}"/>
              </a:ext>
            </a:extLst>
          </p:cNvPr>
          <p:cNvSpPr>
            <a:spLocks noGrp="1"/>
          </p:cNvSpPr>
          <p:nvPr>
            <p:ph type="title"/>
          </p:nvPr>
        </p:nvSpPr>
        <p:spPr>
          <a:xfrm>
            <a:off x="300688" y="440342"/>
            <a:ext cx="6451110" cy="1255469"/>
          </a:xfrm>
        </p:spPr>
        <p:txBody>
          <a:bodyPr>
            <a:normAutofit/>
          </a:bodyPr>
          <a:lstStyle/>
          <a:p>
            <a:r>
              <a:rPr lang="en-US" dirty="0"/>
              <a:t>What Can you Do</a:t>
            </a:r>
          </a:p>
        </p:txBody>
      </p:sp>
      <p:sp>
        <p:nvSpPr>
          <p:cNvPr id="3" name="Content Placeholder 2">
            <a:extLst>
              <a:ext uri="{FF2B5EF4-FFF2-40B4-BE49-F238E27FC236}">
                <a16:creationId xmlns:a16="http://schemas.microsoft.com/office/drawing/2014/main" id="{E897B62F-ECA8-DC55-F5DC-D2AA399850B6}"/>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144624" y="1212193"/>
            <a:ext cx="6763238" cy="3822831"/>
          </a:xfrm>
        </p:spPr>
        <p:txBody>
          <a:bodyPr anchor="t">
            <a:noAutofit/>
          </a:bodyPr>
          <a:lstStyle/>
          <a:p>
            <a:r>
              <a:rPr lang="en-US" sz="1800" b="1" dirty="0">
                <a:solidFill>
                  <a:srgbClr val="FFFFFF"/>
                </a:solidFill>
              </a:rPr>
              <a:t>ATTEND</a:t>
            </a:r>
          </a:p>
          <a:p>
            <a:pPr lvl="1"/>
            <a:r>
              <a:rPr lang="en-US" b="1" dirty="0">
                <a:solidFill>
                  <a:srgbClr val="FFFFFF"/>
                </a:solidFill>
              </a:rPr>
              <a:t>Port Canaveral Board of Commissioners Meeting on February 25 at 9:00 AM, at 445 Challenger Road, Cape Canaveral.</a:t>
            </a:r>
          </a:p>
          <a:p>
            <a:r>
              <a:rPr lang="en-US" sz="1800" b="1" dirty="0">
                <a:solidFill>
                  <a:srgbClr val="FFFFFF"/>
                </a:solidFill>
              </a:rPr>
              <a:t>SPEAK</a:t>
            </a:r>
          </a:p>
          <a:p>
            <a:pPr lvl="1"/>
            <a:r>
              <a:rPr lang="en-US" b="1" dirty="0">
                <a:solidFill>
                  <a:srgbClr val="FFFFFF"/>
                </a:solidFill>
              </a:rPr>
              <a:t>Residents wishing to speak during the Public Comments section must complete a comment card upon arrival. Each speaker is allotted three minutes.</a:t>
            </a:r>
          </a:p>
          <a:p>
            <a:r>
              <a:rPr lang="en-US" sz="1800" b="1" dirty="0">
                <a:solidFill>
                  <a:srgbClr val="FFFFFF"/>
                </a:solidFill>
              </a:rPr>
              <a:t>CALL </a:t>
            </a:r>
          </a:p>
          <a:p>
            <a:pPr lvl="1"/>
            <a:r>
              <a:rPr lang="en-US" b="1" dirty="0">
                <a:solidFill>
                  <a:srgbClr val="FFFFFF"/>
                </a:solidFill>
              </a:rPr>
              <a:t>Port Authority 321-394-3201 &amp; Your local and state elected official. Let them know you do not want an LNG facility in your community. </a:t>
            </a:r>
          </a:p>
          <a:p>
            <a:r>
              <a:rPr lang="en-US" sz="1800" b="1" dirty="0">
                <a:solidFill>
                  <a:srgbClr val="FFFFFF"/>
                </a:solidFill>
              </a:rPr>
              <a:t>SCAN / VISIT</a:t>
            </a:r>
          </a:p>
          <a:p>
            <a:pPr lvl="1"/>
            <a:r>
              <a:rPr lang="en-US" b="1" dirty="0">
                <a:solidFill>
                  <a:srgbClr val="FFFFFF"/>
                </a:solidFill>
              </a:rPr>
              <a:t>The code to sign the petition and stay informed</a:t>
            </a:r>
          </a:p>
          <a:p>
            <a:pPr lvl="1"/>
            <a:r>
              <a:rPr lang="en-US" b="1" dirty="0" err="1">
                <a:solidFill>
                  <a:srgbClr val="FFFFFF"/>
                </a:solidFill>
              </a:rPr>
              <a:t>www.nocanaverallng.com</a:t>
            </a:r>
            <a:endParaRPr lang="en-US" b="1" dirty="0">
              <a:solidFill>
                <a:srgbClr val="FFFFFF"/>
              </a:solidFill>
            </a:endParaRPr>
          </a:p>
        </p:txBody>
      </p:sp>
      <p:pic>
        <p:nvPicPr>
          <p:cNvPr id="7" name="Picture 6">
            <a:extLst>
              <a:ext uri="{FF2B5EF4-FFF2-40B4-BE49-F238E27FC236}">
                <a16:creationId xmlns:a16="http://schemas.microsoft.com/office/drawing/2014/main" id="{5721CE39-A4BE-E598-79FF-03C821F27A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552944" y="978785"/>
            <a:ext cx="3778286" cy="4890985"/>
          </a:xfrm>
          <a:prstGeom prst="rect">
            <a:avLst/>
          </a:prstGeom>
        </p:spPr>
      </p:pic>
      <p:sp>
        <p:nvSpPr>
          <p:cNvPr id="36" name="Rectangle 3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59597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51FCB1A-33A3-6940-9C43-907AB800298F}"/>
              </a:ext>
            </a:extLst>
          </p:cNvPr>
          <p:cNvSpPr>
            <a:spLocks noGrp="1"/>
          </p:cNvSpPr>
          <p:nvPr>
            <p:ph type="title"/>
          </p:nvPr>
        </p:nvSpPr>
        <p:spPr>
          <a:xfrm>
            <a:off x="289249" y="1123837"/>
            <a:ext cx="4016116" cy="1255469"/>
          </a:xfrm>
        </p:spPr>
        <p:txBody>
          <a:bodyPr>
            <a:normAutofit/>
          </a:bodyPr>
          <a:lstStyle/>
          <a:p>
            <a:r>
              <a:rPr lang="en-US" dirty="0"/>
              <a:t>Guest Speaker</a:t>
            </a:r>
          </a:p>
        </p:txBody>
      </p:sp>
      <p:pic>
        <p:nvPicPr>
          <p:cNvPr id="5" name="Picture 4" descr="A person wearing a hat and sunglasses&#10;&#10;AI-generated content may be incorrect.">
            <a:extLst>
              <a:ext uri="{FF2B5EF4-FFF2-40B4-BE49-F238E27FC236}">
                <a16:creationId xmlns:a16="http://schemas.microsoft.com/office/drawing/2014/main" id="{1D5BCB7D-3DC3-2B9E-0E83-FF98A3E49654}"/>
              </a:ext>
            </a:extLst>
          </p:cNvPr>
          <p:cNvPicPr>
            <a:picLocks noChangeAspect="1"/>
          </p:cNvPicPr>
          <p:nvPr/>
        </p:nvPicPr>
        <p:blipFill>
          <a:blip r:embed="rId2"/>
          <a:srcRect t="20462" r="2" b="22091"/>
          <a:stretch>
            <a:fillRect/>
          </a:stretch>
        </p:blipFill>
        <p:spPr>
          <a:xfrm>
            <a:off x="5137463" y="759599"/>
            <a:ext cx="6193767" cy="5330650"/>
          </a:xfrm>
          <a:prstGeom prst="rect">
            <a:avLst/>
          </a:prstGeom>
        </p:spPr>
      </p:pic>
      <p:graphicFrame>
        <p:nvGraphicFramePr>
          <p:cNvPr id="13" name="Content Placeholder 2">
            <a:extLst>
              <a:ext uri="{FF2B5EF4-FFF2-40B4-BE49-F238E27FC236}">
                <a16:creationId xmlns:a16="http://schemas.microsoft.com/office/drawing/2014/main" id="{A10B4972-DF6F-F891-F5EB-6EF75821FC6F}"/>
              </a:ext>
            </a:extLst>
          </p:cNvPr>
          <p:cNvGraphicFramePr>
            <a:graphicFrameLocks noGrp="1"/>
          </p:cNvGraphicFramePr>
          <p:nvPr>
            <p:ph idx="1"/>
            <p:extLst>
              <p:ext uri="{D42A27DB-BD31-4B8C-83A1-F6EECF244321}">
                <p14:modId xmlns:p14="http://schemas.microsoft.com/office/powerpoint/2010/main" val="506614665"/>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289249" y="2510395"/>
          <a:ext cx="4016116"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7455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50EA5-36D5-683C-2B37-DB2B18645DFD}"/>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16F01D-2402-1CA1-ECDC-C91A163D1832}"/>
              </a:ext>
            </a:extLst>
          </p:cNvPr>
          <p:cNvSpPr>
            <a:spLocks noGrp="1"/>
          </p:cNvSpPr>
          <p:nvPr>
            <p:ph type="title"/>
          </p:nvPr>
        </p:nvSpPr>
        <p:spPr>
          <a:xfrm>
            <a:off x="289249" y="1123837"/>
            <a:ext cx="4016116" cy="1255469"/>
          </a:xfrm>
        </p:spPr>
        <p:txBody>
          <a:bodyPr>
            <a:normAutofit/>
          </a:bodyPr>
          <a:lstStyle/>
          <a:p>
            <a:r>
              <a:rPr lang="en-US" dirty="0"/>
              <a:t>Guest Speaker</a:t>
            </a:r>
          </a:p>
        </p:txBody>
      </p:sp>
      <p:pic>
        <p:nvPicPr>
          <p:cNvPr id="4" name="Picture 3">
            <a:extLst>
              <a:ext uri="{FF2B5EF4-FFF2-40B4-BE49-F238E27FC236}">
                <a16:creationId xmlns:a16="http://schemas.microsoft.com/office/drawing/2014/main" id="{D75B70CF-307E-A0A1-015E-6525D56CF4E4}"/>
              </a:ext>
            </a:extLst>
          </p:cNvPr>
          <p:cNvPicPr>
            <a:picLocks noChangeAspect="1"/>
          </p:cNvPicPr>
          <p:nvPr/>
        </p:nvPicPr>
        <p:blipFill>
          <a:blip r:embed="rId2"/>
          <a:srcRect l="12566" r="1" b="1"/>
          <a:stretch>
            <a:fillRect/>
          </a:stretch>
        </p:blipFill>
        <p:spPr>
          <a:xfrm>
            <a:off x="5137463" y="759599"/>
            <a:ext cx="6193767" cy="5330650"/>
          </a:xfrm>
          <a:prstGeom prst="rect">
            <a:avLst/>
          </a:prstGeom>
        </p:spPr>
      </p:pic>
      <p:graphicFrame>
        <p:nvGraphicFramePr>
          <p:cNvPr id="13" name="Content Placeholder 2">
            <a:extLst>
              <a:ext uri="{FF2B5EF4-FFF2-40B4-BE49-F238E27FC236}">
                <a16:creationId xmlns:a16="http://schemas.microsoft.com/office/drawing/2014/main" id="{BF97B7AD-5EC4-A2CD-BD2E-EA3D432E6F63}"/>
              </a:ext>
            </a:extLst>
          </p:cNvPr>
          <p:cNvGraphicFramePr>
            <a:graphicFrameLocks noGrp="1"/>
          </p:cNvGraphicFramePr>
          <p:nvPr>
            <p:ph idx="1"/>
            <p:extLst>
              <p:ext uri="{D42A27DB-BD31-4B8C-83A1-F6EECF244321}">
                <p14:modId xmlns:p14="http://schemas.microsoft.com/office/powerpoint/2010/main" val="4175184701"/>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289249" y="1948543"/>
          <a:ext cx="4016116" cy="3836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705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B24A-C41D-2A16-E34E-E4E93562CEAC}"/>
              </a:ext>
            </a:extLst>
          </p:cNvPr>
          <p:cNvSpPr>
            <a:spLocks noGrp="1"/>
          </p:cNvSpPr>
          <p:nvPr>
            <p:ph type="title"/>
          </p:nvPr>
        </p:nvSpPr>
        <p:spPr/>
        <p:txBody>
          <a:bodyPr/>
          <a:lstStyle/>
          <a:p>
            <a:pPr algn="ctr"/>
            <a:r>
              <a:rPr lang="en-US" b="1" dirty="0"/>
              <a:t>Q&amp;A</a:t>
            </a:r>
            <a:endParaRPr lang="en-US" dirty="0"/>
          </a:p>
        </p:txBody>
      </p:sp>
      <p:pic>
        <p:nvPicPr>
          <p:cNvPr id="7" name="Content Placeholder 6">
            <a:extLst>
              <a:ext uri="{FF2B5EF4-FFF2-40B4-BE49-F238E27FC236}">
                <a16:creationId xmlns:a16="http://schemas.microsoft.com/office/drawing/2014/main" id="{A1FE26B4-9940-1637-4636-E3B1B098CCCA}"/>
              </a:ext>
            </a:extLst>
          </p:cNvPr>
          <p:cNvPicPr>
            <a:picLocks noGrp="1" noRot="1" noChangeAspect="1" noMove="1" noResize="1" noEditPoints="1" noAdjustHandles="1" noChangeArrowheads="1" noChangeShapeType="1" noCrop="1"/>
          </p:cNvPicPr>
          <p:nvPr>
            <p:ph idx="1"/>
          </p:nvPr>
        </p:nvPicPr>
        <p:blipFill>
          <a:blip r:embed="rId2"/>
          <a:stretch>
            <a:fillRect/>
          </a:stretch>
        </p:blipFill>
        <p:spPr>
          <a:xfrm>
            <a:off x="4318583" y="863600"/>
            <a:ext cx="6415510" cy="5121275"/>
          </a:xfrm>
          <a:prstGeom prst="rect">
            <a:avLst/>
          </a:prstGeom>
        </p:spPr>
      </p:pic>
    </p:spTree>
    <p:extLst>
      <p:ext uri="{BB962C8B-B14F-4D97-AF65-F5344CB8AC3E}">
        <p14:creationId xmlns:p14="http://schemas.microsoft.com/office/powerpoint/2010/main" val="436205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8CFE-6C8B-4347-F619-39860A97548D}"/>
              </a:ext>
            </a:extLst>
          </p:cNvPr>
          <p:cNvSpPr>
            <a:spLocks noGrp="1"/>
          </p:cNvSpPr>
          <p:nvPr>
            <p:ph type="title"/>
          </p:nvPr>
        </p:nvSpPr>
        <p:spPr/>
        <p:txBody>
          <a:bodyPr/>
          <a:lstStyle/>
          <a:p>
            <a:r>
              <a:rPr lang="en-US" b="1" dirty="0"/>
              <a:t>What is LNG?</a:t>
            </a:r>
            <a:endParaRPr lang="en-US" dirty="0"/>
          </a:p>
        </p:txBody>
      </p:sp>
      <p:pic>
        <p:nvPicPr>
          <p:cNvPr id="5" name="Online Media 4" descr="LNG explained">
            <a:hlinkClick r:id="" action="ppaction://media"/>
            <a:extLst>
              <a:ext uri="{FF2B5EF4-FFF2-40B4-BE49-F238E27FC236}">
                <a16:creationId xmlns:a16="http://schemas.microsoft.com/office/drawing/2014/main" id="{4EDF4FDD-7841-9602-CF88-D6F7C7E6B458}"/>
              </a:ext>
            </a:extLst>
          </p:cNvPr>
          <p:cNvPicPr>
            <a:picLocks noGrp="1" noRot="1" noChangeAspect="1"/>
          </p:cNvPicPr>
          <p:nvPr>
            <p:ph idx="1"/>
            <a:videoFile r:link="rId1"/>
          </p:nvPr>
        </p:nvPicPr>
        <p:blipFill>
          <a:blip r:embed="rId3"/>
          <a:stretch>
            <a:fillRect/>
          </a:stretch>
        </p:blipFill>
        <p:spPr>
          <a:xfrm>
            <a:off x="3868738" y="1357313"/>
            <a:ext cx="7315200" cy="4133850"/>
          </a:xfrm>
          <a:prstGeom prst="rect">
            <a:avLst/>
          </a:prstGeom>
        </p:spPr>
      </p:pic>
    </p:spTree>
    <p:extLst>
      <p:ext uri="{BB962C8B-B14F-4D97-AF65-F5344CB8AC3E}">
        <p14:creationId xmlns:p14="http://schemas.microsoft.com/office/powerpoint/2010/main" val="1642542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6F79AF6-5E59-907C-7D38-AA460AA76542}"/>
              </a:ext>
            </a:extLst>
          </p:cNvPr>
          <p:cNvSpPr>
            <a:spLocks noGrp="1"/>
          </p:cNvSpPr>
          <p:nvPr>
            <p:ph type="title"/>
          </p:nvPr>
        </p:nvSpPr>
        <p:spPr>
          <a:xfrm>
            <a:off x="289248" y="1123837"/>
            <a:ext cx="6451110" cy="1255469"/>
          </a:xfrm>
        </p:spPr>
        <p:txBody>
          <a:bodyPr>
            <a:normAutofit/>
          </a:bodyPr>
          <a:lstStyle/>
          <a:p>
            <a:r>
              <a:rPr lang="en-US" sz="2800" b="1" dirty="0"/>
              <a:t>This is NOT Canaveral as the gas company says it is. It’s Merritt Island our home!</a:t>
            </a:r>
            <a:endParaRPr lang="en-US" sz="2800" dirty="0"/>
          </a:p>
        </p:txBody>
      </p:sp>
      <p:pic>
        <p:nvPicPr>
          <p:cNvPr id="5" name="Content Placeholder 4" descr="A map of a city&#10;&#10;AI-generated content may be incorrect.">
            <a:extLst>
              <a:ext uri="{FF2B5EF4-FFF2-40B4-BE49-F238E27FC236}">
                <a16:creationId xmlns:a16="http://schemas.microsoft.com/office/drawing/2014/main" id="{351227B9-6D42-2046-2DBD-57FA254FF957}"/>
              </a:ext>
            </a:extLst>
          </p:cNvPr>
          <p:cNvPicPr>
            <a:picLocks noChangeAspect="1"/>
          </p:cNvPicPr>
          <p:nvPr/>
        </p:nvPicPr>
        <p:blipFill>
          <a:blip r:embed="rId2"/>
          <a:stretch>
            <a:fillRect/>
          </a:stretch>
        </p:blipFill>
        <p:spPr>
          <a:xfrm>
            <a:off x="7552944" y="758953"/>
            <a:ext cx="3778286" cy="5318290"/>
          </a:xfrm>
          <a:prstGeom prst="rect">
            <a:avLst/>
          </a:prstGeom>
        </p:spPr>
      </p:pic>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1">
            <a:extLst>
              <a:ext uri="{FF2B5EF4-FFF2-40B4-BE49-F238E27FC236}">
                <a16:creationId xmlns:a16="http://schemas.microsoft.com/office/drawing/2014/main" id="{B650CA4E-BFC4-5D04-CE53-62E3FD8764D5}"/>
              </a:ext>
            </a:extLst>
          </p:cNvPr>
          <p:cNvSpPr>
            <a:spLocks noGrp="1" noChangeArrowheads="1"/>
          </p:cNvSpPr>
          <p:nvPr>
            <p:ph idx="1"/>
          </p:nvPr>
        </p:nvSpPr>
        <p:spPr bwMode="auto">
          <a:xfrm>
            <a:off x="288925" y="2446877"/>
            <a:ext cx="6641962" cy="340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lvl="0" indent="0">
              <a:lnSpc>
                <a:spcPct val="100000"/>
              </a:lnSpc>
              <a:buClrTx/>
              <a:buFontTx/>
              <a:buChar char="•"/>
            </a:pPr>
            <a:r>
              <a:rPr lang="en-US" sz="2800" dirty="0">
                <a:latin typeface="+mn-lt"/>
              </a:rPr>
              <a:t>There are 930 homes within a 1-mile radius</a:t>
            </a:r>
            <a:endParaRPr kumimoji="0" lang="en-US" altLang="en-US" sz="2800" b="0" i="0" u="none" strike="noStrike" cap="none" normalizeH="0" baseline="0" dirty="0">
              <a:ln>
                <a:noFill/>
              </a:ln>
              <a:solidFill>
                <a:srgbClr val="1D2228"/>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1D2228"/>
                </a:solidFill>
                <a:effectLst/>
                <a:latin typeface="+mn-lt"/>
              </a:rPr>
              <a:t>¼ mile from Island Crossing &amp; Riverwalk subdivision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1D2228"/>
                </a:solidFill>
                <a:effectLst/>
                <a:latin typeface="+mn-lt"/>
              </a:rPr>
              <a:t>½ mile from Kelly Park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1D2228"/>
                </a:solidFill>
                <a:effectLst/>
                <a:latin typeface="+mn-lt"/>
              </a:rPr>
              <a:t>½ mile from Stevenson Elementary School.</a:t>
            </a:r>
            <a:br>
              <a:rPr kumimoji="0" lang="en-US" altLang="en-US" sz="3200" b="0" i="0" u="none" strike="noStrike" cap="none" normalizeH="0" baseline="0" dirty="0">
                <a:ln>
                  <a:noFill/>
                </a:ln>
                <a:solidFill>
                  <a:schemeClr val="tx1"/>
                </a:solidFill>
                <a:effectLst/>
                <a:latin typeface="+mn-lt"/>
              </a:rPr>
            </a:br>
            <a:endParaRPr kumimoji="0" lang="en-US" altLang="en-US" sz="32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704048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ping and tanks of an industrial factory">
            <a:extLst>
              <a:ext uri="{FF2B5EF4-FFF2-40B4-BE49-F238E27FC236}">
                <a16:creationId xmlns:a16="http://schemas.microsoft.com/office/drawing/2014/main" id="{86A3ED35-7787-A7D2-3ECB-6648F9016AB3}"/>
              </a:ext>
            </a:extLst>
          </p:cNvPr>
          <p:cNvPicPr>
            <a:picLocks noChangeAspect="1"/>
          </p:cNvPicPr>
          <p:nvPr/>
        </p:nvPicPr>
        <p:blipFill>
          <a:blip r:embed="rId2">
            <a:duotone>
              <a:schemeClr val="bg2">
                <a:shade val="45000"/>
                <a:satMod val="135000"/>
              </a:schemeClr>
              <a:prstClr val="white"/>
            </a:duotone>
            <a:alphaModFix amt="25000"/>
          </a:blip>
          <a:srcRect t="18473" r="-1" b="6507"/>
          <a:stretch>
            <a:fillRect/>
          </a:stretch>
        </p:blipFill>
        <p:spPr>
          <a:xfrm>
            <a:off x="-7912" y="0"/>
            <a:ext cx="12188932" cy="6858000"/>
          </a:xfrm>
          <a:prstGeom prst="rect">
            <a:avLst/>
          </a:prstGeom>
        </p:spPr>
      </p:pic>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3E4EEF0-3FA6-DA41-FAB9-B4C6F07D01EA}"/>
              </a:ext>
            </a:extLst>
          </p:cNvPr>
          <p:cNvSpPr>
            <a:spLocks noGrp="1"/>
          </p:cNvSpPr>
          <p:nvPr>
            <p:ph type="title"/>
          </p:nvPr>
        </p:nvSpPr>
        <p:spPr>
          <a:xfrm>
            <a:off x="252919" y="1123837"/>
            <a:ext cx="2947482" cy="4601183"/>
          </a:xfrm>
        </p:spPr>
        <p:txBody>
          <a:bodyPr>
            <a:normAutofit/>
          </a:bodyPr>
          <a:lstStyle/>
          <a:p>
            <a:r>
              <a:rPr lang="en-US" sz="3200" dirty="0"/>
              <a:t>How we got here</a:t>
            </a:r>
          </a:p>
        </p:txBody>
      </p:sp>
      <p:graphicFrame>
        <p:nvGraphicFramePr>
          <p:cNvPr id="17" name="Content Placeholder 2">
            <a:extLst>
              <a:ext uri="{FF2B5EF4-FFF2-40B4-BE49-F238E27FC236}">
                <a16:creationId xmlns:a16="http://schemas.microsoft.com/office/drawing/2014/main" id="{AEEF7AAA-807A-3F22-A059-FCA3102CEC90}"/>
              </a:ext>
            </a:extLst>
          </p:cNvPr>
          <p:cNvGraphicFramePr>
            <a:graphicFrameLocks noGrp="1"/>
          </p:cNvGraphicFramePr>
          <p:nvPr>
            <p:ph idx="1"/>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96877A2A-A5D3-6DA2-1B18-17C4A14D9620}"/>
              </a:ext>
            </a:extLst>
          </p:cNvPr>
          <p:cNvSpPr txBox="1"/>
          <p:nvPr/>
        </p:nvSpPr>
        <p:spPr>
          <a:xfrm>
            <a:off x="6522527" y="5653318"/>
            <a:ext cx="4661941" cy="369332"/>
          </a:xfrm>
          <a:prstGeom prst="rect">
            <a:avLst/>
          </a:prstGeom>
          <a:noFill/>
        </p:spPr>
        <p:txBody>
          <a:bodyPr wrap="square" rtlCol="0">
            <a:spAutoFit/>
          </a:bodyPr>
          <a:lstStyle/>
          <a:p>
            <a:pPr lvl="0" eaLnBrk="0" fontAlgn="base" hangingPunct="0">
              <a:spcBef>
                <a:spcPct val="0"/>
              </a:spcBef>
              <a:spcAft>
                <a:spcPct val="0"/>
              </a:spcAft>
            </a:pPr>
            <a:r>
              <a:rPr lang="en-US" altLang="en-US" dirty="0"/>
              <a:t>*Timeline for this vote is still undetermined</a:t>
            </a:r>
          </a:p>
        </p:txBody>
      </p:sp>
    </p:spTree>
    <p:extLst>
      <p:ext uri="{BB962C8B-B14F-4D97-AF65-F5344CB8AC3E}">
        <p14:creationId xmlns:p14="http://schemas.microsoft.com/office/powerpoint/2010/main" val="1877694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0497-80C3-694A-9909-3BBB41472E62}"/>
              </a:ext>
            </a:extLst>
          </p:cNvPr>
          <p:cNvSpPr>
            <a:spLocks noGrp="1"/>
          </p:cNvSpPr>
          <p:nvPr>
            <p:ph type="title"/>
          </p:nvPr>
        </p:nvSpPr>
        <p:spPr>
          <a:xfrm>
            <a:off x="252919" y="1123837"/>
            <a:ext cx="3174496" cy="1023015"/>
          </a:xfrm>
        </p:spPr>
        <p:txBody>
          <a:bodyPr>
            <a:normAutofit fontScale="90000"/>
          </a:bodyPr>
          <a:lstStyle/>
          <a:p>
            <a:r>
              <a:rPr lang="en-US" b="1" dirty="0"/>
              <a:t>Why Proximity Matters for LNG Facilities</a:t>
            </a:r>
            <a:endParaRPr lang="en-US" dirty="0"/>
          </a:p>
        </p:txBody>
      </p:sp>
      <p:graphicFrame>
        <p:nvGraphicFramePr>
          <p:cNvPr id="29" name="Rectangle 2">
            <a:extLst>
              <a:ext uri="{FF2B5EF4-FFF2-40B4-BE49-F238E27FC236}">
                <a16:creationId xmlns:a16="http://schemas.microsoft.com/office/drawing/2014/main" id="{FF6C1D0D-1EB9-9DA2-15A4-A9E2FA13EA7F}"/>
              </a:ext>
            </a:extLst>
          </p:cNvPr>
          <p:cNvGraphicFramePr>
            <a:graphicFrameLocks noGrp="1"/>
          </p:cNvGraphicFramePr>
          <p:nvPr>
            <p:ph idx="1"/>
            <p:extLst>
              <p:ext uri="{D42A27DB-BD31-4B8C-83A1-F6EECF244321}">
                <p14:modId xmlns:p14="http://schemas.microsoft.com/office/powerpoint/2010/main" val="2959327611"/>
              </p:ext>
            </p:extLst>
          </p:nvPr>
        </p:nvGraphicFramePr>
        <p:xfrm>
          <a:off x="0" y="2955235"/>
          <a:ext cx="3427413" cy="3087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902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7D3A1D-BF6C-96E8-F298-EA88762C0DE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B20F494-4327-94B2-8881-C2A15B9A58EE}"/>
              </a:ext>
              <a:ext uri="{C183D7F6-B498-43B3-948B-1728B52AA6E4}">
                <adec:decorative xmlns:adec="http://schemas.microsoft.com/office/drawing/2017/decorative" val="1"/>
              </a:ext>
            </a:extLst>
          </p:cNvPr>
          <p:cNvPicPr>
            <a:picLocks noChangeAspect="1"/>
          </p:cNvPicPr>
          <p:nvPr/>
        </p:nvPicPr>
        <p:blipFill>
          <a:blip r:embed="rId2"/>
          <a:srcRect t="15730"/>
          <a:stretch>
            <a:fillRect/>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5A133C1E-CB83-47F3-8F35-94C2A7C5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71595B5-52B0-1AE7-D9C2-C62C31B106A2}"/>
              </a:ext>
            </a:extLst>
          </p:cNvPr>
          <p:cNvSpPr>
            <a:spLocks noGrp="1"/>
          </p:cNvSpPr>
          <p:nvPr>
            <p:ph type="title"/>
          </p:nvPr>
        </p:nvSpPr>
        <p:spPr>
          <a:xfrm>
            <a:off x="252919" y="1123837"/>
            <a:ext cx="2947482" cy="1283461"/>
          </a:xfrm>
        </p:spPr>
        <p:txBody>
          <a:bodyPr anchor="b">
            <a:normAutofit/>
          </a:bodyPr>
          <a:lstStyle/>
          <a:p>
            <a:r>
              <a:rPr lang="en-US" sz="2400" b="1"/>
              <a:t>Day-to-Day reality, not just the permit description.</a:t>
            </a:r>
            <a:endParaRPr lang="en-US" sz="2400"/>
          </a:p>
        </p:txBody>
      </p:sp>
      <p:sp>
        <p:nvSpPr>
          <p:cNvPr id="23" name="Rectangle 22">
            <a:extLst>
              <a:ext uri="{FF2B5EF4-FFF2-40B4-BE49-F238E27FC236}">
                <a16:creationId xmlns:a16="http://schemas.microsoft.com/office/drawing/2014/main" id="{289E943A-225D-44B1-B345-D7FDBA43C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4" name="Content Placeholder 2">
            <a:extLst>
              <a:ext uri="{FF2B5EF4-FFF2-40B4-BE49-F238E27FC236}">
                <a16:creationId xmlns:a16="http://schemas.microsoft.com/office/drawing/2014/main" id="{0E19AF2F-E83C-1ED8-CE19-C048B25D8A12}"/>
              </a:ext>
            </a:extLst>
          </p:cNvPr>
          <p:cNvGraphicFramePr>
            <a:graphicFrameLocks noGrp="1"/>
          </p:cNvGraphicFramePr>
          <p:nvPr>
            <p:ph idx="1"/>
            <p:extLst>
              <p:ext uri="{D42A27DB-BD31-4B8C-83A1-F6EECF244321}">
                <p14:modId xmlns:p14="http://schemas.microsoft.com/office/powerpoint/2010/main" val="1956197569"/>
              </p:ext>
            </p:extLst>
          </p:nvPr>
        </p:nvGraphicFramePr>
        <p:xfrm>
          <a:off x="252920" y="2407298"/>
          <a:ext cx="2947482" cy="3498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9295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6B4EC2-CB4D-12F9-7AA6-D8A71A167870}"/>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5B816FC-086B-D321-F3CF-1D4C39B14DA5}"/>
              </a:ext>
            </a:extLst>
          </p:cNvPr>
          <p:cNvSpPr>
            <a:spLocks noGrp="1"/>
          </p:cNvSpPr>
          <p:nvPr>
            <p:ph type="title"/>
          </p:nvPr>
        </p:nvSpPr>
        <p:spPr>
          <a:xfrm>
            <a:off x="554477" y="4599160"/>
            <a:ext cx="11079804" cy="1358020"/>
          </a:xfrm>
        </p:spPr>
        <p:txBody>
          <a:bodyPr anchor="ctr">
            <a:normAutofit/>
          </a:bodyPr>
          <a:lstStyle/>
          <a:p>
            <a:pPr algn="ctr"/>
            <a:r>
              <a:rPr lang="en-US" sz="4400" b="1">
                <a:solidFill>
                  <a:schemeClr val="bg1"/>
                </a:solidFill>
              </a:rPr>
              <a:t>Increased Road &amp; Barge Traffic</a:t>
            </a:r>
            <a:endParaRPr lang="en-US" sz="4400">
              <a:solidFill>
                <a:schemeClr val="bg1"/>
              </a:solidFill>
            </a:endParaRPr>
          </a:p>
        </p:txBody>
      </p:sp>
      <p:graphicFrame>
        <p:nvGraphicFramePr>
          <p:cNvPr id="18" name="Rectangle 1">
            <a:extLst>
              <a:ext uri="{FF2B5EF4-FFF2-40B4-BE49-F238E27FC236}">
                <a16:creationId xmlns:a16="http://schemas.microsoft.com/office/drawing/2014/main" id="{EF7AE60B-EEF5-A472-C09D-202CEDCA9F4C}"/>
              </a:ext>
            </a:extLst>
          </p:cNvPr>
          <p:cNvGraphicFramePr>
            <a:graphicFrameLocks noGrp="1"/>
          </p:cNvGraphicFramePr>
          <p:nvPr>
            <p:ph idx="1"/>
            <p:extLst>
              <p:ext uri="{D42A27DB-BD31-4B8C-83A1-F6EECF244321}">
                <p14:modId xmlns:p14="http://schemas.microsoft.com/office/powerpoint/2010/main" val="2054660788"/>
              </p:ext>
            </p:extLst>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68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5BE3BA-C466-8320-595B-04B3139F8817}"/>
            </a:ext>
          </a:extLst>
        </p:cNvPr>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41B029E-D9DF-EA2D-A986-3BD728DF7E74}"/>
              </a:ext>
              <a:ext uri="{C183D7F6-B498-43B3-948B-1728B52AA6E4}">
                <adec:decorative xmlns:adec="http://schemas.microsoft.com/office/drawing/2017/decorative" val="1"/>
              </a:ext>
            </a:extLst>
          </p:cNvPr>
          <p:cNvPicPr>
            <a:picLocks noChangeAspect="1"/>
          </p:cNvPicPr>
          <p:nvPr/>
        </p:nvPicPr>
        <p:blipFill>
          <a:blip r:embed="rId2"/>
          <a:srcRect t="19996" r="9092" b="18564"/>
          <a:stretch>
            <a:fillRect/>
          </a:stretch>
        </p:blipFill>
        <p:spPr>
          <a:xfrm>
            <a:off x="0" y="0"/>
            <a:ext cx="12188932" cy="6858000"/>
          </a:xfrm>
          <a:prstGeom prst="rect">
            <a:avLst/>
          </a:prstGeom>
        </p:spPr>
      </p:pic>
      <p:sp>
        <p:nvSpPr>
          <p:cNvPr id="72" name="Rectangle 71">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53BC724-86A0-FF24-4BCD-36AABFC5B7E1}"/>
              </a:ext>
            </a:extLst>
          </p:cNvPr>
          <p:cNvSpPr>
            <a:spLocks noGrp="1"/>
          </p:cNvSpPr>
          <p:nvPr>
            <p:ph type="title"/>
          </p:nvPr>
        </p:nvSpPr>
        <p:spPr>
          <a:xfrm>
            <a:off x="7913" y="629566"/>
            <a:ext cx="7060399" cy="1255469"/>
          </a:xfrm>
        </p:spPr>
        <p:txBody>
          <a:bodyPr>
            <a:normAutofit/>
          </a:bodyPr>
          <a:lstStyle/>
          <a:p>
            <a:r>
              <a:rPr lang="en-US" sz="3400" b="1" dirty="0"/>
              <a:t>Risks to LNG Plants During Hurricanes</a:t>
            </a:r>
            <a:endParaRPr lang="en-US" sz="3400" dirty="0"/>
          </a:p>
        </p:txBody>
      </p:sp>
      <p:sp>
        <p:nvSpPr>
          <p:cNvPr id="74" name="Rectangle 73">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8" name="Content Placeholder 4">
            <a:extLst>
              <a:ext uri="{FF2B5EF4-FFF2-40B4-BE49-F238E27FC236}">
                <a16:creationId xmlns:a16="http://schemas.microsoft.com/office/drawing/2014/main" id="{946C564D-9C7D-4AF8-A7A1-DA9132EB84FD}"/>
              </a:ext>
            </a:extLst>
          </p:cNvPr>
          <p:cNvGraphicFramePr>
            <a:graphicFrameLocks noGrp="1"/>
          </p:cNvGraphicFramePr>
          <p:nvPr>
            <p:ph idx="1"/>
            <p:extLst>
              <p:ext uri="{D42A27DB-BD31-4B8C-83A1-F6EECF244321}">
                <p14:modId xmlns:p14="http://schemas.microsoft.com/office/powerpoint/2010/main" val="2072923271"/>
              </p:ext>
            </p:extLst>
          </p:nvPr>
        </p:nvGraphicFramePr>
        <p:xfrm>
          <a:off x="-7912" y="1638300"/>
          <a:ext cx="7068312" cy="4451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0319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AC02FD-BA98-CF98-20C3-1C614DF1B581}"/>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ping and tanks of an industrial factory">
            <a:extLst>
              <a:ext uri="{FF2B5EF4-FFF2-40B4-BE49-F238E27FC236}">
                <a16:creationId xmlns:a16="http://schemas.microsoft.com/office/drawing/2014/main" id="{007C6886-3A6C-7E66-ABCC-5C101EC622F3}"/>
              </a:ext>
            </a:extLst>
          </p:cNvPr>
          <p:cNvPicPr>
            <a:picLocks noChangeAspect="1"/>
          </p:cNvPicPr>
          <p:nvPr/>
        </p:nvPicPr>
        <p:blipFill>
          <a:blip r:embed="rId2"/>
          <a:srcRect t="20866" r="9092" b="10936"/>
          <a:stretch>
            <a:fillRect/>
          </a:stretch>
        </p:blipFill>
        <p:spPr>
          <a:xfrm>
            <a:off x="20" y="1"/>
            <a:ext cx="12188932" cy="6858000"/>
          </a:xfrm>
          <a:prstGeom prst="rect">
            <a:avLst/>
          </a:prstGeom>
        </p:spPr>
      </p:pic>
      <p:sp>
        <p:nvSpPr>
          <p:cNvPr id="24" name="Rectangle 23">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F7534E5-920F-95F9-B8BE-5D3B82B584B2}"/>
              </a:ext>
            </a:extLst>
          </p:cNvPr>
          <p:cNvSpPr>
            <a:spLocks noGrp="1"/>
          </p:cNvSpPr>
          <p:nvPr>
            <p:ph type="title"/>
          </p:nvPr>
        </p:nvSpPr>
        <p:spPr>
          <a:xfrm>
            <a:off x="289248" y="1123837"/>
            <a:ext cx="5218209" cy="1255469"/>
          </a:xfrm>
        </p:spPr>
        <p:txBody>
          <a:bodyPr>
            <a:normAutofit/>
          </a:bodyPr>
          <a:lstStyle/>
          <a:p>
            <a:pPr lvl="0">
              <a:spcBef>
                <a:spcPts val="0"/>
              </a:spcBef>
              <a:buClr>
                <a:srgbClr val="000000"/>
              </a:buClr>
              <a:buSzPts val="3600"/>
            </a:pPr>
            <a:r>
              <a:rPr lang="en-US">
                <a:latin typeface="Calibri"/>
                <a:ea typeface="Calibri"/>
                <a:cs typeface="Calibri"/>
                <a:sym typeface="Calibri"/>
              </a:rPr>
              <a:t>Air Pollution from LNG Processing</a:t>
            </a:r>
          </a:p>
        </p:txBody>
      </p:sp>
      <p:sp>
        <p:nvSpPr>
          <p:cNvPr id="26" name="Rectangle 25">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7" name="Content Placeholder 2">
            <a:extLst>
              <a:ext uri="{FF2B5EF4-FFF2-40B4-BE49-F238E27FC236}">
                <a16:creationId xmlns:a16="http://schemas.microsoft.com/office/drawing/2014/main" id="{1540DB62-DE45-52F7-4D1B-563834B2A192}"/>
              </a:ext>
            </a:extLst>
          </p:cNvPr>
          <p:cNvGraphicFramePr>
            <a:graphicFrameLocks noGrp="1"/>
          </p:cNvGraphicFramePr>
          <p:nvPr>
            <p:ph idx="1"/>
            <p:extLst>
              <p:ext uri="{D42A27DB-BD31-4B8C-83A1-F6EECF244321}">
                <p14:modId xmlns:p14="http://schemas.microsoft.com/office/powerpoint/2010/main" val="2337118255"/>
              </p:ext>
            </p:extLst>
          </p:nvPr>
        </p:nvGraphicFramePr>
        <p:xfrm>
          <a:off x="289248" y="2510395"/>
          <a:ext cx="5218209"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2650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Frame</Template>
  <TotalTime>1631</TotalTime>
  <Words>868</Words>
  <Application>Microsoft Office PowerPoint</Application>
  <PresentationFormat>Widescreen</PresentationFormat>
  <Paragraphs>90</Paragraphs>
  <Slides>16</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Corbel</vt:lpstr>
      <vt:lpstr>Wingdings 2</vt:lpstr>
      <vt:lpstr>Frame</vt:lpstr>
      <vt:lpstr>Welcome  Proposed LNG Facility on Merritt Island:  What Nearby Residents Need to Know </vt:lpstr>
      <vt:lpstr>What is LNG?</vt:lpstr>
      <vt:lpstr>This is NOT Canaveral as the gas company says it is. It’s Merritt Island our home!</vt:lpstr>
      <vt:lpstr>How we got here</vt:lpstr>
      <vt:lpstr>Why Proximity Matters for LNG Facilities</vt:lpstr>
      <vt:lpstr>Day-to-Day reality, not just the permit description.</vt:lpstr>
      <vt:lpstr>Increased Road &amp; Barge Traffic</vt:lpstr>
      <vt:lpstr>Risks to LNG Plants During Hurricanes</vt:lpstr>
      <vt:lpstr>Air Pollution from LNG Processing</vt:lpstr>
      <vt:lpstr>Negative Health Impacts from LNG  In 2024, direct air pollution from LNG export terminals was estimated to cause 60 premature deaths and  $957 Million total health costs per year.  </vt:lpstr>
      <vt:lpstr>LNG Hazards What Can Go Wrong?</vt:lpstr>
      <vt:lpstr>Community  Level Impacts</vt:lpstr>
      <vt:lpstr>What Can you Do</vt:lpstr>
      <vt:lpstr>Guest Speaker</vt:lpstr>
      <vt:lpstr>Guest Speaker</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Collins</dc:creator>
  <cp:lastModifiedBy>Eric Lepp</cp:lastModifiedBy>
  <cp:revision>14</cp:revision>
  <dcterms:created xsi:type="dcterms:W3CDTF">2026-02-16T22:13:03Z</dcterms:created>
  <dcterms:modified xsi:type="dcterms:W3CDTF">2026-02-20T15:45:58Z</dcterms:modified>
</cp:coreProperties>
</file>