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sldIdLst>
    <p:sldId id="257" r:id="rId2"/>
    <p:sldId id="258" r:id="rId3"/>
    <p:sldId id="261" r:id="rId4"/>
    <p:sldId id="259" r:id="rId5"/>
    <p:sldId id="260" r:id="rId6"/>
    <p:sldId id="262" r:id="rId7"/>
    <p:sldId id="266"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A2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viewProps" Target="viewProps.xml" /><Relationship Id="rId5" Type="http://schemas.openxmlformats.org/officeDocument/2006/relationships/slide" Target="slides/slide4.xml" /><Relationship Id="rId1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s>
</file>

<file path=ppt/diagrams/_rels/data2.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svg" /><Relationship Id="rId1" Type="http://schemas.openxmlformats.org/officeDocument/2006/relationships/image" Target="../media/image9.png" /><Relationship Id="rId6" Type="http://schemas.openxmlformats.org/officeDocument/2006/relationships/image" Target="../media/image14.svg" /><Relationship Id="rId5" Type="http://schemas.openxmlformats.org/officeDocument/2006/relationships/image" Target="../media/image13.png" /><Relationship Id="rId4" Type="http://schemas.openxmlformats.org/officeDocument/2006/relationships/image" Target="../media/image12.svg" /></Relationships>
</file>

<file path=ppt/diagrams/_rels/data3.xml.rels><?xml version="1.0" encoding="UTF-8" standalone="yes"?>
<Relationships xmlns="http://schemas.openxmlformats.org/package/2006/relationships"><Relationship Id="rId8" Type="http://schemas.openxmlformats.org/officeDocument/2006/relationships/image" Target="../media/image23.svg" /><Relationship Id="rId3" Type="http://schemas.openxmlformats.org/officeDocument/2006/relationships/image" Target="../media/image18.png" /><Relationship Id="rId7" Type="http://schemas.openxmlformats.org/officeDocument/2006/relationships/image" Target="../media/image22.png" /><Relationship Id="rId2" Type="http://schemas.openxmlformats.org/officeDocument/2006/relationships/image" Target="../media/image17.svg" /><Relationship Id="rId1" Type="http://schemas.openxmlformats.org/officeDocument/2006/relationships/image" Target="../media/image16.png" /><Relationship Id="rId6" Type="http://schemas.openxmlformats.org/officeDocument/2006/relationships/image" Target="../media/image21.svg" /><Relationship Id="rId5" Type="http://schemas.openxmlformats.org/officeDocument/2006/relationships/image" Target="../media/image20.png" /><Relationship Id="rId4" Type="http://schemas.openxmlformats.org/officeDocument/2006/relationships/image" Target="../media/image19.svg" /></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svg" /><Relationship Id="rId1" Type="http://schemas.openxmlformats.org/officeDocument/2006/relationships/image" Target="../media/image9.png" /><Relationship Id="rId6" Type="http://schemas.openxmlformats.org/officeDocument/2006/relationships/image" Target="../media/image14.svg" /><Relationship Id="rId5" Type="http://schemas.openxmlformats.org/officeDocument/2006/relationships/image" Target="../media/image13.png" /><Relationship Id="rId4" Type="http://schemas.openxmlformats.org/officeDocument/2006/relationships/image" Target="../media/image12.svg" /></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 /><Relationship Id="rId3" Type="http://schemas.openxmlformats.org/officeDocument/2006/relationships/image" Target="../media/image18.png" /><Relationship Id="rId7" Type="http://schemas.openxmlformats.org/officeDocument/2006/relationships/image" Target="../media/image22.png" /><Relationship Id="rId2" Type="http://schemas.openxmlformats.org/officeDocument/2006/relationships/image" Target="../media/image17.svg" /><Relationship Id="rId1" Type="http://schemas.openxmlformats.org/officeDocument/2006/relationships/image" Target="../media/image16.png" /><Relationship Id="rId6" Type="http://schemas.openxmlformats.org/officeDocument/2006/relationships/image" Target="../media/image21.svg" /><Relationship Id="rId5" Type="http://schemas.openxmlformats.org/officeDocument/2006/relationships/image" Target="../media/image20.png" /><Relationship Id="rId4" Type="http://schemas.openxmlformats.org/officeDocument/2006/relationships/image" Target="../media/image19.svg" /></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E5FEE1-294A-4ECF-9C71-911C2F105D7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4C51581-67EE-4F81-ABA2-603965FE4711}">
      <dgm:prSet/>
      <dgm:spPr>
        <a:solidFill>
          <a:srgbClr val="00B0F0"/>
        </a:solidFill>
      </dgm:spPr>
      <dgm:t>
        <a:bodyPr/>
        <a:lstStyle/>
        <a:p>
          <a:r>
            <a:rPr lang="en-GB" dirty="0"/>
            <a:t>With the current  housing market, house prices have decreased presenting a good opportunity to purchase.</a:t>
          </a:r>
          <a:endParaRPr lang="en-US" dirty="0"/>
        </a:p>
      </dgm:t>
    </dgm:pt>
    <dgm:pt modelId="{F82ABAA7-B85F-477C-B0A0-090C207B735F}" type="parTrans" cxnId="{8EA2283E-A801-4C07-8157-0A54B1043DD6}">
      <dgm:prSet/>
      <dgm:spPr/>
      <dgm:t>
        <a:bodyPr/>
        <a:lstStyle/>
        <a:p>
          <a:endParaRPr lang="en-US" sz="2800"/>
        </a:p>
      </dgm:t>
    </dgm:pt>
    <dgm:pt modelId="{D474A8CC-7254-4DD8-8306-6FB5D09B96D3}" type="sibTrans" cxnId="{8EA2283E-A801-4C07-8157-0A54B1043DD6}">
      <dgm:prSet/>
      <dgm:spPr/>
      <dgm:t>
        <a:bodyPr/>
        <a:lstStyle/>
        <a:p>
          <a:endParaRPr lang="en-US"/>
        </a:p>
      </dgm:t>
    </dgm:pt>
    <dgm:pt modelId="{2F3FB6A8-D5BB-4CF9-893D-F47717DA2554}">
      <dgm:prSet/>
      <dgm:spPr>
        <a:solidFill>
          <a:srgbClr val="00B0F0"/>
        </a:solidFill>
        <a:ln>
          <a:solidFill>
            <a:schemeClr val="accent1"/>
          </a:solidFill>
        </a:ln>
      </dgm:spPr>
      <dgm:t>
        <a:bodyPr/>
        <a:lstStyle/>
        <a:p>
          <a:r>
            <a:rPr lang="en-GB"/>
            <a:t>Buying below Market value allows us to maximise the ROI on your investment up to 12% as opposed to an average 4-5% offered by high street banks. </a:t>
          </a:r>
          <a:endParaRPr lang="en-US"/>
        </a:p>
      </dgm:t>
    </dgm:pt>
    <dgm:pt modelId="{97E2B561-94AA-4F6C-9551-573896F1EA82}" type="parTrans" cxnId="{F75E869C-50D4-4A5B-9269-82B548163082}">
      <dgm:prSet/>
      <dgm:spPr/>
      <dgm:t>
        <a:bodyPr/>
        <a:lstStyle/>
        <a:p>
          <a:endParaRPr lang="en-US" sz="2800"/>
        </a:p>
      </dgm:t>
    </dgm:pt>
    <dgm:pt modelId="{15F54C38-5F3E-4F07-963F-BB08FF4C37CC}" type="sibTrans" cxnId="{F75E869C-50D4-4A5B-9269-82B548163082}">
      <dgm:prSet/>
      <dgm:spPr/>
      <dgm:t>
        <a:bodyPr/>
        <a:lstStyle/>
        <a:p>
          <a:endParaRPr lang="en-US"/>
        </a:p>
      </dgm:t>
    </dgm:pt>
    <dgm:pt modelId="{1AB6D315-276C-452E-8D6A-2B7F0BA9F28B}">
      <dgm:prSet/>
      <dgm:spPr>
        <a:solidFill>
          <a:srgbClr val="00B0F0"/>
        </a:solidFill>
      </dgm:spPr>
      <dgm:t>
        <a:bodyPr/>
        <a:lstStyle/>
        <a:p>
          <a:r>
            <a:rPr lang="en-GB" dirty="0"/>
            <a:t>Choose exactly how much involvement you want in the project, be included in every step of the process or have minimal involvement allowing you to have free time whilst making a return on your investment.</a:t>
          </a:r>
          <a:endParaRPr lang="en-US" dirty="0"/>
        </a:p>
      </dgm:t>
    </dgm:pt>
    <dgm:pt modelId="{AB292189-6FBC-4C13-B252-EFDA1E2DFDBA}" type="parTrans" cxnId="{9DBD7143-B803-49B4-A166-69E0CAD2DA85}">
      <dgm:prSet/>
      <dgm:spPr/>
      <dgm:t>
        <a:bodyPr/>
        <a:lstStyle/>
        <a:p>
          <a:endParaRPr lang="en-US" sz="2800"/>
        </a:p>
      </dgm:t>
    </dgm:pt>
    <dgm:pt modelId="{0DB8794D-1C59-4DBB-80CA-4B210F95DC14}" type="sibTrans" cxnId="{9DBD7143-B803-49B4-A166-69E0CAD2DA85}">
      <dgm:prSet/>
      <dgm:spPr/>
      <dgm:t>
        <a:bodyPr/>
        <a:lstStyle/>
        <a:p>
          <a:endParaRPr lang="en-US"/>
        </a:p>
      </dgm:t>
    </dgm:pt>
    <dgm:pt modelId="{4E593202-D164-4676-BEE5-0F870E518132}">
      <dgm:prSet/>
      <dgm:spPr>
        <a:solidFill>
          <a:srgbClr val="00B0F0"/>
        </a:solidFill>
      </dgm:spPr>
      <dgm:t>
        <a:bodyPr/>
        <a:lstStyle/>
        <a:p>
          <a:r>
            <a:rPr lang="en-GB"/>
            <a:t>We offer multiple ways to invest to suit. For example we offer: Joint Venture, General Partnerships etc..</a:t>
          </a:r>
          <a:endParaRPr lang="en-US"/>
        </a:p>
      </dgm:t>
    </dgm:pt>
    <dgm:pt modelId="{6CC6E1EC-F934-48E6-8FBD-3DFB612C8A5F}" type="parTrans" cxnId="{76D20D1B-77C9-426F-B590-A5BC1E57A323}">
      <dgm:prSet/>
      <dgm:spPr/>
      <dgm:t>
        <a:bodyPr/>
        <a:lstStyle/>
        <a:p>
          <a:endParaRPr lang="en-US" sz="2800"/>
        </a:p>
      </dgm:t>
    </dgm:pt>
    <dgm:pt modelId="{4317AEB1-3AAA-4DC6-98BA-8BDC2344945D}" type="sibTrans" cxnId="{76D20D1B-77C9-426F-B590-A5BC1E57A323}">
      <dgm:prSet/>
      <dgm:spPr/>
      <dgm:t>
        <a:bodyPr/>
        <a:lstStyle/>
        <a:p>
          <a:endParaRPr lang="en-US"/>
        </a:p>
      </dgm:t>
    </dgm:pt>
    <dgm:pt modelId="{98999350-692A-4294-B23D-FB5C9AE79C27}">
      <dgm:prSet/>
      <dgm:spPr>
        <a:solidFill>
          <a:srgbClr val="00B0F0"/>
        </a:solidFill>
      </dgm:spPr>
      <dgm:t>
        <a:bodyPr/>
        <a:lstStyle/>
        <a:p>
          <a:r>
            <a:rPr lang="en-GB"/>
            <a:t>Investing in property with Elite will also allow for capital gains relief which we offer full advice via our accountant. </a:t>
          </a:r>
          <a:endParaRPr lang="en-US"/>
        </a:p>
      </dgm:t>
    </dgm:pt>
    <dgm:pt modelId="{B1284D77-F7EA-4A49-A959-39700AB06D24}" type="parTrans" cxnId="{19FA6973-FECD-45B5-8589-D40977BAE202}">
      <dgm:prSet/>
      <dgm:spPr/>
      <dgm:t>
        <a:bodyPr/>
        <a:lstStyle/>
        <a:p>
          <a:endParaRPr lang="en-US" sz="2800"/>
        </a:p>
      </dgm:t>
    </dgm:pt>
    <dgm:pt modelId="{749EA3C8-0EC9-41D0-9D3F-60A63A1B91B8}" type="sibTrans" cxnId="{19FA6973-FECD-45B5-8589-D40977BAE202}">
      <dgm:prSet/>
      <dgm:spPr/>
      <dgm:t>
        <a:bodyPr/>
        <a:lstStyle/>
        <a:p>
          <a:endParaRPr lang="en-US"/>
        </a:p>
      </dgm:t>
    </dgm:pt>
    <dgm:pt modelId="{18DAF1AC-FD50-4F27-972A-80DAC7A5BB51}" type="pres">
      <dgm:prSet presAssocID="{83E5FEE1-294A-4ECF-9C71-911C2F105D7F}" presName="diagram" presStyleCnt="0">
        <dgm:presLayoutVars>
          <dgm:dir/>
          <dgm:resizeHandles val="exact"/>
        </dgm:presLayoutVars>
      </dgm:prSet>
      <dgm:spPr/>
    </dgm:pt>
    <dgm:pt modelId="{B7694A81-D048-4194-A44B-182DB71CC0FD}" type="pres">
      <dgm:prSet presAssocID="{34C51581-67EE-4F81-ABA2-603965FE4711}" presName="node" presStyleLbl="node1" presStyleIdx="0" presStyleCnt="5">
        <dgm:presLayoutVars>
          <dgm:bulletEnabled val="1"/>
        </dgm:presLayoutVars>
      </dgm:prSet>
      <dgm:spPr/>
    </dgm:pt>
    <dgm:pt modelId="{FD19C385-1560-44F8-A454-BA4B369A0E3E}" type="pres">
      <dgm:prSet presAssocID="{D474A8CC-7254-4DD8-8306-6FB5D09B96D3}" presName="sibTrans" presStyleCnt="0"/>
      <dgm:spPr/>
    </dgm:pt>
    <dgm:pt modelId="{C7791001-77F0-4AAB-9BA5-82368A7CE443}" type="pres">
      <dgm:prSet presAssocID="{2F3FB6A8-D5BB-4CF9-893D-F47717DA2554}" presName="node" presStyleLbl="node1" presStyleIdx="1" presStyleCnt="5">
        <dgm:presLayoutVars>
          <dgm:bulletEnabled val="1"/>
        </dgm:presLayoutVars>
      </dgm:prSet>
      <dgm:spPr/>
    </dgm:pt>
    <dgm:pt modelId="{F6149404-6549-4353-905D-C7FDD4815B82}" type="pres">
      <dgm:prSet presAssocID="{15F54C38-5F3E-4F07-963F-BB08FF4C37CC}" presName="sibTrans" presStyleCnt="0"/>
      <dgm:spPr/>
    </dgm:pt>
    <dgm:pt modelId="{B3496E63-E1B1-406E-9FE5-637ED8446F0F}" type="pres">
      <dgm:prSet presAssocID="{1AB6D315-276C-452E-8D6A-2B7F0BA9F28B}" presName="node" presStyleLbl="node1" presStyleIdx="2" presStyleCnt="5">
        <dgm:presLayoutVars>
          <dgm:bulletEnabled val="1"/>
        </dgm:presLayoutVars>
      </dgm:prSet>
      <dgm:spPr/>
    </dgm:pt>
    <dgm:pt modelId="{5065D9A8-2AF6-4213-98AA-FDE920703AFF}" type="pres">
      <dgm:prSet presAssocID="{0DB8794D-1C59-4DBB-80CA-4B210F95DC14}" presName="sibTrans" presStyleCnt="0"/>
      <dgm:spPr/>
    </dgm:pt>
    <dgm:pt modelId="{6D6A7056-C5B6-402C-9151-927DAC64A06B}" type="pres">
      <dgm:prSet presAssocID="{4E593202-D164-4676-BEE5-0F870E518132}" presName="node" presStyleLbl="node1" presStyleIdx="3" presStyleCnt="5">
        <dgm:presLayoutVars>
          <dgm:bulletEnabled val="1"/>
        </dgm:presLayoutVars>
      </dgm:prSet>
      <dgm:spPr/>
    </dgm:pt>
    <dgm:pt modelId="{0AE12902-198C-4350-9D7C-96F3FD99D652}" type="pres">
      <dgm:prSet presAssocID="{4317AEB1-3AAA-4DC6-98BA-8BDC2344945D}" presName="sibTrans" presStyleCnt="0"/>
      <dgm:spPr/>
    </dgm:pt>
    <dgm:pt modelId="{4E181110-C383-4B19-A972-A2CCE4CD7C1D}" type="pres">
      <dgm:prSet presAssocID="{98999350-692A-4294-B23D-FB5C9AE79C27}" presName="node" presStyleLbl="node1" presStyleIdx="4" presStyleCnt="5">
        <dgm:presLayoutVars>
          <dgm:bulletEnabled val="1"/>
        </dgm:presLayoutVars>
      </dgm:prSet>
      <dgm:spPr/>
    </dgm:pt>
  </dgm:ptLst>
  <dgm:cxnLst>
    <dgm:cxn modelId="{B872D305-024C-4A0F-963A-46DA02AB3E2B}" type="presOf" srcId="{34C51581-67EE-4F81-ABA2-603965FE4711}" destId="{B7694A81-D048-4194-A44B-182DB71CC0FD}" srcOrd="0" destOrd="0" presId="urn:microsoft.com/office/officeart/2005/8/layout/default"/>
    <dgm:cxn modelId="{76D20D1B-77C9-426F-B590-A5BC1E57A323}" srcId="{83E5FEE1-294A-4ECF-9C71-911C2F105D7F}" destId="{4E593202-D164-4676-BEE5-0F870E518132}" srcOrd="3" destOrd="0" parTransId="{6CC6E1EC-F934-48E6-8FBD-3DFB612C8A5F}" sibTransId="{4317AEB1-3AAA-4DC6-98BA-8BDC2344945D}"/>
    <dgm:cxn modelId="{8EA2283E-A801-4C07-8157-0A54B1043DD6}" srcId="{83E5FEE1-294A-4ECF-9C71-911C2F105D7F}" destId="{34C51581-67EE-4F81-ABA2-603965FE4711}" srcOrd="0" destOrd="0" parTransId="{F82ABAA7-B85F-477C-B0A0-090C207B735F}" sibTransId="{D474A8CC-7254-4DD8-8306-6FB5D09B96D3}"/>
    <dgm:cxn modelId="{8927995C-9897-4386-8DBE-D040F72E9D8D}" type="presOf" srcId="{4E593202-D164-4676-BEE5-0F870E518132}" destId="{6D6A7056-C5B6-402C-9151-927DAC64A06B}" srcOrd="0" destOrd="0" presId="urn:microsoft.com/office/officeart/2005/8/layout/default"/>
    <dgm:cxn modelId="{9DBD7143-B803-49B4-A166-69E0CAD2DA85}" srcId="{83E5FEE1-294A-4ECF-9C71-911C2F105D7F}" destId="{1AB6D315-276C-452E-8D6A-2B7F0BA9F28B}" srcOrd="2" destOrd="0" parTransId="{AB292189-6FBC-4C13-B252-EFDA1E2DFDBA}" sibTransId="{0DB8794D-1C59-4DBB-80CA-4B210F95DC14}"/>
    <dgm:cxn modelId="{58FF1A49-A7DA-4E4D-BDAB-4DA326D37269}" type="presOf" srcId="{83E5FEE1-294A-4ECF-9C71-911C2F105D7F}" destId="{18DAF1AC-FD50-4F27-972A-80DAC7A5BB51}" srcOrd="0" destOrd="0" presId="urn:microsoft.com/office/officeart/2005/8/layout/default"/>
    <dgm:cxn modelId="{6A00CC50-F3ED-4C6C-9D1B-707730196F2E}" type="presOf" srcId="{98999350-692A-4294-B23D-FB5C9AE79C27}" destId="{4E181110-C383-4B19-A972-A2CCE4CD7C1D}" srcOrd="0" destOrd="0" presId="urn:microsoft.com/office/officeart/2005/8/layout/default"/>
    <dgm:cxn modelId="{19FA6973-FECD-45B5-8589-D40977BAE202}" srcId="{83E5FEE1-294A-4ECF-9C71-911C2F105D7F}" destId="{98999350-692A-4294-B23D-FB5C9AE79C27}" srcOrd="4" destOrd="0" parTransId="{B1284D77-F7EA-4A49-A959-39700AB06D24}" sibTransId="{749EA3C8-0EC9-41D0-9D3F-60A63A1B91B8}"/>
    <dgm:cxn modelId="{F75E869C-50D4-4A5B-9269-82B548163082}" srcId="{83E5FEE1-294A-4ECF-9C71-911C2F105D7F}" destId="{2F3FB6A8-D5BB-4CF9-893D-F47717DA2554}" srcOrd="1" destOrd="0" parTransId="{97E2B561-94AA-4F6C-9551-573896F1EA82}" sibTransId="{15F54C38-5F3E-4F07-963F-BB08FF4C37CC}"/>
    <dgm:cxn modelId="{AD202BAE-B64E-425F-9A5C-D5C26483DDD7}" type="presOf" srcId="{1AB6D315-276C-452E-8D6A-2B7F0BA9F28B}" destId="{B3496E63-E1B1-406E-9FE5-637ED8446F0F}" srcOrd="0" destOrd="0" presId="urn:microsoft.com/office/officeart/2005/8/layout/default"/>
    <dgm:cxn modelId="{F59C42C7-4980-440B-AF51-2C33542426A6}" type="presOf" srcId="{2F3FB6A8-D5BB-4CF9-893D-F47717DA2554}" destId="{C7791001-77F0-4AAB-9BA5-82368A7CE443}" srcOrd="0" destOrd="0" presId="urn:microsoft.com/office/officeart/2005/8/layout/default"/>
    <dgm:cxn modelId="{EC32105E-B777-4B66-90AC-06126E0EFED2}" type="presParOf" srcId="{18DAF1AC-FD50-4F27-972A-80DAC7A5BB51}" destId="{B7694A81-D048-4194-A44B-182DB71CC0FD}" srcOrd="0" destOrd="0" presId="urn:microsoft.com/office/officeart/2005/8/layout/default"/>
    <dgm:cxn modelId="{FC72EF28-C063-42AC-9EF5-62F6B2C19265}" type="presParOf" srcId="{18DAF1AC-FD50-4F27-972A-80DAC7A5BB51}" destId="{FD19C385-1560-44F8-A454-BA4B369A0E3E}" srcOrd="1" destOrd="0" presId="urn:microsoft.com/office/officeart/2005/8/layout/default"/>
    <dgm:cxn modelId="{8221E73F-4693-4EED-A669-02C7CDFBB9F3}" type="presParOf" srcId="{18DAF1AC-FD50-4F27-972A-80DAC7A5BB51}" destId="{C7791001-77F0-4AAB-9BA5-82368A7CE443}" srcOrd="2" destOrd="0" presId="urn:microsoft.com/office/officeart/2005/8/layout/default"/>
    <dgm:cxn modelId="{3ADD857A-15CB-467E-8206-724909B1E882}" type="presParOf" srcId="{18DAF1AC-FD50-4F27-972A-80DAC7A5BB51}" destId="{F6149404-6549-4353-905D-C7FDD4815B82}" srcOrd="3" destOrd="0" presId="urn:microsoft.com/office/officeart/2005/8/layout/default"/>
    <dgm:cxn modelId="{E5C1F268-89AD-4C6F-8795-F74C4BBBD0A4}" type="presParOf" srcId="{18DAF1AC-FD50-4F27-972A-80DAC7A5BB51}" destId="{B3496E63-E1B1-406E-9FE5-637ED8446F0F}" srcOrd="4" destOrd="0" presId="urn:microsoft.com/office/officeart/2005/8/layout/default"/>
    <dgm:cxn modelId="{7A845D89-95DF-4543-8526-9E4F181A6DDC}" type="presParOf" srcId="{18DAF1AC-FD50-4F27-972A-80DAC7A5BB51}" destId="{5065D9A8-2AF6-4213-98AA-FDE920703AFF}" srcOrd="5" destOrd="0" presId="urn:microsoft.com/office/officeart/2005/8/layout/default"/>
    <dgm:cxn modelId="{5B09C6CC-E54C-4546-811E-487137A0BAD8}" type="presParOf" srcId="{18DAF1AC-FD50-4F27-972A-80DAC7A5BB51}" destId="{6D6A7056-C5B6-402C-9151-927DAC64A06B}" srcOrd="6" destOrd="0" presId="urn:microsoft.com/office/officeart/2005/8/layout/default"/>
    <dgm:cxn modelId="{23C2EA72-9CA1-404E-86D5-FB27B2174CF2}" type="presParOf" srcId="{18DAF1AC-FD50-4F27-972A-80DAC7A5BB51}" destId="{0AE12902-198C-4350-9D7C-96F3FD99D652}" srcOrd="7" destOrd="0" presId="urn:microsoft.com/office/officeart/2005/8/layout/default"/>
    <dgm:cxn modelId="{BA18941C-7B98-4AC9-AAF4-10E270BA9ACB}" type="presParOf" srcId="{18DAF1AC-FD50-4F27-972A-80DAC7A5BB51}" destId="{4E181110-C383-4B19-A972-A2CCE4CD7C1D}"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B69501-A7D1-4BCB-858C-CFF488FF94ED}"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62128651-769B-466E-9CE7-B4CF28E9DE48}">
      <dgm:prSet/>
      <dgm:spPr/>
      <dgm:t>
        <a:bodyPr/>
        <a:lstStyle/>
        <a:p>
          <a:pPr>
            <a:lnSpc>
              <a:spcPct val="100000"/>
            </a:lnSpc>
          </a:pPr>
          <a:r>
            <a:rPr lang="en-GB" b="1" dirty="0"/>
            <a:t>HMO – Housing of Multiple Occupancy </a:t>
          </a:r>
          <a:r>
            <a:rPr lang="en-GB" dirty="0"/>
            <a:t>Creating an HMO is a straightforward conversion of a 3-4 bedroom property housing none related occupants. There is minimal spend on converting the properties into viable HMO’s in most cases and a potential to generate high income from this. </a:t>
          </a:r>
          <a:endParaRPr lang="en-US" dirty="0"/>
        </a:p>
      </dgm:t>
    </dgm:pt>
    <dgm:pt modelId="{25DEC238-2176-464C-99C5-0D10AAB68F63}" type="parTrans" cxnId="{A1CADADF-71D8-42E1-A994-A9FFF457024B}">
      <dgm:prSet/>
      <dgm:spPr/>
      <dgm:t>
        <a:bodyPr/>
        <a:lstStyle/>
        <a:p>
          <a:endParaRPr lang="en-US"/>
        </a:p>
      </dgm:t>
    </dgm:pt>
    <dgm:pt modelId="{FBC4EC13-89AE-4A1B-8A33-4F8017BB79F7}" type="sibTrans" cxnId="{A1CADADF-71D8-42E1-A994-A9FFF457024B}">
      <dgm:prSet/>
      <dgm:spPr/>
      <dgm:t>
        <a:bodyPr/>
        <a:lstStyle/>
        <a:p>
          <a:endParaRPr lang="en-US"/>
        </a:p>
      </dgm:t>
    </dgm:pt>
    <dgm:pt modelId="{ADBD8E89-6A03-47B9-8A63-7B11B05B87CC}">
      <dgm:prSet/>
      <dgm:spPr/>
      <dgm:t>
        <a:bodyPr/>
        <a:lstStyle/>
        <a:p>
          <a:pPr>
            <a:lnSpc>
              <a:spcPct val="100000"/>
            </a:lnSpc>
          </a:pPr>
          <a:r>
            <a:rPr lang="en-GB" b="1" dirty="0"/>
            <a:t>BUY TO LET </a:t>
          </a:r>
          <a:r>
            <a:rPr lang="en-GB" dirty="0"/>
            <a:t>– </a:t>
          </a:r>
        </a:p>
        <a:p>
          <a:pPr>
            <a:lnSpc>
              <a:spcPct val="100000"/>
            </a:lnSpc>
          </a:pPr>
          <a:r>
            <a:rPr lang="en-GB" dirty="0" err="1"/>
            <a:t>Aquiring</a:t>
          </a:r>
          <a:r>
            <a:rPr lang="en-GB" dirty="0"/>
            <a:t> properties below market value(BMV), that require a light or full renovation. This enables us to maximise on the valuation. Once the property has been renovated, it will then be put onto the open market to rent. The property will be refinanced and exited as a BTL, enabling our investors to have a healthy and forecasted return on their investment </a:t>
          </a:r>
          <a:endParaRPr lang="en-US" dirty="0"/>
        </a:p>
      </dgm:t>
    </dgm:pt>
    <dgm:pt modelId="{ADCACEC0-1925-46D9-9B8B-FDE28F6BB05B}" type="parTrans" cxnId="{3CCA665C-D02E-47A2-B252-EFF07ECCEEBA}">
      <dgm:prSet/>
      <dgm:spPr/>
      <dgm:t>
        <a:bodyPr/>
        <a:lstStyle/>
        <a:p>
          <a:endParaRPr lang="en-US"/>
        </a:p>
      </dgm:t>
    </dgm:pt>
    <dgm:pt modelId="{24DF07B8-4301-4F38-A3E0-3C5358EA0411}" type="sibTrans" cxnId="{3CCA665C-D02E-47A2-B252-EFF07ECCEEBA}">
      <dgm:prSet/>
      <dgm:spPr/>
      <dgm:t>
        <a:bodyPr/>
        <a:lstStyle/>
        <a:p>
          <a:endParaRPr lang="en-US"/>
        </a:p>
      </dgm:t>
    </dgm:pt>
    <dgm:pt modelId="{6932AB41-C50B-44B7-91CE-CFB3EA6BF41A}">
      <dgm:prSet/>
      <dgm:spPr/>
      <dgm:t>
        <a:bodyPr/>
        <a:lstStyle/>
        <a:p>
          <a:pPr>
            <a:lnSpc>
              <a:spcPct val="100000"/>
            </a:lnSpc>
          </a:pPr>
          <a:r>
            <a:rPr lang="en-GB" b="1" dirty="0"/>
            <a:t>BUY TO SELL –</a:t>
          </a:r>
        </a:p>
        <a:p>
          <a:pPr>
            <a:lnSpc>
              <a:spcPct val="100000"/>
            </a:lnSpc>
          </a:pPr>
          <a:r>
            <a:rPr lang="en-GB" dirty="0" err="1"/>
            <a:t>Aquiring</a:t>
          </a:r>
          <a:r>
            <a:rPr lang="en-GB" dirty="0"/>
            <a:t> properties below market value(BMV), that require a light or full renovation. Having high </a:t>
          </a:r>
          <a:r>
            <a:rPr lang="en-GB" dirty="0" err="1"/>
            <a:t>stardards</a:t>
          </a:r>
          <a:r>
            <a:rPr lang="en-GB" dirty="0"/>
            <a:t> on all of our renovations enables us to maximise on the valuation, generating a healthy return for our investors. Once renovated the exit plan will be to sell on the open market</a:t>
          </a:r>
          <a:endParaRPr lang="en-US" dirty="0"/>
        </a:p>
      </dgm:t>
    </dgm:pt>
    <dgm:pt modelId="{5E2B0448-D6AF-4E13-A607-96EA94C7F3F7}" type="parTrans" cxnId="{47CA6FE1-2C6D-43C6-87CC-E5382DFC7155}">
      <dgm:prSet/>
      <dgm:spPr/>
      <dgm:t>
        <a:bodyPr/>
        <a:lstStyle/>
        <a:p>
          <a:endParaRPr lang="en-US"/>
        </a:p>
      </dgm:t>
    </dgm:pt>
    <dgm:pt modelId="{B0896473-724E-4D40-8F61-0CB6279BCA0F}" type="sibTrans" cxnId="{47CA6FE1-2C6D-43C6-87CC-E5382DFC7155}">
      <dgm:prSet/>
      <dgm:spPr/>
      <dgm:t>
        <a:bodyPr/>
        <a:lstStyle/>
        <a:p>
          <a:endParaRPr lang="en-US"/>
        </a:p>
      </dgm:t>
    </dgm:pt>
    <dgm:pt modelId="{2340E903-CF4C-447A-A742-11BCBFF40978}" type="pres">
      <dgm:prSet presAssocID="{50B69501-A7D1-4BCB-858C-CFF488FF94ED}" presName="root" presStyleCnt="0">
        <dgm:presLayoutVars>
          <dgm:dir/>
          <dgm:resizeHandles val="exact"/>
        </dgm:presLayoutVars>
      </dgm:prSet>
      <dgm:spPr/>
    </dgm:pt>
    <dgm:pt modelId="{79C48930-9C0E-4416-BD62-0427F73C5E9B}" type="pres">
      <dgm:prSet presAssocID="{62128651-769B-466E-9CE7-B4CF28E9DE48}" presName="compNode" presStyleCnt="0"/>
      <dgm:spPr/>
    </dgm:pt>
    <dgm:pt modelId="{3AD6F974-90A8-4DE0-882D-D1E401E7AAC7}" type="pres">
      <dgm:prSet presAssocID="{62128651-769B-466E-9CE7-B4CF28E9DE48}" presName="bgRect" presStyleLbl="bgShp" presStyleIdx="0" presStyleCnt="3"/>
      <dgm:spPr/>
    </dgm:pt>
    <dgm:pt modelId="{ACBE5C67-3191-4486-9AEE-75EDB804C32D}" type="pres">
      <dgm:prSet presAssocID="{62128651-769B-466E-9CE7-B4CF28E9DE4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use"/>
        </a:ext>
      </dgm:extLst>
    </dgm:pt>
    <dgm:pt modelId="{18C4B579-A631-4F26-A992-0FEDE217631C}" type="pres">
      <dgm:prSet presAssocID="{62128651-769B-466E-9CE7-B4CF28E9DE48}" presName="spaceRect" presStyleCnt="0"/>
      <dgm:spPr/>
    </dgm:pt>
    <dgm:pt modelId="{9D12F2B0-493D-462D-8284-519E06D49C2F}" type="pres">
      <dgm:prSet presAssocID="{62128651-769B-466E-9CE7-B4CF28E9DE48}" presName="parTx" presStyleLbl="revTx" presStyleIdx="0" presStyleCnt="3">
        <dgm:presLayoutVars>
          <dgm:chMax val="0"/>
          <dgm:chPref val="0"/>
        </dgm:presLayoutVars>
      </dgm:prSet>
      <dgm:spPr/>
    </dgm:pt>
    <dgm:pt modelId="{9D9CD1FF-12AA-4E3E-A044-4A27E3D5A787}" type="pres">
      <dgm:prSet presAssocID="{FBC4EC13-89AE-4A1B-8A33-4F8017BB79F7}" presName="sibTrans" presStyleCnt="0"/>
      <dgm:spPr/>
    </dgm:pt>
    <dgm:pt modelId="{B51BF89B-6749-4089-BDCF-2F8E295D7D87}" type="pres">
      <dgm:prSet presAssocID="{ADBD8E89-6A03-47B9-8A63-7B11B05B87CC}" presName="compNode" presStyleCnt="0"/>
      <dgm:spPr/>
    </dgm:pt>
    <dgm:pt modelId="{D10062D1-9B87-45D3-A5EC-421122552195}" type="pres">
      <dgm:prSet presAssocID="{ADBD8E89-6A03-47B9-8A63-7B11B05B87CC}" presName="bgRect" presStyleLbl="bgShp" presStyleIdx="1" presStyleCnt="3"/>
      <dgm:spPr/>
    </dgm:pt>
    <dgm:pt modelId="{10E5C2DA-06ED-45D5-B47C-4FA83C8D0063}" type="pres">
      <dgm:prSet presAssocID="{ADBD8E89-6A03-47B9-8A63-7B11B05B87C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hopping basket"/>
        </a:ext>
      </dgm:extLst>
    </dgm:pt>
    <dgm:pt modelId="{DBDAA83C-CF66-465C-8EF5-45C422E61E18}" type="pres">
      <dgm:prSet presAssocID="{ADBD8E89-6A03-47B9-8A63-7B11B05B87CC}" presName="spaceRect" presStyleCnt="0"/>
      <dgm:spPr/>
    </dgm:pt>
    <dgm:pt modelId="{79C27808-80E5-4E89-8D5A-391E2D753BC6}" type="pres">
      <dgm:prSet presAssocID="{ADBD8E89-6A03-47B9-8A63-7B11B05B87CC}" presName="parTx" presStyleLbl="revTx" presStyleIdx="1" presStyleCnt="3">
        <dgm:presLayoutVars>
          <dgm:chMax val="0"/>
          <dgm:chPref val="0"/>
        </dgm:presLayoutVars>
      </dgm:prSet>
      <dgm:spPr/>
    </dgm:pt>
    <dgm:pt modelId="{175AF88E-92E2-4C88-BBA7-C7DB4A305C74}" type="pres">
      <dgm:prSet presAssocID="{24DF07B8-4301-4F38-A3E0-3C5358EA0411}" presName="sibTrans" presStyleCnt="0"/>
      <dgm:spPr/>
    </dgm:pt>
    <dgm:pt modelId="{6AD304A7-F9CA-491D-8495-47076CBCE3FF}" type="pres">
      <dgm:prSet presAssocID="{6932AB41-C50B-44B7-91CE-CFB3EA6BF41A}" presName="compNode" presStyleCnt="0"/>
      <dgm:spPr/>
    </dgm:pt>
    <dgm:pt modelId="{B94B744A-C09F-4879-8092-EB0F1BF0B439}" type="pres">
      <dgm:prSet presAssocID="{6932AB41-C50B-44B7-91CE-CFB3EA6BF41A}" presName="bgRect" presStyleLbl="bgShp" presStyleIdx="2" presStyleCnt="3"/>
      <dgm:spPr/>
    </dgm:pt>
    <dgm:pt modelId="{1B9F4E92-77BD-4CF9-B435-7E892F151FE9}" type="pres">
      <dgm:prSet presAssocID="{6932AB41-C50B-44B7-91CE-CFB3EA6BF4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lldozer"/>
        </a:ext>
      </dgm:extLst>
    </dgm:pt>
    <dgm:pt modelId="{C91BF284-29FE-4DA1-AAAD-DDF976B21061}" type="pres">
      <dgm:prSet presAssocID="{6932AB41-C50B-44B7-91CE-CFB3EA6BF41A}" presName="spaceRect" presStyleCnt="0"/>
      <dgm:spPr/>
    </dgm:pt>
    <dgm:pt modelId="{81522175-F5C1-41D2-9857-C36D9CB0E186}" type="pres">
      <dgm:prSet presAssocID="{6932AB41-C50B-44B7-91CE-CFB3EA6BF41A}" presName="parTx" presStyleLbl="revTx" presStyleIdx="2" presStyleCnt="3">
        <dgm:presLayoutVars>
          <dgm:chMax val="0"/>
          <dgm:chPref val="0"/>
        </dgm:presLayoutVars>
      </dgm:prSet>
      <dgm:spPr/>
    </dgm:pt>
  </dgm:ptLst>
  <dgm:cxnLst>
    <dgm:cxn modelId="{3CCA665C-D02E-47A2-B252-EFF07ECCEEBA}" srcId="{50B69501-A7D1-4BCB-858C-CFF488FF94ED}" destId="{ADBD8E89-6A03-47B9-8A63-7B11B05B87CC}" srcOrd="1" destOrd="0" parTransId="{ADCACEC0-1925-46D9-9B8B-FDE28F6BB05B}" sibTransId="{24DF07B8-4301-4F38-A3E0-3C5358EA0411}"/>
    <dgm:cxn modelId="{D1B25654-50FD-49AE-AC56-FAA71485615E}" type="presOf" srcId="{62128651-769B-466E-9CE7-B4CF28E9DE48}" destId="{9D12F2B0-493D-462D-8284-519E06D49C2F}" srcOrd="0" destOrd="0" presId="urn:microsoft.com/office/officeart/2018/2/layout/IconVerticalSolidList"/>
    <dgm:cxn modelId="{81861D96-1A77-49CE-8F5D-553081CABAE8}" type="presOf" srcId="{ADBD8E89-6A03-47B9-8A63-7B11B05B87CC}" destId="{79C27808-80E5-4E89-8D5A-391E2D753BC6}" srcOrd="0" destOrd="0" presId="urn:microsoft.com/office/officeart/2018/2/layout/IconVerticalSolidList"/>
    <dgm:cxn modelId="{4232D5CA-D89E-4A77-9D8D-B0980635E872}" type="presOf" srcId="{50B69501-A7D1-4BCB-858C-CFF488FF94ED}" destId="{2340E903-CF4C-447A-A742-11BCBFF40978}" srcOrd="0" destOrd="0" presId="urn:microsoft.com/office/officeart/2018/2/layout/IconVerticalSolidList"/>
    <dgm:cxn modelId="{A1CADADF-71D8-42E1-A994-A9FFF457024B}" srcId="{50B69501-A7D1-4BCB-858C-CFF488FF94ED}" destId="{62128651-769B-466E-9CE7-B4CF28E9DE48}" srcOrd="0" destOrd="0" parTransId="{25DEC238-2176-464C-99C5-0D10AAB68F63}" sibTransId="{FBC4EC13-89AE-4A1B-8A33-4F8017BB79F7}"/>
    <dgm:cxn modelId="{47CA6FE1-2C6D-43C6-87CC-E5382DFC7155}" srcId="{50B69501-A7D1-4BCB-858C-CFF488FF94ED}" destId="{6932AB41-C50B-44B7-91CE-CFB3EA6BF41A}" srcOrd="2" destOrd="0" parTransId="{5E2B0448-D6AF-4E13-A607-96EA94C7F3F7}" sibTransId="{B0896473-724E-4D40-8F61-0CB6279BCA0F}"/>
    <dgm:cxn modelId="{33F4C3F1-BDE0-49B5-89C5-3E472FFF8B54}" type="presOf" srcId="{6932AB41-C50B-44B7-91CE-CFB3EA6BF41A}" destId="{81522175-F5C1-41D2-9857-C36D9CB0E186}" srcOrd="0" destOrd="0" presId="urn:microsoft.com/office/officeart/2018/2/layout/IconVerticalSolidList"/>
    <dgm:cxn modelId="{517C1C81-9977-4D50-BEC8-58548E28DC5A}" type="presParOf" srcId="{2340E903-CF4C-447A-A742-11BCBFF40978}" destId="{79C48930-9C0E-4416-BD62-0427F73C5E9B}" srcOrd="0" destOrd="0" presId="urn:microsoft.com/office/officeart/2018/2/layout/IconVerticalSolidList"/>
    <dgm:cxn modelId="{74CCB534-570A-4F8D-A3E7-F338B5B54D2B}" type="presParOf" srcId="{79C48930-9C0E-4416-BD62-0427F73C5E9B}" destId="{3AD6F974-90A8-4DE0-882D-D1E401E7AAC7}" srcOrd="0" destOrd="0" presId="urn:microsoft.com/office/officeart/2018/2/layout/IconVerticalSolidList"/>
    <dgm:cxn modelId="{DE47E1B2-6183-4CF5-A6EB-3D8A059222D2}" type="presParOf" srcId="{79C48930-9C0E-4416-BD62-0427F73C5E9B}" destId="{ACBE5C67-3191-4486-9AEE-75EDB804C32D}" srcOrd="1" destOrd="0" presId="urn:microsoft.com/office/officeart/2018/2/layout/IconVerticalSolidList"/>
    <dgm:cxn modelId="{74FFE6C8-62AB-4211-A718-B600BD33890D}" type="presParOf" srcId="{79C48930-9C0E-4416-BD62-0427F73C5E9B}" destId="{18C4B579-A631-4F26-A992-0FEDE217631C}" srcOrd="2" destOrd="0" presId="urn:microsoft.com/office/officeart/2018/2/layout/IconVerticalSolidList"/>
    <dgm:cxn modelId="{90C14CA9-14A0-4A9D-8BB4-8F8F47B4DC35}" type="presParOf" srcId="{79C48930-9C0E-4416-BD62-0427F73C5E9B}" destId="{9D12F2B0-493D-462D-8284-519E06D49C2F}" srcOrd="3" destOrd="0" presId="urn:microsoft.com/office/officeart/2018/2/layout/IconVerticalSolidList"/>
    <dgm:cxn modelId="{2BB80AE3-D615-4215-B3FB-B31428DF1CA4}" type="presParOf" srcId="{2340E903-CF4C-447A-A742-11BCBFF40978}" destId="{9D9CD1FF-12AA-4E3E-A044-4A27E3D5A787}" srcOrd="1" destOrd="0" presId="urn:microsoft.com/office/officeart/2018/2/layout/IconVerticalSolidList"/>
    <dgm:cxn modelId="{9695C14A-7855-485A-94D0-DBE06755802F}" type="presParOf" srcId="{2340E903-CF4C-447A-A742-11BCBFF40978}" destId="{B51BF89B-6749-4089-BDCF-2F8E295D7D87}" srcOrd="2" destOrd="0" presId="urn:microsoft.com/office/officeart/2018/2/layout/IconVerticalSolidList"/>
    <dgm:cxn modelId="{2F78B595-16DB-428F-8F46-69FB743A89F0}" type="presParOf" srcId="{B51BF89B-6749-4089-BDCF-2F8E295D7D87}" destId="{D10062D1-9B87-45D3-A5EC-421122552195}" srcOrd="0" destOrd="0" presId="urn:microsoft.com/office/officeart/2018/2/layout/IconVerticalSolidList"/>
    <dgm:cxn modelId="{AD9063D2-0EA1-4584-B468-5970ADE5FE54}" type="presParOf" srcId="{B51BF89B-6749-4089-BDCF-2F8E295D7D87}" destId="{10E5C2DA-06ED-45D5-B47C-4FA83C8D0063}" srcOrd="1" destOrd="0" presId="urn:microsoft.com/office/officeart/2018/2/layout/IconVerticalSolidList"/>
    <dgm:cxn modelId="{40AC8D55-C123-4264-8528-1CDB4E2DE419}" type="presParOf" srcId="{B51BF89B-6749-4089-BDCF-2F8E295D7D87}" destId="{DBDAA83C-CF66-465C-8EF5-45C422E61E18}" srcOrd="2" destOrd="0" presId="urn:microsoft.com/office/officeart/2018/2/layout/IconVerticalSolidList"/>
    <dgm:cxn modelId="{2D2177B8-36B3-4B6C-9C12-4075E52E81AF}" type="presParOf" srcId="{B51BF89B-6749-4089-BDCF-2F8E295D7D87}" destId="{79C27808-80E5-4E89-8D5A-391E2D753BC6}" srcOrd="3" destOrd="0" presId="urn:microsoft.com/office/officeart/2018/2/layout/IconVerticalSolidList"/>
    <dgm:cxn modelId="{AF9C87DA-A61C-4141-AD84-E8C63DEC150F}" type="presParOf" srcId="{2340E903-CF4C-447A-A742-11BCBFF40978}" destId="{175AF88E-92E2-4C88-BBA7-C7DB4A305C74}" srcOrd="3" destOrd="0" presId="urn:microsoft.com/office/officeart/2018/2/layout/IconVerticalSolidList"/>
    <dgm:cxn modelId="{D3BA63EB-1FD9-4A99-B2C7-87ED367B8C57}" type="presParOf" srcId="{2340E903-CF4C-447A-A742-11BCBFF40978}" destId="{6AD304A7-F9CA-491D-8495-47076CBCE3FF}" srcOrd="4" destOrd="0" presId="urn:microsoft.com/office/officeart/2018/2/layout/IconVerticalSolidList"/>
    <dgm:cxn modelId="{6CD14E6C-B045-46B8-BC00-99CAAE805C21}" type="presParOf" srcId="{6AD304A7-F9CA-491D-8495-47076CBCE3FF}" destId="{B94B744A-C09F-4879-8092-EB0F1BF0B439}" srcOrd="0" destOrd="0" presId="urn:microsoft.com/office/officeart/2018/2/layout/IconVerticalSolidList"/>
    <dgm:cxn modelId="{88847920-43F6-4211-AC17-FCA33755AFD8}" type="presParOf" srcId="{6AD304A7-F9CA-491D-8495-47076CBCE3FF}" destId="{1B9F4E92-77BD-4CF9-B435-7E892F151FE9}" srcOrd="1" destOrd="0" presId="urn:microsoft.com/office/officeart/2018/2/layout/IconVerticalSolidList"/>
    <dgm:cxn modelId="{84FD6B1F-C405-4F84-8366-B62D2C387CA3}" type="presParOf" srcId="{6AD304A7-F9CA-491D-8495-47076CBCE3FF}" destId="{C91BF284-29FE-4DA1-AAAD-DDF976B21061}" srcOrd="2" destOrd="0" presId="urn:microsoft.com/office/officeart/2018/2/layout/IconVerticalSolidList"/>
    <dgm:cxn modelId="{264FAB84-6BD1-43E0-8746-84E89E2251B6}" type="presParOf" srcId="{6AD304A7-F9CA-491D-8495-47076CBCE3FF}" destId="{81522175-F5C1-41D2-9857-C36D9CB0E18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8EC649-B493-404A-BDC7-39D44E6BB38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148C0C3-2E0A-4137-8C8E-B724C7001D66}">
      <dgm:prSet/>
      <dgm:spPr/>
      <dgm:t>
        <a:bodyPr/>
        <a:lstStyle/>
        <a:p>
          <a:r>
            <a:rPr lang="en-GB" dirty="0"/>
            <a:t>Email Address: buzzardproperty@gmail.com</a:t>
          </a:r>
          <a:endParaRPr lang="en-US" dirty="0"/>
        </a:p>
      </dgm:t>
    </dgm:pt>
    <dgm:pt modelId="{4836C0A9-5605-4262-9ABC-AFC5A826D982}" type="parTrans" cxnId="{EF18DFA7-D529-4B75-A990-D53D8DFD0236}">
      <dgm:prSet/>
      <dgm:spPr/>
      <dgm:t>
        <a:bodyPr/>
        <a:lstStyle/>
        <a:p>
          <a:endParaRPr lang="en-US"/>
        </a:p>
      </dgm:t>
    </dgm:pt>
    <dgm:pt modelId="{8BDE1C75-2466-44B1-B0D2-186B1DFD0E2B}" type="sibTrans" cxnId="{EF18DFA7-D529-4B75-A990-D53D8DFD0236}">
      <dgm:prSet/>
      <dgm:spPr/>
      <dgm:t>
        <a:bodyPr/>
        <a:lstStyle/>
        <a:p>
          <a:endParaRPr lang="en-US"/>
        </a:p>
      </dgm:t>
    </dgm:pt>
    <dgm:pt modelId="{0EA09BA6-E42F-44BC-8C9C-47A7681B54E8}">
      <dgm:prSet/>
      <dgm:spPr/>
      <dgm:t>
        <a:bodyPr/>
        <a:lstStyle/>
        <a:p>
          <a:r>
            <a:rPr lang="en-GB" dirty="0"/>
            <a:t>Contact Number: 07527488959</a:t>
          </a:r>
          <a:endParaRPr lang="en-US" dirty="0"/>
        </a:p>
      </dgm:t>
    </dgm:pt>
    <dgm:pt modelId="{902E7248-F36F-4B2B-9F16-C434F9E1CE76}" type="parTrans" cxnId="{C55E02EA-C727-4ADA-9110-E9547FB87800}">
      <dgm:prSet/>
      <dgm:spPr/>
      <dgm:t>
        <a:bodyPr/>
        <a:lstStyle/>
        <a:p>
          <a:endParaRPr lang="en-US"/>
        </a:p>
      </dgm:t>
    </dgm:pt>
    <dgm:pt modelId="{F5BDB80B-815F-4D01-8C06-8B0E3FCF028F}" type="sibTrans" cxnId="{C55E02EA-C727-4ADA-9110-E9547FB87800}">
      <dgm:prSet/>
      <dgm:spPr/>
      <dgm:t>
        <a:bodyPr/>
        <a:lstStyle/>
        <a:p>
          <a:endParaRPr lang="en-US"/>
        </a:p>
      </dgm:t>
    </dgm:pt>
    <dgm:pt modelId="{8C5E5F01-03D8-4CD8-9BE9-10A039036B60}">
      <dgm:prSet/>
      <dgm:spPr/>
      <dgm:t>
        <a:bodyPr/>
        <a:lstStyle/>
        <a:p>
          <a:r>
            <a:rPr lang="en-GB" dirty="0"/>
            <a:t>Company Details: Gary Catling </a:t>
          </a:r>
          <a:endParaRPr lang="en-US" dirty="0"/>
        </a:p>
      </dgm:t>
    </dgm:pt>
    <dgm:pt modelId="{64A3F369-66A2-44CF-9E82-62A1286938F8}" type="parTrans" cxnId="{AC2DE220-868A-4522-AC16-E416DCEF875F}">
      <dgm:prSet/>
      <dgm:spPr/>
      <dgm:t>
        <a:bodyPr/>
        <a:lstStyle/>
        <a:p>
          <a:endParaRPr lang="en-US"/>
        </a:p>
      </dgm:t>
    </dgm:pt>
    <dgm:pt modelId="{D3FA5E6E-94B9-4A32-AEBF-A9A474BF1655}" type="sibTrans" cxnId="{AC2DE220-868A-4522-AC16-E416DCEF875F}">
      <dgm:prSet/>
      <dgm:spPr/>
      <dgm:t>
        <a:bodyPr/>
        <a:lstStyle/>
        <a:p>
          <a:endParaRPr lang="en-US"/>
        </a:p>
      </dgm:t>
    </dgm:pt>
    <dgm:pt modelId="{2C8CAC85-8364-4083-B194-F12C5C5C842E}">
      <dgm:prSet/>
      <dgm:spPr/>
      <dgm:t>
        <a:bodyPr/>
        <a:lstStyle/>
        <a:p>
          <a:r>
            <a:rPr lang="en-GB" dirty="0"/>
            <a:t>Social Media :</a:t>
          </a:r>
          <a:r>
            <a:rPr lang="en-GB" dirty="0" err="1"/>
            <a:t>buzzardpropertyinvestments</a:t>
          </a:r>
          <a:r>
            <a:rPr lang="en-GB" dirty="0"/>
            <a:t> Facebook/Instagram/</a:t>
          </a:r>
          <a:r>
            <a:rPr lang="en-GB" dirty="0" err="1"/>
            <a:t>Linkedin</a:t>
          </a:r>
          <a:r>
            <a:rPr lang="en-GB" dirty="0"/>
            <a:t> </a:t>
          </a:r>
          <a:endParaRPr lang="en-US" dirty="0"/>
        </a:p>
      </dgm:t>
    </dgm:pt>
    <dgm:pt modelId="{5D56AA8D-FAFA-4F66-9DD1-F25FC2F90824}" type="parTrans" cxnId="{D226B2D7-61F3-4C76-A43E-2B64BCE268B6}">
      <dgm:prSet/>
      <dgm:spPr/>
      <dgm:t>
        <a:bodyPr/>
        <a:lstStyle/>
        <a:p>
          <a:endParaRPr lang="en-US"/>
        </a:p>
      </dgm:t>
    </dgm:pt>
    <dgm:pt modelId="{22227AAD-2C04-4725-B344-AF498B67AFBC}" type="sibTrans" cxnId="{D226B2D7-61F3-4C76-A43E-2B64BCE268B6}">
      <dgm:prSet/>
      <dgm:spPr/>
      <dgm:t>
        <a:bodyPr/>
        <a:lstStyle/>
        <a:p>
          <a:endParaRPr lang="en-US"/>
        </a:p>
      </dgm:t>
    </dgm:pt>
    <dgm:pt modelId="{DEE4E925-D828-4B89-915E-8F9EA3D093C9}" type="pres">
      <dgm:prSet presAssocID="{4D8EC649-B493-404A-BDC7-39D44E6BB389}" presName="root" presStyleCnt="0">
        <dgm:presLayoutVars>
          <dgm:dir/>
          <dgm:resizeHandles val="exact"/>
        </dgm:presLayoutVars>
      </dgm:prSet>
      <dgm:spPr/>
    </dgm:pt>
    <dgm:pt modelId="{FB4E15CC-02B0-46FC-AB7E-FEDB29067098}" type="pres">
      <dgm:prSet presAssocID="{B148C0C3-2E0A-4137-8C8E-B724C7001D66}" presName="compNode" presStyleCnt="0"/>
      <dgm:spPr/>
    </dgm:pt>
    <dgm:pt modelId="{0653CF35-1A5C-4E46-AE5C-8EBE12638506}" type="pres">
      <dgm:prSet presAssocID="{B148C0C3-2E0A-4137-8C8E-B724C7001D66}" presName="bgRect" presStyleLbl="bgShp" presStyleIdx="0" presStyleCnt="4"/>
      <dgm:spPr/>
    </dgm:pt>
    <dgm:pt modelId="{F542A98D-DC13-43EB-881E-37E6D1E12387}" type="pres">
      <dgm:prSet presAssocID="{B148C0C3-2E0A-4137-8C8E-B724C7001D6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C82DC425-7681-4310-8E73-3BA755CC2209}" type="pres">
      <dgm:prSet presAssocID="{B148C0C3-2E0A-4137-8C8E-B724C7001D66}" presName="spaceRect" presStyleCnt="0"/>
      <dgm:spPr/>
    </dgm:pt>
    <dgm:pt modelId="{3E103B55-EFAF-450C-A201-F1A8A3221B42}" type="pres">
      <dgm:prSet presAssocID="{B148C0C3-2E0A-4137-8C8E-B724C7001D66}" presName="parTx" presStyleLbl="revTx" presStyleIdx="0" presStyleCnt="4">
        <dgm:presLayoutVars>
          <dgm:chMax val="0"/>
          <dgm:chPref val="0"/>
        </dgm:presLayoutVars>
      </dgm:prSet>
      <dgm:spPr/>
    </dgm:pt>
    <dgm:pt modelId="{AE351974-9E3E-4E57-BF4B-83FEE9D37AC2}" type="pres">
      <dgm:prSet presAssocID="{8BDE1C75-2466-44B1-B0D2-186B1DFD0E2B}" presName="sibTrans" presStyleCnt="0"/>
      <dgm:spPr/>
    </dgm:pt>
    <dgm:pt modelId="{6161CD34-2726-45C5-8823-0B267366AE37}" type="pres">
      <dgm:prSet presAssocID="{0EA09BA6-E42F-44BC-8C9C-47A7681B54E8}" presName="compNode" presStyleCnt="0"/>
      <dgm:spPr/>
    </dgm:pt>
    <dgm:pt modelId="{BE3411E2-E080-4C4F-BBC1-E6E48C44051A}" type="pres">
      <dgm:prSet presAssocID="{0EA09BA6-E42F-44BC-8C9C-47A7681B54E8}" presName="bgRect" presStyleLbl="bgShp" presStyleIdx="1" presStyleCnt="4"/>
      <dgm:spPr/>
    </dgm:pt>
    <dgm:pt modelId="{7665AA34-7F74-41B7-AA1C-35422EB68A98}" type="pres">
      <dgm:prSet presAssocID="{0EA09BA6-E42F-44BC-8C9C-47A7681B54E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ceiver"/>
        </a:ext>
      </dgm:extLst>
    </dgm:pt>
    <dgm:pt modelId="{4CC5169E-DA36-4668-9F97-D00CAE627463}" type="pres">
      <dgm:prSet presAssocID="{0EA09BA6-E42F-44BC-8C9C-47A7681B54E8}" presName="spaceRect" presStyleCnt="0"/>
      <dgm:spPr/>
    </dgm:pt>
    <dgm:pt modelId="{1994C62C-D1B0-45ED-B0C7-B7E4FB801005}" type="pres">
      <dgm:prSet presAssocID="{0EA09BA6-E42F-44BC-8C9C-47A7681B54E8}" presName="parTx" presStyleLbl="revTx" presStyleIdx="1" presStyleCnt="4">
        <dgm:presLayoutVars>
          <dgm:chMax val="0"/>
          <dgm:chPref val="0"/>
        </dgm:presLayoutVars>
      </dgm:prSet>
      <dgm:spPr/>
    </dgm:pt>
    <dgm:pt modelId="{DF20C6F7-B2A4-4324-80D4-D86CE7809423}" type="pres">
      <dgm:prSet presAssocID="{F5BDB80B-815F-4D01-8C06-8B0E3FCF028F}" presName="sibTrans" presStyleCnt="0"/>
      <dgm:spPr/>
    </dgm:pt>
    <dgm:pt modelId="{CC810606-4A5C-4579-8744-686C3FCBDFB9}" type="pres">
      <dgm:prSet presAssocID="{8C5E5F01-03D8-4CD8-9BE9-10A039036B60}" presName="compNode" presStyleCnt="0"/>
      <dgm:spPr/>
    </dgm:pt>
    <dgm:pt modelId="{FF3C83C4-4636-4ECE-8E47-E2C9943EAB0F}" type="pres">
      <dgm:prSet presAssocID="{8C5E5F01-03D8-4CD8-9BE9-10A039036B60}" presName="bgRect" presStyleLbl="bgShp" presStyleIdx="2" presStyleCnt="4"/>
      <dgm:spPr/>
    </dgm:pt>
    <dgm:pt modelId="{DC1FBD74-2DE3-4BA3-8297-3D3E97D474DD}" type="pres">
      <dgm:prSet presAssocID="{8C5E5F01-03D8-4CD8-9BE9-10A039036B6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B139408A-D696-4C65-8ABC-022F5BBA3531}" type="pres">
      <dgm:prSet presAssocID="{8C5E5F01-03D8-4CD8-9BE9-10A039036B60}" presName="spaceRect" presStyleCnt="0"/>
      <dgm:spPr/>
    </dgm:pt>
    <dgm:pt modelId="{35D0DC58-E08A-42EB-90DF-CCDA5AF2A72E}" type="pres">
      <dgm:prSet presAssocID="{8C5E5F01-03D8-4CD8-9BE9-10A039036B60}" presName="parTx" presStyleLbl="revTx" presStyleIdx="2" presStyleCnt="4">
        <dgm:presLayoutVars>
          <dgm:chMax val="0"/>
          <dgm:chPref val="0"/>
        </dgm:presLayoutVars>
      </dgm:prSet>
      <dgm:spPr/>
    </dgm:pt>
    <dgm:pt modelId="{E3648659-7A70-4FB3-9858-08DEAB535697}" type="pres">
      <dgm:prSet presAssocID="{D3FA5E6E-94B9-4A32-AEBF-A9A474BF1655}" presName="sibTrans" presStyleCnt="0"/>
      <dgm:spPr/>
    </dgm:pt>
    <dgm:pt modelId="{1F451EE9-4C19-4E0B-A706-EA4B395A858E}" type="pres">
      <dgm:prSet presAssocID="{2C8CAC85-8364-4083-B194-F12C5C5C842E}" presName="compNode" presStyleCnt="0"/>
      <dgm:spPr/>
    </dgm:pt>
    <dgm:pt modelId="{FBDE5692-5E97-4D16-BB1C-C3904FBA5CE4}" type="pres">
      <dgm:prSet presAssocID="{2C8CAC85-8364-4083-B194-F12C5C5C842E}" presName="bgRect" presStyleLbl="bgShp" presStyleIdx="3" presStyleCnt="4"/>
      <dgm:spPr/>
    </dgm:pt>
    <dgm:pt modelId="{B37BB6AE-4859-4C90-A51A-30FF6AE5D341}" type="pres">
      <dgm:prSet presAssocID="{2C8CAC85-8364-4083-B194-F12C5C5C842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seball Hat"/>
        </a:ext>
      </dgm:extLst>
    </dgm:pt>
    <dgm:pt modelId="{442B5EC7-E355-4434-A278-359084F1DDB5}" type="pres">
      <dgm:prSet presAssocID="{2C8CAC85-8364-4083-B194-F12C5C5C842E}" presName="spaceRect" presStyleCnt="0"/>
      <dgm:spPr/>
    </dgm:pt>
    <dgm:pt modelId="{541FEB68-2B21-45F9-8875-266EEF3A1234}" type="pres">
      <dgm:prSet presAssocID="{2C8CAC85-8364-4083-B194-F12C5C5C842E}" presName="parTx" presStyleLbl="revTx" presStyleIdx="3" presStyleCnt="4">
        <dgm:presLayoutVars>
          <dgm:chMax val="0"/>
          <dgm:chPref val="0"/>
        </dgm:presLayoutVars>
      </dgm:prSet>
      <dgm:spPr/>
    </dgm:pt>
  </dgm:ptLst>
  <dgm:cxnLst>
    <dgm:cxn modelId="{CAB66814-78F1-4240-BFF4-B5144DA9DE1F}" type="presOf" srcId="{2C8CAC85-8364-4083-B194-F12C5C5C842E}" destId="{541FEB68-2B21-45F9-8875-266EEF3A1234}" srcOrd="0" destOrd="0" presId="urn:microsoft.com/office/officeart/2018/2/layout/IconVerticalSolidList"/>
    <dgm:cxn modelId="{A218DD1D-1586-4446-BD34-068738E921CB}" type="presOf" srcId="{4D8EC649-B493-404A-BDC7-39D44E6BB389}" destId="{DEE4E925-D828-4B89-915E-8F9EA3D093C9}" srcOrd="0" destOrd="0" presId="urn:microsoft.com/office/officeart/2018/2/layout/IconVerticalSolidList"/>
    <dgm:cxn modelId="{AC2DE220-868A-4522-AC16-E416DCEF875F}" srcId="{4D8EC649-B493-404A-BDC7-39D44E6BB389}" destId="{8C5E5F01-03D8-4CD8-9BE9-10A039036B60}" srcOrd="2" destOrd="0" parTransId="{64A3F369-66A2-44CF-9E82-62A1286938F8}" sibTransId="{D3FA5E6E-94B9-4A32-AEBF-A9A474BF1655}"/>
    <dgm:cxn modelId="{97FC8844-D193-4025-A91B-002B542F6BD8}" type="presOf" srcId="{0EA09BA6-E42F-44BC-8C9C-47A7681B54E8}" destId="{1994C62C-D1B0-45ED-B0C7-B7E4FB801005}" srcOrd="0" destOrd="0" presId="urn:microsoft.com/office/officeart/2018/2/layout/IconVerticalSolidList"/>
    <dgm:cxn modelId="{85416972-F40D-4BD5-899C-AA6E614A6BCB}" type="presOf" srcId="{B148C0C3-2E0A-4137-8C8E-B724C7001D66}" destId="{3E103B55-EFAF-450C-A201-F1A8A3221B42}" srcOrd="0" destOrd="0" presId="urn:microsoft.com/office/officeart/2018/2/layout/IconVerticalSolidList"/>
    <dgm:cxn modelId="{EF18DFA7-D529-4B75-A990-D53D8DFD0236}" srcId="{4D8EC649-B493-404A-BDC7-39D44E6BB389}" destId="{B148C0C3-2E0A-4137-8C8E-B724C7001D66}" srcOrd="0" destOrd="0" parTransId="{4836C0A9-5605-4262-9ABC-AFC5A826D982}" sibTransId="{8BDE1C75-2466-44B1-B0D2-186B1DFD0E2B}"/>
    <dgm:cxn modelId="{541D16D0-B749-4846-8728-4645234D2BAE}" type="presOf" srcId="{8C5E5F01-03D8-4CD8-9BE9-10A039036B60}" destId="{35D0DC58-E08A-42EB-90DF-CCDA5AF2A72E}" srcOrd="0" destOrd="0" presId="urn:microsoft.com/office/officeart/2018/2/layout/IconVerticalSolidList"/>
    <dgm:cxn modelId="{D226B2D7-61F3-4C76-A43E-2B64BCE268B6}" srcId="{4D8EC649-B493-404A-BDC7-39D44E6BB389}" destId="{2C8CAC85-8364-4083-B194-F12C5C5C842E}" srcOrd="3" destOrd="0" parTransId="{5D56AA8D-FAFA-4F66-9DD1-F25FC2F90824}" sibTransId="{22227AAD-2C04-4725-B344-AF498B67AFBC}"/>
    <dgm:cxn modelId="{C55E02EA-C727-4ADA-9110-E9547FB87800}" srcId="{4D8EC649-B493-404A-BDC7-39D44E6BB389}" destId="{0EA09BA6-E42F-44BC-8C9C-47A7681B54E8}" srcOrd="1" destOrd="0" parTransId="{902E7248-F36F-4B2B-9F16-C434F9E1CE76}" sibTransId="{F5BDB80B-815F-4D01-8C06-8B0E3FCF028F}"/>
    <dgm:cxn modelId="{464B1A9A-A9BC-445B-A050-50BD17032D34}" type="presParOf" srcId="{DEE4E925-D828-4B89-915E-8F9EA3D093C9}" destId="{FB4E15CC-02B0-46FC-AB7E-FEDB29067098}" srcOrd="0" destOrd="0" presId="urn:microsoft.com/office/officeart/2018/2/layout/IconVerticalSolidList"/>
    <dgm:cxn modelId="{FDAEB335-B3D8-4948-A63F-6F45DC1544F8}" type="presParOf" srcId="{FB4E15CC-02B0-46FC-AB7E-FEDB29067098}" destId="{0653CF35-1A5C-4E46-AE5C-8EBE12638506}" srcOrd="0" destOrd="0" presId="urn:microsoft.com/office/officeart/2018/2/layout/IconVerticalSolidList"/>
    <dgm:cxn modelId="{F49D777F-70BF-4695-9238-E7E170554F2E}" type="presParOf" srcId="{FB4E15CC-02B0-46FC-AB7E-FEDB29067098}" destId="{F542A98D-DC13-43EB-881E-37E6D1E12387}" srcOrd="1" destOrd="0" presId="urn:microsoft.com/office/officeart/2018/2/layout/IconVerticalSolidList"/>
    <dgm:cxn modelId="{96A53EB3-FE1E-45F1-AA21-6FA288D1BB6E}" type="presParOf" srcId="{FB4E15CC-02B0-46FC-AB7E-FEDB29067098}" destId="{C82DC425-7681-4310-8E73-3BA755CC2209}" srcOrd="2" destOrd="0" presId="urn:microsoft.com/office/officeart/2018/2/layout/IconVerticalSolidList"/>
    <dgm:cxn modelId="{E12B2BAF-22E2-47B7-8E03-70CDF6BD0B82}" type="presParOf" srcId="{FB4E15CC-02B0-46FC-AB7E-FEDB29067098}" destId="{3E103B55-EFAF-450C-A201-F1A8A3221B42}" srcOrd="3" destOrd="0" presId="urn:microsoft.com/office/officeart/2018/2/layout/IconVerticalSolidList"/>
    <dgm:cxn modelId="{A657EF4E-0811-4B2C-95AA-2EF589DA7E0F}" type="presParOf" srcId="{DEE4E925-D828-4B89-915E-8F9EA3D093C9}" destId="{AE351974-9E3E-4E57-BF4B-83FEE9D37AC2}" srcOrd="1" destOrd="0" presId="urn:microsoft.com/office/officeart/2018/2/layout/IconVerticalSolidList"/>
    <dgm:cxn modelId="{CA8E4F0C-D4B7-45FE-9A98-BB75A68BA44C}" type="presParOf" srcId="{DEE4E925-D828-4B89-915E-8F9EA3D093C9}" destId="{6161CD34-2726-45C5-8823-0B267366AE37}" srcOrd="2" destOrd="0" presId="urn:microsoft.com/office/officeart/2018/2/layout/IconVerticalSolidList"/>
    <dgm:cxn modelId="{2D5CF470-08D9-4C99-A5FB-19A212D21854}" type="presParOf" srcId="{6161CD34-2726-45C5-8823-0B267366AE37}" destId="{BE3411E2-E080-4C4F-BBC1-E6E48C44051A}" srcOrd="0" destOrd="0" presId="urn:microsoft.com/office/officeart/2018/2/layout/IconVerticalSolidList"/>
    <dgm:cxn modelId="{C36B5072-9895-44C6-BE03-3B1B45DEDA93}" type="presParOf" srcId="{6161CD34-2726-45C5-8823-0B267366AE37}" destId="{7665AA34-7F74-41B7-AA1C-35422EB68A98}" srcOrd="1" destOrd="0" presId="urn:microsoft.com/office/officeart/2018/2/layout/IconVerticalSolidList"/>
    <dgm:cxn modelId="{9071EF29-720C-4A7B-87FE-5BECE02B05D5}" type="presParOf" srcId="{6161CD34-2726-45C5-8823-0B267366AE37}" destId="{4CC5169E-DA36-4668-9F97-D00CAE627463}" srcOrd="2" destOrd="0" presId="urn:microsoft.com/office/officeart/2018/2/layout/IconVerticalSolidList"/>
    <dgm:cxn modelId="{354E7F2D-C47E-4D37-B30C-9061A59B44A5}" type="presParOf" srcId="{6161CD34-2726-45C5-8823-0B267366AE37}" destId="{1994C62C-D1B0-45ED-B0C7-B7E4FB801005}" srcOrd="3" destOrd="0" presId="urn:microsoft.com/office/officeart/2018/2/layout/IconVerticalSolidList"/>
    <dgm:cxn modelId="{DAD05667-0932-45D3-9D45-3D702FE9882B}" type="presParOf" srcId="{DEE4E925-D828-4B89-915E-8F9EA3D093C9}" destId="{DF20C6F7-B2A4-4324-80D4-D86CE7809423}" srcOrd="3" destOrd="0" presId="urn:microsoft.com/office/officeart/2018/2/layout/IconVerticalSolidList"/>
    <dgm:cxn modelId="{D6D50223-818A-4708-802C-D0B987FF6294}" type="presParOf" srcId="{DEE4E925-D828-4B89-915E-8F9EA3D093C9}" destId="{CC810606-4A5C-4579-8744-686C3FCBDFB9}" srcOrd="4" destOrd="0" presId="urn:microsoft.com/office/officeart/2018/2/layout/IconVerticalSolidList"/>
    <dgm:cxn modelId="{29C928CF-0D41-4D9B-8502-EAC0A98DDC06}" type="presParOf" srcId="{CC810606-4A5C-4579-8744-686C3FCBDFB9}" destId="{FF3C83C4-4636-4ECE-8E47-E2C9943EAB0F}" srcOrd="0" destOrd="0" presId="urn:microsoft.com/office/officeart/2018/2/layout/IconVerticalSolidList"/>
    <dgm:cxn modelId="{8459D685-4CCB-4CC6-AB27-2751A891259D}" type="presParOf" srcId="{CC810606-4A5C-4579-8744-686C3FCBDFB9}" destId="{DC1FBD74-2DE3-4BA3-8297-3D3E97D474DD}" srcOrd="1" destOrd="0" presId="urn:microsoft.com/office/officeart/2018/2/layout/IconVerticalSolidList"/>
    <dgm:cxn modelId="{A80564D2-93A9-445E-8F4F-E54C1DBB0B0B}" type="presParOf" srcId="{CC810606-4A5C-4579-8744-686C3FCBDFB9}" destId="{B139408A-D696-4C65-8ABC-022F5BBA3531}" srcOrd="2" destOrd="0" presId="urn:microsoft.com/office/officeart/2018/2/layout/IconVerticalSolidList"/>
    <dgm:cxn modelId="{EB7A6E11-C849-4306-9675-51D8DAA7E92D}" type="presParOf" srcId="{CC810606-4A5C-4579-8744-686C3FCBDFB9}" destId="{35D0DC58-E08A-42EB-90DF-CCDA5AF2A72E}" srcOrd="3" destOrd="0" presId="urn:microsoft.com/office/officeart/2018/2/layout/IconVerticalSolidList"/>
    <dgm:cxn modelId="{C8A11C33-6673-4141-B9F2-1D6CBBBE1BD1}" type="presParOf" srcId="{DEE4E925-D828-4B89-915E-8F9EA3D093C9}" destId="{E3648659-7A70-4FB3-9858-08DEAB535697}" srcOrd="5" destOrd="0" presId="urn:microsoft.com/office/officeart/2018/2/layout/IconVerticalSolidList"/>
    <dgm:cxn modelId="{92ACD178-0D92-4501-AFE1-4F532633D0B6}" type="presParOf" srcId="{DEE4E925-D828-4B89-915E-8F9EA3D093C9}" destId="{1F451EE9-4C19-4E0B-A706-EA4B395A858E}" srcOrd="6" destOrd="0" presId="urn:microsoft.com/office/officeart/2018/2/layout/IconVerticalSolidList"/>
    <dgm:cxn modelId="{13D86E71-675A-4355-95C1-F55F0BD33345}" type="presParOf" srcId="{1F451EE9-4C19-4E0B-A706-EA4B395A858E}" destId="{FBDE5692-5E97-4D16-BB1C-C3904FBA5CE4}" srcOrd="0" destOrd="0" presId="urn:microsoft.com/office/officeart/2018/2/layout/IconVerticalSolidList"/>
    <dgm:cxn modelId="{6743C4BD-E173-4064-BF55-F1976DA31A79}" type="presParOf" srcId="{1F451EE9-4C19-4E0B-A706-EA4B395A858E}" destId="{B37BB6AE-4859-4C90-A51A-30FF6AE5D341}" srcOrd="1" destOrd="0" presId="urn:microsoft.com/office/officeart/2018/2/layout/IconVerticalSolidList"/>
    <dgm:cxn modelId="{5FCAC60F-7EFA-4B20-A0A5-2CBB908EB770}" type="presParOf" srcId="{1F451EE9-4C19-4E0B-A706-EA4B395A858E}" destId="{442B5EC7-E355-4434-A278-359084F1DDB5}" srcOrd="2" destOrd="0" presId="urn:microsoft.com/office/officeart/2018/2/layout/IconVerticalSolidList"/>
    <dgm:cxn modelId="{36297781-777D-48F8-9D29-6C5ED2154FC9}" type="presParOf" srcId="{1F451EE9-4C19-4E0B-A706-EA4B395A858E}" destId="{541FEB68-2B21-45F9-8875-266EEF3A123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94A81-D048-4194-A44B-182DB71CC0FD}">
      <dsp:nvSpPr>
        <dsp:cNvPr id="0" name=""/>
        <dsp:cNvSpPr/>
      </dsp:nvSpPr>
      <dsp:spPr>
        <a:xfrm>
          <a:off x="0" y="315367"/>
          <a:ext cx="2393486" cy="1436091"/>
        </a:xfrm>
        <a:prstGeom prst="rect">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With the current  housing market, house prices have decreased presenting a good opportunity to purchase.</a:t>
          </a:r>
          <a:endParaRPr lang="en-US" sz="1300" kern="1200" dirty="0"/>
        </a:p>
      </dsp:txBody>
      <dsp:txXfrm>
        <a:off x="0" y="315367"/>
        <a:ext cx="2393486" cy="1436091"/>
      </dsp:txXfrm>
    </dsp:sp>
    <dsp:sp modelId="{C7791001-77F0-4AAB-9BA5-82368A7CE443}">
      <dsp:nvSpPr>
        <dsp:cNvPr id="0" name=""/>
        <dsp:cNvSpPr/>
      </dsp:nvSpPr>
      <dsp:spPr>
        <a:xfrm>
          <a:off x="2632834" y="315367"/>
          <a:ext cx="2393486" cy="1436091"/>
        </a:xfrm>
        <a:prstGeom prst="rect">
          <a:avLst/>
        </a:prstGeom>
        <a:solidFill>
          <a:srgbClr val="00B0F0"/>
        </a:solidFill>
        <a:ln w="15875"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Buying below Market value allows us to maximise the ROI on your investment up to 12% as opposed to an average 4-5% offered by high street banks. </a:t>
          </a:r>
          <a:endParaRPr lang="en-US" sz="1300" kern="1200"/>
        </a:p>
      </dsp:txBody>
      <dsp:txXfrm>
        <a:off x="2632834" y="315367"/>
        <a:ext cx="2393486" cy="1436091"/>
      </dsp:txXfrm>
    </dsp:sp>
    <dsp:sp modelId="{B3496E63-E1B1-406E-9FE5-637ED8446F0F}">
      <dsp:nvSpPr>
        <dsp:cNvPr id="0" name=""/>
        <dsp:cNvSpPr/>
      </dsp:nvSpPr>
      <dsp:spPr>
        <a:xfrm>
          <a:off x="5265669" y="315367"/>
          <a:ext cx="2393486" cy="1436091"/>
        </a:xfrm>
        <a:prstGeom prst="rect">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Choose exactly how much involvement you want in the project, be included in every step of the process or have minimal involvement allowing you to have free time whilst making a return on your investment.</a:t>
          </a:r>
          <a:endParaRPr lang="en-US" sz="1300" kern="1200" dirty="0"/>
        </a:p>
      </dsp:txBody>
      <dsp:txXfrm>
        <a:off x="5265669" y="315367"/>
        <a:ext cx="2393486" cy="1436091"/>
      </dsp:txXfrm>
    </dsp:sp>
    <dsp:sp modelId="{6D6A7056-C5B6-402C-9151-927DAC64A06B}">
      <dsp:nvSpPr>
        <dsp:cNvPr id="0" name=""/>
        <dsp:cNvSpPr/>
      </dsp:nvSpPr>
      <dsp:spPr>
        <a:xfrm>
          <a:off x="1316417" y="1990807"/>
          <a:ext cx="2393486" cy="1436091"/>
        </a:xfrm>
        <a:prstGeom prst="rect">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We offer multiple ways to invest to suit. For example we offer: Joint Venture, General Partnerships etc..</a:t>
          </a:r>
          <a:endParaRPr lang="en-US" sz="1300" kern="1200"/>
        </a:p>
      </dsp:txBody>
      <dsp:txXfrm>
        <a:off x="1316417" y="1990807"/>
        <a:ext cx="2393486" cy="1436091"/>
      </dsp:txXfrm>
    </dsp:sp>
    <dsp:sp modelId="{4E181110-C383-4B19-A972-A2CCE4CD7C1D}">
      <dsp:nvSpPr>
        <dsp:cNvPr id="0" name=""/>
        <dsp:cNvSpPr/>
      </dsp:nvSpPr>
      <dsp:spPr>
        <a:xfrm>
          <a:off x="3949252" y="1990807"/>
          <a:ext cx="2393486" cy="1436091"/>
        </a:xfrm>
        <a:prstGeom prst="rect">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Investing in property with Elite will also allow for capital gains relief which we offer full advice via our accountant. </a:t>
          </a:r>
          <a:endParaRPr lang="en-US" sz="1300" kern="1200"/>
        </a:p>
      </dsp:txBody>
      <dsp:txXfrm>
        <a:off x="3949252" y="1990807"/>
        <a:ext cx="2393486" cy="14360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6F974-90A8-4DE0-882D-D1E401E7AAC7}">
      <dsp:nvSpPr>
        <dsp:cNvPr id="0" name=""/>
        <dsp:cNvSpPr/>
      </dsp:nvSpPr>
      <dsp:spPr>
        <a:xfrm>
          <a:off x="0" y="2522"/>
          <a:ext cx="5791867" cy="12240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BE5C67-3191-4486-9AEE-75EDB804C32D}">
      <dsp:nvSpPr>
        <dsp:cNvPr id="0" name=""/>
        <dsp:cNvSpPr/>
      </dsp:nvSpPr>
      <dsp:spPr>
        <a:xfrm>
          <a:off x="370271" y="277931"/>
          <a:ext cx="673878" cy="6732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12F2B0-493D-462D-8284-519E06D49C2F}">
      <dsp:nvSpPr>
        <dsp:cNvPr id="0" name=""/>
        <dsp:cNvSpPr/>
      </dsp:nvSpPr>
      <dsp:spPr>
        <a:xfrm>
          <a:off x="1414421" y="2522"/>
          <a:ext cx="4122842" cy="141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785" tIns="149785" rIns="149785" bIns="149785" numCol="1" spcCol="1270" anchor="ctr" anchorCtr="0">
          <a:noAutofit/>
        </a:bodyPr>
        <a:lstStyle/>
        <a:p>
          <a:pPr marL="0" lvl="0" indent="0" algn="l" defTabSz="622300">
            <a:lnSpc>
              <a:spcPct val="100000"/>
            </a:lnSpc>
            <a:spcBef>
              <a:spcPct val="0"/>
            </a:spcBef>
            <a:spcAft>
              <a:spcPct val="35000"/>
            </a:spcAft>
            <a:buNone/>
          </a:pPr>
          <a:r>
            <a:rPr lang="en-GB" sz="1400" b="1" kern="1200" dirty="0"/>
            <a:t>HMO – Housing of Multiple Occupancy </a:t>
          </a:r>
          <a:r>
            <a:rPr lang="en-GB" sz="1400" kern="1200" dirty="0"/>
            <a:t>Creating an HMO is a straightforward conversion of a 3-4 bedroom property housing none related occupants. There is minimal spend on converting the properties into viable HMO’s in most cases and a potential to generate high income from this. </a:t>
          </a:r>
          <a:endParaRPr lang="en-US" sz="1400" kern="1200" dirty="0"/>
        </a:p>
      </dsp:txBody>
      <dsp:txXfrm>
        <a:off x="1414421" y="2522"/>
        <a:ext cx="4122842" cy="1415293"/>
      </dsp:txXfrm>
    </dsp:sp>
    <dsp:sp modelId="{D10062D1-9B87-45D3-A5EC-421122552195}">
      <dsp:nvSpPr>
        <dsp:cNvPr id="0" name=""/>
        <dsp:cNvSpPr/>
      </dsp:nvSpPr>
      <dsp:spPr>
        <a:xfrm>
          <a:off x="0" y="1723825"/>
          <a:ext cx="5791867" cy="12240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E5C2DA-06ED-45D5-B47C-4FA83C8D0063}">
      <dsp:nvSpPr>
        <dsp:cNvPr id="0" name=""/>
        <dsp:cNvSpPr/>
      </dsp:nvSpPr>
      <dsp:spPr>
        <a:xfrm>
          <a:off x="370271" y="1999234"/>
          <a:ext cx="673878" cy="6732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C27808-80E5-4E89-8D5A-391E2D753BC6}">
      <dsp:nvSpPr>
        <dsp:cNvPr id="0" name=""/>
        <dsp:cNvSpPr/>
      </dsp:nvSpPr>
      <dsp:spPr>
        <a:xfrm>
          <a:off x="1414421" y="1723825"/>
          <a:ext cx="4122842" cy="141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785" tIns="149785" rIns="149785" bIns="149785" numCol="1" spcCol="1270" anchor="ctr" anchorCtr="0">
          <a:noAutofit/>
        </a:bodyPr>
        <a:lstStyle/>
        <a:p>
          <a:pPr marL="0" lvl="0" indent="0" algn="l" defTabSz="622300">
            <a:lnSpc>
              <a:spcPct val="100000"/>
            </a:lnSpc>
            <a:spcBef>
              <a:spcPct val="0"/>
            </a:spcBef>
            <a:spcAft>
              <a:spcPct val="35000"/>
            </a:spcAft>
            <a:buNone/>
          </a:pPr>
          <a:r>
            <a:rPr lang="en-GB" sz="1400" b="1" kern="1200" dirty="0"/>
            <a:t>BUY TO LET </a:t>
          </a:r>
          <a:r>
            <a:rPr lang="en-GB" sz="1400" kern="1200" dirty="0"/>
            <a:t>– </a:t>
          </a:r>
        </a:p>
        <a:p>
          <a:pPr marL="0" lvl="0" indent="0" algn="l" defTabSz="622300">
            <a:lnSpc>
              <a:spcPct val="100000"/>
            </a:lnSpc>
            <a:spcBef>
              <a:spcPct val="0"/>
            </a:spcBef>
            <a:spcAft>
              <a:spcPct val="35000"/>
            </a:spcAft>
            <a:buNone/>
          </a:pPr>
          <a:r>
            <a:rPr lang="en-GB" sz="1400" kern="1200" dirty="0" err="1"/>
            <a:t>Aquiring</a:t>
          </a:r>
          <a:r>
            <a:rPr lang="en-GB" sz="1400" kern="1200" dirty="0"/>
            <a:t> properties below market value(BMV), that require a light or full renovation. This enables us to maximise on the valuation. Once the property has been renovated, it will then be put onto the open market to rent. The property will be refinanced and exited as a BTL, enabling our investors to have a healthy and forecasted return on their investment </a:t>
          </a:r>
          <a:endParaRPr lang="en-US" sz="1400" kern="1200" dirty="0"/>
        </a:p>
      </dsp:txBody>
      <dsp:txXfrm>
        <a:off x="1414421" y="1723825"/>
        <a:ext cx="4122842" cy="1415293"/>
      </dsp:txXfrm>
    </dsp:sp>
    <dsp:sp modelId="{B94B744A-C09F-4879-8092-EB0F1BF0B439}">
      <dsp:nvSpPr>
        <dsp:cNvPr id="0" name=""/>
        <dsp:cNvSpPr/>
      </dsp:nvSpPr>
      <dsp:spPr>
        <a:xfrm>
          <a:off x="0" y="3445128"/>
          <a:ext cx="5791867" cy="12240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9F4E92-77BD-4CF9-B435-7E892F151FE9}">
      <dsp:nvSpPr>
        <dsp:cNvPr id="0" name=""/>
        <dsp:cNvSpPr/>
      </dsp:nvSpPr>
      <dsp:spPr>
        <a:xfrm>
          <a:off x="370271" y="3720537"/>
          <a:ext cx="673878" cy="6732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522175-F5C1-41D2-9857-C36D9CB0E186}">
      <dsp:nvSpPr>
        <dsp:cNvPr id="0" name=""/>
        <dsp:cNvSpPr/>
      </dsp:nvSpPr>
      <dsp:spPr>
        <a:xfrm>
          <a:off x="1414421" y="3445128"/>
          <a:ext cx="4122842" cy="141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785" tIns="149785" rIns="149785" bIns="149785" numCol="1" spcCol="1270" anchor="ctr" anchorCtr="0">
          <a:noAutofit/>
        </a:bodyPr>
        <a:lstStyle/>
        <a:p>
          <a:pPr marL="0" lvl="0" indent="0" algn="l" defTabSz="622300">
            <a:lnSpc>
              <a:spcPct val="100000"/>
            </a:lnSpc>
            <a:spcBef>
              <a:spcPct val="0"/>
            </a:spcBef>
            <a:spcAft>
              <a:spcPct val="35000"/>
            </a:spcAft>
            <a:buNone/>
          </a:pPr>
          <a:r>
            <a:rPr lang="en-GB" sz="1400" b="1" kern="1200" dirty="0"/>
            <a:t>BUY TO SELL –</a:t>
          </a:r>
        </a:p>
        <a:p>
          <a:pPr marL="0" lvl="0" indent="0" algn="l" defTabSz="622300">
            <a:lnSpc>
              <a:spcPct val="100000"/>
            </a:lnSpc>
            <a:spcBef>
              <a:spcPct val="0"/>
            </a:spcBef>
            <a:spcAft>
              <a:spcPct val="35000"/>
            </a:spcAft>
            <a:buNone/>
          </a:pPr>
          <a:r>
            <a:rPr lang="en-GB" sz="1400" kern="1200" dirty="0" err="1"/>
            <a:t>Aquiring</a:t>
          </a:r>
          <a:r>
            <a:rPr lang="en-GB" sz="1400" kern="1200" dirty="0"/>
            <a:t> properties below market value(BMV), that require a light or full renovation. Having high </a:t>
          </a:r>
          <a:r>
            <a:rPr lang="en-GB" sz="1400" kern="1200" dirty="0" err="1"/>
            <a:t>stardards</a:t>
          </a:r>
          <a:r>
            <a:rPr lang="en-GB" sz="1400" kern="1200" dirty="0"/>
            <a:t> on all of our renovations enables us to maximise on the valuation, generating a healthy return for our investors. Once renovated the exit plan will be to sell on the open market</a:t>
          </a:r>
          <a:endParaRPr lang="en-US" sz="1400" kern="1200" dirty="0"/>
        </a:p>
      </dsp:txBody>
      <dsp:txXfrm>
        <a:off x="1414421" y="3445128"/>
        <a:ext cx="4122842" cy="14152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3CF35-1A5C-4E46-AE5C-8EBE12638506}">
      <dsp:nvSpPr>
        <dsp:cNvPr id="0" name=""/>
        <dsp:cNvSpPr/>
      </dsp:nvSpPr>
      <dsp:spPr>
        <a:xfrm>
          <a:off x="0" y="2118"/>
          <a:ext cx="6492875" cy="10739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42A98D-DC13-43EB-881E-37E6D1E12387}">
      <dsp:nvSpPr>
        <dsp:cNvPr id="0" name=""/>
        <dsp:cNvSpPr/>
      </dsp:nvSpPr>
      <dsp:spPr>
        <a:xfrm>
          <a:off x="324863" y="243752"/>
          <a:ext cx="590660" cy="5906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E103B55-EFAF-450C-A201-F1A8A3221B42}">
      <dsp:nvSpPr>
        <dsp:cNvPr id="0" name=""/>
        <dsp:cNvSpPr/>
      </dsp:nvSpPr>
      <dsp:spPr>
        <a:xfrm>
          <a:off x="1240387" y="2118"/>
          <a:ext cx="5252487" cy="1073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657" tIns="113657" rIns="113657" bIns="113657" numCol="1" spcCol="1270" anchor="ctr" anchorCtr="0">
          <a:noAutofit/>
        </a:bodyPr>
        <a:lstStyle/>
        <a:p>
          <a:pPr marL="0" lvl="0" indent="0" algn="l" defTabSz="977900">
            <a:lnSpc>
              <a:spcPct val="90000"/>
            </a:lnSpc>
            <a:spcBef>
              <a:spcPct val="0"/>
            </a:spcBef>
            <a:spcAft>
              <a:spcPct val="35000"/>
            </a:spcAft>
            <a:buNone/>
          </a:pPr>
          <a:r>
            <a:rPr lang="en-GB" sz="2200" kern="1200" dirty="0"/>
            <a:t>Email Address: buzzardproperty@gmail.com</a:t>
          </a:r>
          <a:endParaRPr lang="en-US" sz="2200" kern="1200" dirty="0"/>
        </a:p>
      </dsp:txBody>
      <dsp:txXfrm>
        <a:off x="1240387" y="2118"/>
        <a:ext cx="5252487" cy="1073928"/>
      </dsp:txXfrm>
    </dsp:sp>
    <dsp:sp modelId="{BE3411E2-E080-4C4F-BBC1-E6E48C44051A}">
      <dsp:nvSpPr>
        <dsp:cNvPr id="0" name=""/>
        <dsp:cNvSpPr/>
      </dsp:nvSpPr>
      <dsp:spPr>
        <a:xfrm>
          <a:off x="0" y="1344530"/>
          <a:ext cx="6492875" cy="10739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65AA34-7F74-41B7-AA1C-35422EB68A98}">
      <dsp:nvSpPr>
        <dsp:cNvPr id="0" name=""/>
        <dsp:cNvSpPr/>
      </dsp:nvSpPr>
      <dsp:spPr>
        <a:xfrm>
          <a:off x="324863" y="1586164"/>
          <a:ext cx="590660" cy="5906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994C62C-D1B0-45ED-B0C7-B7E4FB801005}">
      <dsp:nvSpPr>
        <dsp:cNvPr id="0" name=""/>
        <dsp:cNvSpPr/>
      </dsp:nvSpPr>
      <dsp:spPr>
        <a:xfrm>
          <a:off x="1240387" y="1344530"/>
          <a:ext cx="5252487" cy="1073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657" tIns="113657" rIns="113657" bIns="113657" numCol="1" spcCol="1270" anchor="ctr" anchorCtr="0">
          <a:noAutofit/>
        </a:bodyPr>
        <a:lstStyle/>
        <a:p>
          <a:pPr marL="0" lvl="0" indent="0" algn="l" defTabSz="977900">
            <a:lnSpc>
              <a:spcPct val="90000"/>
            </a:lnSpc>
            <a:spcBef>
              <a:spcPct val="0"/>
            </a:spcBef>
            <a:spcAft>
              <a:spcPct val="35000"/>
            </a:spcAft>
            <a:buNone/>
          </a:pPr>
          <a:r>
            <a:rPr lang="en-GB" sz="2200" kern="1200" dirty="0"/>
            <a:t>Contact Number: 07527488959</a:t>
          </a:r>
          <a:endParaRPr lang="en-US" sz="2200" kern="1200" dirty="0"/>
        </a:p>
      </dsp:txBody>
      <dsp:txXfrm>
        <a:off x="1240387" y="1344530"/>
        <a:ext cx="5252487" cy="1073928"/>
      </dsp:txXfrm>
    </dsp:sp>
    <dsp:sp modelId="{FF3C83C4-4636-4ECE-8E47-E2C9943EAB0F}">
      <dsp:nvSpPr>
        <dsp:cNvPr id="0" name=""/>
        <dsp:cNvSpPr/>
      </dsp:nvSpPr>
      <dsp:spPr>
        <a:xfrm>
          <a:off x="0" y="2686941"/>
          <a:ext cx="6492875" cy="10739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1FBD74-2DE3-4BA3-8297-3D3E97D474DD}">
      <dsp:nvSpPr>
        <dsp:cNvPr id="0" name=""/>
        <dsp:cNvSpPr/>
      </dsp:nvSpPr>
      <dsp:spPr>
        <a:xfrm>
          <a:off x="324863" y="2928575"/>
          <a:ext cx="590660" cy="5906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5D0DC58-E08A-42EB-90DF-CCDA5AF2A72E}">
      <dsp:nvSpPr>
        <dsp:cNvPr id="0" name=""/>
        <dsp:cNvSpPr/>
      </dsp:nvSpPr>
      <dsp:spPr>
        <a:xfrm>
          <a:off x="1240387" y="2686941"/>
          <a:ext cx="5252487" cy="1073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657" tIns="113657" rIns="113657" bIns="113657" numCol="1" spcCol="1270" anchor="ctr" anchorCtr="0">
          <a:noAutofit/>
        </a:bodyPr>
        <a:lstStyle/>
        <a:p>
          <a:pPr marL="0" lvl="0" indent="0" algn="l" defTabSz="977900">
            <a:lnSpc>
              <a:spcPct val="90000"/>
            </a:lnSpc>
            <a:spcBef>
              <a:spcPct val="0"/>
            </a:spcBef>
            <a:spcAft>
              <a:spcPct val="35000"/>
            </a:spcAft>
            <a:buNone/>
          </a:pPr>
          <a:r>
            <a:rPr lang="en-GB" sz="2200" kern="1200" dirty="0"/>
            <a:t>Company Details: Gary Catling </a:t>
          </a:r>
          <a:endParaRPr lang="en-US" sz="2200" kern="1200" dirty="0"/>
        </a:p>
      </dsp:txBody>
      <dsp:txXfrm>
        <a:off x="1240387" y="2686941"/>
        <a:ext cx="5252487" cy="1073928"/>
      </dsp:txXfrm>
    </dsp:sp>
    <dsp:sp modelId="{FBDE5692-5E97-4D16-BB1C-C3904FBA5CE4}">
      <dsp:nvSpPr>
        <dsp:cNvPr id="0" name=""/>
        <dsp:cNvSpPr/>
      </dsp:nvSpPr>
      <dsp:spPr>
        <a:xfrm>
          <a:off x="0" y="4029352"/>
          <a:ext cx="6492875" cy="10739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7BB6AE-4859-4C90-A51A-30FF6AE5D341}">
      <dsp:nvSpPr>
        <dsp:cNvPr id="0" name=""/>
        <dsp:cNvSpPr/>
      </dsp:nvSpPr>
      <dsp:spPr>
        <a:xfrm>
          <a:off x="324863" y="4270986"/>
          <a:ext cx="590660" cy="5906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41FEB68-2B21-45F9-8875-266EEF3A1234}">
      <dsp:nvSpPr>
        <dsp:cNvPr id="0" name=""/>
        <dsp:cNvSpPr/>
      </dsp:nvSpPr>
      <dsp:spPr>
        <a:xfrm>
          <a:off x="1240387" y="4029352"/>
          <a:ext cx="5252487" cy="1073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657" tIns="113657" rIns="113657" bIns="113657" numCol="1" spcCol="1270" anchor="ctr" anchorCtr="0">
          <a:noAutofit/>
        </a:bodyPr>
        <a:lstStyle/>
        <a:p>
          <a:pPr marL="0" lvl="0" indent="0" algn="l" defTabSz="977900">
            <a:lnSpc>
              <a:spcPct val="90000"/>
            </a:lnSpc>
            <a:spcBef>
              <a:spcPct val="0"/>
            </a:spcBef>
            <a:spcAft>
              <a:spcPct val="35000"/>
            </a:spcAft>
            <a:buNone/>
          </a:pPr>
          <a:r>
            <a:rPr lang="en-GB" sz="2200" kern="1200" dirty="0"/>
            <a:t>Social Media :</a:t>
          </a:r>
          <a:r>
            <a:rPr lang="en-GB" sz="2200" kern="1200" dirty="0" err="1"/>
            <a:t>buzzardpropertyinvestments</a:t>
          </a:r>
          <a:r>
            <a:rPr lang="en-GB" sz="2200" kern="1200" dirty="0"/>
            <a:t> Facebook/Instagram/</a:t>
          </a:r>
          <a:r>
            <a:rPr lang="en-GB" sz="2200" kern="1200" dirty="0" err="1"/>
            <a:t>Linkedin</a:t>
          </a:r>
          <a:r>
            <a:rPr lang="en-GB" sz="2200" kern="1200" dirty="0"/>
            <a:t> </a:t>
          </a:r>
          <a:endParaRPr lang="en-US" sz="2200" kern="1200" dirty="0"/>
        </a:p>
      </dsp:txBody>
      <dsp:txXfrm>
        <a:off x="1240387" y="4029352"/>
        <a:ext cx="5252487" cy="107392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GB"/>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98A760B-BCFF-4AE1-8840-77544D485373}" type="datetimeFigureOut">
              <a:rPr lang="en-GB" smtClean="0"/>
              <a:t>16/11/2023</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916CD399-1F75-4502-9516-91E8FDD90C59}" type="slidenum">
              <a:rPr lang="en-GB" smtClean="0"/>
              <a:t>‹#›</a:t>
            </a:fld>
            <a:endParaRPr lang="en-GB"/>
          </a:p>
        </p:txBody>
      </p:sp>
    </p:spTree>
    <p:extLst>
      <p:ext uri="{BB962C8B-B14F-4D97-AF65-F5344CB8AC3E}">
        <p14:creationId xmlns:p14="http://schemas.microsoft.com/office/powerpoint/2010/main" val="266651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98A760B-BCFF-4AE1-8840-77544D485373}" type="datetimeFigureOut">
              <a:rPr lang="en-GB" smtClean="0"/>
              <a:t>16/11/2023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6CD399-1F75-4502-9516-91E8FDD90C59}" type="slidenum">
              <a:rPr lang="en-GB" smtClean="0"/>
              <a:t>‹#›</a:t>
            </a:fld>
            <a:endParaRPr lang="en-GB"/>
          </a:p>
        </p:txBody>
      </p:sp>
    </p:spTree>
    <p:extLst>
      <p:ext uri="{BB962C8B-B14F-4D97-AF65-F5344CB8AC3E}">
        <p14:creationId xmlns:p14="http://schemas.microsoft.com/office/powerpoint/2010/main" val="1117409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98A760B-BCFF-4AE1-8840-77544D485373}"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CD399-1F75-4502-9516-91E8FDD90C59}" type="slidenum">
              <a:rPr lang="en-GB" smtClean="0"/>
              <a:t>‹#›</a:t>
            </a:fld>
            <a:endParaRPr lang="en-GB"/>
          </a:p>
        </p:txBody>
      </p:sp>
    </p:spTree>
    <p:extLst>
      <p:ext uri="{BB962C8B-B14F-4D97-AF65-F5344CB8AC3E}">
        <p14:creationId xmlns:p14="http://schemas.microsoft.com/office/powerpoint/2010/main" val="3224861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98A760B-BCFF-4AE1-8840-77544D485373}"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CD399-1F75-4502-9516-91E8FDD90C59}" type="slidenum">
              <a:rPr lang="en-GB" smtClean="0"/>
              <a:t>‹#›</a:t>
            </a:fld>
            <a:endParaRPr lang="en-GB"/>
          </a:p>
        </p:txBody>
      </p:sp>
    </p:spTree>
    <p:extLst>
      <p:ext uri="{BB962C8B-B14F-4D97-AF65-F5344CB8AC3E}">
        <p14:creationId xmlns:p14="http://schemas.microsoft.com/office/powerpoint/2010/main" val="1440381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98A760B-BCFF-4AE1-8840-77544D485373}"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CD399-1F75-4502-9516-91E8FDD90C59}" type="slidenum">
              <a:rPr lang="en-GB" smtClean="0"/>
              <a:t>‹#›</a:t>
            </a:fld>
            <a:endParaRPr lang="en-GB"/>
          </a:p>
        </p:txBody>
      </p:sp>
    </p:spTree>
    <p:extLst>
      <p:ext uri="{BB962C8B-B14F-4D97-AF65-F5344CB8AC3E}">
        <p14:creationId xmlns:p14="http://schemas.microsoft.com/office/powerpoint/2010/main" val="2240381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98A760B-BCFF-4AE1-8840-77544D485373}"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CD399-1F75-4502-9516-91E8FDD90C59}" type="slidenum">
              <a:rPr lang="en-GB" smtClean="0"/>
              <a:t>‹#›</a:t>
            </a:fld>
            <a:endParaRPr lang="en-GB"/>
          </a:p>
        </p:txBody>
      </p:sp>
    </p:spTree>
    <p:extLst>
      <p:ext uri="{BB962C8B-B14F-4D97-AF65-F5344CB8AC3E}">
        <p14:creationId xmlns:p14="http://schemas.microsoft.com/office/powerpoint/2010/main" val="2147701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98A760B-BCFF-4AE1-8840-77544D485373}"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CD399-1F75-4502-9516-91E8FDD90C59}" type="slidenum">
              <a:rPr lang="en-GB" smtClean="0"/>
              <a:t>‹#›</a:t>
            </a:fld>
            <a:endParaRPr lang="en-GB"/>
          </a:p>
        </p:txBody>
      </p:sp>
    </p:spTree>
    <p:extLst>
      <p:ext uri="{BB962C8B-B14F-4D97-AF65-F5344CB8AC3E}">
        <p14:creationId xmlns:p14="http://schemas.microsoft.com/office/powerpoint/2010/main" val="3985702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8A760B-BCFF-4AE1-8840-77544D485373}"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CD399-1F75-4502-9516-91E8FDD90C59}" type="slidenum">
              <a:rPr lang="en-GB" smtClean="0"/>
              <a:t>‹#›</a:t>
            </a:fld>
            <a:endParaRPr lang="en-GB"/>
          </a:p>
        </p:txBody>
      </p:sp>
    </p:spTree>
    <p:extLst>
      <p:ext uri="{BB962C8B-B14F-4D97-AF65-F5344CB8AC3E}">
        <p14:creationId xmlns:p14="http://schemas.microsoft.com/office/powerpoint/2010/main" val="4004802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8A760B-BCFF-4AE1-8840-77544D485373}"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CD399-1F75-4502-9516-91E8FDD90C59}" type="slidenum">
              <a:rPr lang="en-GB" smtClean="0"/>
              <a:t>‹#›</a:t>
            </a:fld>
            <a:endParaRPr lang="en-GB"/>
          </a:p>
        </p:txBody>
      </p:sp>
    </p:spTree>
    <p:extLst>
      <p:ext uri="{BB962C8B-B14F-4D97-AF65-F5344CB8AC3E}">
        <p14:creationId xmlns:p14="http://schemas.microsoft.com/office/powerpoint/2010/main" val="847143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8A760B-BCFF-4AE1-8840-77544D485373}"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916CD399-1F75-4502-9516-91E8FDD90C59}" type="slidenum">
              <a:rPr lang="en-GB" smtClean="0"/>
              <a:t>‹#›</a:t>
            </a:fld>
            <a:endParaRPr lang="en-GB"/>
          </a:p>
        </p:txBody>
      </p:sp>
    </p:spTree>
    <p:extLst>
      <p:ext uri="{BB962C8B-B14F-4D97-AF65-F5344CB8AC3E}">
        <p14:creationId xmlns:p14="http://schemas.microsoft.com/office/powerpoint/2010/main" val="203122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98A760B-BCFF-4AE1-8840-77544D485373}"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CD399-1F75-4502-9516-91E8FDD90C59}" type="slidenum">
              <a:rPr lang="en-GB" smtClean="0"/>
              <a:t>‹#›</a:t>
            </a:fld>
            <a:endParaRPr lang="en-GB"/>
          </a:p>
        </p:txBody>
      </p:sp>
    </p:spTree>
    <p:extLst>
      <p:ext uri="{BB962C8B-B14F-4D97-AF65-F5344CB8AC3E}">
        <p14:creationId xmlns:p14="http://schemas.microsoft.com/office/powerpoint/2010/main" val="188387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98A760B-BCFF-4AE1-8840-77544D485373}" type="datetimeFigureOut">
              <a:rPr lang="en-GB" smtClean="0"/>
              <a:t>16/11/2023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6CD399-1F75-4502-9516-91E8FDD90C59}" type="slidenum">
              <a:rPr lang="en-GB" smtClean="0"/>
              <a:t>‹#›</a:t>
            </a:fld>
            <a:endParaRPr lang="en-GB"/>
          </a:p>
        </p:txBody>
      </p:sp>
    </p:spTree>
    <p:extLst>
      <p:ext uri="{BB962C8B-B14F-4D97-AF65-F5344CB8AC3E}">
        <p14:creationId xmlns:p14="http://schemas.microsoft.com/office/powerpoint/2010/main" val="255471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98A760B-BCFF-4AE1-8840-77544D485373}" type="datetimeFigureOut">
              <a:rPr lang="en-GB" smtClean="0"/>
              <a:t>16/11/2023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6CD399-1F75-4502-9516-91E8FDD90C59}" type="slidenum">
              <a:rPr lang="en-GB" smtClean="0"/>
              <a:t>‹#›</a:t>
            </a:fld>
            <a:endParaRPr lang="en-GB"/>
          </a:p>
        </p:txBody>
      </p:sp>
    </p:spTree>
    <p:extLst>
      <p:ext uri="{BB962C8B-B14F-4D97-AF65-F5344CB8AC3E}">
        <p14:creationId xmlns:p14="http://schemas.microsoft.com/office/powerpoint/2010/main" val="3759732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98A760B-BCFF-4AE1-8840-77544D485373}" type="datetimeFigureOut">
              <a:rPr lang="en-GB" smtClean="0"/>
              <a:t>16/11/2023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6CD399-1F75-4502-9516-91E8FDD90C59}" type="slidenum">
              <a:rPr lang="en-GB" smtClean="0"/>
              <a:t>‹#›</a:t>
            </a:fld>
            <a:endParaRPr lang="en-GB"/>
          </a:p>
        </p:txBody>
      </p:sp>
    </p:spTree>
    <p:extLst>
      <p:ext uri="{BB962C8B-B14F-4D97-AF65-F5344CB8AC3E}">
        <p14:creationId xmlns:p14="http://schemas.microsoft.com/office/powerpoint/2010/main" val="4257473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A760B-BCFF-4AE1-8840-77544D485373}" type="datetimeFigureOut">
              <a:rPr lang="en-GB" smtClean="0"/>
              <a:t>16/11/2023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6CD399-1F75-4502-9516-91E8FDD90C59}" type="slidenum">
              <a:rPr lang="en-GB" smtClean="0"/>
              <a:t>‹#›</a:t>
            </a:fld>
            <a:endParaRPr lang="en-GB"/>
          </a:p>
        </p:txBody>
      </p:sp>
    </p:spTree>
    <p:extLst>
      <p:ext uri="{BB962C8B-B14F-4D97-AF65-F5344CB8AC3E}">
        <p14:creationId xmlns:p14="http://schemas.microsoft.com/office/powerpoint/2010/main" val="4190894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GB"/>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98A760B-BCFF-4AE1-8840-77544D485373}" type="datetimeFigureOut">
              <a:rPr lang="en-GB" smtClean="0"/>
              <a:t>16/11/2023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6CD399-1F75-4502-9516-91E8FDD90C59}" type="slidenum">
              <a:rPr lang="en-GB" smtClean="0"/>
              <a:t>‹#›</a:t>
            </a:fld>
            <a:endParaRPr lang="en-GB"/>
          </a:p>
        </p:txBody>
      </p:sp>
    </p:spTree>
    <p:extLst>
      <p:ext uri="{BB962C8B-B14F-4D97-AF65-F5344CB8AC3E}">
        <p14:creationId xmlns:p14="http://schemas.microsoft.com/office/powerpoint/2010/main" val="126623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98A760B-BCFF-4AE1-8840-77544D485373}" type="datetimeFigureOut">
              <a:rPr lang="en-GB" smtClean="0"/>
              <a:t>16/11/2023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6CD399-1F75-4502-9516-91E8FDD90C59}" type="slidenum">
              <a:rPr lang="en-GB" smtClean="0"/>
              <a:t>‹#›</a:t>
            </a:fld>
            <a:endParaRPr lang="en-GB"/>
          </a:p>
        </p:txBody>
      </p:sp>
    </p:spTree>
    <p:extLst>
      <p:ext uri="{BB962C8B-B14F-4D97-AF65-F5344CB8AC3E}">
        <p14:creationId xmlns:p14="http://schemas.microsoft.com/office/powerpoint/2010/main" val="1350858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98A760B-BCFF-4AE1-8840-77544D485373}" type="datetimeFigureOut">
              <a:rPr lang="en-GB" smtClean="0"/>
              <a:t>16/11/2023</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16CD399-1F75-4502-9516-91E8FDD90C59}" type="slidenum">
              <a:rPr lang="en-GB" smtClean="0"/>
              <a:t>‹#›</a:t>
            </a:fld>
            <a:endParaRPr lang="en-GB"/>
          </a:p>
        </p:txBody>
      </p:sp>
    </p:spTree>
    <p:extLst>
      <p:ext uri="{BB962C8B-B14F-4D97-AF65-F5344CB8AC3E}">
        <p14:creationId xmlns:p14="http://schemas.microsoft.com/office/powerpoint/2010/main" val="46728086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3.jpg" /></Relationships>
</file>

<file path=ppt/slides/_rels/slide2.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8" Type="http://schemas.microsoft.com/office/2007/relationships/diagramDrawing" Target="../diagrams/drawing1.xml" /><Relationship Id="rId3" Type="http://schemas.openxmlformats.org/officeDocument/2006/relationships/image" Target="../media/image5.png" /><Relationship Id="rId7" Type="http://schemas.openxmlformats.org/officeDocument/2006/relationships/diagramColors" Target="../diagrams/colors1.xml" /><Relationship Id="rId2" Type="http://schemas.openxmlformats.org/officeDocument/2006/relationships/image" Target="../media/image1.jpeg" /><Relationship Id="rId1" Type="http://schemas.openxmlformats.org/officeDocument/2006/relationships/slideLayout" Target="../slideLayouts/slideLayout2.xml" /><Relationship Id="rId6" Type="http://schemas.openxmlformats.org/officeDocument/2006/relationships/diagramQuickStyle" Target="../diagrams/quickStyle1.xml" /><Relationship Id="rId5" Type="http://schemas.openxmlformats.org/officeDocument/2006/relationships/diagramLayout" Target="../diagrams/layout1.xml" /><Relationship Id="rId4" Type="http://schemas.openxmlformats.org/officeDocument/2006/relationships/diagramData" Target="../diagrams/data1.xml" /></Relationships>
</file>

<file path=ppt/slides/_rels/slide5.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7.jpeg" /></Relationships>
</file>

<file path=ppt/slides/_rels/slide6.xml.rels><?xml version="1.0" encoding="UTF-8" standalone="yes"?>
<Relationships xmlns="http://schemas.openxmlformats.org/package/2006/relationships"><Relationship Id="rId8" Type="http://schemas.microsoft.com/office/2007/relationships/diagramDrawing" Target="../diagrams/drawing2.xml" /><Relationship Id="rId3" Type="http://schemas.openxmlformats.org/officeDocument/2006/relationships/image" Target="../media/image8.jpg" /><Relationship Id="rId7" Type="http://schemas.openxmlformats.org/officeDocument/2006/relationships/diagramColors" Target="../diagrams/colors2.xml" /><Relationship Id="rId2" Type="http://schemas.openxmlformats.org/officeDocument/2006/relationships/image" Target="../media/image1.jpeg" /><Relationship Id="rId1" Type="http://schemas.openxmlformats.org/officeDocument/2006/relationships/slideLayout" Target="../slideLayouts/slideLayout2.xml" /><Relationship Id="rId6" Type="http://schemas.openxmlformats.org/officeDocument/2006/relationships/diagramQuickStyle" Target="../diagrams/quickStyle2.xml" /><Relationship Id="rId5" Type="http://schemas.openxmlformats.org/officeDocument/2006/relationships/diagramLayout" Target="../diagrams/layout2.xml" /><Relationship Id="rId4" Type="http://schemas.openxmlformats.org/officeDocument/2006/relationships/diagramData" Target="../diagrams/data2.xml" /></Relationships>
</file>

<file path=ppt/slides/_rels/slide7.xml.rels><?xml version="1.0" encoding="UTF-8" standalone="yes"?>
<Relationships xmlns="http://schemas.openxmlformats.org/package/2006/relationships"><Relationship Id="rId3" Type="http://schemas.openxmlformats.org/officeDocument/2006/relationships/image" Target="../media/image15.jp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75" name="Group 1174">
            <a:extLst>
              <a:ext uri="{FF2B5EF4-FFF2-40B4-BE49-F238E27FC236}">
                <a16:creationId xmlns:a16="http://schemas.microsoft.com/office/drawing/2014/main" id="{7CD2F605-77BD-4D9C-BC95-97EB75D69D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176" name="Freeform 6">
              <a:extLst>
                <a:ext uri="{FF2B5EF4-FFF2-40B4-BE49-F238E27FC236}">
                  <a16:creationId xmlns:a16="http://schemas.microsoft.com/office/drawing/2014/main" id="{40259AB5-8B5C-4CD4-AE10-7A177BB73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GB"/>
            </a:p>
          </p:txBody>
        </p:sp>
        <p:sp>
          <p:nvSpPr>
            <p:cNvPr id="1177" name="Freeform 7">
              <a:extLst>
                <a:ext uri="{FF2B5EF4-FFF2-40B4-BE49-F238E27FC236}">
                  <a16:creationId xmlns:a16="http://schemas.microsoft.com/office/drawing/2014/main" id="{DB110D97-363A-40D5-98E8-D367DFCFB2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GB"/>
            </a:p>
          </p:txBody>
        </p:sp>
        <p:sp>
          <p:nvSpPr>
            <p:cNvPr id="1178" name="Freeform 9">
              <a:extLst>
                <a:ext uri="{FF2B5EF4-FFF2-40B4-BE49-F238E27FC236}">
                  <a16:creationId xmlns:a16="http://schemas.microsoft.com/office/drawing/2014/main" id="{30DC9DB4-96D0-47E9-A6E5-1590DED84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GB"/>
            </a:p>
          </p:txBody>
        </p:sp>
        <p:sp>
          <p:nvSpPr>
            <p:cNvPr id="1179" name="Freeform 10">
              <a:extLst>
                <a:ext uri="{FF2B5EF4-FFF2-40B4-BE49-F238E27FC236}">
                  <a16:creationId xmlns:a16="http://schemas.microsoft.com/office/drawing/2014/main" id="{8CA317D7-424B-4887-BEDF-18EF7915C5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GB"/>
            </a:p>
          </p:txBody>
        </p:sp>
        <p:sp>
          <p:nvSpPr>
            <p:cNvPr id="1180" name="Freeform 11">
              <a:extLst>
                <a:ext uri="{FF2B5EF4-FFF2-40B4-BE49-F238E27FC236}">
                  <a16:creationId xmlns:a16="http://schemas.microsoft.com/office/drawing/2014/main" id="{ACF40F67-B16B-4E7F-A595-0EF370063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GB"/>
            </a:p>
          </p:txBody>
        </p:sp>
        <p:sp>
          <p:nvSpPr>
            <p:cNvPr id="1181" name="Freeform 12">
              <a:extLst>
                <a:ext uri="{FF2B5EF4-FFF2-40B4-BE49-F238E27FC236}">
                  <a16:creationId xmlns:a16="http://schemas.microsoft.com/office/drawing/2014/main" id="{EB2264F1-4BB6-4403-A681-A463AA730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GB"/>
            </a:p>
          </p:txBody>
        </p:sp>
      </p:grpSp>
      <p:sp useBgFill="1">
        <p:nvSpPr>
          <p:cNvPr id="1183" name="Rectangle 1182">
            <a:extLst>
              <a:ext uri="{FF2B5EF4-FFF2-40B4-BE49-F238E27FC236}">
                <a16:creationId xmlns:a16="http://schemas.microsoft.com/office/drawing/2014/main" id="{2A26F9E7-CA88-4C15-A08F-BDF84E7AF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DE6FAC-4554-B4D6-1048-45A795A71ED3}"/>
              </a:ext>
            </a:extLst>
          </p:cNvPr>
          <p:cNvSpPr>
            <a:spLocks noGrp="1"/>
          </p:cNvSpPr>
          <p:nvPr>
            <p:ph type="title"/>
          </p:nvPr>
        </p:nvSpPr>
        <p:spPr>
          <a:xfrm>
            <a:off x="685800" y="1634067"/>
            <a:ext cx="4062942" cy="2489200"/>
          </a:xfrm>
          <a:effectLst/>
        </p:spPr>
        <p:txBody>
          <a:bodyPr vert="horz" lIns="91440" tIns="45720" rIns="91440" bIns="45720" rtlCol="0" anchor="b">
            <a:normAutofit/>
          </a:bodyPr>
          <a:lstStyle/>
          <a:p>
            <a:pPr algn="l"/>
            <a:r>
              <a:rPr lang="en-US" sz="5400" b="1"/>
              <a:t>INVESTOR PACK </a:t>
            </a:r>
          </a:p>
        </p:txBody>
      </p:sp>
      <p:sp>
        <p:nvSpPr>
          <p:cNvPr id="1030" name="Content Placeholder 1029">
            <a:extLst>
              <a:ext uri="{FF2B5EF4-FFF2-40B4-BE49-F238E27FC236}">
                <a16:creationId xmlns:a16="http://schemas.microsoft.com/office/drawing/2014/main" id="{708C0814-A5D0-465D-789B-8127A6143AF6}"/>
              </a:ext>
            </a:extLst>
          </p:cNvPr>
          <p:cNvSpPr>
            <a:spLocks noGrp="1"/>
          </p:cNvSpPr>
          <p:nvPr>
            <p:ph idx="1"/>
          </p:nvPr>
        </p:nvSpPr>
        <p:spPr>
          <a:xfrm>
            <a:off x="685801" y="4123267"/>
            <a:ext cx="4062942" cy="1261534"/>
          </a:xfrm>
        </p:spPr>
        <p:txBody>
          <a:bodyPr vert="horz" lIns="91440" tIns="45720" rIns="91440" bIns="45720" rtlCol="0" anchor="t">
            <a:normAutofit/>
          </a:bodyPr>
          <a:lstStyle/>
          <a:p>
            <a:pPr marL="0" indent="0">
              <a:buNone/>
            </a:pPr>
            <a:r>
              <a:rPr lang="en-US" sz="2100" b="1"/>
              <a:t>BUZZARD PROPERTY INVESTMENTS LTD</a:t>
            </a:r>
          </a:p>
        </p:txBody>
      </p:sp>
      <p:grpSp>
        <p:nvGrpSpPr>
          <p:cNvPr id="1185" name="Group 1184">
            <a:extLst>
              <a:ext uri="{FF2B5EF4-FFF2-40B4-BE49-F238E27FC236}">
                <a16:creationId xmlns:a16="http://schemas.microsoft.com/office/drawing/2014/main" id="{1B9FCA22-3A49-4B2B-BE1C-5BDF5C89BA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4100" y="-4763"/>
            <a:ext cx="5014912" cy="6862763"/>
            <a:chOff x="2928938" y="-4763"/>
            <a:chExt cx="5014912" cy="6862763"/>
          </a:xfrm>
        </p:grpSpPr>
        <p:sp>
          <p:nvSpPr>
            <p:cNvPr id="1186" name="Freeform 6">
              <a:extLst>
                <a:ext uri="{FF2B5EF4-FFF2-40B4-BE49-F238E27FC236}">
                  <a16:creationId xmlns:a16="http://schemas.microsoft.com/office/drawing/2014/main" id="{D3104E46-F7F1-4287-8994-FF66FE172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GB"/>
            </a:p>
          </p:txBody>
        </p:sp>
        <p:sp>
          <p:nvSpPr>
            <p:cNvPr id="1187" name="Freeform 7">
              <a:extLst>
                <a:ext uri="{FF2B5EF4-FFF2-40B4-BE49-F238E27FC236}">
                  <a16:creationId xmlns:a16="http://schemas.microsoft.com/office/drawing/2014/main" id="{60940D3C-2B49-4256-8CF1-56AC61319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GB"/>
            </a:p>
          </p:txBody>
        </p:sp>
        <p:sp>
          <p:nvSpPr>
            <p:cNvPr id="1188" name="Freeform 12">
              <a:extLst>
                <a:ext uri="{FF2B5EF4-FFF2-40B4-BE49-F238E27FC236}">
                  <a16:creationId xmlns:a16="http://schemas.microsoft.com/office/drawing/2014/main" id="{B7904766-55F7-4A5F-9123-3A88CA383D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GB"/>
            </a:p>
          </p:txBody>
        </p:sp>
        <p:sp>
          <p:nvSpPr>
            <p:cNvPr id="1189" name="Freeform 13">
              <a:extLst>
                <a:ext uri="{FF2B5EF4-FFF2-40B4-BE49-F238E27FC236}">
                  <a16:creationId xmlns:a16="http://schemas.microsoft.com/office/drawing/2014/main" id="{14841594-D3BA-416B-B359-C579726C5A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GB"/>
            </a:p>
          </p:txBody>
        </p:sp>
        <p:sp>
          <p:nvSpPr>
            <p:cNvPr id="1190" name="Freeform 14">
              <a:extLst>
                <a:ext uri="{FF2B5EF4-FFF2-40B4-BE49-F238E27FC236}">
                  <a16:creationId xmlns:a16="http://schemas.microsoft.com/office/drawing/2014/main" id="{5CC4710C-CB8B-4231-ABE9-7282F35CA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GB"/>
            </a:p>
          </p:txBody>
        </p:sp>
        <p:sp>
          <p:nvSpPr>
            <p:cNvPr id="1191" name="Freeform 15">
              <a:extLst>
                <a:ext uri="{FF2B5EF4-FFF2-40B4-BE49-F238E27FC236}">
                  <a16:creationId xmlns:a16="http://schemas.microsoft.com/office/drawing/2014/main" id="{12AC57C2-F394-41EB-8ACF-48C175079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GB"/>
            </a:p>
          </p:txBody>
        </p:sp>
      </p:grpSp>
      <p:pic>
        <p:nvPicPr>
          <p:cNvPr id="5" name="Picture 4" descr="A blue bird with wings&#10;&#10;Description automatically generated">
            <a:extLst>
              <a:ext uri="{FF2B5EF4-FFF2-40B4-BE49-F238E27FC236}">
                <a16:creationId xmlns:a16="http://schemas.microsoft.com/office/drawing/2014/main" id="{5FF07078-9F9F-1AED-C699-0FA38A0E4F98}"/>
              </a:ext>
            </a:extLst>
          </p:cNvPr>
          <p:cNvPicPr>
            <a:picLocks noChangeAspect="1"/>
          </p:cNvPicPr>
          <p:nvPr/>
        </p:nvPicPr>
        <p:blipFill rotWithShape="1">
          <a:blip r:embed="rId3">
            <a:extLst>
              <a:ext uri="{28A0092B-C50C-407E-A947-70E740481C1C}">
                <a14:useLocalDpi xmlns:a14="http://schemas.microsoft.com/office/drawing/2010/main" val="0"/>
              </a:ext>
            </a:extLst>
          </a:blip>
          <a:srcRect t="3673" r="2" b="2"/>
          <a:stretch/>
        </p:blipFill>
        <p:spPr>
          <a:xfrm>
            <a:off x="5761084" y="10"/>
            <a:ext cx="6430917" cy="4338304"/>
          </a:xfrm>
          <a:custGeom>
            <a:avLst/>
            <a:gdLst/>
            <a:ahLst/>
            <a:cxnLst/>
            <a:rect l="l" t="t" r="r" b="b"/>
            <a:pathLst>
              <a:path w="6430917" h="4338314">
                <a:moveTo>
                  <a:pt x="712614" y="0"/>
                </a:moveTo>
                <a:lnTo>
                  <a:pt x="6430917" y="0"/>
                </a:lnTo>
                <a:lnTo>
                  <a:pt x="6430917" y="4338314"/>
                </a:lnTo>
                <a:lnTo>
                  <a:pt x="0" y="2800083"/>
                </a:lnTo>
                <a:close/>
              </a:path>
            </a:pathLst>
          </a:custGeom>
        </p:spPr>
      </p:pic>
      <p:pic>
        <p:nvPicPr>
          <p:cNvPr id="7" name="Picture 6" descr="Aerial view of a neighborhood&#10;&#10;Description automatically generated">
            <a:extLst>
              <a:ext uri="{FF2B5EF4-FFF2-40B4-BE49-F238E27FC236}">
                <a16:creationId xmlns:a16="http://schemas.microsoft.com/office/drawing/2014/main" id="{8290D928-C107-8783-3DAF-5255A5C180A9}"/>
              </a:ext>
            </a:extLst>
          </p:cNvPr>
          <p:cNvPicPr>
            <a:picLocks noChangeAspect="1"/>
          </p:cNvPicPr>
          <p:nvPr/>
        </p:nvPicPr>
        <p:blipFill rotWithShape="1">
          <a:blip r:embed="rId4">
            <a:extLst>
              <a:ext uri="{28A0092B-C50C-407E-A947-70E740481C1C}">
                <a14:useLocalDpi xmlns:a14="http://schemas.microsoft.com/office/drawing/2010/main" val="0"/>
              </a:ext>
            </a:extLst>
          </a:blip>
          <a:srcRect r="10766" b="2"/>
          <a:stretch/>
        </p:blipFill>
        <p:spPr>
          <a:xfrm>
            <a:off x="5750346" y="2797516"/>
            <a:ext cx="6441654" cy="4060485"/>
          </a:xfrm>
          <a:custGeom>
            <a:avLst/>
            <a:gdLst/>
            <a:ahLst/>
            <a:cxnLst/>
            <a:rect l="l" t="t" r="r" b="b"/>
            <a:pathLst>
              <a:path w="6441654" h="4060485">
                <a:moveTo>
                  <a:pt x="0" y="0"/>
                </a:moveTo>
                <a:lnTo>
                  <a:pt x="6441654" y="1540800"/>
                </a:lnTo>
                <a:lnTo>
                  <a:pt x="6441654" y="4060485"/>
                </a:lnTo>
                <a:lnTo>
                  <a:pt x="4297229" y="4060485"/>
                </a:lnTo>
                <a:close/>
              </a:path>
            </a:pathLst>
          </a:custGeom>
        </p:spPr>
      </p:pic>
    </p:spTree>
    <p:extLst>
      <p:ext uri="{BB962C8B-B14F-4D97-AF65-F5344CB8AC3E}">
        <p14:creationId xmlns:p14="http://schemas.microsoft.com/office/powerpoint/2010/main" val="217913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102" name="Rectangle 2101">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erial view of a neighborhood&#10;&#10;Description automatically generated">
            <a:extLst>
              <a:ext uri="{FF2B5EF4-FFF2-40B4-BE49-F238E27FC236}">
                <a16:creationId xmlns:a16="http://schemas.microsoft.com/office/drawing/2014/main" id="{924836B4-715F-2E41-D4FC-9ACF9E282141}"/>
              </a:ext>
            </a:extLst>
          </p:cNvPr>
          <p:cNvPicPr>
            <a:picLocks noChangeAspect="1"/>
          </p:cNvPicPr>
          <p:nvPr/>
        </p:nvPicPr>
        <p:blipFill rotWithShape="1">
          <a:blip r:embed="rId3">
            <a:extLst>
              <a:ext uri="{28A0092B-C50C-407E-A947-70E740481C1C}">
                <a14:useLocalDpi xmlns:a14="http://schemas.microsoft.com/office/drawing/2010/main" val="0"/>
              </a:ext>
            </a:extLst>
          </a:blip>
          <a:srcRect l="20786" r="3575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2104" name="Group 2103">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2105"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GB"/>
            </a:p>
          </p:txBody>
        </p:sp>
        <p:sp>
          <p:nvSpPr>
            <p:cNvPr id="2106"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GB"/>
            </a:p>
          </p:txBody>
        </p:sp>
        <p:sp>
          <p:nvSpPr>
            <p:cNvPr id="2107"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GB"/>
            </a:p>
          </p:txBody>
        </p:sp>
        <p:sp>
          <p:nvSpPr>
            <p:cNvPr id="2108"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GB"/>
            </a:p>
          </p:txBody>
        </p:sp>
        <p:sp>
          <p:nvSpPr>
            <p:cNvPr id="2109"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GB"/>
            </a:p>
          </p:txBody>
        </p:sp>
        <p:sp>
          <p:nvSpPr>
            <p:cNvPr id="2110"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GB"/>
            </a:p>
          </p:txBody>
        </p:sp>
      </p:grpSp>
      <p:sp>
        <p:nvSpPr>
          <p:cNvPr id="2" name="Title 1">
            <a:extLst>
              <a:ext uri="{FF2B5EF4-FFF2-40B4-BE49-F238E27FC236}">
                <a16:creationId xmlns:a16="http://schemas.microsoft.com/office/drawing/2014/main" id="{866C181B-50DD-BCF6-ADDB-E52A039DDFAF}"/>
              </a:ext>
            </a:extLst>
          </p:cNvPr>
          <p:cNvSpPr>
            <a:spLocks noGrp="1"/>
          </p:cNvSpPr>
          <p:nvPr>
            <p:ph type="title"/>
          </p:nvPr>
        </p:nvSpPr>
        <p:spPr>
          <a:xfrm>
            <a:off x="972080" y="685800"/>
            <a:ext cx="5260680" cy="1752599"/>
          </a:xfrm>
        </p:spPr>
        <p:txBody>
          <a:bodyPr>
            <a:normAutofit/>
          </a:bodyPr>
          <a:lstStyle/>
          <a:p>
            <a:pPr algn="l"/>
            <a:r>
              <a:rPr lang="en-GB"/>
              <a:t>Who are we and what is our vision?</a:t>
            </a:r>
          </a:p>
        </p:txBody>
      </p:sp>
      <p:sp>
        <p:nvSpPr>
          <p:cNvPr id="3" name="Content Placeholder 2">
            <a:extLst>
              <a:ext uri="{FF2B5EF4-FFF2-40B4-BE49-F238E27FC236}">
                <a16:creationId xmlns:a16="http://schemas.microsoft.com/office/drawing/2014/main" id="{BCD9215C-C252-69E6-3A69-819F76D87244}"/>
              </a:ext>
            </a:extLst>
          </p:cNvPr>
          <p:cNvSpPr>
            <a:spLocks noGrp="1"/>
          </p:cNvSpPr>
          <p:nvPr>
            <p:ph idx="1"/>
          </p:nvPr>
        </p:nvSpPr>
        <p:spPr>
          <a:xfrm>
            <a:off x="643468" y="2666999"/>
            <a:ext cx="5260680" cy="3124201"/>
          </a:xfrm>
        </p:spPr>
        <p:txBody>
          <a:bodyPr>
            <a:normAutofit/>
          </a:bodyPr>
          <a:lstStyle/>
          <a:p>
            <a:r>
              <a:rPr lang="en-GB" sz="2000"/>
              <a:t>After recognising the current housing crisis with the UK being in excess of 300,000 houses short, as property investors we have recently felt the need to use our skills to contribute towards the reduction in this number. We believe with the right investment we can make a difference whilst still operating a profitable business and building for the future. </a:t>
            </a:r>
          </a:p>
          <a:p>
            <a:pPr marL="0" indent="0">
              <a:buNone/>
            </a:pPr>
            <a:endParaRPr lang="en-GB" sz="2000"/>
          </a:p>
          <a:p>
            <a:endParaRPr lang="en-GB" sz="2000" dirty="0"/>
          </a:p>
        </p:txBody>
      </p:sp>
    </p:spTree>
    <p:extLst>
      <p:ext uri="{BB962C8B-B14F-4D97-AF65-F5344CB8AC3E}">
        <p14:creationId xmlns:p14="http://schemas.microsoft.com/office/powerpoint/2010/main" val="3446602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oins stacked coins with plants growing out of them&#10;&#10;Description automatically generated">
            <a:extLst>
              <a:ext uri="{FF2B5EF4-FFF2-40B4-BE49-F238E27FC236}">
                <a16:creationId xmlns:a16="http://schemas.microsoft.com/office/drawing/2014/main" id="{D2D25D6E-D339-E67A-D986-CF0C929A981A}"/>
              </a:ext>
            </a:extLst>
          </p:cNvPr>
          <p:cNvPicPr>
            <a:picLocks noChangeAspect="1"/>
          </p:cNvPicPr>
          <p:nvPr/>
        </p:nvPicPr>
        <p:blipFill rotWithShape="1">
          <a:blip r:embed="rId3">
            <a:extLst>
              <a:ext uri="{28A0092B-C50C-407E-A947-70E740481C1C}">
                <a14:useLocalDpi xmlns:a14="http://schemas.microsoft.com/office/drawing/2010/main" val="0"/>
              </a:ext>
            </a:extLst>
          </a:blip>
          <a:srcRect l="38387" r="10230"/>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56" name="Group 55">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57"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GB"/>
            </a:p>
          </p:txBody>
        </p:sp>
        <p:sp>
          <p:nvSpPr>
            <p:cNvPr id="58"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GB"/>
            </a:p>
          </p:txBody>
        </p:sp>
        <p:sp>
          <p:nvSpPr>
            <p:cNvPr id="59"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GB"/>
            </a:p>
          </p:txBody>
        </p:sp>
        <p:sp>
          <p:nvSpPr>
            <p:cNvPr id="60"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GB"/>
            </a:p>
          </p:txBody>
        </p:sp>
        <p:sp>
          <p:nvSpPr>
            <p:cNvPr id="61"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GB"/>
            </a:p>
          </p:txBody>
        </p:sp>
        <p:sp>
          <p:nvSpPr>
            <p:cNvPr id="62"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GB"/>
            </a:p>
          </p:txBody>
        </p:sp>
      </p:grpSp>
      <p:sp>
        <p:nvSpPr>
          <p:cNvPr id="2" name="Title 1">
            <a:extLst>
              <a:ext uri="{FF2B5EF4-FFF2-40B4-BE49-F238E27FC236}">
                <a16:creationId xmlns:a16="http://schemas.microsoft.com/office/drawing/2014/main" id="{E79E8613-F8AE-7365-6594-A2EFD837765D}"/>
              </a:ext>
            </a:extLst>
          </p:cNvPr>
          <p:cNvSpPr>
            <a:spLocks noGrp="1"/>
          </p:cNvSpPr>
          <p:nvPr>
            <p:ph type="title"/>
          </p:nvPr>
        </p:nvSpPr>
        <p:spPr>
          <a:xfrm>
            <a:off x="972080" y="685800"/>
            <a:ext cx="5260680" cy="1752599"/>
          </a:xfrm>
        </p:spPr>
        <p:txBody>
          <a:bodyPr>
            <a:normAutofit/>
          </a:bodyPr>
          <a:lstStyle/>
          <a:p>
            <a:pPr algn="l">
              <a:lnSpc>
                <a:spcPct val="90000"/>
              </a:lnSpc>
            </a:pPr>
            <a:r>
              <a:rPr lang="en-GB"/>
              <a:t>What makes now a good time to invest in property? </a:t>
            </a:r>
            <a:endParaRPr lang="en-GB" dirty="0"/>
          </a:p>
        </p:txBody>
      </p:sp>
      <p:sp>
        <p:nvSpPr>
          <p:cNvPr id="3" name="Content Placeholder 2">
            <a:extLst>
              <a:ext uri="{FF2B5EF4-FFF2-40B4-BE49-F238E27FC236}">
                <a16:creationId xmlns:a16="http://schemas.microsoft.com/office/drawing/2014/main" id="{9752E47E-33D9-A181-32AC-4EF324AD47DC}"/>
              </a:ext>
            </a:extLst>
          </p:cNvPr>
          <p:cNvSpPr>
            <a:spLocks noGrp="1"/>
          </p:cNvSpPr>
          <p:nvPr>
            <p:ph idx="1"/>
          </p:nvPr>
        </p:nvSpPr>
        <p:spPr>
          <a:xfrm>
            <a:off x="643468" y="2666999"/>
            <a:ext cx="5260680" cy="3124201"/>
          </a:xfrm>
        </p:spPr>
        <p:txBody>
          <a:bodyPr>
            <a:normAutofit/>
          </a:bodyPr>
          <a:lstStyle/>
          <a:p>
            <a:pPr>
              <a:lnSpc>
                <a:spcPct val="90000"/>
              </a:lnSpc>
            </a:pPr>
            <a:r>
              <a:rPr lang="en-GB" sz="1700"/>
              <a:t>Exit of hobby landlords releasing distressed stock into the market due to Section 24 </a:t>
            </a:r>
          </a:p>
          <a:p>
            <a:pPr>
              <a:lnSpc>
                <a:spcPct val="90000"/>
              </a:lnSpc>
            </a:pPr>
            <a:r>
              <a:rPr lang="en-GB" sz="1700"/>
              <a:t>Huge demand for rental is driving the rise in rental rates </a:t>
            </a:r>
          </a:p>
          <a:p>
            <a:pPr>
              <a:lnSpc>
                <a:spcPct val="90000"/>
              </a:lnSpc>
            </a:pPr>
            <a:r>
              <a:rPr lang="en-GB" sz="1700"/>
              <a:t>At least 1.8M more households will be looking to rent rather than buy a home by 2025 the RICS claims </a:t>
            </a:r>
          </a:p>
          <a:p>
            <a:pPr>
              <a:lnSpc>
                <a:spcPct val="90000"/>
              </a:lnSpc>
            </a:pPr>
            <a:r>
              <a:rPr lang="en-GB" sz="1700"/>
              <a:t>Stable growth asset and long term growth</a:t>
            </a:r>
          </a:p>
          <a:p>
            <a:pPr>
              <a:lnSpc>
                <a:spcPct val="90000"/>
              </a:lnSpc>
            </a:pPr>
            <a:r>
              <a:rPr lang="en-GB" sz="1700"/>
              <a:t>With the UK being on the brink of a recession, now presents a good opportunity to purchase properties at a lower purchase price.</a:t>
            </a:r>
            <a:endParaRPr lang="en-GB" sz="1700" dirty="0"/>
          </a:p>
        </p:txBody>
      </p:sp>
      <p:sp>
        <p:nvSpPr>
          <p:cNvPr id="4" name="TextBox 3">
            <a:extLst>
              <a:ext uri="{FF2B5EF4-FFF2-40B4-BE49-F238E27FC236}">
                <a16:creationId xmlns:a16="http://schemas.microsoft.com/office/drawing/2014/main" id="{A1EDA7CD-CF0A-9C3B-DF02-0F0699C06610}"/>
              </a:ext>
            </a:extLst>
          </p:cNvPr>
          <p:cNvSpPr txBox="1"/>
          <p:nvPr/>
        </p:nvSpPr>
        <p:spPr>
          <a:xfrm>
            <a:off x="7847045" y="1690688"/>
            <a:ext cx="3797559" cy="723275"/>
          </a:xfrm>
          <a:prstGeom prst="rect">
            <a:avLst/>
          </a:prstGeom>
          <a:noFill/>
        </p:spPr>
        <p:txBody>
          <a:bodyPr wrap="square" rtlCol="0">
            <a:spAutoFit/>
          </a:bodyPr>
          <a:lstStyle/>
          <a:p>
            <a:pPr>
              <a:spcAft>
                <a:spcPts val="600"/>
              </a:spcAft>
            </a:pPr>
            <a:endParaRPr lang="en-GB"/>
          </a:p>
          <a:p>
            <a:pPr>
              <a:spcAft>
                <a:spcPts val="600"/>
              </a:spcAft>
            </a:pPr>
            <a:endParaRPr lang="en-GB"/>
          </a:p>
        </p:txBody>
      </p:sp>
    </p:spTree>
    <p:extLst>
      <p:ext uri="{BB962C8B-B14F-4D97-AF65-F5344CB8AC3E}">
        <p14:creationId xmlns:p14="http://schemas.microsoft.com/office/powerpoint/2010/main" val="2053584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07"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8"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11"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GB"/>
            </a:p>
          </p:txBody>
        </p:sp>
        <p:sp>
          <p:nvSpPr>
            <p:cNvPr id="112"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GB"/>
            </a:p>
          </p:txBody>
        </p:sp>
        <p:sp>
          <p:nvSpPr>
            <p:cNvPr id="113"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GB"/>
            </a:p>
          </p:txBody>
        </p:sp>
        <p:sp>
          <p:nvSpPr>
            <p:cNvPr id="114"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GB"/>
            </a:p>
          </p:txBody>
        </p:sp>
        <p:sp>
          <p:nvSpPr>
            <p:cNvPr id="115"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GB"/>
            </a:p>
          </p:txBody>
        </p:sp>
        <p:sp>
          <p:nvSpPr>
            <p:cNvPr id="116"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GB"/>
            </a:p>
          </p:txBody>
        </p:sp>
      </p:grpSp>
      <p:sp>
        <p:nvSpPr>
          <p:cNvPr id="2" name="Title 1">
            <a:extLst>
              <a:ext uri="{FF2B5EF4-FFF2-40B4-BE49-F238E27FC236}">
                <a16:creationId xmlns:a16="http://schemas.microsoft.com/office/drawing/2014/main" id="{C8590C85-5A39-4C9B-5F89-6436D0819244}"/>
              </a:ext>
            </a:extLst>
          </p:cNvPr>
          <p:cNvSpPr>
            <a:spLocks noGrp="1"/>
          </p:cNvSpPr>
          <p:nvPr>
            <p:ph type="title"/>
          </p:nvPr>
        </p:nvSpPr>
        <p:spPr>
          <a:xfrm>
            <a:off x="3962399" y="685800"/>
            <a:ext cx="7345891" cy="1413933"/>
          </a:xfrm>
        </p:spPr>
        <p:txBody>
          <a:bodyPr>
            <a:normAutofit/>
          </a:bodyPr>
          <a:lstStyle/>
          <a:p>
            <a:r>
              <a:rPr lang="en-GB" dirty="0"/>
              <a:t>What can we offer you?</a:t>
            </a:r>
          </a:p>
        </p:txBody>
      </p:sp>
      <p:pic>
        <p:nvPicPr>
          <p:cNvPr id="4" name="Picture 3" descr="A person pointing at the camera&#10;&#10;Description automatically generated">
            <a:extLst>
              <a:ext uri="{FF2B5EF4-FFF2-40B4-BE49-F238E27FC236}">
                <a16:creationId xmlns:a16="http://schemas.microsoft.com/office/drawing/2014/main" id="{AA9E8823-CB53-8D47-EF1D-67187E11B769}"/>
              </a:ext>
            </a:extLst>
          </p:cNvPr>
          <p:cNvPicPr>
            <a:picLocks noChangeAspect="1"/>
          </p:cNvPicPr>
          <p:nvPr/>
        </p:nvPicPr>
        <p:blipFill rotWithShape="1">
          <a:blip r:embed="rId3">
            <a:extLst>
              <a:ext uri="{28A0092B-C50C-407E-A947-70E740481C1C}">
                <a14:useLocalDpi xmlns:a14="http://schemas.microsoft.com/office/drawing/2010/main" val="0"/>
              </a:ext>
            </a:extLst>
          </a:blip>
          <a:srcRect l="38381" r="28202" b="-1"/>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graphicFrame>
        <p:nvGraphicFramePr>
          <p:cNvPr id="30" name="Content Placeholder 2">
            <a:extLst>
              <a:ext uri="{FF2B5EF4-FFF2-40B4-BE49-F238E27FC236}">
                <a16:creationId xmlns:a16="http://schemas.microsoft.com/office/drawing/2014/main" id="{006048A7-890E-6362-4AB0-0D8217F6ACA3}"/>
              </a:ext>
            </a:extLst>
          </p:cNvPr>
          <p:cNvGraphicFramePr>
            <a:graphicFrameLocks noGrp="1"/>
          </p:cNvGraphicFramePr>
          <p:nvPr>
            <p:ph idx="1"/>
            <p:extLst>
              <p:ext uri="{D42A27DB-BD31-4B8C-83A1-F6EECF244321}">
                <p14:modId xmlns:p14="http://schemas.microsoft.com/office/powerpoint/2010/main" val="2796201161"/>
              </p:ext>
            </p:extLst>
          </p:nvPr>
        </p:nvGraphicFramePr>
        <p:xfrm>
          <a:off x="3843867" y="2048933"/>
          <a:ext cx="7659156" cy="37422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49014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2A1E25D-508A-4EE7-9B89-71BC1BEEF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2">
            <a:extLst>
              <a:ext uri="{FF2B5EF4-FFF2-40B4-BE49-F238E27FC236}">
                <a16:creationId xmlns:a16="http://schemas.microsoft.com/office/drawing/2014/main" id="{6FD9ED33-B960-4F9D-8023-20D830625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2974973" y="-15832"/>
            <a:ext cx="9217026" cy="6889518"/>
          </a:xfrm>
          <a:custGeom>
            <a:avLst/>
            <a:gdLst>
              <a:gd name="connsiteX0" fmla="*/ 1087153 w 9217026"/>
              <a:gd name="connsiteY0" fmla="*/ 0 h 6889518"/>
              <a:gd name="connsiteX1" fmla="*/ 1087153 w 9217026"/>
              <a:gd name="connsiteY1" fmla="*/ 1098 h 6889518"/>
              <a:gd name="connsiteX2" fmla="*/ 0 w 9217026"/>
              <a:gd name="connsiteY2" fmla="*/ 0 h 6889518"/>
              <a:gd name="connsiteX3" fmla="*/ 0 w 9217026"/>
              <a:gd name="connsiteY3" fmla="*/ 6889518 h 6889518"/>
              <a:gd name="connsiteX4" fmla="*/ 1087153 w 9217026"/>
              <a:gd name="connsiteY4" fmla="*/ 6888254 h 6889518"/>
              <a:gd name="connsiteX5" fmla="*/ 1087153 w 9217026"/>
              <a:gd name="connsiteY5" fmla="*/ 6889518 h 6889518"/>
              <a:gd name="connsiteX6" fmla="*/ 7295095 w 9217026"/>
              <a:gd name="connsiteY6" fmla="*/ 6882299 h 6889518"/>
              <a:gd name="connsiteX7" fmla="*/ 9217026 w 9217026"/>
              <a:gd name="connsiteY7" fmla="*/ 5349831 h 6889518"/>
              <a:gd name="connsiteX8" fmla="*/ 8378827 w 9217026"/>
              <a:gd name="connsiteY8" fmla="*/ 7365 h 688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026" h="6889518">
                <a:moveTo>
                  <a:pt x="1087153" y="0"/>
                </a:moveTo>
                <a:lnTo>
                  <a:pt x="1087153" y="1098"/>
                </a:lnTo>
                <a:lnTo>
                  <a:pt x="0" y="0"/>
                </a:lnTo>
                <a:lnTo>
                  <a:pt x="0" y="6889518"/>
                </a:lnTo>
                <a:lnTo>
                  <a:pt x="1087153" y="6888254"/>
                </a:lnTo>
                <a:lnTo>
                  <a:pt x="1087153" y="6889518"/>
                </a:lnTo>
                <a:lnTo>
                  <a:pt x="7295095" y="6882299"/>
                </a:lnTo>
                <a:lnTo>
                  <a:pt x="9217026" y="5349831"/>
                </a:lnTo>
                <a:lnTo>
                  <a:pt x="8378827" y="7365"/>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nvGrpSpPr>
          <p:cNvPr id="27" name="Group 26">
            <a:extLst>
              <a:ext uri="{FF2B5EF4-FFF2-40B4-BE49-F238E27FC236}">
                <a16:creationId xmlns:a16="http://schemas.microsoft.com/office/drawing/2014/main" id="{48248BD7-AE40-49AB-844D-ABD40D80B2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28" name="Freeform 6">
              <a:extLst>
                <a:ext uri="{FF2B5EF4-FFF2-40B4-BE49-F238E27FC236}">
                  <a16:creationId xmlns:a16="http://schemas.microsoft.com/office/drawing/2014/main" id="{977D6250-A0F3-4872-9969-3DB7ADE7C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GB"/>
            </a:p>
          </p:txBody>
        </p:sp>
        <p:sp>
          <p:nvSpPr>
            <p:cNvPr id="29" name="Freeform 7">
              <a:extLst>
                <a:ext uri="{FF2B5EF4-FFF2-40B4-BE49-F238E27FC236}">
                  <a16:creationId xmlns:a16="http://schemas.microsoft.com/office/drawing/2014/main" id="{5796BEC7-5389-45D6-A0D4-F36405E5A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GB"/>
            </a:p>
          </p:txBody>
        </p:sp>
        <p:sp>
          <p:nvSpPr>
            <p:cNvPr id="30" name="Freeform 8">
              <a:extLst>
                <a:ext uri="{FF2B5EF4-FFF2-40B4-BE49-F238E27FC236}">
                  <a16:creationId xmlns:a16="http://schemas.microsoft.com/office/drawing/2014/main" id="{BEA57FAB-D2EF-4F47-A986-4321D5148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GB"/>
            </a:p>
          </p:txBody>
        </p:sp>
        <p:sp>
          <p:nvSpPr>
            <p:cNvPr id="31" name="Freeform 9">
              <a:extLst>
                <a:ext uri="{FF2B5EF4-FFF2-40B4-BE49-F238E27FC236}">
                  <a16:creationId xmlns:a16="http://schemas.microsoft.com/office/drawing/2014/main" id="{5E8C59C9-8A0C-4F01-A36F-1C6389554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GB"/>
            </a:p>
          </p:txBody>
        </p:sp>
        <p:sp>
          <p:nvSpPr>
            <p:cNvPr id="32" name="Freeform 10">
              <a:extLst>
                <a:ext uri="{FF2B5EF4-FFF2-40B4-BE49-F238E27FC236}">
                  <a16:creationId xmlns:a16="http://schemas.microsoft.com/office/drawing/2014/main" id="{62D244EC-76FC-490A-8371-18E8C0624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GB"/>
            </a:p>
          </p:txBody>
        </p:sp>
        <p:sp>
          <p:nvSpPr>
            <p:cNvPr id="33" name="Freeform 11">
              <a:extLst>
                <a:ext uri="{FF2B5EF4-FFF2-40B4-BE49-F238E27FC236}">
                  <a16:creationId xmlns:a16="http://schemas.microsoft.com/office/drawing/2014/main" id="{FA33782B-4F01-450E-A17D-F7C03359D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GB"/>
            </a:p>
          </p:txBody>
        </p:sp>
      </p:grpSp>
      <p:sp>
        <p:nvSpPr>
          <p:cNvPr id="2" name="Title 1">
            <a:extLst>
              <a:ext uri="{FF2B5EF4-FFF2-40B4-BE49-F238E27FC236}">
                <a16:creationId xmlns:a16="http://schemas.microsoft.com/office/drawing/2014/main" id="{FD80AC6E-A0AD-E29E-5D5A-44ADFF6AE32E}"/>
              </a:ext>
            </a:extLst>
          </p:cNvPr>
          <p:cNvSpPr>
            <a:spLocks noGrp="1"/>
          </p:cNvSpPr>
          <p:nvPr>
            <p:ph type="title"/>
          </p:nvPr>
        </p:nvSpPr>
        <p:spPr>
          <a:xfrm>
            <a:off x="4056063" y="685800"/>
            <a:ext cx="7446961" cy="1752599"/>
          </a:xfrm>
        </p:spPr>
        <p:txBody>
          <a:bodyPr>
            <a:normAutofit/>
          </a:bodyPr>
          <a:lstStyle/>
          <a:p>
            <a:r>
              <a:rPr lang="en-GB">
                <a:solidFill>
                  <a:schemeClr val="bg1"/>
                </a:solidFill>
              </a:rPr>
              <a:t>Why us</a:t>
            </a:r>
          </a:p>
        </p:txBody>
      </p:sp>
      <p:pic>
        <p:nvPicPr>
          <p:cNvPr id="11" name="Picture 10" descr="Worker holding safety helmet">
            <a:extLst>
              <a:ext uri="{FF2B5EF4-FFF2-40B4-BE49-F238E27FC236}">
                <a16:creationId xmlns:a16="http://schemas.microsoft.com/office/drawing/2014/main" id="{04B0B865-16F9-FCA6-4A90-7FAF4E5465D0}"/>
              </a:ext>
            </a:extLst>
          </p:cNvPr>
          <p:cNvPicPr>
            <a:picLocks noChangeAspect="1"/>
          </p:cNvPicPr>
          <p:nvPr/>
        </p:nvPicPr>
        <p:blipFill rotWithShape="1">
          <a:blip r:embed="rId3">
            <a:extLst>
              <a:ext uri="{28A0092B-C50C-407E-A947-70E740481C1C}">
                <a14:useLocalDpi xmlns:a14="http://schemas.microsoft.com/office/drawing/2010/main" val="0"/>
              </a:ext>
            </a:extLst>
          </a:blip>
          <a:srcRect l="55264" r="4331" b="1"/>
          <a:stretch/>
        </p:blipFill>
        <p:spPr>
          <a:xfrm>
            <a:off x="20" y="10"/>
            <a:ext cx="3175466" cy="5245940"/>
          </a:xfrm>
          <a:custGeom>
            <a:avLst/>
            <a:gdLst/>
            <a:ahLst/>
            <a:cxnLst/>
            <a:rect l="l" t="t" r="r" b="b"/>
            <a:pathLst>
              <a:path w="3175486" h="5245950">
                <a:moveTo>
                  <a:pt x="0" y="0"/>
                </a:moveTo>
                <a:lnTo>
                  <a:pt x="3175486" y="0"/>
                </a:lnTo>
                <a:lnTo>
                  <a:pt x="2294818" y="5223932"/>
                </a:lnTo>
                <a:lnTo>
                  <a:pt x="2310547" y="5245950"/>
                </a:lnTo>
                <a:lnTo>
                  <a:pt x="0" y="4901963"/>
                </a:lnTo>
                <a:close/>
              </a:path>
            </a:pathLst>
          </a:custGeom>
          <a:ln w="38100">
            <a:noFill/>
          </a:ln>
          <a:effectLst/>
        </p:spPr>
      </p:pic>
      <p:pic>
        <p:nvPicPr>
          <p:cNvPr id="8" name="Picture 7" descr="Draft drawing of a floor plan">
            <a:extLst>
              <a:ext uri="{FF2B5EF4-FFF2-40B4-BE49-F238E27FC236}">
                <a16:creationId xmlns:a16="http://schemas.microsoft.com/office/drawing/2014/main" id="{B266D57C-AAFD-0829-DD97-ABD5C7EE13FA}"/>
              </a:ext>
            </a:extLst>
          </p:cNvPr>
          <p:cNvPicPr>
            <a:picLocks noChangeAspect="1"/>
          </p:cNvPicPr>
          <p:nvPr/>
        </p:nvPicPr>
        <p:blipFill rotWithShape="1">
          <a:blip r:embed="rId4">
            <a:extLst>
              <a:ext uri="{28A0092B-C50C-407E-A947-70E740481C1C}">
                <a14:useLocalDpi xmlns:a14="http://schemas.microsoft.com/office/drawing/2010/main" val="0"/>
              </a:ext>
            </a:extLst>
          </a:blip>
          <a:srcRect t="10527" r="2" b="7522"/>
          <a:stretch/>
        </p:blipFill>
        <p:spPr>
          <a:xfrm>
            <a:off x="20" y="4901964"/>
            <a:ext cx="3459143" cy="1956037"/>
          </a:xfrm>
          <a:custGeom>
            <a:avLst/>
            <a:gdLst/>
            <a:ahLst/>
            <a:cxnLst/>
            <a:rect l="l" t="t" r="r" b="b"/>
            <a:pathLst>
              <a:path w="3459163" h="1956037">
                <a:moveTo>
                  <a:pt x="0" y="0"/>
                </a:moveTo>
                <a:lnTo>
                  <a:pt x="2310547" y="343987"/>
                </a:lnTo>
                <a:lnTo>
                  <a:pt x="3459163" y="1951804"/>
                </a:lnTo>
                <a:lnTo>
                  <a:pt x="0" y="1956037"/>
                </a:lnTo>
                <a:close/>
              </a:path>
            </a:pathLst>
          </a:custGeom>
          <a:ln w="38100">
            <a:noFill/>
          </a:ln>
          <a:effectLst/>
        </p:spPr>
      </p:pic>
      <p:sp>
        <p:nvSpPr>
          <p:cNvPr id="3" name="Content Placeholder 2">
            <a:extLst>
              <a:ext uri="{FF2B5EF4-FFF2-40B4-BE49-F238E27FC236}">
                <a16:creationId xmlns:a16="http://schemas.microsoft.com/office/drawing/2014/main" id="{F5882AFE-A092-57F4-5A27-161B14DF869B}"/>
              </a:ext>
            </a:extLst>
          </p:cNvPr>
          <p:cNvSpPr>
            <a:spLocks noGrp="1"/>
          </p:cNvSpPr>
          <p:nvPr>
            <p:ph idx="1"/>
          </p:nvPr>
        </p:nvSpPr>
        <p:spPr>
          <a:xfrm>
            <a:off x="4056062" y="2666999"/>
            <a:ext cx="7446961" cy="3124201"/>
          </a:xfrm>
        </p:spPr>
        <p:txBody>
          <a:bodyPr>
            <a:normAutofit/>
          </a:bodyPr>
          <a:lstStyle/>
          <a:p>
            <a:pPr marL="0" indent="0">
              <a:lnSpc>
                <a:spcPct val="90000"/>
              </a:lnSpc>
              <a:buNone/>
            </a:pPr>
            <a:r>
              <a:rPr lang="en-GB" sz="1900">
                <a:solidFill>
                  <a:schemeClr val="bg1"/>
                </a:solidFill>
              </a:rPr>
              <a:t>The Buzzard team have a range of business backgrounds and extensive business knowledge which has allowed us to create and build strong relationships with clients, customers and the support network around us.</a:t>
            </a:r>
          </a:p>
          <a:p>
            <a:pPr marL="0" indent="0">
              <a:lnSpc>
                <a:spcPct val="90000"/>
              </a:lnSpc>
              <a:buNone/>
            </a:pPr>
            <a:r>
              <a:rPr lang="en-GB" sz="1900">
                <a:solidFill>
                  <a:schemeClr val="bg1"/>
                </a:solidFill>
              </a:rPr>
              <a:t>Having extensive training and knowledge within the property industry, we are experienced property investors and have fantastic potential. </a:t>
            </a:r>
          </a:p>
          <a:p>
            <a:pPr marL="0" indent="0">
              <a:lnSpc>
                <a:spcPct val="90000"/>
              </a:lnSpc>
              <a:buNone/>
            </a:pPr>
            <a:r>
              <a:rPr lang="en-GB" sz="1900">
                <a:solidFill>
                  <a:schemeClr val="bg1"/>
                </a:solidFill>
              </a:rPr>
              <a:t>Having access to quality tradesman we believe and have testimonies to support that the quality of workmanship is to a high standard.</a:t>
            </a:r>
          </a:p>
          <a:p>
            <a:pPr marL="0" indent="0">
              <a:lnSpc>
                <a:spcPct val="90000"/>
              </a:lnSpc>
              <a:buNone/>
            </a:pPr>
            <a:r>
              <a:rPr lang="en-GB" sz="1900">
                <a:solidFill>
                  <a:schemeClr val="bg1"/>
                </a:solidFill>
              </a:rPr>
              <a:t>We are a very ethical team that hold core values within our business which we believe leads us to be trusted property investors.</a:t>
            </a:r>
          </a:p>
        </p:txBody>
      </p:sp>
    </p:spTree>
    <p:extLst>
      <p:ext uri="{BB962C8B-B14F-4D97-AF65-F5344CB8AC3E}">
        <p14:creationId xmlns:p14="http://schemas.microsoft.com/office/powerpoint/2010/main" val="495434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130" name="Group 3129">
            <a:extLst>
              <a:ext uri="{FF2B5EF4-FFF2-40B4-BE49-F238E27FC236}">
                <a16:creationId xmlns:a16="http://schemas.microsoft.com/office/drawing/2014/main" id="{C27500CA-FA61-49B6-AC7B-2CE50433D9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3131" name="Freeform 6">
              <a:extLst>
                <a:ext uri="{FF2B5EF4-FFF2-40B4-BE49-F238E27FC236}">
                  <a16:creationId xmlns:a16="http://schemas.microsoft.com/office/drawing/2014/main" id="{9BB2C0D0-9D80-4309-B3A1-320A61FC6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GB"/>
            </a:p>
          </p:txBody>
        </p:sp>
        <p:sp>
          <p:nvSpPr>
            <p:cNvPr id="3132" name="Freeform 7">
              <a:extLst>
                <a:ext uri="{FF2B5EF4-FFF2-40B4-BE49-F238E27FC236}">
                  <a16:creationId xmlns:a16="http://schemas.microsoft.com/office/drawing/2014/main" id="{BD302E04-6272-4489-AC6C-BD90F6BE4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GB"/>
            </a:p>
          </p:txBody>
        </p:sp>
        <p:sp>
          <p:nvSpPr>
            <p:cNvPr id="3133" name="Freeform 8">
              <a:extLst>
                <a:ext uri="{FF2B5EF4-FFF2-40B4-BE49-F238E27FC236}">
                  <a16:creationId xmlns:a16="http://schemas.microsoft.com/office/drawing/2014/main" id="{654ECFC5-08C7-4BEA-8913-423DF4B205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GB"/>
            </a:p>
          </p:txBody>
        </p:sp>
        <p:sp>
          <p:nvSpPr>
            <p:cNvPr id="3134" name="Freeform 9">
              <a:extLst>
                <a:ext uri="{FF2B5EF4-FFF2-40B4-BE49-F238E27FC236}">
                  <a16:creationId xmlns:a16="http://schemas.microsoft.com/office/drawing/2014/main" id="{22B548B5-28F3-4F2F-BDDA-A16D0D276D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GB"/>
            </a:p>
          </p:txBody>
        </p:sp>
        <p:sp>
          <p:nvSpPr>
            <p:cNvPr id="3135" name="Freeform 10">
              <a:extLst>
                <a:ext uri="{FF2B5EF4-FFF2-40B4-BE49-F238E27FC236}">
                  <a16:creationId xmlns:a16="http://schemas.microsoft.com/office/drawing/2014/main" id="{EB0B6947-A2CA-4DF4-B955-DAFECEC2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GB"/>
            </a:p>
          </p:txBody>
        </p:sp>
        <p:sp>
          <p:nvSpPr>
            <p:cNvPr id="3136" name="Freeform 11">
              <a:extLst>
                <a:ext uri="{FF2B5EF4-FFF2-40B4-BE49-F238E27FC236}">
                  <a16:creationId xmlns:a16="http://schemas.microsoft.com/office/drawing/2014/main" id="{D4F51AD8-AD43-4ABE-85E8-4F769F8C2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GB"/>
            </a:p>
          </p:txBody>
        </p:sp>
      </p:grpSp>
      <p:sp>
        <p:nvSpPr>
          <p:cNvPr id="6" name="TextBox 5">
            <a:extLst>
              <a:ext uri="{FF2B5EF4-FFF2-40B4-BE49-F238E27FC236}">
                <a16:creationId xmlns:a16="http://schemas.microsoft.com/office/drawing/2014/main" id="{55F8B381-DFCE-1472-B69E-573A97AB2CED}"/>
              </a:ext>
            </a:extLst>
          </p:cNvPr>
          <p:cNvSpPr txBox="1"/>
          <p:nvPr/>
        </p:nvSpPr>
        <p:spPr>
          <a:xfrm>
            <a:off x="1484312" y="15586"/>
            <a:ext cx="5781729" cy="1752599"/>
          </a:xfrm>
          <a:prstGeom prst="rect">
            <a:avLst/>
          </a:prstGeom>
        </p:spPr>
        <p:txBody>
          <a:bodyPr vert="horz" lIns="91440" tIns="45720" rIns="91440" bIns="45720" rtlCol="0" anchor="ctr">
            <a:normAutofit/>
          </a:bodyPr>
          <a:lstStyle/>
          <a:p>
            <a:pPr algn="ctr">
              <a:spcBef>
                <a:spcPct val="0"/>
              </a:spcBef>
              <a:spcAft>
                <a:spcPts val="600"/>
              </a:spcAft>
            </a:pPr>
            <a:r>
              <a:rPr lang="en-US" sz="4000" dirty="0">
                <a:ln w="3175" cmpd="sng">
                  <a:noFill/>
                </a:ln>
                <a:latin typeface="+mj-lt"/>
                <a:ea typeface="+mj-ea"/>
                <a:cs typeface="+mj-cs"/>
              </a:rPr>
              <a:t>Strategies </a:t>
            </a:r>
          </a:p>
        </p:txBody>
      </p:sp>
      <p:sp>
        <p:nvSpPr>
          <p:cNvPr id="3138" name="Rounded Rectangle 16">
            <a:extLst>
              <a:ext uri="{FF2B5EF4-FFF2-40B4-BE49-F238E27FC236}">
                <a16:creationId xmlns:a16="http://schemas.microsoft.com/office/drawing/2014/main" id="{6958E693-06E1-4835-9E33-076E6D8ED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uzzle piece with a piece missing&#10;&#10;Description automatically generated">
            <a:extLst>
              <a:ext uri="{FF2B5EF4-FFF2-40B4-BE49-F238E27FC236}">
                <a16:creationId xmlns:a16="http://schemas.microsoft.com/office/drawing/2014/main" id="{720B6B0B-57A2-79F3-9454-425D06F94685}"/>
              </a:ext>
            </a:extLst>
          </p:cNvPr>
          <p:cNvPicPr>
            <a:picLocks noChangeAspect="1"/>
          </p:cNvPicPr>
          <p:nvPr/>
        </p:nvPicPr>
        <p:blipFill rotWithShape="1">
          <a:blip r:embed="rId3">
            <a:extLst>
              <a:ext uri="{28A0092B-C50C-407E-A947-70E740481C1C}">
                <a14:useLocalDpi xmlns:a14="http://schemas.microsoft.com/office/drawing/2010/main" val="0"/>
              </a:ext>
            </a:extLst>
          </a:blip>
          <a:srcRect l="31945" r="30972" b="2"/>
          <a:stretch/>
        </p:blipFill>
        <p:spPr>
          <a:xfrm>
            <a:off x="7951593" y="1011765"/>
            <a:ext cx="3226968" cy="4546708"/>
          </a:xfrm>
          <a:prstGeom prst="rect">
            <a:avLst/>
          </a:prstGeom>
        </p:spPr>
      </p:pic>
      <p:graphicFrame>
        <p:nvGraphicFramePr>
          <p:cNvPr id="3087" name="TextBox 6">
            <a:extLst>
              <a:ext uri="{FF2B5EF4-FFF2-40B4-BE49-F238E27FC236}">
                <a16:creationId xmlns:a16="http://schemas.microsoft.com/office/drawing/2014/main" id="{84C4623B-47F6-8A1C-2F68-86F791409CB1}"/>
              </a:ext>
            </a:extLst>
          </p:cNvPr>
          <p:cNvGraphicFramePr/>
          <p:nvPr>
            <p:extLst>
              <p:ext uri="{D42A27DB-BD31-4B8C-83A1-F6EECF244321}">
                <p14:modId xmlns:p14="http://schemas.microsoft.com/office/powerpoint/2010/main" val="2872270994"/>
              </p:ext>
            </p:extLst>
          </p:nvPr>
        </p:nvGraphicFramePr>
        <p:xfrm>
          <a:off x="1531936" y="1316182"/>
          <a:ext cx="5791868" cy="48629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10108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rick house with a fence and bushes&#10;&#10;Description automatically generated">
            <a:extLst>
              <a:ext uri="{FF2B5EF4-FFF2-40B4-BE49-F238E27FC236}">
                <a16:creationId xmlns:a16="http://schemas.microsoft.com/office/drawing/2014/main" id="{EB80226D-60AE-C20A-04DC-D0F4DFC969F7}"/>
              </a:ext>
            </a:extLst>
          </p:cNvPr>
          <p:cNvPicPr>
            <a:picLocks noChangeAspect="1"/>
          </p:cNvPicPr>
          <p:nvPr/>
        </p:nvPicPr>
        <p:blipFill rotWithShape="1">
          <a:blip r:embed="rId3">
            <a:extLst>
              <a:ext uri="{28A0092B-C50C-407E-A947-70E740481C1C}">
                <a14:useLocalDpi xmlns:a14="http://schemas.microsoft.com/office/drawing/2010/main" val="0"/>
              </a:ext>
            </a:extLst>
          </a:blip>
          <a:srcRect l="26178" r="1587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3" name="Group 12">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14"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GB"/>
            </a:p>
          </p:txBody>
        </p:sp>
        <p:sp>
          <p:nvSpPr>
            <p:cNvPr id="15"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GB"/>
            </a:p>
          </p:txBody>
        </p:sp>
        <p:sp>
          <p:nvSpPr>
            <p:cNvPr id="16"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GB"/>
            </a:p>
          </p:txBody>
        </p:sp>
        <p:sp>
          <p:nvSpPr>
            <p:cNvPr id="17"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GB"/>
            </a:p>
          </p:txBody>
        </p:sp>
        <p:sp>
          <p:nvSpPr>
            <p:cNvPr id="18"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GB"/>
            </a:p>
          </p:txBody>
        </p:sp>
        <p:sp>
          <p:nvSpPr>
            <p:cNvPr id="19"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GB"/>
            </a:p>
          </p:txBody>
        </p:sp>
      </p:grpSp>
      <p:sp>
        <p:nvSpPr>
          <p:cNvPr id="2" name="Title 1">
            <a:extLst>
              <a:ext uri="{FF2B5EF4-FFF2-40B4-BE49-F238E27FC236}">
                <a16:creationId xmlns:a16="http://schemas.microsoft.com/office/drawing/2014/main" id="{988D8C2C-6AFE-D03E-0249-E670A88018C3}"/>
              </a:ext>
            </a:extLst>
          </p:cNvPr>
          <p:cNvSpPr>
            <a:spLocks noGrp="1"/>
          </p:cNvSpPr>
          <p:nvPr>
            <p:ph type="title"/>
          </p:nvPr>
        </p:nvSpPr>
        <p:spPr>
          <a:xfrm>
            <a:off x="972080" y="685800"/>
            <a:ext cx="5260680" cy="1752599"/>
          </a:xfrm>
        </p:spPr>
        <p:txBody>
          <a:bodyPr>
            <a:normAutofit/>
          </a:bodyPr>
          <a:lstStyle/>
          <a:p>
            <a:pPr algn="l"/>
            <a:r>
              <a:rPr lang="en-GB" dirty="0"/>
              <a:t>Case Study </a:t>
            </a:r>
          </a:p>
        </p:txBody>
      </p:sp>
      <p:sp>
        <p:nvSpPr>
          <p:cNvPr id="3" name="Content Placeholder 2">
            <a:extLst>
              <a:ext uri="{FF2B5EF4-FFF2-40B4-BE49-F238E27FC236}">
                <a16:creationId xmlns:a16="http://schemas.microsoft.com/office/drawing/2014/main" id="{809107F1-CF7C-15F6-324E-413F1503FF39}"/>
              </a:ext>
            </a:extLst>
          </p:cNvPr>
          <p:cNvSpPr>
            <a:spLocks noGrp="1"/>
          </p:cNvSpPr>
          <p:nvPr>
            <p:ph idx="1"/>
          </p:nvPr>
        </p:nvSpPr>
        <p:spPr>
          <a:xfrm>
            <a:off x="643468" y="2666999"/>
            <a:ext cx="5260680" cy="3124201"/>
          </a:xfrm>
        </p:spPr>
        <p:txBody>
          <a:bodyPr>
            <a:normAutofit/>
          </a:bodyPr>
          <a:lstStyle/>
          <a:p>
            <a:pPr>
              <a:lnSpc>
                <a:spcPct val="90000"/>
              </a:lnSpc>
            </a:pPr>
            <a:r>
              <a:rPr lang="en-GB" sz="1600" dirty="0"/>
              <a:t>Purchase Price: £105,000			</a:t>
            </a:r>
          </a:p>
          <a:p>
            <a:pPr>
              <a:lnSpc>
                <a:spcPct val="90000"/>
              </a:lnSpc>
            </a:pPr>
            <a:r>
              <a:rPr lang="en-GB" sz="1600" dirty="0"/>
              <a:t>Stamp Duty: £3,150				</a:t>
            </a:r>
          </a:p>
          <a:p>
            <a:pPr>
              <a:lnSpc>
                <a:spcPct val="90000"/>
              </a:lnSpc>
            </a:pPr>
            <a:r>
              <a:rPr lang="en-GB" sz="1600" dirty="0"/>
              <a:t>Legals &amp; Fees: £500				</a:t>
            </a:r>
          </a:p>
          <a:p>
            <a:pPr>
              <a:lnSpc>
                <a:spcPct val="90000"/>
              </a:lnSpc>
            </a:pPr>
            <a:r>
              <a:rPr lang="en-GB" sz="1600" dirty="0"/>
              <a:t>Refurb: £30,000</a:t>
            </a:r>
          </a:p>
          <a:p>
            <a:pPr>
              <a:lnSpc>
                <a:spcPct val="90000"/>
              </a:lnSpc>
            </a:pPr>
            <a:r>
              <a:rPr lang="en-GB" sz="1600" dirty="0"/>
              <a:t>Total Costs: £138,650</a:t>
            </a:r>
          </a:p>
          <a:p>
            <a:pPr marL="0" indent="0">
              <a:lnSpc>
                <a:spcPct val="90000"/>
              </a:lnSpc>
              <a:buNone/>
            </a:pPr>
            <a:endParaRPr lang="en-GB" sz="1600" dirty="0"/>
          </a:p>
          <a:p>
            <a:pPr marL="0" indent="0">
              <a:lnSpc>
                <a:spcPct val="90000"/>
              </a:lnSpc>
              <a:buNone/>
            </a:pPr>
            <a:r>
              <a:rPr lang="en-GB" sz="1600" dirty="0"/>
              <a:t>Post refurb valuation: £180,000</a:t>
            </a:r>
          </a:p>
          <a:p>
            <a:pPr marL="0" indent="0">
              <a:lnSpc>
                <a:spcPct val="90000"/>
              </a:lnSpc>
              <a:buNone/>
            </a:pPr>
            <a:r>
              <a:rPr lang="en-GB" sz="1600" dirty="0"/>
              <a:t>Profit: £41,350 over 3 months </a:t>
            </a:r>
          </a:p>
          <a:p>
            <a:pPr marL="0" indent="0">
              <a:lnSpc>
                <a:spcPct val="90000"/>
              </a:lnSpc>
              <a:buNone/>
            </a:pPr>
            <a:r>
              <a:rPr lang="en-GB" sz="1600" dirty="0"/>
              <a:t>			</a:t>
            </a:r>
          </a:p>
        </p:txBody>
      </p:sp>
    </p:spTree>
    <p:extLst>
      <p:ext uri="{BB962C8B-B14F-4D97-AF65-F5344CB8AC3E}">
        <p14:creationId xmlns:p14="http://schemas.microsoft.com/office/powerpoint/2010/main" val="1027107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E23D629-EA7B-802F-84D0-721FC41C77F8}"/>
              </a:ext>
            </a:extLst>
          </p:cNvPr>
          <p:cNvSpPr>
            <a:spLocks noGrp="1"/>
          </p:cNvSpPr>
          <p:nvPr>
            <p:ph type="title"/>
          </p:nvPr>
        </p:nvSpPr>
        <p:spPr>
          <a:xfrm>
            <a:off x="535021" y="685800"/>
            <a:ext cx="2639962" cy="5105400"/>
          </a:xfrm>
        </p:spPr>
        <p:txBody>
          <a:bodyPr>
            <a:normAutofit/>
          </a:bodyPr>
          <a:lstStyle/>
          <a:p>
            <a:r>
              <a:rPr lang="en-GB">
                <a:solidFill>
                  <a:srgbClr val="FFFFFF"/>
                </a:solidFill>
              </a:rPr>
              <a:t>Contact Details </a:t>
            </a: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GB"/>
            </a:p>
          </p:txBody>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GB"/>
            </a:p>
          </p:txBody>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GB"/>
            </a:p>
          </p:txBody>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GB"/>
            </a:p>
          </p:txBody>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GB"/>
            </a:p>
          </p:txBody>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GB"/>
            </a:p>
          </p:txBody>
        </p:sp>
      </p:grpSp>
      <p:graphicFrame>
        <p:nvGraphicFramePr>
          <p:cNvPr id="5" name="Content Placeholder 2">
            <a:extLst>
              <a:ext uri="{FF2B5EF4-FFF2-40B4-BE49-F238E27FC236}">
                <a16:creationId xmlns:a16="http://schemas.microsoft.com/office/drawing/2014/main" id="{06B7F776-CFD9-4955-18B2-7A0D50BE5F52}"/>
              </a:ext>
            </a:extLst>
          </p:cNvPr>
          <p:cNvGraphicFramePr>
            <a:graphicFrameLocks noGrp="1"/>
          </p:cNvGraphicFramePr>
          <p:nvPr>
            <p:ph idx="1"/>
            <p:extLst>
              <p:ext uri="{D42A27DB-BD31-4B8C-83A1-F6EECF244321}">
                <p14:modId xmlns:p14="http://schemas.microsoft.com/office/powerpoint/2010/main" val="94842818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78245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295</TotalTime>
  <Words>659</Words>
  <Application>Microsoft Office PowerPoint</Application>
  <PresentationFormat>Widescreen</PresentationFormat>
  <Paragraphs>42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Parallax</vt:lpstr>
      <vt:lpstr>INVESTOR PACK </vt:lpstr>
      <vt:lpstr>Who are we and what is our vision?</vt:lpstr>
      <vt:lpstr>What makes now a good time to invest in property? </vt:lpstr>
      <vt:lpstr>What can we offer you?</vt:lpstr>
      <vt:lpstr>Why us</vt:lpstr>
      <vt:lpstr>PowerPoint Presentation</vt:lpstr>
      <vt:lpstr>Case Study </vt:lpstr>
      <vt:lpstr>Contact Details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INVESTOR PACK</dc:title>
  <dc:creator>Amber Smith</dc:creator>
  <cp:lastModifiedBy>Gary Catling</cp:lastModifiedBy>
  <cp:revision>5</cp:revision>
  <dcterms:created xsi:type="dcterms:W3CDTF">2023-11-15T16:53:33Z</dcterms:created>
  <dcterms:modified xsi:type="dcterms:W3CDTF">2023-11-16T19:20:32Z</dcterms:modified>
</cp:coreProperties>
</file>