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8" r:id="rId3"/>
    <p:sldId id="257" r:id="rId4"/>
    <p:sldId id="259" r:id="rId5"/>
    <p:sldId id="260" r:id="rId6"/>
    <p:sldId id="264" r:id="rId7"/>
    <p:sldId id="263" r:id="rId8"/>
    <p:sldId id="277" r:id="rId9"/>
    <p:sldId id="265" r:id="rId10"/>
    <p:sldId id="270" r:id="rId11"/>
    <p:sldId id="275" r:id="rId12"/>
    <p:sldId id="27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5399" autoAdjust="0"/>
  </p:normalViewPr>
  <p:slideViewPr>
    <p:cSldViewPr snapToGrid="0">
      <p:cViewPr varScale="1">
        <p:scale>
          <a:sx n="56" d="100"/>
          <a:sy n="56" d="100"/>
        </p:scale>
        <p:origin x="9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5DACC27-981B-4AE5-8549-26227FDC6024}" type="datetimeFigureOut">
              <a:rPr lang="en-US" smtClean="0"/>
              <a:t>8/21/2017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ECB1B8E-FF69-4E07-B7D5-7EA87A8FE1DD}" type="slidenum">
              <a:rPr lang="en-US" smtClean="0"/>
              <a:t>‹#›</a:t>
            </a:fld>
            <a:endParaRPr lang="en-US"/>
          </a:p>
        </p:txBody>
      </p:sp>
    </p:spTree>
    <p:extLst>
      <p:ext uri="{BB962C8B-B14F-4D97-AF65-F5344CB8AC3E}">
        <p14:creationId xmlns:p14="http://schemas.microsoft.com/office/powerpoint/2010/main" val="185344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B1B8E-FF69-4E07-B7D5-7EA87A8FE1DD}" type="slidenum">
              <a:rPr lang="en-US" smtClean="0"/>
              <a:t>1</a:t>
            </a:fld>
            <a:endParaRPr lang="en-US"/>
          </a:p>
        </p:txBody>
      </p:sp>
    </p:spTree>
    <p:extLst>
      <p:ext uri="{BB962C8B-B14F-4D97-AF65-F5344CB8AC3E}">
        <p14:creationId xmlns:p14="http://schemas.microsoft.com/office/powerpoint/2010/main" val="391496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5</a:t>
            </a:fld>
            <a:endParaRPr lang="en-US"/>
          </a:p>
        </p:txBody>
      </p:sp>
    </p:spTree>
    <p:extLst>
      <p:ext uri="{BB962C8B-B14F-4D97-AF65-F5344CB8AC3E}">
        <p14:creationId xmlns:p14="http://schemas.microsoft.com/office/powerpoint/2010/main" val="10683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6</a:t>
            </a:fld>
            <a:endParaRPr lang="en-US"/>
          </a:p>
        </p:txBody>
      </p:sp>
    </p:spTree>
    <p:extLst>
      <p:ext uri="{BB962C8B-B14F-4D97-AF65-F5344CB8AC3E}">
        <p14:creationId xmlns:p14="http://schemas.microsoft.com/office/powerpoint/2010/main" val="260553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7</a:t>
            </a:fld>
            <a:endParaRPr lang="en-US"/>
          </a:p>
        </p:txBody>
      </p:sp>
    </p:spTree>
    <p:extLst>
      <p:ext uri="{BB962C8B-B14F-4D97-AF65-F5344CB8AC3E}">
        <p14:creationId xmlns:p14="http://schemas.microsoft.com/office/powerpoint/2010/main" val="151821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8</a:t>
            </a:fld>
            <a:endParaRPr lang="en-US"/>
          </a:p>
        </p:txBody>
      </p:sp>
    </p:spTree>
    <p:extLst>
      <p:ext uri="{BB962C8B-B14F-4D97-AF65-F5344CB8AC3E}">
        <p14:creationId xmlns:p14="http://schemas.microsoft.com/office/powerpoint/2010/main" val="105993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ECB1B8E-FF69-4E07-B7D5-7EA87A8FE1DD}" type="slidenum">
              <a:rPr lang="en-US" smtClean="0"/>
              <a:t>9</a:t>
            </a:fld>
            <a:endParaRPr lang="en-US"/>
          </a:p>
        </p:txBody>
      </p:sp>
    </p:spTree>
    <p:extLst>
      <p:ext uri="{BB962C8B-B14F-4D97-AF65-F5344CB8AC3E}">
        <p14:creationId xmlns:p14="http://schemas.microsoft.com/office/powerpoint/2010/main" val="10695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10</a:t>
            </a:fld>
            <a:endParaRPr lang="en-US"/>
          </a:p>
        </p:txBody>
      </p:sp>
    </p:spTree>
    <p:extLst>
      <p:ext uri="{BB962C8B-B14F-4D97-AF65-F5344CB8AC3E}">
        <p14:creationId xmlns:p14="http://schemas.microsoft.com/office/powerpoint/2010/main" val="390142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11</a:t>
            </a:fld>
            <a:endParaRPr lang="en-US"/>
          </a:p>
        </p:txBody>
      </p:sp>
    </p:spTree>
    <p:extLst>
      <p:ext uri="{BB962C8B-B14F-4D97-AF65-F5344CB8AC3E}">
        <p14:creationId xmlns:p14="http://schemas.microsoft.com/office/powerpoint/2010/main" val="213547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B1B8E-FF69-4E07-B7D5-7EA87A8FE1DD}" type="slidenum">
              <a:rPr lang="en-US" smtClean="0"/>
              <a:t>12</a:t>
            </a:fld>
            <a:endParaRPr lang="en-US"/>
          </a:p>
        </p:txBody>
      </p:sp>
    </p:spTree>
    <p:extLst>
      <p:ext uri="{BB962C8B-B14F-4D97-AF65-F5344CB8AC3E}">
        <p14:creationId xmlns:p14="http://schemas.microsoft.com/office/powerpoint/2010/main" val="14628880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68F258-06C4-4401-B058-376BFD0B06A2}"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59286F3-9CBA-4813-B624-F1718A44F5BA}" type="slidenum">
              <a:rPr lang="en-US" smtClean="0"/>
              <a:t>‹#›</a:t>
            </a:fld>
            <a:endParaRPr lang="en-US"/>
          </a:p>
        </p:txBody>
      </p:sp>
    </p:spTree>
    <p:extLst>
      <p:ext uri="{BB962C8B-B14F-4D97-AF65-F5344CB8AC3E}">
        <p14:creationId xmlns:p14="http://schemas.microsoft.com/office/powerpoint/2010/main" val="64139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1F35F-E6D5-4700-A6D6-9F44469F24A1}"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41850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EDDC1-FBD0-4339-9FA5-3BB71B6A480C}"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269401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5480F-8303-4B84-90C4-060641FAB504}"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152931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3CE3FCCC-9F85-44D6-9EA9-CCCDC6F28983}" type="datetime1">
              <a:rPr lang="en-US" smtClean="0"/>
              <a:t>8/21/2017</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59286F3-9CBA-4813-B624-F1718A44F5BA}" type="slidenum">
              <a:rPr lang="en-US" smtClean="0"/>
              <a:t>‹#›</a:t>
            </a:fld>
            <a:endParaRPr lang="en-US"/>
          </a:p>
        </p:txBody>
      </p:sp>
    </p:spTree>
    <p:extLst>
      <p:ext uri="{BB962C8B-B14F-4D97-AF65-F5344CB8AC3E}">
        <p14:creationId xmlns:p14="http://schemas.microsoft.com/office/powerpoint/2010/main" val="249074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CBAE0-A270-44B4-93F1-731FC77F44B9}" type="datetime1">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274994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B1E172-C17B-4161-AEE7-A3C2C3EC1A3B}" type="datetime1">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36616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0AAB95-7EE1-4587-AFC0-12B919DFAC70}" type="datetime1">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34060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CD074-B7B9-4A47-A7BB-D415592A7085}" type="datetime1">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195138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0B1CA4-A6DD-4A1E-8625-BD392118BF97}" type="datetime1">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398006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051021-6C61-49C6-9842-4812BD98F4FE}" type="datetime1">
              <a:rPr lang="en-US" smtClean="0"/>
              <a:t>8/21/2017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59286F3-9CBA-4813-B624-F1718A44F5BA}" type="slidenum">
              <a:rPr lang="en-US" smtClean="0"/>
              <a:t>‹#›</a:t>
            </a:fld>
            <a:endParaRPr lang="en-US"/>
          </a:p>
        </p:txBody>
      </p:sp>
    </p:spTree>
    <p:extLst>
      <p:ext uri="{BB962C8B-B14F-4D97-AF65-F5344CB8AC3E}">
        <p14:creationId xmlns:p14="http://schemas.microsoft.com/office/powerpoint/2010/main" val="233205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B6A343A-831E-4E89-89B2-1A6C4485086A}" type="datetime1">
              <a:rPr lang="en-US" smtClean="0"/>
              <a:t>8/21/2017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59286F3-9CBA-4813-B624-F1718A44F5BA}" type="slidenum">
              <a:rPr lang="en-US" smtClean="0"/>
              <a:t>‹#›</a:t>
            </a:fld>
            <a:endParaRPr lang="en-US"/>
          </a:p>
        </p:txBody>
      </p:sp>
    </p:spTree>
    <p:extLst>
      <p:ext uri="{BB962C8B-B14F-4D97-AF65-F5344CB8AC3E}">
        <p14:creationId xmlns:p14="http://schemas.microsoft.com/office/powerpoint/2010/main" val="386812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Code_of_Hammurab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Rebuilding_of_London_Act_1666" TargetMode="External"/><Relationship Id="rId4" Type="http://schemas.openxmlformats.org/officeDocument/2006/relationships/hyperlink" Target="https://en.wikipedia.org/wiki/Great_Fire_of_Lond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fif"/><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f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fif"/><Relationship Id="rId5" Type="http://schemas.openxmlformats.org/officeDocument/2006/relationships/image" Target="../media/image16.jf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2575" y="4640263"/>
            <a:ext cx="9144000" cy="1655762"/>
          </a:xfrm>
        </p:spPr>
        <p:txBody>
          <a:bodyPr>
            <a:normAutofit/>
          </a:bodyPr>
          <a:lstStyle/>
          <a:p>
            <a:r>
              <a:rPr lang="en-US" sz="4800" dirty="0">
                <a:latin typeface="Arial" panose="020B0604020202020204" pitchFamily="34" charset="0"/>
                <a:cs typeface="Arial" panose="020B0604020202020204" pitchFamily="34" charset="0"/>
              </a:rPr>
              <a:t>Code Enforcement Update</a:t>
            </a:r>
          </a:p>
          <a:p>
            <a:r>
              <a:rPr lang="en-US" sz="4000" dirty="0">
                <a:latin typeface="Arial" panose="020B0604020202020204" pitchFamily="34" charset="0"/>
                <a:cs typeface="Arial" panose="020B0604020202020204" pitchFamily="34" charset="0"/>
              </a:rPr>
              <a:t>August 21, 2017 </a:t>
            </a:r>
          </a:p>
        </p:txBody>
      </p:sp>
      <p:pic>
        <p:nvPicPr>
          <p:cNvPr id="6" name="Picture 5" descr="C:\Users\adrion.bell\AppData\Local\Microsoft\Windows\INetCache\Content.Word\Icon.png">
            <a:extLst>
              <a:ext uri="{FF2B5EF4-FFF2-40B4-BE49-F238E27FC236}">
                <a16:creationId xmlns:a16="http://schemas.microsoft.com/office/drawing/2014/main" id="{D2E69401-62B6-476A-B7A7-5CACE10A8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722" y="724830"/>
            <a:ext cx="6980663" cy="3534936"/>
          </a:xfrm>
          <a:prstGeom prst="rect">
            <a:avLst/>
          </a:prstGeom>
          <a:noFill/>
          <a:ln>
            <a:noFill/>
          </a:ln>
        </p:spPr>
      </p:pic>
    </p:spTree>
    <p:extLst>
      <p:ext uri="{BB962C8B-B14F-4D97-AF65-F5344CB8AC3E}">
        <p14:creationId xmlns:p14="http://schemas.microsoft.com/office/powerpoint/2010/main" val="391997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112" y="919661"/>
            <a:ext cx="9329056" cy="1137105"/>
          </a:xfrm>
        </p:spPr>
        <p:txBody>
          <a:bodyPr>
            <a:normAutofit fontScale="90000"/>
          </a:bodyPr>
          <a:lstStyle/>
          <a:p>
            <a:r>
              <a:rPr lang="en-US" sz="4000" dirty="0">
                <a:latin typeface="Arial" panose="020B0604020202020204" pitchFamily="34" charset="0"/>
                <a:cs typeface="Arial" panose="020B0604020202020204" pitchFamily="34" charset="0"/>
              </a:rPr>
              <a:t>Duties of code enforcement officers include</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Abandoned vehicles</a:t>
            </a:r>
          </a:p>
          <a:p>
            <a:r>
              <a:rPr lang="en-US" dirty="0">
                <a:latin typeface="Arial" panose="020B0604020202020204" pitchFamily="34" charset="0"/>
                <a:cs typeface="Arial" panose="020B0604020202020204" pitchFamily="34" charset="0"/>
              </a:rPr>
              <a:t>Document incidents for possible legal action</a:t>
            </a:r>
          </a:p>
          <a:p>
            <a:r>
              <a:rPr lang="en-US" dirty="0">
                <a:latin typeface="Arial" panose="020B0604020202020204" pitchFamily="34" charset="0"/>
                <a:cs typeface="Arial" panose="020B0604020202020204" pitchFamily="34" charset="0"/>
              </a:rPr>
              <a:t>Educate the public through personal contacts.</a:t>
            </a:r>
          </a:p>
          <a:p>
            <a:r>
              <a:rPr lang="en-US" dirty="0">
                <a:latin typeface="Arial" panose="020B0604020202020204" pitchFamily="34" charset="0"/>
                <a:cs typeface="Arial" panose="020B0604020202020204" pitchFamily="34" charset="0"/>
              </a:rPr>
              <a:t>Gain the public's cooperation to make City of Stonecrest a safe environment to raise a family </a:t>
            </a:r>
          </a:p>
          <a:p>
            <a:r>
              <a:rPr lang="en-US" dirty="0">
                <a:latin typeface="Arial" panose="020B0604020202020204" pitchFamily="34" charset="0"/>
                <a:cs typeface="Arial" panose="020B0604020202020204" pitchFamily="34" charset="0"/>
              </a:rPr>
              <a:t>Health and safety issues</a:t>
            </a:r>
          </a:p>
          <a:p>
            <a:r>
              <a:rPr lang="en-US" dirty="0">
                <a:latin typeface="Arial" panose="020B0604020202020204" pitchFamily="34" charset="0"/>
                <a:cs typeface="Arial" panose="020B0604020202020204" pitchFamily="34" charset="0"/>
              </a:rPr>
              <a:t>Property maintenance related to overgrown properties, outside storage and trash and debris, junk vehicles and other issues found on all commercial, residential and multifamily properties within the City of Stonecrest. </a:t>
            </a:r>
          </a:p>
          <a:p>
            <a:r>
              <a:rPr lang="en-US" dirty="0">
                <a:latin typeface="Arial" panose="020B0604020202020204" pitchFamily="34" charset="0"/>
                <a:cs typeface="Arial" panose="020B0604020202020204" pitchFamily="34" charset="0"/>
              </a:rPr>
              <a:t>Recreational vehicle parking</a:t>
            </a:r>
          </a:p>
          <a:p>
            <a:r>
              <a:rPr lang="en-US" dirty="0">
                <a:latin typeface="Arial" panose="020B0604020202020204" pitchFamily="34" charset="0"/>
                <a:cs typeface="Arial" panose="020B0604020202020204" pitchFamily="34" charset="0"/>
              </a:rPr>
              <a:t>Vehicle parking complaints related parking in the yard or grass or specialized vehicles within residential districts.</a:t>
            </a:r>
          </a:p>
          <a:p>
            <a:r>
              <a:rPr lang="en-US" dirty="0">
                <a:latin typeface="Arial" panose="020B0604020202020204" pitchFamily="34" charset="0"/>
                <a:cs typeface="Arial" panose="020B0604020202020204" pitchFamily="34" charset="0"/>
              </a:rPr>
              <a:t>Noise complaints related to construction noise beyond scope of work hours</a:t>
            </a:r>
          </a:p>
          <a:p>
            <a:r>
              <a:rPr lang="en-US" dirty="0">
                <a:latin typeface="Arial" panose="020B0604020202020204" pitchFamily="34" charset="0"/>
                <a:cs typeface="Arial" panose="020B0604020202020204" pitchFamily="34" charset="0"/>
              </a:rPr>
              <a:t>Respond to citizen questions, complaints, and inquires; and explain code requirements</a:t>
            </a:r>
          </a:p>
          <a:p>
            <a:r>
              <a:rPr lang="en-US" dirty="0">
                <a:latin typeface="Arial" panose="020B0604020202020204" pitchFamily="34" charset="0"/>
                <a:cs typeface="Arial" panose="020B0604020202020204" pitchFamily="34" charset="0"/>
              </a:rPr>
              <a:t>Issue warnings and / or citations for violations</a:t>
            </a:r>
          </a:p>
          <a:p>
            <a:r>
              <a:rPr lang="en-US" dirty="0">
                <a:latin typeface="Arial" panose="020B0604020202020204" pitchFamily="34" charset="0"/>
                <a:cs typeface="Arial" panose="020B0604020202020204" pitchFamily="34" charset="0"/>
              </a:rPr>
              <a:t>Zoning issues</a:t>
            </a:r>
          </a:p>
          <a:p>
            <a:r>
              <a:rPr lang="en-US" dirty="0">
                <a:latin typeface="Arial" panose="020B0604020202020204" pitchFamily="34" charset="0"/>
                <a:cs typeface="Arial" panose="020B0604020202020204" pitchFamily="34" charset="0"/>
              </a:rPr>
              <a:t>Business License  and Sign Enforcement</a:t>
            </a:r>
          </a:p>
          <a:p>
            <a:pPr>
              <a:lnSpc>
                <a:spcPct val="100000"/>
              </a:lnSpc>
            </a:pPr>
            <a:endParaRPr lang="en-US"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pic>
        <p:nvPicPr>
          <p:cNvPr id="6" name="Picture 5" descr="C:\Users\adrion.bell\AppData\Local\Microsoft\Windows\INetCache\Content.Word\Icon.png">
            <a:extLst>
              <a:ext uri="{FF2B5EF4-FFF2-40B4-BE49-F238E27FC236}">
                <a16:creationId xmlns:a16="http://schemas.microsoft.com/office/drawing/2014/main" id="{F98FE802-59C4-4887-8C98-91C6DE8740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12" y="365125"/>
            <a:ext cx="1756131" cy="1137105"/>
          </a:xfrm>
          <a:prstGeom prst="rect">
            <a:avLst/>
          </a:prstGeom>
          <a:noFill/>
          <a:ln>
            <a:noFill/>
          </a:ln>
        </p:spPr>
      </p:pic>
      <p:sp>
        <p:nvSpPr>
          <p:cNvPr id="7" name="Rectangle 6">
            <a:extLst>
              <a:ext uri="{FF2B5EF4-FFF2-40B4-BE49-F238E27FC236}">
                <a16:creationId xmlns:a16="http://schemas.microsoft.com/office/drawing/2014/main" id="{249ED06F-395A-41FB-B75D-41506C478C86}"/>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9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580" y="557313"/>
            <a:ext cx="9329056" cy="1137105"/>
          </a:xfrm>
        </p:spPr>
        <p:txBody>
          <a:bodyPr/>
          <a:lstStyle/>
          <a:p>
            <a:r>
              <a:rPr lang="en-US" dirty="0">
                <a:solidFill>
                  <a:srgbClr val="565859"/>
                </a:solidFill>
                <a:latin typeface="Arial" pitchFamily="34" charset="0"/>
                <a:cs typeface="Arial" pitchFamily="34" charset="0"/>
              </a:rPr>
              <a:t> </a:t>
            </a:r>
            <a:r>
              <a:rPr lang="en-US" sz="4900" dirty="0">
                <a:solidFill>
                  <a:srgbClr val="565859"/>
                </a:solidFill>
                <a:latin typeface="Arial" pitchFamily="34" charset="0"/>
                <a:cs typeface="Arial" pitchFamily="34" charset="0"/>
              </a:rPr>
              <a:t>The process</a:t>
            </a:r>
            <a:endParaRPr lang="en-US" sz="4900" dirty="0">
              <a:latin typeface="Arial" panose="020B0604020202020204" pitchFamily="34" charset="0"/>
              <a:cs typeface="Arial" panose="020B0604020202020204" pitchFamily="34" charset="0"/>
            </a:endParaRPr>
          </a:p>
        </p:txBody>
      </p:sp>
      <p:sp>
        <p:nvSpPr>
          <p:cNvPr id="3" name="Content Placeholder 2"/>
          <p:cNvSpPr>
            <a:spLocks noGrp="1"/>
          </p:cNvSpPr>
          <p:nvPr>
            <p:ph idx="1"/>
            <p:extLst>
              <p:ext uri="{D42A27DB-BD31-4B8C-83A1-F6EECF244321}">
                <p14:modId xmlns:p14="http://schemas.microsoft.com/office/powerpoint/2010/main" val="441433705"/>
              </p:ext>
            </p:extLst>
          </p:nvPr>
        </p:nvSpPr>
        <p:spPr/>
        <p:txBody>
          <a:bodyPr vert="horz" lIns="91440" tIns="45720" rIns="91440" bIns="45720" rtlCol="0" anchor="t">
            <a:noAutofit/>
          </a:bodyPr>
          <a:lstStyle/>
          <a:p>
            <a:r>
              <a:rPr lang="en-US" dirty="0">
                <a:latin typeface="Arial" panose="020B0604020202020204" pitchFamily="34" charset="0"/>
                <a:cs typeface="Arial" panose="020B0604020202020204" pitchFamily="34" charset="0"/>
              </a:rPr>
              <a:t>Cases are started through complaints received via the call center at (770) 224-0200 or email </a:t>
            </a:r>
            <a:r>
              <a:rPr lang="en-US" u="sng" dirty="0">
                <a:solidFill>
                  <a:srgbClr val="00B0F0"/>
                </a:solidFill>
                <a:latin typeface="Arial" panose="020B0604020202020204" pitchFamily="34" charset="0"/>
                <a:cs typeface="Arial" panose="020B0604020202020204" pitchFamily="34" charset="0"/>
              </a:rPr>
              <a:t>codeenforcement@stonecrestga.gov</a:t>
            </a:r>
            <a:r>
              <a:rPr lang="en-US" dirty="0">
                <a:latin typeface="Arial" panose="020B0604020202020204" pitchFamily="34" charset="0"/>
                <a:cs typeface="Arial" panose="020B0604020202020204" pitchFamily="34" charset="0"/>
              </a:rPr>
              <a:t> (24 hours a day)or proactive enforcement by the assigned officer for the designated council district( once fully staffed-additional staff is planned for Jan 2018)</a:t>
            </a:r>
          </a:p>
          <a:p>
            <a:r>
              <a:rPr lang="en-US" dirty="0">
                <a:latin typeface="Arial" panose="020B0604020202020204" pitchFamily="34" charset="0"/>
                <a:cs typeface="Arial" panose="020B0604020202020204" pitchFamily="34" charset="0"/>
              </a:rPr>
              <a:t>If issues are found then a Notice of Violation is issued with a 10 day compliance period to resolve by the owner, tenant or individual with control and custody of the location which includes photos for the file.</a:t>
            </a:r>
          </a:p>
          <a:p>
            <a:r>
              <a:rPr lang="en-US" dirty="0">
                <a:latin typeface="Arial" panose="020B0604020202020204" pitchFamily="34" charset="0"/>
                <a:cs typeface="Arial" panose="020B0604020202020204" pitchFamily="34" charset="0"/>
              </a:rPr>
              <a:t>A follow-up inspection is done after the 10 day period and if issues are resolved then the case is closed. If the violations are not corrected by the compliance deadline, then a citation can be issued for the violator, property owner or designee to appear at a hearing before the Municipal Judge. </a:t>
            </a:r>
          </a:p>
          <a:p>
            <a:pPr marL="0" indent="0">
              <a:buNone/>
            </a:pPr>
            <a:endParaRPr lang="en-US" dirty="0"/>
          </a:p>
          <a:p>
            <a:pPr lvl="1">
              <a:lnSpc>
                <a:spcPct val="100000"/>
              </a:lnSpc>
            </a:pPr>
            <a:endParaRPr lang="en-US" sz="240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pic>
        <p:nvPicPr>
          <p:cNvPr id="7" name="Picture 6" descr="C:\Users\adrion.bell\AppData\Local\Microsoft\Windows\INetCache\Content.Word\Icon.png">
            <a:extLst>
              <a:ext uri="{FF2B5EF4-FFF2-40B4-BE49-F238E27FC236}">
                <a16:creationId xmlns:a16="http://schemas.microsoft.com/office/drawing/2014/main" id="{00DFEFFA-BBAD-466B-90CE-75D9FD002B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76" y="502105"/>
            <a:ext cx="1716304" cy="1000125"/>
          </a:xfrm>
          <a:prstGeom prst="rect">
            <a:avLst/>
          </a:prstGeom>
          <a:noFill/>
          <a:ln>
            <a:noFill/>
          </a:ln>
        </p:spPr>
      </p:pic>
      <p:sp>
        <p:nvSpPr>
          <p:cNvPr id="6" name="Rectangle 5">
            <a:extLst>
              <a:ext uri="{FF2B5EF4-FFF2-40B4-BE49-F238E27FC236}">
                <a16:creationId xmlns:a16="http://schemas.microsoft.com/office/drawing/2014/main" id="{3356A2D1-798E-414A-9D9C-EA56C2FD3E10}"/>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79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944" y="2566458"/>
            <a:ext cx="9329056" cy="1137105"/>
          </a:xfrm>
        </p:spPr>
        <p:txBody>
          <a:bodyPr/>
          <a:lstStyle/>
          <a:p>
            <a:r>
              <a:rPr lang="en-US" dirty="0">
                <a:solidFill>
                  <a:srgbClr val="565859"/>
                </a:solidFill>
                <a:latin typeface="Arial" pitchFamily="34" charset="0"/>
                <a:cs typeface="Arial" pitchFamily="34" charset="0"/>
              </a:rPr>
              <a:t> Questions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US"/>
              <a:t> </a:t>
            </a:r>
          </a:p>
          <a:p>
            <a:pPr lvl="1">
              <a:lnSpc>
                <a:spcPct val="100000"/>
              </a:lnSpc>
            </a:pPr>
            <a:endParaRPr lang="en-US" sz="240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pic>
        <p:nvPicPr>
          <p:cNvPr id="7" name="Picture 6" descr="C:\Users\adrion.bell\AppData\Local\Microsoft\Windows\INetCache\Content.Word\Icon.png">
            <a:extLst>
              <a:ext uri="{FF2B5EF4-FFF2-40B4-BE49-F238E27FC236}">
                <a16:creationId xmlns:a16="http://schemas.microsoft.com/office/drawing/2014/main" id="{00DFEFFA-BBAD-466B-90CE-75D9FD002B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76" y="502105"/>
            <a:ext cx="1716304" cy="1000125"/>
          </a:xfrm>
          <a:prstGeom prst="rect">
            <a:avLst/>
          </a:prstGeom>
          <a:noFill/>
          <a:ln>
            <a:noFill/>
          </a:ln>
        </p:spPr>
      </p:pic>
      <p:sp>
        <p:nvSpPr>
          <p:cNvPr id="6" name="Rectangle 5">
            <a:extLst>
              <a:ext uri="{FF2B5EF4-FFF2-40B4-BE49-F238E27FC236}">
                <a16:creationId xmlns:a16="http://schemas.microsoft.com/office/drawing/2014/main" id="{587528EB-6FC6-4676-8E77-E118E25A9865}"/>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00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314" y="433614"/>
            <a:ext cx="9329056" cy="1137105"/>
          </a:xfrm>
        </p:spPr>
        <p:txBody>
          <a:bodyPr>
            <a:normAutofit fontScale="90000"/>
          </a:bodyPr>
          <a:lstStyle/>
          <a:p>
            <a:r>
              <a:rPr lang="en-US" dirty="0">
                <a:solidFill>
                  <a:srgbClr val="565859"/>
                </a:solidFill>
                <a:latin typeface="Arial" pitchFamily="34" charset="0"/>
                <a:cs typeface="Arial" pitchFamily="34" charset="0"/>
              </a:rPr>
              <a:t>What is Code Enforcement?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sz="2400" dirty="0">
                <a:solidFill>
                  <a:schemeClr val="tx1">
                    <a:lumMod val="75000"/>
                    <a:lumOff val="25000"/>
                  </a:schemeClr>
                </a:solidFill>
                <a:latin typeface="Arial" pitchFamily="34" charset="0"/>
                <a:cs typeface="Arial" pitchFamily="34" charset="0"/>
              </a:rPr>
              <a:t>The process of preventing, inspecting and mitigating nuisances on public and private premises relating to health, safety and general welfare.</a:t>
            </a:r>
          </a:p>
          <a:p>
            <a:pPr lvl="1">
              <a:lnSpc>
                <a:spcPct val="100000"/>
              </a:lnSpc>
            </a:pPr>
            <a:r>
              <a:rPr lang="en-US" dirty="0">
                <a:solidFill>
                  <a:schemeClr val="tx1">
                    <a:lumMod val="75000"/>
                    <a:lumOff val="25000"/>
                  </a:schemeClr>
                </a:solidFill>
                <a:latin typeface="Arial" pitchFamily="34" charset="0"/>
                <a:cs typeface="Arial" pitchFamily="34" charset="0"/>
              </a:rPr>
              <a:t>Defined by federal/state law and local ordinances</a:t>
            </a:r>
          </a:p>
          <a:p>
            <a:pPr>
              <a:lnSpc>
                <a:spcPct val="100000"/>
              </a:lnSpc>
            </a:pPr>
            <a:endParaRPr lang="en-US" sz="2400" dirty="0">
              <a:solidFill>
                <a:schemeClr val="tx1">
                  <a:lumMod val="75000"/>
                  <a:lumOff val="25000"/>
                </a:schemeClr>
              </a:solidFill>
              <a:latin typeface="Arial" pitchFamily="34" charset="0"/>
              <a:cs typeface="Arial" pitchFamily="34" charset="0"/>
            </a:endParaRPr>
          </a:p>
          <a:p>
            <a:pPr>
              <a:lnSpc>
                <a:spcPct val="100000"/>
              </a:lnSpc>
            </a:pPr>
            <a:r>
              <a:rPr lang="en-US" sz="2400" dirty="0">
                <a:solidFill>
                  <a:schemeClr val="tx1">
                    <a:lumMod val="75000"/>
                    <a:lumOff val="25000"/>
                  </a:schemeClr>
                </a:solidFill>
                <a:latin typeface="Arial" pitchFamily="34" charset="0"/>
                <a:cs typeface="Arial" pitchFamily="34" charset="0"/>
              </a:rPr>
              <a:t>Code enforcement does not regulate aesthetics, taste, civil disputes, HOA violations, or noise related to barking dogs and loud music.</a:t>
            </a:r>
          </a:p>
          <a:p>
            <a:pPr>
              <a:lnSpc>
                <a:spcPct val="100000"/>
              </a:lnSpc>
            </a:pPr>
            <a:endParaRPr lang="en-US" sz="240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pic>
        <p:nvPicPr>
          <p:cNvPr id="6" name="Picture 5" descr="C:\Users\adrion.bell\AppData\Local\Microsoft\Windows\INetCache\Content.Word\Icon.png">
            <a:extLst>
              <a:ext uri="{FF2B5EF4-FFF2-40B4-BE49-F238E27FC236}">
                <a16:creationId xmlns:a16="http://schemas.microsoft.com/office/drawing/2014/main" id="{56ABD6A6-BCFF-497C-9025-F5BC5D91F9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39" y="502105"/>
            <a:ext cx="1417955" cy="1000125"/>
          </a:xfrm>
          <a:prstGeom prst="rect">
            <a:avLst/>
          </a:prstGeom>
          <a:noFill/>
          <a:ln>
            <a:noFill/>
          </a:ln>
        </p:spPr>
      </p:pic>
      <p:sp>
        <p:nvSpPr>
          <p:cNvPr id="4" name="Rectangle 3">
            <a:extLst>
              <a:ext uri="{FF2B5EF4-FFF2-40B4-BE49-F238E27FC236}">
                <a16:creationId xmlns:a16="http://schemas.microsoft.com/office/drawing/2014/main" id="{D8E74763-E660-46B3-9963-3666A80370A1}"/>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53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3" y="365125"/>
            <a:ext cx="9329056" cy="1137105"/>
          </a:xfrm>
        </p:spPr>
        <p:txBody>
          <a:bodyPr>
            <a:normAutofit fontScale="90000"/>
          </a:bodyPr>
          <a:lstStyle/>
          <a:p>
            <a:r>
              <a:rPr lang="en-US" dirty="0">
                <a:solidFill>
                  <a:srgbClr val="565859"/>
                </a:solidFill>
                <a:latin typeface="Arial" pitchFamily="34" charset="0"/>
                <a:cs typeface="Arial" pitchFamily="34" charset="0"/>
              </a:rPr>
              <a:t>Why a Code Enforcement Program?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00000"/>
              </a:lnSpc>
            </a:pPr>
            <a:r>
              <a:rPr lang="en-US" sz="2400" dirty="0">
                <a:solidFill>
                  <a:schemeClr val="tx1">
                    <a:lumMod val="75000"/>
                    <a:lumOff val="25000"/>
                  </a:schemeClr>
                </a:solidFill>
                <a:latin typeface="Arial" pitchFamily="34" charset="0"/>
                <a:cs typeface="Arial" pitchFamily="34" charset="0"/>
              </a:rPr>
              <a:t>To help create and maintain a safe and healthy environment</a:t>
            </a:r>
          </a:p>
          <a:p>
            <a:pPr>
              <a:lnSpc>
                <a:spcPct val="100000"/>
              </a:lnSpc>
            </a:pPr>
            <a:r>
              <a:rPr lang="en-US" sz="2400" dirty="0">
                <a:solidFill>
                  <a:schemeClr val="tx1">
                    <a:lumMod val="75000"/>
                    <a:lumOff val="25000"/>
                  </a:schemeClr>
                </a:solidFill>
                <a:latin typeface="Arial" pitchFamily="34" charset="0"/>
                <a:cs typeface="Arial" pitchFamily="34" charset="0"/>
              </a:rPr>
              <a:t>To prevent physical and aesthetic deterioration of the community</a:t>
            </a:r>
          </a:p>
          <a:p>
            <a:pPr>
              <a:lnSpc>
                <a:spcPct val="100000"/>
              </a:lnSpc>
            </a:pPr>
            <a:r>
              <a:rPr lang="en-US" sz="2400" dirty="0">
                <a:solidFill>
                  <a:schemeClr val="tx1">
                    <a:lumMod val="75000"/>
                    <a:lumOff val="25000"/>
                  </a:schemeClr>
                </a:solidFill>
                <a:latin typeface="Arial" pitchFamily="34" charset="0"/>
                <a:cs typeface="Arial" pitchFamily="34" charset="0"/>
              </a:rPr>
              <a:t>To protect property values of residents and businesses</a:t>
            </a:r>
          </a:p>
          <a:p>
            <a:pPr>
              <a:lnSpc>
                <a:spcPct val="100000"/>
              </a:lnSpc>
            </a:pPr>
            <a:r>
              <a:rPr lang="en-US" sz="2400" dirty="0">
                <a:solidFill>
                  <a:schemeClr val="tx1">
                    <a:lumMod val="75000"/>
                    <a:lumOff val="25000"/>
                  </a:schemeClr>
                </a:solidFill>
                <a:latin typeface="Arial" pitchFamily="34" charset="0"/>
                <a:cs typeface="Arial" pitchFamily="34" charset="0"/>
              </a:rPr>
              <a:t>To reduce vandalism and deter crime</a:t>
            </a:r>
          </a:p>
          <a:p>
            <a:pPr>
              <a:lnSpc>
                <a:spcPct val="100000"/>
              </a:lnSpc>
            </a:pPr>
            <a:r>
              <a:rPr lang="en-US" sz="2400" dirty="0">
                <a:solidFill>
                  <a:schemeClr val="tx1">
                    <a:lumMod val="75000"/>
                    <a:lumOff val="25000"/>
                  </a:schemeClr>
                </a:solidFill>
                <a:latin typeface="Arial" pitchFamily="34" charset="0"/>
                <a:cs typeface="Arial" pitchFamily="34" charset="0"/>
              </a:rPr>
              <a:t>To publish standards for compliance that are based on reasonable and consistent enforcement of state and local laws and ordinances</a:t>
            </a:r>
          </a:p>
          <a:p>
            <a:pPr>
              <a:lnSpc>
                <a:spcPct val="100000"/>
              </a:lnSpc>
            </a:pPr>
            <a:r>
              <a:rPr lang="en-US" sz="2400" dirty="0">
                <a:solidFill>
                  <a:schemeClr val="tx1">
                    <a:lumMod val="75000"/>
                    <a:lumOff val="25000"/>
                  </a:schemeClr>
                </a:solidFill>
                <a:latin typeface="Arial" pitchFamily="34" charset="0"/>
                <a:cs typeface="Arial" pitchFamily="34" charset="0"/>
              </a:rPr>
              <a:t>To establish a framework for community involvement to resolve public nuisances</a:t>
            </a: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pic>
        <p:nvPicPr>
          <p:cNvPr id="6" name="Picture 5" descr="C:\Users\adrion.bell\AppData\Local\Microsoft\Windows\INetCache\Content.Word\Icon.png">
            <a:extLst>
              <a:ext uri="{FF2B5EF4-FFF2-40B4-BE49-F238E27FC236}">
                <a16:creationId xmlns:a16="http://schemas.microsoft.com/office/drawing/2014/main" id="{18276ED5-A91A-408E-A46B-7B60944983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21" y="365125"/>
            <a:ext cx="1417955" cy="1000125"/>
          </a:xfrm>
          <a:prstGeom prst="rect">
            <a:avLst/>
          </a:prstGeom>
          <a:noFill/>
          <a:ln>
            <a:noFill/>
          </a:ln>
        </p:spPr>
      </p:pic>
      <p:sp>
        <p:nvSpPr>
          <p:cNvPr id="7" name="Rectangle 6">
            <a:extLst>
              <a:ext uri="{FF2B5EF4-FFF2-40B4-BE49-F238E27FC236}">
                <a16:creationId xmlns:a16="http://schemas.microsoft.com/office/drawing/2014/main" id="{AFF61C55-92C9-42A6-B25A-FF8FFB710378}"/>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58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3" y="365125"/>
            <a:ext cx="9329056" cy="1137105"/>
          </a:xfrm>
        </p:spPr>
        <p:txBody>
          <a:bodyPr>
            <a:normAutofit fontScale="90000"/>
          </a:bodyPr>
          <a:lstStyle/>
          <a:p>
            <a:pPr algn="ctr"/>
            <a:r>
              <a:rPr lang="en-US" dirty="0">
                <a:solidFill>
                  <a:srgbClr val="565859"/>
                </a:solidFill>
                <a:latin typeface="Arial" pitchFamily="34" charset="0"/>
                <a:cs typeface="Arial" pitchFamily="34" charset="0"/>
              </a:rPr>
              <a:t>Code Enforcement Program Goal</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The goal of this division is to make and maintain the City of Stonecrest as a clean and beautiful place. Code Enforcement is responsible for enforcing codes which address health and safety issues, including regulations related to rubbish, debris, attractive nuisances (vacant properties), removal of vegetation, zoning and inoperable vehicles on private property. </a:t>
            </a:r>
          </a:p>
          <a:p>
            <a:pPr marL="0" indent="0">
              <a:lnSpc>
                <a:spcPct val="100000"/>
              </a:lnSpc>
              <a:buNone/>
            </a:pPr>
            <a:endParaRPr lang="en-US" sz="240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pic>
        <p:nvPicPr>
          <p:cNvPr id="6" name="Picture 5" descr="C:\Users\adrion.bell\AppData\Local\Microsoft\Windows\INetCache\Content.Word\Icon.png">
            <a:extLst>
              <a:ext uri="{FF2B5EF4-FFF2-40B4-BE49-F238E27FC236}">
                <a16:creationId xmlns:a16="http://schemas.microsoft.com/office/drawing/2014/main" id="{D2DFB6F0-CCF3-47C9-83B2-0F27FAAE3A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15" y="365125"/>
            <a:ext cx="1417955" cy="1000125"/>
          </a:xfrm>
          <a:prstGeom prst="rect">
            <a:avLst/>
          </a:prstGeom>
          <a:noFill/>
          <a:ln>
            <a:noFill/>
          </a:ln>
        </p:spPr>
      </p:pic>
      <p:sp>
        <p:nvSpPr>
          <p:cNvPr id="7" name="Rectangle 6">
            <a:extLst>
              <a:ext uri="{FF2B5EF4-FFF2-40B4-BE49-F238E27FC236}">
                <a16:creationId xmlns:a16="http://schemas.microsoft.com/office/drawing/2014/main" id="{7FB2E011-88B8-477B-91D6-70281C4BCABE}"/>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43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3" y="365125"/>
            <a:ext cx="9329056" cy="1137105"/>
          </a:xfrm>
        </p:spPr>
        <p:txBody>
          <a:bodyPr>
            <a:normAutofit fontScale="90000"/>
          </a:bodyPr>
          <a:lstStyle/>
          <a:p>
            <a:r>
              <a:rPr lang="en-US" dirty="0">
                <a:solidFill>
                  <a:srgbClr val="565859"/>
                </a:solidFill>
                <a:latin typeface="Arial" pitchFamily="34" charset="0"/>
                <a:cs typeface="Arial" pitchFamily="34" charset="0"/>
              </a:rPr>
              <a:t>History of Code Enforcement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US" dirty="0">
                <a:latin typeface="Arial" panose="020B0604020202020204" pitchFamily="34" charset="0"/>
                <a:cs typeface="Arial" panose="020B0604020202020204" pitchFamily="34" charset="0"/>
              </a:rPr>
              <a:t>Building codes have a long history. The earliest known written building code is included in the </a:t>
            </a:r>
            <a:r>
              <a:rPr lang="en-US" dirty="0">
                <a:solidFill>
                  <a:schemeClr val="tx1">
                    <a:lumMod val="95000"/>
                    <a:lumOff val="5000"/>
                  </a:schemeClr>
                </a:solidFill>
                <a:latin typeface="Arial" panose="020B0604020202020204" pitchFamily="34" charset="0"/>
                <a:cs typeface="Arial" panose="020B0604020202020204" pitchFamily="34" charset="0"/>
                <a:hlinkClick r:id="rId3"/>
              </a:rPr>
              <a:t>Code of Hammurabi</a:t>
            </a:r>
            <a:r>
              <a:rPr lang="en-US" dirty="0">
                <a:latin typeface="Arial" panose="020B0604020202020204" pitchFamily="34" charset="0"/>
                <a:cs typeface="Arial" panose="020B0604020202020204" pitchFamily="34" charset="0"/>
              </a:rPr>
              <a:t>, which dates from circa 1772 BC.</a:t>
            </a:r>
          </a:p>
          <a:p>
            <a:pPr lvl="0"/>
            <a:r>
              <a:rPr lang="en-US" dirty="0">
                <a:latin typeface="Arial" panose="020B0604020202020204" pitchFamily="34" charset="0"/>
                <a:cs typeface="Arial" panose="020B0604020202020204" pitchFamily="34" charset="0"/>
              </a:rPr>
              <a:t>After the </a:t>
            </a:r>
            <a:r>
              <a:rPr lang="en-US" dirty="0">
                <a:latin typeface="Arial" panose="020B0604020202020204" pitchFamily="34" charset="0"/>
                <a:cs typeface="Arial" panose="020B0604020202020204" pitchFamily="34" charset="0"/>
                <a:hlinkClick r:id="rId4"/>
              </a:rPr>
              <a:t>Great Fire of London</a:t>
            </a:r>
            <a:r>
              <a:rPr lang="en-US" dirty="0">
                <a:latin typeface="Arial" panose="020B0604020202020204" pitchFamily="34" charset="0"/>
                <a:cs typeface="Arial" panose="020B0604020202020204" pitchFamily="34" charset="0"/>
              </a:rPr>
              <a:t> in 1666, which had been able to spread so rapidly through the densely built timber housing of the city, the </a:t>
            </a:r>
            <a:r>
              <a:rPr lang="en-US" dirty="0">
                <a:latin typeface="Arial" panose="020B0604020202020204" pitchFamily="34" charset="0"/>
                <a:cs typeface="Arial" panose="020B0604020202020204" pitchFamily="34" charset="0"/>
                <a:hlinkClick r:id="rId5"/>
              </a:rPr>
              <a:t>Rebuilding of London Act</a:t>
            </a:r>
            <a:r>
              <a:rPr lang="en-US" dirty="0">
                <a:latin typeface="Arial" panose="020B0604020202020204" pitchFamily="34" charset="0"/>
                <a:cs typeface="Arial" panose="020B0604020202020204" pitchFamily="34" charset="0"/>
              </a:rPr>
              <a:t> was passed in the same year as the first significant building regulation.</a:t>
            </a:r>
          </a:p>
          <a:p>
            <a:pPr>
              <a:lnSpc>
                <a:spcPct val="100000"/>
              </a:lnSpc>
            </a:pPr>
            <a:endParaRPr lang="en-US"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pic>
        <p:nvPicPr>
          <p:cNvPr id="7" name="Picture 6" descr="C:\Users\adrion.bell\AppData\Local\Microsoft\Windows\INetCache\Content.Word\Icon.png">
            <a:extLst>
              <a:ext uri="{FF2B5EF4-FFF2-40B4-BE49-F238E27FC236}">
                <a16:creationId xmlns:a16="http://schemas.microsoft.com/office/drawing/2014/main" id="{ECFFDE78-6634-4C61-92B7-E2C2C197395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124" y="433614"/>
            <a:ext cx="1417955" cy="1000125"/>
          </a:xfrm>
          <a:prstGeom prst="rect">
            <a:avLst/>
          </a:prstGeom>
          <a:noFill/>
          <a:ln>
            <a:noFill/>
          </a:ln>
        </p:spPr>
      </p:pic>
      <p:sp>
        <p:nvSpPr>
          <p:cNvPr id="6" name="Rectangle 5">
            <a:extLst>
              <a:ext uri="{FF2B5EF4-FFF2-40B4-BE49-F238E27FC236}">
                <a16:creationId xmlns:a16="http://schemas.microsoft.com/office/drawing/2014/main" id="{8323C754-D804-4017-958D-78E7E204F65A}"/>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21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112" y="444821"/>
            <a:ext cx="9329056" cy="1137105"/>
          </a:xfrm>
        </p:spPr>
        <p:txBody>
          <a:bodyPr>
            <a:normAutofit fontScale="90000"/>
          </a:bodyPr>
          <a:lstStyle/>
          <a:p>
            <a:r>
              <a:rPr lang="en-US" dirty="0">
                <a:solidFill>
                  <a:srgbClr val="565859"/>
                </a:solidFill>
                <a:latin typeface="Arial" pitchFamily="34" charset="0"/>
                <a:cs typeface="Arial" pitchFamily="34" charset="0"/>
              </a:rPr>
              <a:t>Property Maintenance Issues</a:t>
            </a:r>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199" y="1825625"/>
            <a:ext cx="9889872" cy="544351"/>
          </a:xfrm>
        </p:spPr>
        <p:txBody>
          <a:bodyPr>
            <a:normAutofit fontScale="70000" lnSpcReduction="20000"/>
          </a:bodyPr>
          <a:lstStyle/>
          <a:p>
            <a:pPr>
              <a:lnSpc>
                <a:spcPct val="100000"/>
              </a:lnSpc>
            </a:pPr>
            <a:r>
              <a:rPr lang="en-US" sz="2400" dirty="0">
                <a:solidFill>
                  <a:schemeClr val="tx1">
                    <a:lumMod val="75000"/>
                    <a:lumOff val="25000"/>
                  </a:schemeClr>
                </a:solidFill>
                <a:latin typeface="Arial" pitchFamily="34" charset="0"/>
                <a:cs typeface="Arial" pitchFamily="34" charset="0"/>
              </a:rPr>
              <a:t>Peeling Paint/Protective Treatment(left) and Tall weeds and grass and a vacant property(right) </a:t>
            </a:r>
          </a:p>
        </p:txBody>
      </p:sp>
      <p:sp>
        <p:nvSpPr>
          <p:cNvPr id="3" name="Slide Number Placeholder 2"/>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pic>
        <p:nvPicPr>
          <p:cNvPr id="7"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2504189"/>
            <a:ext cx="4165600" cy="3124200"/>
          </a:xfrm>
          <a:prstGeom prst="rect">
            <a:avLst/>
          </a:prstGeom>
        </p:spPr>
      </p:pic>
      <p:pic>
        <p:nvPicPr>
          <p:cNvPr id="3074" name="Picture 1" descr="1500643901971_PastedImage">
            <a:extLst>
              <a:ext uri="{FF2B5EF4-FFF2-40B4-BE49-F238E27FC236}">
                <a16:creationId xmlns:a16="http://schemas.microsoft.com/office/drawing/2014/main" id="{ECA9283F-E5CB-4F72-AFE8-7A162E310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75" y="142099"/>
            <a:ext cx="1779432" cy="143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5D40828-F33C-46BF-8F98-7AFA772C735F}"/>
              </a:ext>
            </a:extLst>
          </p:cNvPr>
          <p:cNvPicPr>
            <a:picLocks noChangeAspect="1"/>
          </p:cNvPicPr>
          <p:nvPr/>
        </p:nvPicPr>
        <p:blipFill>
          <a:blip r:embed="rId5"/>
          <a:stretch>
            <a:fillRect/>
          </a:stretch>
        </p:blipFill>
        <p:spPr>
          <a:xfrm>
            <a:off x="6299148" y="2504189"/>
            <a:ext cx="4428923" cy="3321693"/>
          </a:xfrm>
          <a:prstGeom prst="rect">
            <a:avLst/>
          </a:prstGeom>
        </p:spPr>
      </p:pic>
      <p:sp>
        <p:nvSpPr>
          <p:cNvPr id="8" name="Rectangle 7">
            <a:extLst>
              <a:ext uri="{FF2B5EF4-FFF2-40B4-BE49-F238E27FC236}">
                <a16:creationId xmlns:a16="http://schemas.microsoft.com/office/drawing/2014/main" id="{36E3EB9F-B9ED-48E3-8B3F-FE5D0E3F3956}"/>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94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579" y="365125"/>
            <a:ext cx="9246219" cy="1137105"/>
          </a:xfrm>
        </p:spPr>
        <p:txBody>
          <a:bodyPr>
            <a:normAutofit fontScale="90000"/>
          </a:bodyPr>
          <a:lstStyle/>
          <a:p>
            <a:r>
              <a:rPr lang="en-US" dirty="0">
                <a:solidFill>
                  <a:srgbClr val="565859"/>
                </a:solidFill>
                <a:latin typeface="Arial" pitchFamily="34" charset="0"/>
                <a:cs typeface="Arial" pitchFamily="34" charset="0"/>
              </a:rPr>
              <a:t> Property Maintenance Issues </a:t>
            </a:r>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199" y="1825625"/>
            <a:ext cx="9075235" cy="544351"/>
          </a:xfrm>
        </p:spPr>
        <p:txBody>
          <a:bodyPr>
            <a:normAutofit/>
          </a:bodyPr>
          <a:lstStyle/>
          <a:p>
            <a:pPr>
              <a:lnSpc>
                <a:spcPct val="100000"/>
              </a:lnSpc>
            </a:pPr>
            <a:r>
              <a:rPr lang="en-US" sz="2400" dirty="0">
                <a:solidFill>
                  <a:schemeClr val="tx1">
                    <a:lumMod val="75000"/>
                    <a:lumOff val="25000"/>
                  </a:schemeClr>
                </a:solidFill>
                <a:latin typeface="Arial" pitchFamily="34" charset="0"/>
                <a:cs typeface="Arial" pitchFamily="34" charset="0"/>
              </a:rPr>
              <a:t>Inoperable vehicle(s) ( left) and parking on yard or grass (right)</a:t>
            </a:r>
          </a:p>
        </p:txBody>
      </p:sp>
      <p:sp>
        <p:nvSpPr>
          <p:cNvPr id="3" name="Slide Number Placeholder 2"/>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pic>
        <p:nvPicPr>
          <p:cNvPr id="4098" name="Picture 1" descr="1500643901971_PastedImage">
            <a:extLst>
              <a:ext uri="{FF2B5EF4-FFF2-40B4-BE49-F238E27FC236}">
                <a16:creationId xmlns:a16="http://schemas.microsoft.com/office/drawing/2014/main" id="{1C8C92AF-9CF7-4ADC-BC49-8DF0F8EF6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846339" cy="159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4">
            <a:extLst>
              <a:ext uri="{FF2B5EF4-FFF2-40B4-BE49-F238E27FC236}">
                <a16:creationId xmlns:a16="http://schemas.microsoft.com/office/drawing/2014/main" id="{6BD88C8D-5294-4110-B0AE-98D2CC1BC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90" y="2492649"/>
            <a:ext cx="3411804" cy="2558853"/>
          </a:xfrm>
          <a:prstGeom prst="rect">
            <a:avLst/>
          </a:prstGeom>
        </p:spPr>
      </p:pic>
      <p:pic>
        <p:nvPicPr>
          <p:cNvPr id="7" name="Picture 6">
            <a:extLst>
              <a:ext uri="{FF2B5EF4-FFF2-40B4-BE49-F238E27FC236}">
                <a16:creationId xmlns:a16="http://schemas.microsoft.com/office/drawing/2014/main" id="{B3C00258-411E-4968-9A6D-92C674CE7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038" y="2316775"/>
            <a:ext cx="4134625" cy="3100969"/>
          </a:xfrm>
          <a:prstGeom prst="rect">
            <a:avLst/>
          </a:prstGeom>
        </p:spPr>
      </p:pic>
      <p:sp>
        <p:nvSpPr>
          <p:cNvPr id="8" name="Rectangle 7">
            <a:extLst>
              <a:ext uri="{FF2B5EF4-FFF2-40B4-BE49-F238E27FC236}">
                <a16:creationId xmlns:a16="http://schemas.microsoft.com/office/drawing/2014/main" id="{FF175FAF-9E7B-4F75-8B63-365B29C0BE12}"/>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07971A-620B-4F7F-9B38-A9345E25B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270" y="3223867"/>
            <a:ext cx="4097293" cy="2726562"/>
          </a:xfrm>
          <a:prstGeom prst="rect">
            <a:avLst/>
          </a:prstGeom>
        </p:spPr>
      </p:pic>
    </p:spTree>
    <p:extLst>
      <p:ext uri="{BB962C8B-B14F-4D97-AF65-F5344CB8AC3E}">
        <p14:creationId xmlns:p14="http://schemas.microsoft.com/office/powerpoint/2010/main" val="238299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579" y="365125"/>
            <a:ext cx="9246219" cy="1137105"/>
          </a:xfrm>
        </p:spPr>
        <p:txBody>
          <a:bodyPr>
            <a:normAutofit fontScale="90000"/>
          </a:bodyPr>
          <a:lstStyle/>
          <a:p>
            <a:r>
              <a:rPr lang="en-US" dirty="0">
                <a:solidFill>
                  <a:srgbClr val="565859"/>
                </a:solidFill>
                <a:latin typeface="Arial" pitchFamily="34" charset="0"/>
                <a:cs typeface="Arial" pitchFamily="34" charset="0"/>
              </a:rPr>
              <a:t>Property Maintenance Issues </a:t>
            </a:r>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199" y="1825625"/>
            <a:ext cx="9075235" cy="544351"/>
          </a:xfrm>
        </p:spPr>
        <p:txBody>
          <a:bodyPr>
            <a:normAutofit/>
          </a:bodyPr>
          <a:lstStyle/>
          <a:p>
            <a:pPr>
              <a:lnSpc>
                <a:spcPct val="100000"/>
              </a:lnSpc>
            </a:pPr>
            <a:r>
              <a:rPr lang="en-US" sz="2400" dirty="0">
                <a:solidFill>
                  <a:schemeClr val="tx1">
                    <a:lumMod val="75000"/>
                    <a:lumOff val="25000"/>
                  </a:schemeClr>
                </a:solidFill>
                <a:latin typeface="Arial" pitchFamily="34" charset="0"/>
                <a:cs typeface="Arial" pitchFamily="34" charset="0"/>
              </a:rPr>
              <a:t>Outside storage ( left) and trash and debris (right)</a:t>
            </a:r>
          </a:p>
        </p:txBody>
      </p:sp>
      <p:sp>
        <p:nvSpPr>
          <p:cNvPr id="3" name="Slide Number Placeholder 2"/>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pic>
        <p:nvPicPr>
          <p:cNvPr id="4098" name="Picture 1" descr="1500643901971_PastedImage">
            <a:extLst>
              <a:ext uri="{FF2B5EF4-FFF2-40B4-BE49-F238E27FC236}">
                <a16:creationId xmlns:a16="http://schemas.microsoft.com/office/drawing/2014/main" id="{1C8C92AF-9CF7-4ADC-BC49-8DF0F8EF6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4763"/>
            <a:ext cx="1779432" cy="154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C8A3CBC-21C9-4315-B06D-C0BF5DFF2E83}"/>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AC72B1-3B12-46B1-9A8E-73B495466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067" y="3076673"/>
            <a:ext cx="3377559" cy="2529909"/>
          </a:xfrm>
          <a:prstGeom prst="rect">
            <a:avLst/>
          </a:prstGeom>
        </p:spPr>
      </p:pic>
      <p:pic>
        <p:nvPicPr>
          <p:cNvPr id="12" name="Picture 11">
            <a:extLst>
              <a:ext uri="{FF2B5EF4-FFF2-40B4-BE49-F238E27FC236}">
                <a16:creationId xmlns:a16="http://schemas.microsoft.com/office/drawing/2014/main" id="{2E22E8B5-B72F-497A-B8FC-1D74D60A8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700" y="2555473"/>
            <a:ext cx="3317468" cy="2207624"/>
          </a:xfrm>
          <a:prstGeom prst="rect">
            <a:avLst/>
          </a:prstGeom>
        </p:spPr>
      </p:pic>
      <p:pic>
        <p:nvPicPr>
          <p:cNvPr id="14" name="Picture 13">
            <a:extLst>
              <a:ext uri="{FF2B5EF4-FFF2-40B4-BE49-F238E27FC236}">
                <a16:creationId xmlns:a16="http://schemas.microsoft.com/office/drawing/2014/main" id="{A0CB512C-66A0-4445-BE60-B8DB6895F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990" y="2555473"/>
            <a:ext cx="4183036" cy="2091518"/>
          </a:xfrm>
          <a:prstGeom prst="rect">
            <a:avLst/>
          </a:prstGeom>
        </p:spPr>
      </p:pic>
    </p:spTree>
    <p:extLst>
      <p:ext uri="{BB962C8B-B14F-4D97-AF65-F5344CB8AC3E}">
        <p14:creationId xmlns:p14="http://schemas.microsoft.com/office/powerpoint/2010/main" val="303753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3" y="365125"/>
            <a:ext cx="9329056" cy="1137105"/>
          </a:xfrm>
        </p:spPr>
        <p:txBody>
          <a:bodyPr>
            <a:normAutofit/>
          </a:bodyPr>
          <a:lstStyle/>
          <a:p>
            <a:r>
              <a:rPr lang="en-US" sz="4900" dirty="0">
                <a:solidFill>
                  <a:srgbClr val="565859"/>
                </a:solidFill>
                <a:latin typeface="Arial" pitchFamily="34" charset="0"/>
                <a:cs typeface="Arial" pitchFamily="34" charset="0"/>
              </a:rPr>
              <a:t>Sign Enforcement </a:t>
            </a:r>
            <a:endParaRPr lang="en-US" sz="49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199" y="1825625"/>
            <a:ext cx="7531359" cy="544351"/>
          </a:xfrm>
        </p:spPr>
        <p:txBody>
          <a:bodyPr>
            <a:normAutofit/>
          </a:bodyPr>
          <a:lstStyle/>
          <a:p>
            <a:pPr marL="0" indent="0">
              <a:lnSpc>
                <a:spcPct val="100000"/>
              </a:lnSpc>
              <a:buNone/>
            </a:pPr>
            <a:r>
              <a:rPr lang="en-US" sz="2400" dirty="0">
                <a:solidFill>
                  <a:schemeClr val="tx1">
                    <a:lumMod val="75000"/>
                    <a:lumOff val="25000"/>
                  </a:schemeClr>
                </a:solidFill>
                <a:latin typeface="Arial" pitchFamily="34" charset="0"/>
                <a:cs typeface="Arial" pitchFamily="34" charset="0"/>
              </a:rPr>
              <a:t>Banners (non-permitted)</a:t>
            </a:r>
          </a:p>
        </p:txBody>
      </p:sp>
      <p:sp>
        <p:nvSpPr>
          <p:cNvPr id="5" name="Slide Number Placeholder 4"/>
          <p:cNvSpPr>
            <a:spLocks noGrp="1"/>
          </p:cNvSpPr>
          <p:nvPr>
            <p:ph type="sldNum" sz="quarter" idx="12"/>
          </p:nvPr>
        </p:nvSpPr>
        <p:spPr/>
        <p:txBody>
          <a:bodyPr/>
          <a:lstStyle/>
          <a:p>
            <a:fld id="{859286F3-9CBA-4813-B624-F1718A44F5BA}"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95525"/>
            <a:ext cx="2497415" cy="1873458"/>
          </a:xfrm>
          <a:prstGeom prst="rect">
            <a:avLst/>
          </a:prstGeom>
        </p:spPr>
      </p:pic>
      <p:sp>
        <p:nvSpPr>
          <p:cNvPr id="3" name="Rectangle 2"/>
          <p:cNvSpPr/>
          <p:nvPr/>
        </p:nvSpPr>
        <p:spPr>
          <a:xfrm rot="189619">
            <a:off x="676275" y="2899374"/>
            <a:ext cx="1716784" cy="27969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0529">
            <a:off x="5517892" y="3942898"/>
            <a:ext cx="1696648" cy="22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1" descr="1500643901971_PastedImage">
            <a:extLst>
              <a:ext uri="{FF2B5EF4-FFF2-40B4-BE49-F238E27FC236}">
                <a16:creationId xmlns:a16="http://schemas.microsoft.com/office/drawing/2014/main" id="{498CF987-C95C-4504-A792-6B11E18F7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812886" cy="151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7E40E9F-1C19-4F4E-904F-6C726CBE7750}"/>
              </a:ext>
            </a:extLst>
          </p:cNvPr>
          <p:cNvSpPr/>
          <p:nvPr/>
        </p:nvSpPr>
        <p:spPr>
          <a:xfrm>
            <a:off x="367990" y="6313279"/>
            <a:ext cx="10943138" cy="2841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7D28DC-747B-470D-9B88-D440BCB309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284" y="2410471"/>
            <a:ext cx="2476500" cy="1847850"/>
          </a:xfrm>
          <a:prstGeom prst="rect">
            <a:avLst/>
          </a:prstGeom>
        </p:spPr>
      </p:pic>
      <p:pic>
        <p:nvPicPr>
          <p:cNvPr id="8" name="Picture 7">
            <a:extLst>
              <a:ext uri="{FF2B5EF4-FFF2-40B4-BE49-F238E27FC236}">
                <a16:creationId xmlns:a16="http://schemas.microsoft.com/office/drawing/2014/main" id="{5E88165E-CC5A-4962-BCBF-47CBB6718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553" y="4362715"/>
            <a:ext cx="2609850" cy="1752600"/>
          </a:xfrm>
          <a:prstGeom prst="rect">
            <a:avLst/>
          </a:prstGeom>
        </p:spPr>
      </p:pic>
      <p:pic>
        <p:nvPicPr>
          <p:cNvPr id="14" name="Picture 13">
            <a:extLst>
              <a:ext uri="{FF2B5EF4-FFF2-40B4-BE49-F238E27FC236}">
                <a16:creationId xmlns:a16="http://schemas.microsoft.com/office/drawing/2014/main" id="{FB957F4F-10CD-4B1B-B6A2-F4D780C8F9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1096" y="2128209"/>
            <a:ext cx="3680032" cy="2060818"/>
          </a:xfrm>
          <a:prstGeom prst="rect">
            <a:avLst/>
          </a:prstGeom>
        </p:spPr>
      </p:pic>
      <p:sp>
        <p:nvSpPr>
          <p:cNvPr id="4" name="TextBox 3">
            <a:extLst>
              <a:ext uri="{FF2B5EF4-FFF2-40B4-BE49-F238E27FC236}">
                <a16:creationId xmlns:a16="http://schemas.microsoft.com/office/drawing/2014/main" id="{DA451A5F-3A9D-4844-B1A5-5CD8BDEECF0A}"/>
              </a:ext>
            </a:extLst>
          </p:cNvPr>
          <p:cNvSpPr txBox="1"/>
          <p:nvPr/>
        </p:nvSpPr>
        <p:spPr>
          <a:xfrm>
            <a:off x="8467383" y="4698634"/>
            <a:ext cx="288641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Dilapidated/ partially lit signage</a:t>
            </a:r>
            <a:r>
              <a:rPr lang="en-US" sz="2400" dirty="0"/>
              <a:t> </a:t>
            </a:r>
          </a:p>
        </p:txBody>
      </p:sp>
      <p:pic>
        <p:nvPicPr>
          <p:cNvPr id="7" name="Picture 12"/>
          <p:cNvPicPr>
            <a:picLocks noChangeAspect="1"/>
          </p:cNvPicPr>
          <p:nvPr/>
        </p:nvPicPr>
        <p:blipFill>
          <a:blip r:embed="rId8"/>
          <a:stretch>
            <a:fillRect/>
          </a:stretch>
        </p:blipFill>
        <p:spPr>
          <a:xfrm>
            <a:off x="367990" y="4242938"/>
            <a:ext cx="2743200" cy="2057400"/>
          </a:xfrm>
          <a:prstGeom prst="rect">
            <a:avLst/>
          </a:prstGeom>
        </p:spPr>
      </p:pic>
      <p:sp>
        <p:nvSpPr>
          <p:cNvPr id="17" name="TextBox 16"/>
          <p:cNvSpPr txBox="1"/>
          <p:nvPr>
            <p:extLst>
              <p:ext uri="{D42A27DB-BD31-4B8C-83A1-F6EECF244321}">
                <p14:modId xmlns:p14="http://schemas.microsoft.com/office/powerpoint/2010/main" val="946152769"/>
              </p:ext>
            </p:extLst>
          </p:nvPr>
        </p:nvSpPr>
        <p:spPr>
          <a:xfrm>
            <a:off x="3114675" y="5305425"/>
            <a:ext cx="201663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Illegal signs in the right of way</a:t>
            </a:r>
          </a:p>
        </p:txBody>
      </p:sp>
    </p:spTree>
    <p:extLst>
      <p:ext uri="{BB962C8B-B14F-4D97-AF65-F5344CB8AC3E}">
        <p14:creationId xmlns:p14="http://schemas.microsoft.com/office/powerpoint/2010/main" val="736508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751</TotalTime>
  <Words>667</Words>
  <Application>Microsoft Office PowerPoint</Application>
  <PresentationFormat>Widescreen</PresentationFormat>
  <Paragraphs>69</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Rockwell</vt:lpstr>
      <vt:lpstr>Rockwell Condensed</vt:lpstr>
      <vt:lpstr>Wingdings</vt:lpstr>
      <vt:lpstr>Wood Type</vt:lpstr>
      <vt:lpstr>PowerPoint Presentation</vt:lpstr>
      <vt:lpstr>What is Code Enforcement?</vt:lpstr>
      <vt:lpstr>Why a Code Enforcement Program?</vt:lpstr>
      <vt:lpstr>Code Enforcement Program Goal</vt:lpstr>
      <vt:lpstr>History of Code Enforcement</vt:lpstr>
      <vt:lpstr>Property Maintenance Issues</vt:lpstr>
      <vt:lpstr> Property Maintenance Issues </vt:lpstr>
      <vt:lpstr>Property Maintenance Issues </vt:lpstr>
      <vt:lpstr>Sign Enforcement </vt:lpstr>
      <vt:lpstr>Duties of code enforcement officers include: </vt:lpstr>
      <vt:lpstr> The process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Goff</dc:creator>
  <cp:lastModifiedBy>Al Ferrell</cp:lastModifiedBy>
  <cp:revision>81</cp:revision>
  <cp:lastPrinted>2015-07-14T15:33:30Z</cp:lastPrinted>
  <dcterms:created xsi:type="dcterms:W3CDTF">2015-07-14T13:01:19Z</dcterms:created>
  <dcterms:modified xsi:type="dcterms:W3CDTF">2017-08-21T17:43:20Z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