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99D05-ED7A-4487-9677-59942201B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9FB4D-D6C7-4B37-966F-07C77F8E2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A0F44-E8B3-4D87-8F01-24C2B9E1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75F60-91DF-4D72-86E5-04A49354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4225E-4C9B-4984-A3B8-4FB707B61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EEB1-EA45-4571-9BE7-2C4E3B89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369FA-A60E-4B0D-A312-75BBA4248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FA3DB-0D9D-4E45-96AC-03E04DEA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467EC-AC5D-4A1F-9883-AA9A5C3D4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35CC-3502-4309-AC2C-5CF7BA122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8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272D4-8308-4D93-9A86-524600007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F6148-540A-4262-8778-D10F9608D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401C-53A2-4123-ACA5-7813A6029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176BD-927A-412B-9E7D-5DF89CD2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09821-70EC-4045-847C-4700EA3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A7D5C-FEE5-489F-884F-4F6D5B3A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C7FF2-679A-4C9A-A0A6-FD8601842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98BAF-BF92-4518-B380-F0731B87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FAB5C-821D-40DE-9EE8-B53CD3B0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7533D-1A14-40A6-A0F2-FF253FAD1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8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D0EAC-8160-4203-8B00-AB15E9713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D987B-8A61-4877-AD84-3891044E7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3B35A-5C45-4965-A486-54AC33310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0100D-B738-4F7F-9CDB-E32FFE6AD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35997-635A-443A-8AA0-C8CF435B1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3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1595-F6FC-4380-AE4B-5186E5B26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11B7A-FCBF-4E75-8DCF-CA2483875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FEEC3-34B5-4053-B104-9212B7823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0F7369-94C5-4640-9B15-C54324BA4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39BE9-C39B-473C-809F-DA6F3C285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02499-F08D-4465-B0E7-AB9D4921D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5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0EBD-B266-4892-8866-1EE06EEA1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7B447-073C-4113-A4B7-C92358A64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E3E42-1727-4415-AA67-0AB03D4C3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4802F9-C33D-4228-966D-936056C50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3B3EF-A9BD-4A11-8853-C8EA5969C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888122-701C-4444-A56F-281734B33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280FCB-4C5D-40AB-A587-384AC7B1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32E952-AD83-4871-9621-5D0D41AC3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1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97D1-CC3D-4B0C-AB7A-92F460BA0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9CD03-ABAE-4586-BDAE-A36042BA7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85D17-6BDC-4704-9536-990DD3212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66311-7F7E-49F5-9F13-6CD321EA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2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82310-E1FC-4452-888D-CDFCDC40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44B20-A83C-4C4D-829A-7C4D3BAB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C8EE4-58D2-408B-9035-40E4C7ED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6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7C7E-9800-456F-AD62-52A3C0362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45F5F-DA24-4907-A655-5D981CD57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22A175-26A7-424B-9345-7112637D2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46869-52E7-432F-999C-E33FFC43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FE5F2-9C9C-48DD-A242-DD117FF1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8FD86-C537-4742-939B-51F678DC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9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162C-6A3C-4B38-B4F3-9562D1658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F63B39-7AC0-4314-BAA3-EDEF2A5B4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45208-5D5E-44B9-9802-C3C387083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793A4-DFA5-457B-A55B-DDC7D67A8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81C30-77A3-4E94-B860-81E80C91E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371F-D1B0-4DDA-9D7B-4C024D01F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0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29933A-5EEA-4940-83BF-E3DE4319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6BD35-F391-4071-8EE9-AF3E7AC14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ABE3-AB84-4E0E-A287-323358CD74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69F27-7607-46CC-82CD-EFC438319779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52D38-D909-4A28-860E-10C8ACAFF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23AD2-C583-4785-8F52-220F65C01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179A5-560E-4EB1-AF66-B4D2B058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8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ehewehe.org/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E5B005F-EE58-444C-B1F8-4E649350E663}"/>
              </a:ext>
            </a:extLst>
          </p:cNvPr>
          <p:cNvGrpSpPr/>
          <p:nvPr/>
        </p:nvGrpSpPr>
        <p:grpSpPr>
          <a:xfrm>
            <a:off x="203200" y="122535"/>
            <a:ext cx="11722100" cy="6113733"/>
            <a:chOff x="203200" y="122535"/>
            <a:chExt cx="11722100" cy="6113733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378C758-3C2D-4D33-B60F-8CE338600DB1}"/>
                </a:ext>
              </a:extLst>
            </p:cNvPr>
            <p:cNvSpPr txBox="1"/>
            <p:nvPr/>
          </p:nvSpPr>
          <p:spPr>
            <a:xfrm>
              <a:off x="1498598" y="3681723"/>
              <a:ext cx="9131304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ea typeface="Verdana" panose="020B0604030504040204" pitchFamily="34" charset="0"/>
                </a:rPr>
                <a:t>Easy ways to Insert ʻOkina into </a:t>
              </a:r>
            </a:p>
            <a:p>
              <a:pPr algn="ctr"/>
              <a:r>
                <a:rPr lang="en-US" sz="4000" b="1" dirty="0">
                  <a:ea typeface="Verdana" panose="020B0604030504040204" pitchFamily="34" charset="0"/>
                </a:rPr>
                <a:t>Google Docs, </a:t>
              </a:r>
            </a:p>
            <a:p>
              <a:pPr algn="ctr"/>
              <a:r>
                <a:rPr lang="en-US" sz="4000" b="1" dirty="0">
                  <a:ea typeface="Verdana" panose="020B0604030504040204" pitchFamily="34" charset="0"/>
                </a:rPr>
                <a:t>Microsoft </a:t>
              </a:r>
              <a:r>
                <a:rPr lang="en-US" sz="4000" b="1" i="1" dirty="0">
                  <a:ea typeface="Verdana" panose="020B0604030504040204" pitchFamily="34" charset="0"/>
                </a:rPr>
                <a:t>Word, </a:t>
              </a:r>
              <a:r>
                <a:rPr lang="en-US" sz="4000" b="1" dirty="0">
                  <a:ea typeface="Verdana" panose="020B0604030504040204" pitchFamily="34" charset="0"/>
                </a:rPr>
                <a:t>and </a:t>
              </a:r>
            </a:p>
            <a:p>
              <a:pPr algn="ctr"/>
              <a:r>
                <a:rPr lang="en-US" sz="4000" b="1" i="1" dirty="0">
                  <a:ea typeface="Verdana" panose="020B0604030504040204" pitchFamily="34" charset="0"/>
                </a:rPr>
                <a:t>PowerPoint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807542-F940-481E-99E2-D3F287D20203}"/>
                </a:ext>
              </a:extLst>
            </p:cNvPr>
            <p:cNvSpPr/>
            <p:nvPr/>
          </p:nvSpPr>
          <p:spPr>
            <a:xfrm>
              <a:off x="3788627" y="122535"/>
              <a:ext cx="4551247" cy="193899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n-US" sz="12000" b="1" cap="none" spc="0" dirty="0">
                  <a:ln>
                    <a:solidFill>
                      <a:schemeClr val="accent4">
                        <a:lumMod val="75000"/>
                      </a:schemeClr>
                    </a:solidFill>
                  </a:ln>
                  <a:solidFill>
                    <a:schemeClr val="accent4"/>
                  </a:solidFill>
                  <a:effectLst/>
                  <a:latin typeface="Berlin Sans FB Demi" panose="020E0802020502020306" pitchFamily="34" charset="0"/>
                </a:rPr>
                <a:t>ʻokina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92FB336-F9AD-48C2-A2EA-F01642FA6692}"/>
                </a:ext>
              </a:extLst>
            </p:cNvPr>
            <p:cNvSpPr txBox="1"/>
            <p:nvPr/>
          </p:nvSpPr>
          <p:spPr>
            <a:xfrm>
              <a:off x="203200" y="2050507"/>
              <a:ext cx="1172210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0" b="1" dirty="0">
                  <a:solidFill>
                    <a:schemeClr val="bg1">
                      <a:lumMod val="65000"/>
                    </a:schemeClr>
                  </a:solidFill>
                  <a:latin typeface="Georgia" panose="02040502050405020303" pitchFamily="18" charset="0"/>
                  <a:ea typeface="Verdana" panose="020B0604030504040204" pitchFamily="34" charset="0"/>
                </a:rPr>
                <a:t>It</a:t>
              </a:r>
              <a:r>
                <a:rPr lang="en-US" sz="6000" b="1" dirty="0">
                  <a:latin typeface="Georgia" panose="02040502050405020303" pitchFamily="18" charset="0"/>
                  <a:ea typeface="Verdana" panose="020B0604030504040204" pitchFamily="34" charset="0"/>
                </a:rPr>
                <a:t>’</a:t>
              </a:r>
              <a:r>
                <a:rPr lang="en-US" sz="5000" b="1" dirty="0">
                  <a:solidFill>
                    <a:schemeClr val="bg1">
                      <a:lumMod val="65000"/>
                    </a:schemeClr>
                  </a:solidFill>
                  <a:latin typeface="Georgia" panose="02040502050405020303" pitchFamily="18" charset="0"/>
                  <a:ea typeface="Verdana" panose="020B0604030504040204" pitchFamily="34" charset="0"/>
                </a:rPr>
                <a:t>s an </a:t>
              </a:r>
              <a:r>
                <a:rPr lang="en-US" sz="6000" b="1" dirty="0">
                  <a:latin typeface="Georgia" panose="02040502050405020303" pitchFamily="18" charset="0"/>
                  <a:ea typeface="Verdana" panose="020B0604030504040204" pitchFamily="34" charset="0"/>
                </a:rPr>
                <a:t>ʻ</a:t>
              </a:r>
              <a:r>
                <a:rPr lang="en-US" sz="5000" b="1" dirty="0">
                  <a:solidFill>
                    <a:schemeClr val="bg1">
                      <a:lumMod val="65000"/>
                    </a:schemeClr>
                  </a:solidFill>
                  <a:latin typeface="Georgia" panose="02040502050405020303" pitchFamily="18" charset="0"/>
                  <a:ea typeface="Verdana" panose="020B0604030504040204" pitchFamily="34" charset="0"/>
                </a:rPr>
                <a:t>okina, not an apostrophe.</a:t>
              </a:r>
            </a:p>
            <a:p>
              <a:endParaRPr lang="en-US" sz="5000" b="1" dirty="0">
                <a:solidFill>
                  <a:schemeClr val="bg1">
                    <a:lumMod val="65000"/>
                  </a:schemeClr>
                </a:solidFill>
                <a:latin typeface="Georgia" panose="02040502050405020303" pitchFamily="18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308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8E5470E4-7D6B-4A04-B60F-5872EF6529CB}"/>
              </a:ext>
            </a:extLst>
          </p:cNvPr>
          <p:cNvSpPr txBox="1"/>
          <p:nvPr/>
        </p:nvSpPr>
        <p:spPr>
          <a:xfrm>
            <a:off x="3830198" y="69906"/>
            <a:ext cx="4531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Insert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ʻOkina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into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Google </a:t>
            </a:r>
            <a:r>
              <a:rPr lang="en-US" sz="2000" b="1" i="1" dirty="0">
                <a:latin typeface="Verdana" panose="020B0604030504040204" pitchFamily="34" charset="0"/>
                <a:ea typeface="Verdana" panose="020B0604030504040204" pitchFamily="34" charset="0"/>
              </a:rPr>
              <a:t>Docs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446AFAA-501B-48B1-B1F2-0E328FF41277}"/>
              </a:ext>
            </a:extLst>
          </p:cNvPr>
          <p:cNvGrpSpPr/>
          <p:nvPr/>
        </p:nvGrpSpPr>
        <p:grpSpPr>
          <a:xfrm>
            <a:off x="854692" y="1010732"/>
            <a:ext cx="10482617" cy="5586230"/>
            <a:chOff x="515954" y="917991"/>
            <a:chExt cx="10482617" cy="558623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5267FF90-445B-4098-B4E6-037D88F677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6354" y="1726076"/>
              <a:ext cx="3542857" cy="263809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106014E-B2C0-481F-8A39-E2F8D5968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954" y="4539248"/>
              <a:ext cx="2666667" cy="194285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386C354-B007-4321-AC10-7EC038116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53227" y="1115313"/>
              <a:ext cx="5145344" cy="3459605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0390EF1-726D-4FFB-95B7-E89CB653D63C}"/>
                </a:ext>
              </a:extLst>
            </p:cNvPr>
            <p:cNvSpPr txBox="1"/>
            <p:nvPr/>
          </p:nvSpPr>
          <p:spPr>
            <a:xfrm>
              <a:off x="517792" y="917991"/>
              <a:ext cx="305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tabLst>
                  <a:tab pos="285750" algn="l"/>
                </a:tabLst>
              </a:pPr>
              <a:r>
                <a:rPr lang="en-US" dirty="0"/>
                <a:t>1.	Click on the “Insert” menu.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F3C9B6B-5D1A-4B97-A8FC-99F0D6890501}"/>
                </a:ext>
              </a:extLst>
            </p:cNvPr>
            <p:cNvSpPr txBox="1"/>
            <p:nvPr/>
          </p:nvSpPr>
          <p:spPr>
            <a:xfrm>
              <a:off x="3505608" y="4723232"/>
              <a:ext cx="30507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tabLst>
                  <a:tab pos="285750" algn="l"/>
                </a:tabLst>
              </a:pPr>
              <a:r>
                <a:rPr lang="en-US" dirty="0"/>
                <a:t>3.	Search for the hex number:</a:t>
              </a:r>
            </a:p>
            <a:p>
              <a:pPr marL="285750" indent="-285750" algn="ctr">
                <a:tabLst>
                  <a:tab pos="285750" algn="l"/>
                </a:tabLst>
              </a:pPr>
              <a:r>
                <a:rPr lang="en-US" dirty="0"/>
                <a:t>02BB</a:t>
              </a:r>
            </a:p>
            <a:p>
              <a:pPr marL="285750" indent="-285750" algn="ctr">
                <a:tabLst>
                  <a:tab pos="285750" algn="l"/>
                </a:tabLst>
              </a:pPr>
              <a:r>
                <a:rPr lang="en-US" sz="1400" dirty="0"/>
                <a:t>(not case sensitive)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7435DC9-8B3C-4693-8E34-ABF32F39A384}"/>
                </a:ext>
              </a:extLst>
            </p:cNvPr>
            <p:cNvSpPr txBox="1"/>
            <p:nvPr/>
          </p:nvSpPr>
          <p:spPr>
            <a:xfrm>
              <a:off x="515954" y="1304441"/>
              <a:ext cx="3050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tabLst>
                  <a:tab pos="285750" algn="l"/>
                </a:tabLst>
              </a:pPr>
              <a:r>
                <a:rPr lang="en-US" dirty="0"/>
                <a:t>2.	Select “Special characters”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73728A4-64D2-4869-B1A3-6A908B61322D}"/>
                </a:ext>
              </a:extLst>
            </p:cNvPr>
            <p:cNvSpPr txBox="1"/>
            <p:nvPr/>
          </p:nvSpPr>
          <p:spPr>
            <a:xfrm>
              <a:off x="3542967" y="5857890"/>
              <a:ext cx="47776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tabLst>
                  <a:tab pos="285750" algn="l"/>
                </a:tabLst>
              </a:pPr>
              <a:r>
                <a:rPr lang="en-US" dirty="0"/>
                <a:t>4.	After searching, click on the ʻokina to insert it into the Google Doc.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AD0F4DF2-92C3-48BA-AEF1-7356B1BBC1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1824" y="5202385"/>
              <a:ext cx="1529243" cy="10973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D50D829-0B20-4083-9FD9-FB36ABB1B2E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76300" y="5340655"/>
              <a:ext cx="2590801" cy="77205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065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C62E98-0926-4E55-A198-61DF89A632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748" b="66219"/>
          <a:stretch/>
        </p:blipFill>
        <p:spPr>
          <a:xfrm>
            <a:off x="0" y="5579495"/>
            <a:ext cx="6563749" cy="11748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DE5CA3-7A66-483D-9A24-1D1E09813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7395"/>
            <a:ext cx="7522778" cy="46525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D40D40-A8B0-491E-8000-C2D185F75421}"/>
              </a:ext>
            </a:extLst>
          </p:cNvPr>
          <p:cNvSpPr txBox="1"/>
          <p:nvPr/>
        </p:nvSpPr>
        <p:spPr>
          <a:xfrm>
            <a:off x="3517900" y="2099"/>
            <a:ext cx="4531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Compare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ʻOkina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Google </a:t>
            </a:r>
            <a:r>
              <a:rPr lang="en-US" sz="2000" b="1" i="1" dirty="0">
                <a:latin typeface="Verdana" panose="020B0604030504040204" pitchFamily="34" charset="0"/>
                <a:ea typeface="Verdana" panose="020B0604030504040204" pitchFamily="34" charset="0"/>
              </a:rPr>
              <a:t>Docs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Fonts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76ADC6-832F-421F-9942-24DD1593B5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822" r="12748" b="33194"/>
          <a:stretch/>
        </p:blipFill>
        <p:spPr>
          <a:xfrm rot="400167">
            <a:off x="5736491" y="1184992"/>
            <a:ext cx="6563749" cy="11122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CD0E47-9792-4DA2-9262-7F3DDE200B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219" r="12748"/>
          <a:stretch/>
        </p:blipFill>
        <p:spPr>
          <a:xfrm rot="449189">
            <a:off x="5628251" y="3778603"/>
            <a:ext cx="6563749" cy="117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9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880264-2599-4FA6-988A-6E724D41E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770" y="1662164"/>
            <a:ext cx="1637462" cy="49475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CF55D0-D799-4B13-8F4D-E873C69C1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166" y="4264880"/>
            <a:ext cx="1409524" cy="16476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1781B7-018B-446E-9608-FAA269505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2988" y="129036"/>
            <a:ext cx="5772843" cy="17363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7B07BF-9A7A-4F95-83D0-9758E7A2F2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8688" y="1973589"/>
            <a:ext cx="4355217" cy="47553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79AEA28-DF7D-42D6-92CA-544D8694E476}"/>
              </a:ext>
            </a:extLst>
          </p:cNvPr>
          <p:cNvSpPr txBox="1"/>
          <p:nvPr/>
        </p:nvSpPr>
        <p:spPr>
          <a:xfrm>
            <a:off x="-1" y="844447"/>
            <a:ext cx="26881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1.	Copy an authorized version of the word with the proper ʻokina into your computer copy buffer.  (Select the word, then use the shortcut:  </a:t>
            </a:r>
            <a:r>
              <a:rPr lang="en-US" b="1" dirty="0" err="1"/>
              <a:t>Ctrl+c</a:t>
            </a:r>
            <a:r>
              <a:rPr lang="en-US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CA3A6D-8A5A-416B-A8B7-9825AE3B09C7}"/>
              </a:ext>
            </a:extLst>
          </p:cNvPr>
          <p:cNvSpPr txBox="1"/>
          <p:nvPr/>
        </p:nvSpPr>
        <p:spPr>
          <a:xfrm>
            <a:off x="-3" y="2901329"/>
            <a:ext cx="2511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2.	Paste the word into the document. (</a:t>
            </a:r>
            <a:r>
              <a:rPr lang="en-US" b="1" dirty="0" err="1"/>
              <a:t>Ctrl+v</a:t>
            </a:r>
            <a:r>
              <a:rPr lang="en-US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A07BD3-B289-431A-9007-D5E64CEF92BD}"/>
              </a:ext>
            </a:extLst>
          </p:cNvPr>
          <p:cNvSpPr txBox="1"/>
          <p:nvPr/>
        </p:nvSpPr>
        <p:spPr>
          <a:xfrm>
            <a:off x="0" y="3895548"/>
            <a:ext cx="293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3.	Click the “File” menu tab.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CB03AA-A418-4FA1-8EF8-0E934BE30472}"/>
              </a:ext>
            </a:extLst>
          </p:cNvPr>
          <p:cNvSpPr txBox="1"/>
          <p:nvPr/>
        </p:nvSpPr>
        <p:spPr>
          <a:xfrm>
            <a:off x="0" y="6193924"/>
            <a:ext cx="268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4.	Select “Options” from the menu.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D9A230-2B19-498A-A3C2-7826BE463AF2}"/>
              </a:ext>
            </a:extLst>
          </p:cNvPr>
          <p:cNvSpPr txBox="1"/>
          <p:nvPr/>
        </p:nvSpPr>
        <p:spPr>
          <a:xfrm>
            <a:off x="4100706" y="594159"/>
            <a:ext cx="2703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5.	In “Word Options” window, select “Proofing” group.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2BFE0C-D9A9-4452-AD32-4D240E346098}"/>
              </a:ext>
            </a:extLst>
          </p:cNvPr>
          <p:cNvSpPr txBox="1"/>
          <p:nvPr/>
        </p:nvSpPr>
        <p:spPr>
          <a:xfrm>
            <a:off x="4885015" y="2418220"/>
            <a:ext cx="2703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7.	On “AutoCorrect” tab, paste the ʻokina-correct spelling in the field “Replace </a:t>
            </a:r>
            <a:r>
              <a:rPr lang="en-US" u="sng" dirty="0"/>
              <a:t>t</a:t>
            </a:r>
            <a:r>
              <a:rPr lang="en-US" dirty="0"/>
              <a:t>ext as you type</a:t>
            </a:r>
            <a:r>
              <a:rPr lang="en-US" b="1" dirty="0"/>
              <a:t> </a:t>
            </a:r>
            <a:r>
              <a:rPr lang="en-US" b="1" u="sng" dirty="0"/>
              <a:t>W</a:t>
            </a:r>
            <a:r>
              <a:rPr lang="en-US" b="1" dirty="0"/>
              <a:t>ith:</a:t>
            </a:r>
            <a:r>
              <a:rPr lang="en-US" dirty="0"/>
              <a:t>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19A619-FDB7-4299-B210-DFC3CABC7386}"/>
              </a:ext>
            </a:extLst>
          </p:cNvPr>
          <p:cNvSpPr txBox="1"/>
          <p:nvPr/>
        </p:nvSpPr>
        <p:spPr>
          <a:xfrm>
            <a:off x="4898727" y="4069307"/>
            <a:ext cx="2703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8.	In the field “Replace </a:t>
            </a:r>
            <a:r>
              <a:rPr lang="en-US" u="sng" dirty="0"/>
              <a:t>t</a:t>
            </a:r>
            <a:r>
              <a:rPr lang="en-US" dirty="0"/>
              <a:t>ext as you type</a:t>
            </a:r>
            <a:r>
              <a:rPr lang="en-US" b="1" dirty="0"/>
              <a:t> </a:t>
            </a:r>
            <a:r>
              <a:rPr lang="en-US" b="1" u="sng" dirty="0"/>
              <a:t>R</a:t>
            </a:r>
            <a:r>
              <a:rPr lang="en-US" b="1" dirty="0"/>
              <a:t>eplace:</a:t>
            </a:r>
            <a:r>
              <a:rPr lang="en-US" dirty="0"/>
              <a:t>” enter: </a:t>
            </a:r>
          </a:p>
          <a:p>
            <a:pPr marL="285750" indent="-285750" algn="ctr">
              <a:tabLst>
                <a:tab pos="285750" algn="l"/>
              </a:tabLst>
            </a:pPr>
            <a:r>
              <a:rPr lang="en-US" dirty="0"/>
              <a:t>Hawaii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9BABC0-00F5-4150-82F8-CD04CD1BC680}"/>
              </a:ext>
            </a:extLst>
          </p:cNvPr>
          <p:cNvSpPr txBox="1"/>
          <p:nvPr/>
        </p:nvSpPr>
        <p:spPr>
          <a:xfrm>
            <a:off x="4898727" y="6332423"/>
            <a:ext cx="2703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9.	Click the “OK” button.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DD7EC4-CDED-4600-AF88-D9BC431ABC9A}"/>
              </a:ext>
            </a:extLst>
          </p:cNvPr>
          <p:cNvSpPr txBox="1"/>
          <p:nvPr/>
        </p:nvSpPr>
        <p:spPr>
          <a:xfrm>
            <a:off x="-4" y="27871"/>
            <a:ext cx="5772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Set Up Microsoft 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</a:rPr>
              <a:t>Word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to Correct Spellings of Words with ʻOkina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3F5FF5-9309-4B92-812E-0D04EFA4968C}"/>
              </a:ext>
            </a:extLst>
          </p:cNvPr>
          <p:cNvSpPr txBox="1"/>
          <p:nvPr/>
        </p:nvSpPr>
        <p:spPr>
          <a:xfrm>
            <a:off x="4898727" y="1523108"/>
            <a:ext cx="46266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6.	Click “</a:t>
            </a:r>
            <a:r>
              <a:rPr lang="en-US" u="sng" dirty="0" err="1"/>
              <a:t>A</a:t>
            </a:r>
            <a:r>
              <a:rPr lang="en-US" dirty="0" err="1"/>
              <a:t>utoCorrectOptions</a:t>
            </a:r>
            <a:r>
              <a:rPr lang="en-US" dirty="0"/>
              <a:t>…” button.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2B7F930-68DA-4F98-937E-9E02623C0F1D}"/>
              </a:ext>
            </a:extLst>
          </p:cNvPr>
          <p:cNvCxnSpPr>
            <a:cxnSpLocks/>
          </p:cNvCxnSpPr>
          <p:nvPr/>
        </p:nvCxnSpPr>
        <p:spPr>
          <a:xfrm>
            <a:off x="2511844" y="6363775"/>
            <a:ext cx="22509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77848BB-6CCD-4D98-9D9C-58FBF0326CC9}"/>
              </a:ext>
            </a:extLst>
          </p:cNvPr>
          <p:cNvCxnSpPr>
            <a:cxnSpLocks/>
          </p:cNvCxnSpPr>
          <p:nvPr/>
        </p:nvCxnSpPr>
        <p:spPr>
          <a:xfrm flipV="1">
            <a:off x="8839201" y="1384608"/>
            <a:ext cx="1714499" cy="3482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BD3EF10-A28A-4E11-A70E-E9C18D543226}"/>
              </a:ext>
            </a:extLst>
          </p:cNvPr>
          <p:cNvCxnSpPr>
            <a:cxnSpLocks/>
          </p:cNvCxnSpPr>
          <p:nvPr/>
        </p:nvCxnSpPr>
        <p:spPr>
          <a:xfrm>
            <a:off x="7363589" y="2604575"/>
            <a:ext cx="38341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7A155BB-02A8-4BA7-9F4D-8ED01468095E}"/>
              </a:ext>
            </a:extLst>
          </p:cNvPr>
          <p:cNvCxnSpPr>
            <a:cxnSpLocks/>
          </p:cNvCxnSpPr>
          <p:nvPr/>
        </p:nvCxnSpPr>
        <p:spPr>
          <a:xfrm>
            <a:off x="6398044" y="3696775"/>
            <a:ext cx="2213764" cy="70146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4362EEE-ADDC-4D2E-9805-B7E2ECE34CD1}"/>
              </a:ext>
            </a:extLst>
          </p:cNvPr>
          <p:cNvCxnSpPr>
            <a:cxnSpLocks/>
          </p:cNvCxnSpPr>
          <p:nvPr/>
        </p:nvCxnSpPr>
        <p:spPr>
          <a:xfrm flipV="1">
            <a:off x="6579279" y="4526534"/>
            <a:ext cx="1167721" cy="5505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80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5CD95E0-4B54-4D48-8512-92E968AB6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777" y="1391967"/>
            <a:ext cx="1571429" cy="260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139A55-AFE0-445C-8FB7-ED483192F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016" y="4136034"/>
            <a:ext cx="1276190" cy="163809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06C1651-B7FE-4050-8289-95B077187E5F}"/>
              </a:ext>
            </a:extLst>
          </p:cNvPr>
          <p:cNvSpPr txBox="1"/>
          <p:nvPr/>
        </p:nvSpPr>
        <p:spPr>
          <a:xfrm>
            <a:off x="474193" y="308983"/>
            <a:ext cx="416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Add Words Spelled with ʻOkina to MS 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</a:rPr>
              <a:t>Word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Dictionary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0EA72D-14EC-499C-AA4E-D563244D0FF5}"/>
              </a:ext>
            </a:extLst>
          </p:cNvPr>
          <p:cNvSpPr txBox="1"/>
          <p:nvPr/>
        </p:nvSpPr>
        <p:spPr>
          <a:xfrm>
            <a:off x="190499" y="1682647"/>
            <a:ext cx="2688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1.	Right-click on the word.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3DD897-565A-430F-979D-4FF9AB592808}"/>
              </a:ext>
            </a:extLst>
          </p:cNvPr>
          <p:cNvSpPr txBox="1"/>
          <p:nvPr/>
        </p:nvSpPr>
        <p:spPr>
          <a:xfrm>
            <a:off x="188661" y="2231655"/>
            <a:ext cx="2688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tabLst>
                <a:tab pos="285750" algn="l"/>
              </a:tabLst>
            </a:pPr>
            <a:r>
              <a:rPr lang="en-US" dirty="0"/>
              <a:t>2.	From the menu that appears, select “</a:t>
            </a:r>
            <a:r>
              <a:rPr lang="en-US" u="sng" dirty="0"/>
              <a:t>A</a:t>
            </a:r>
            <a:r>
              <a:rPr lang="en-US" dirty="0"/>
              <a:t>dd to Dictionary”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0E34CF-3F1B-438A-B348-8CB480F4B918}"/>
              </a:ext>
            </a:extLst>
          </p:cNvPr>
          <p:cNvSpPr txBox="1"/>
          <p:nvPr/>
        </p:nvSpPr>
        <p:spPr>
          <a:xfrm>
            <a:off x="442216" y="4314255"/>
            <a:ext cx="2761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a typeface="Verdana" panose="020B0604030504040204" pitchFamily="34" charset="0"/>
              </a:rPr>
              <a:t>The word will now appear in your document without the red wavy line indicating a misspelled word.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2C51782-D3E2-4221-9CFD-2707458F017B}"/>
              </a:ext>
            </a:extLst>
          </p:cNvPr>
          <p:cNvGrpSpPr/>
          <p:nvPr/>
        </p:nvGrpSpPr>
        <p:grpSpPr>
          <a:xfrm>
            <a:off x="5563055" y="139700"/>
            <a:ext cx="6438446" cy="6221763"/>
            <a:chOff x="4496256" y="194591"/>
            <a:chExt cx="6438446" cy="6221763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12D896F4-11C3-4F50-BDBD-A4DC2D1B0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72254" y="4444561"/>
              <a:ext cx="5886450" cy="197179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5068208-D0BF-4631-A397-F58636A128D7}"/>
                </a:ext>
              </a:extLst>
            </p:cNvPr>
            <p:cNvSpPr txBox="1"/>
            <p:nvPr/>
          </p:nvSpPr>
          <p:spPr>
            <a:xfrm>
              <a:off x="4496256" y="194591"/>
              <a:ext cx="6438446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Verdana" panose="020B0604030504040204" pitchFamily="34" charset="0"/>
                  <a:ea typeface="Verdana" panose="020B0604030504040204" pitchFamily="34" charset="0"/>
                </a:rPr>
                <a:t>Notes</a:t>
              </a:r>
            </a:p>
            <a:p>
              <a:endParaRPr lang="en-US" dirty="0">
                <a:ea typeface="Verdana" panose="020B0604030504040204" pitchFamily="34" charset="0"/>
              </a:endParaRPr>
            </a:p>
            <a:p>
              <a:r>
                <a:rPr lang="en-US" dirty="0">
                  <a:ea typeface="Verdana" panose="020B0604030504040204" pitchFamily="34" charset="0"/>
                </a:rPr>
                <a:t>Techniques described for Microsoft </a:t>
              </a:r>
              <a:r>
                <a:rPr lang="en-US" i="1" dirty="0">
                  <a:ea typeface="Verdana" panose="020B0604030504040204" pitchFamily="34" charset="0"/>
                </a:rPr>
                <a:t>Word</a:t>
              </a:r>
              <a:r>
                <a:rPr lang="en-US" dirty="0">
                  <a:ea typeface="Verdana" panose="020B0604030504040204" pitchFamily="34" charset="0"/>
                </a:rPr>
                <a:t> also work for </a:t>
              </a:r>
              <a:r>
                <a:rPr lang="en-US" i="1" dirty="0">
                  <a:ea typeface="Verdana" panose="020B0604030504040204" pitchFamily="34" charset="0"/>
                </a:rPr>
                <a:t>PowerPoint</a:t>
              </a:r>
              <a:r>
                <a:rPr lang="en-US" dirty="0">
                  <a:ea typeface="Verdana" panose="020B0604030504040204" pitchFamily="34" charset="0"/>
                </a:rPr>
                <a:t>.</a:t>
              </a:r>
            </a:p>
            <a:p>
              <a:endParaRPr lang="en-US" dirty="0">
                <a:ea typeface="Verdana" panose="020B0604030504040204" pitchFamily="34" charset="0"/>
              </a:endParaRPr>
            </a:p>
            <a:p>
              <a:r>
                <a:rPr lang="en-US" dirty="0">
                  <a:ea typeface="Verdana" panose="020B0604030504040204" pitchFamily="34" charset="0"/>
                </a:rPr>
                <a:t>After typing a word with an ʻokina added to the AutoCorrect options, it will not take effect until you type the next character (space, period, comma, Enter, etc.)</a:t>
              </a:r>
            </a:p>
            <a:p>
              <a:endParaRPr lang="en-US" dirty="0">
                <a:ea typeface="Verdana" panose="020B0604030504040204" pitchFamily="34" charset="0"/>
              </a:endParaRPr>
            </a:p>
            <a:p>
              <a:r>
                <a:rPr lang="en-US" dirty="0">
                  <a:ea typeface="Verdana" panose="020B0604030504040204" pitchFamily="34" charset="0"/>
                </a:rPr>
                <a:t>If you just need one ʻokina for a special word, type a word you’ve added to the autocorrect options such as, “Hawaiʻi”, then simply copy and paste the ʻokina as needed.</a:t>
              </a:r>
            </a:p>
            <a:p>
              <a:endParaRPr lang="en-US" dirty="0">
                <a:ea typeface="Verdana" panose="020B0604030504040204" pitchFamily="34" charset="0"/>
              </a:endParaRPr>
            </a:p>
            <a:p>
              <a:pPr algn="ctr"/>
              <a:r>
                <a:rPr lang="en-US" b="1" dirty="0">
                  <a:ea typeface="Verdana" panose="020B0604030504040204" pitchFamily="34" charset="0"/>
                </a:rPr>
                <a:t>Best Online Resource for Spellings of Hawaiian Words: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DE7444C-A3BC-41E9-8E30-27DF0852DA10}"/>
                </a:ext>
              </a:extLst>
            </p:cNvPr>
            <p:cNvSpPr txBox="1"/>
            <p:nvPr/>
          </p:nvSpPr>
          <p:spPr>
            <a:xfrm>
              <a:off x="4972279" y="3788038"/>
              <a:ext cx="5486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latin typeface="Comic Sans MS" panose="030F0702030302020204" pitchFamily="66" charset="0"/>
                  <a:hlinkClick r:id="rId5"/>
                </a:rPr>
                <a:t>wehewehe.org</a:t>
              </a:r>
              <a:endParaRPr lang="en-US" sz="32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01C6FCD9-C403-4B5B-B421-F21F98E5AF0C}"/>
              </a:ext>
            </a:extLst>
          </p:cNvPr>
          <p:cNvSpPr txBox="1"/>
          <p:nvPr/>
        </p:nvSpPr>
        <p:spPr>
          <a:xfrm>
            <a:off x="203200" y="6502400"/>
            <a:ext cx="1198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Narrow" panose="020B0606020202030204" pitchFamily="34" charset="0"/>
              </a:rPr>
              <a:t>last update:  27 SEP 2020				 	 				freespeech4us.com/okina</a:t>
            </a:r>
          </a:p>
        </p:txBody>
      </p:sp>
    </p:spTree>
    <p:extLst>
      <p:ext uri="{BB962C8B-B14F-4D97-AF65-F5344CB8AC3E}">
        <p14:creationId xmlns:p14="http://schemas.microsoft.com/office/powerpoint/2010/main" val="166660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410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Berlin Sans FB Demi</vt:lpstr>
      <vt:lpstr>Calibri</vt:lpstr>
      <vt:lpstr>Calibri Light</vt:lpstr>
      <vt:lpstr>Comic Sans MS</vt:lpstr>
      <vt:lpstr>Georgia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MsVOtt</dc:creator>
  <cp:lastModifiedBy>Vanessa Ott</cp:lastModifiedBy>
  <cp:revision>31</cp:revision>
  <dcterms:created xsi:type="dcterms:W3CDTF">2020-09-26T14:11:14Z</dcterms:created>
  <dcterms:modified xsi:type="dcterms:W3CDTF">2020-09-28T16:27:16Z</dcterms:modified>
</cp:coreProperties>
</file>