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8" r:id="rId1"/>
  </p:sldMasterIdLst>
  <p:notesMasterIdLst>
    <p:notesMasterId r:id="rId20"/>
  </p:notesMasterIdLst>
  <p:handoutMasterIdLst>
    <p:handoutMasterId r:id="rId21"/>
  </p:handoutMasterIdLst>
  <p:sldIdLst>
    <p:sldId id="288" r:id="rId2"/>
    <p:sldId id="289" r:id="rId3"/>
    <p:sldId id="291" r:id="rId4"/>
    <p:sldId id="292" r:id="rId5"/>
    <p:sldId id="293" r:id="rId6"/>
    <p:sldId id="294" r:id="rId7"/>
    <p:sldId id="295" r:id="rId8"/>
    <p:sldId id="296" r:id="rId9"/>
    <p:sldId id="297" r:id="rId10"/>
    <p:sldId id="298" r:id="rId11"/>
    <p:sldId id="299" r:id="rId12"/>
    <p:sldId id="300" r:id="rId13"/>
    <p:sldId id="301" r:id="rId14"/>
    <p:sldId id="303" r:id="rId15"/>
    <p:sldId id="302" r:id="rId16"/>
    <p:sldId id="304" r:id="rId17"/>
    <p:sldId id="305" r:id="rId18"/>
    <p:sldId id="306" r:id="rId1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646" autoAdjust="0"/>
  </p:normalViewPr>
  <p:slideViewPr>
    <p:cSldViewPr>
      <p:cViewPr varScale="1">
        <p:scale>
          <a:sx n="120" d="100"/>
          <a:sy n="120" d="100"/>
        </p:scale>
        <p:origin x="1344"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ltLang="en-US"/>
          </a:p>
        </p:txBody>
      </p:sp>
      <p:sp>
        <p:nvSpPr>
          <p:cNvPr id="184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ltLang="en-US"/>
          </a:p>
        </p:txBody>
      </p:sp>
      <p:sp>
        <p:nvSpPr>
          <p:cNvPr id="184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ltLang="en-US"/>
          </a:p>
        </p:txBody>
      </p:sp>
      <p:sp>
        <p:nvSpPr>
          <p:cNvPr id="184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1C162F7-07F2-4DD9-9EDA-ED1D44CACFDC}" type="slidenum">
              <a:rPr lang="en-US" altLang="en-US"/>
              <a:pPr/>
              <a:t>‹#›</a:t>
            </a:fld>
            <a:endParaRPr lang="en-US" altLang="en-US"/>
          </a:p>
        </p:txBody>
      </p:sp>
    </p:spTree>
    <p:extLst>
      <p:ext uri="{BB962C8B-B14F-4D97-AF65-F5344CB8AC3E}">
        <p14:creationId xmlns:p14="http://schemas.microsoft.com/office/powerpoint/2010/main" val="637308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440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14300" indent="342900" algn="l" rtl="0" eaLnBrk="0" fontAlgn="base" hangingPunct="0">
      <a:spcBef>
        <a:spcPct val="30000"/>
      </a:spcBef>
      <a:spcAft>
        <a:spcPct val="0"/>
      </a:spcAft>
      <a:defRPr sz="1200" kern="1200">
        <a:solidFill>
          <a:schemeClr val="tx1"/>
        </a:solidFill>
        <a:latin typeface="Arial" charset="0"/>
        <a:ea typeface="+mn-ea"/>
        <a:cs typeface="+mn-cs"/>
      </a:defRPr>
    </a:lvl2pPr>
    <a:lvl3pPr marL="228600" indent="685800" algn="l" rtl="0" eaLnBrk="0" fontAlgn="base" hangingPunct="0">
      <a:spcBef>
        <a:spcPct val="30000"/>
      </a:spcBef>
      <a:spcAft>
        <a:spcPct val="0"/>
      </a:spcAft>
      <a:defRPr sz="1200" kern="1200">
        <a:solidFill>
          <a:schemeClr val="tx1"/>
        </a:solidFill>
        <a:latin typeface="Arial" charset="0"/>
        <a:ea typeface="+mn-ea"/>
        <a:cs typeface="+mn-cs"/>
      </a:defRPr>
    </a:lvl3pPr>
    <a:lvl4pPr marL="342900" indent="1028700" algn="l" rtl="0" eaLnBrk="0" fontAlgn="base" hangingPunct="0">
      <a:spcBef>
        <a:spcPct val="30000"/>
      </a:spcBef>
      <a:spcAft>
        <a:spcPct val="0"/>
      </a:spcAft>
      <a:defRPr sz="1200" kern="1200">
        <a:solidFill>
          <a:schemeClr val="tx1"/>
        </a:solidFill>
        <a:latin typeface="Arial" charset="0"/>
        <a:ea typeface="+mn-ea"/>
        <a:cs typeface="+mn-cs"/>
      </a:defRPr>
    </a:lvl4pPr>
    <a:lvl5pPr marL="457200" indent="1371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fld id="{BD7A3DCA-B633-4A9B-9303-357502896D9A}" type="slidenum">
              <a:rPr lang="en-US" altLang="en-US"/>
              <a:pPr/>
              <a:t>‹#›</a:t>
            </a:fld>
            <a:endParaRPr lang="en-US" altLang="en-US"/>
          </a:p>
        </p:txBody>
      </p:sp>
      <p:sp>
        <p:nvSpPr>
          <p:cNvPr id="6" name="Slide Number Placeholder 5"/>
          <p:cNvSpPr>
            <a:spLocks noGrp="1"/>
          </p:cNvSpPr>
          <p:nvPr>
            <p:ph type="sldNum" sz="quarter" idx="12"/>
          </p:nvPr>
        </p:nvSpPr>
        <p:spPr/>
        <p:txBody>
          <a:bodyPr/>
          <a:lstStyle>
            <a:lvl1pPr>
              <a:defRPr/>
            </a:lvl1pPr>
          </a:lstStyle>
          <a:p>
            <a:fld id="{8563BFEA-16CA-4BD8-83B0-BB2C4C49226B}"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fld id="{8BB477BC-3EDD-4070-A8E0-366DA88C1F7D}" type="slidenum">
              <a:rPr lang="en-US" altLang="en-US"/>
              <a:pPr/>
              <a:t>‹#›</a:t>
            </a:fld>
            <a:endParaRPr lang="en-US" altLang="en-US"/>
          </a:p>
        </p:txBody>
      </p:sp>
      <p:sp>
        <p:nvSpPr>
          <p:cNvPr id="7" name="Slide Number Placeholder 5"/>
          <p:cNvSpPr>
            <a:spLocks noGrp="1"/>
          </p:cNvSpPr>
          <p:nvPr>
            <p:ph type="sldNum" sz="quarter" idx="12"/>
          </p:nvPr>
        </p:nvSpPr>
        <p:spPr/>
        <p:txBody>
          <a:bodyPr/>
          <a:lstStyle>
            <a:lvl1pPr>
              <a:defRPr/>
            </a:lvl1pPr>
          </a:lstStyle>
          <a:p>
            <a:fld id="{890C2029-1992-4CEE-B71E-E039F9AB2EF2}" type="slidenum">
              <a:rPr lang="en-US" altLang="en-US"/>
              <a:pPr/>
              <a:t>‹#›</a:t>
            </a:fld>
            <a:endParaRPr lang="en-US"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fld id="{077F871A-9552-416B-AF3C-89FD9F2B9B69}" type="slidenum">
              <a:rPr lang="en-US" altLang="en-US"/>
              <a:pPr/>
              <a:t>‹#›</a:t>
            </a:fld>
            <a:endParaRPr lang="en-US" altLang="en-US"/>
          </a:p>
        </p:txBody>
      </p:sp>
      <p:sp>
        <p:nvSpPr>
          <p:cNvPr id="6" name="Slide Number Placeholder 5"/>
          <p:cNvSpPr>
            <a:spLocks noGrp="1"/>
          </p:cNvSpPr>
          <p:nvPr>
            <p:ph type="sldNum" sz="quarter" idx="12"/>
          </p:nvPr>
        </p:nvSpPr>
        <p:spPr/>
        <p:txBody>
          <a:bodyPr/>
          <a:lstStyle>
            <a:lvl1pPr>
              <a:defRPr/>
            </a:lvl1pPr>
          </a:lstStyle>
          <a:p>
            <a:fld id="{C88AAB63-8748-4C4B-A09B-0F8966E5ED43}" type="slidenum">
              <a:rPr lang="en-US" altLang="en-US"/>
              <a:pPr/>
              <a:t>‹#›</a:t>
            </a:fld>
            <a:endParaRPr lang="en-US" alt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674688" y="971550"/>
            <a:ext cx="600075"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hangingPunct="1">
              <a:defRPr/>
            </a:pPr>
            <a:r>
              <a:rPr lang="en-US" dirty="0"/>
              <a:t>“</a:t>
            </a:r>
          </a:p>
        </p:txBody>
      </p:sp>
      <p:sp>
        <p:nvSpPr>
          <p:cNvPr id="6" name="TextBox 5"/>
          <p:cNvSpPr txBox="1"/>
          <p:nvPr/>
        </p:nvSpPr>
        <p:spPr>
          <a:xfrm>
            <a:off x="6999288" y="2613025"/>
            <a:ext cx="601662"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hangingPunct="1">
              <a:defRPr/>
            </a:pPr>
            <a:r>
              <a:rPr lang="en-US" dirty="0"/>
              <a:t>”</a:t>
            </a:r>
          </a:p>
        </p:txBody>
      </p:sp>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5"/>
          </p:nvPr>
        </p:nvSpPr>
        <p:spPr/>
        <p:txBody>
          <a:bodyPr/>
          <a:lstStyle>
            <a:lvl1pPr>
              <a:defRPr/>
            </a:lvl1pPr>
          </a:lstStyle>
          <a:p>
            <a:pPr>
              <a:defRPr/>
            </a:pPr>
            <a:endParaRPr lang="en-US" altLang="en-US"/>
          </a:p>
        </p:txBody>
      </p:sp>
      <p:sp>
        <p:nvSpPr>
          <p:cNvPr id="8" name="Footer Placeholder 4"/>
          <p:cNvSpPr>
            <a:spLocks noGrp="1"/>
          </p:cNvSpPr>
          <p:nvPr>
            <p:ph type="ftr" sz="quarter" idx="16"/>
          </p:nvPr>
        </p:nvSpPr>
        <p:spPr/>
        <p:txBody>
          <a:bodyPr/>
          <a:lstStyle>
            <a:lvl1pPr>
              <a:defRPr/>
            </a:lvl1pPr>
          </a:lstStyle>
          <a:p>
            <a:fld id="{D005E9DC-3D74-45F8-8CD0-D96231DD4CD3}" type="slidenum">
              <a:rPr lang="en-US" altLang="en-US"/>
              <a:pPr/>
              <a:t>‹#›</a:t>
            </a:fld>
            <a:endParaRPr lang="en-US" altLang="en-US"/>
          </a:p>
        </p:txBody>
      </p:sp>
      <p:sp>
        <p:nvSpPr>
          <p:cNvPr id="9" name="Slide Number Placeholder 5"/>
          <p:cNvSpPr>
            <a:spLocks noGrp="1"/>
          </p:cNvSpPr>
          <p:nvPr>
            <p:ph type="sldNum" sz="quarter" idx="17"/>
          </p:nvPr>
        </p:nvSpPr>
        <p:spPr/>
        <p:txBody>
          <a:bodyPr/>
          <a:lstStyle>
            <a:lvl1pPr>
              <a:defRPr/>
            </a:lvl1pPr>
          </a:lstStyle>
          <a:p>
            <a:fld id="{344C9A12-7181-4DFB-A557-B0DBE35B8DBD}" type="slidenum">
              <a:rPr lang="en-US" altLang="en-US"/>
              <a:pPr/>
              <a:t>‹#›</a:t>
            </a:fld>
            <a:endParaRPr lang="en-US" altLang="en-US"/>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fld id="{36E18012-87C7-42D4-8B3C-AFA91828C812}" type="slidenum">
              <a:rPr lang="en-US" altLang="en-US"/>
              <a:pPr/>
              <a:t>‹#›</a:t>
            </a:fld>
            <a:endParaRPr lang="en-US" altLang="en-US"/>
          </a:p>
        </p:txBody>
      </p:sp>
      <p:sp>
        <p:nvSpPr>
          <p:cNvPr id="6" name="Slide Number Placeholder 5"/>
          <p:cNvSpPr>
            <a:spLocks noGrp="1"/>
          </p:cNvSpPr>
          <p:nvPr>
            <p:ph type="sldNum" sz="quarter" idx="12"/>
          </p:nvPr>
        </p:nvSpPr>
        <p:spPr/>
        <p:txBody>
          <a:bodyPr/>
          <a:lstStyle>
            <a:lvl1pPr>
              <a:defRPr/>
            </a:lvl1pPr>
          </a:lstStyle>
          <a:p>
            <a:fld id="{ED0B5DA6-68D9-4BD4-B9FB-BEA89BF80B0A}" type="slidenum">
              <a:rPr lang="en-US" altLang="en-US"/>
              <a:pPr/>
              <a:t>‹#›</a:t>
            </a:fld>
            <a:endParaRPr lang="en-US" altLang="en-US"/>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p:cNvCxnSpPr/>
          <p:nvPr/>
        </p:nvCxnSpPr>
        <p:spPr>
          <a:xfrm>
            <a:off x="279558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2228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8"/>
          </p:nvPr>
        </p:nvSpPr>
        <p:spPr/>
        <p:txBody>
          <a:bodyPr/>
          <a:lstStyle>
            <a:lvl1pPr>
              <a:defRPr/>
            </a:lvl1pPr>
          </a:lstStyle>
          <a:p>
            <a:pPr>
              <a:defRPr/>
            </a:pPr>
            <a:endParaRPr lang="en-US" altLang="en-US"/>
          </a:p>
        </p:txBody>
      </p:sp>
      <p:sp>
        <p:nvSpPr>
          <p:cNvPr id="12" name="Footer Placeholder 4"/>
          <p:cNvSpPr>
            <a:spLocks noGrp="1"/>
          </p:cNvSpPr>
          <p:nvPr>
            <p:ph type="ftr" sz="quarter" idx="19"/>
          </p:nvPr>
        </p:nvSpPr>
        <p:spPr/>
        <p:txBody>
          <a:bodyPr/>
          <a:lstStyle>
            <a:lvl1pPr>
              <a:defRPr/>
            </a:lvl1pPr>
          </a:lstStyle>
          <a:p>
            <a:fld id="{677B4F20-91D8-40C8-B315-DA6D9D973A1C}" type="slidenum">
              <a:rPr lang="en-US" altLang="en-US"/>
              <a:pPr/>
              <a:t>‹#›</a:t>
            </a:fld>
            <a:endParaRPr lang="en-US" altLang="en-US"/>
          </a:p>
        </p:txBody>
      </p:sp>
      <p:sp>
        <p:nvSpPr>
          <p:cNvPr id="13" name="Slide Number Placeholder 5"/>
          <p:cNvSpPr>
            <a:spLocks noGrp="1"/>
          </p:cNvSpPr>
          <p:nvPr>
            <p:ph type="sldNum" sz="quarter" idx="20"/>
          </p:nvPr>
        </p:nvSpPr>
        <p:spPr/>
        <p:txBody>
          <a:bodyPr/>
          <a:lstStyle>
            <a:lvl1pPr>
              <a:defRPr/>
            </a:lvl1pPr>
          </a:lstStyle>
          <a:p>
            <a:fld id="{F31F9B94-9FC7-4541-A9CF-7212E6E23D65}" type="slidenum">
              <a:rPr lang="en-US" altLang="en-US"/>
              <a:pPr/>
              <a:t>‹#›</a:t>
            </a:fld>
            <a:endParaRPr lang="en-US" alt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p:cNvCxnSpPr/>
          <p:nvPr/>
        </p:nvCxnSpPr>
        <p:spPr>
          <a:xfrm>
            <a:off x="279558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2228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2" name="Text Placeholder 3"/>
          <p:cNvSpPr>
            <a:spLocks noGrp="1"/>
          </p:cNvSpPr>
          <p:nvPr>
            <p:ph type="body" sz="half" idx="18"/>
          </p:nvPr>
        </p:nvSpPr>
        <p:spPr>
          <a:xfrm>
            <a:off x="489475" y="4827212"/>
            <a:ext cx="2205612"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3" name="Text Placeholder 3"/>
          <p:cNvSpPr>
            <a:spLocks noGrp="1"/>
          </p:cNvSpPr>
          <p:nvPr>
            <p:ph type="body" sz="half" idx="19"/>
          </p:nvPr>
        </p:nvSpPr>
        <p:spPr>
          <a:xfrm>
            <a:off x="2916776" y="4827211"/>
            <a:ext cx="2201378"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20"/>
          </p:nvPr>
        </p:nvSpPr>
        <p:spPr>
          <a:xfrm>
            <a:off x="5344824" y="4827209"/>
            <a:ext cx="220257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3"/>
          <p:cNvSpPr>
            <a:spLocks noGrp="1"/>
          </p:cNvSpPr>
          <p:nvPr>
            <p:ph type="dt" sz="half" idx="23"/>
          </p:nvPr>
        </p:nvSpPr>
        <p:spPr/>
        <p:txBody>
          <a:bodyPr/>
          <a:lstStyle>
            <a:lvl1pPr>
              <a:defRPr/>
            </a:lvl1pPr>
          </a:lstStyle>
          <a:p>
            <a:pPr>
              <a:defRPr/>
            </a:pPr>
            <a:endParaRPr lang="en-US" altLang="en-US"/>
          </a:p>
        </p:txBody>
      </p:sp>
      <p:sp>
        <p:nvSpPr>
          <p:cNvPr id="16" name="Footer Placeholder 4"/>
          <p:cNvSpPr>
            <a:spLocks noGrp="1"/>
          </p:cNvSpPr>
          <p:nvPr>
            <p:ph type="ftr" sz="quarter" idx="24"/>
          </p:nvPr>
        </p:nvSpPr>
        <p:spPr/>
        <p:txBody>
          <a:bodyPr/>
          <a:lstStyle>
            <a:lvl1pPr>
              <a:defRPr/>
            </a:lvl1pPr>
          </a:lstStyle>
          <a:p>
            <a:fld id="{9A535C79-730D-4727-A934-42F52F963451}" type="slidenum">
              <a:rPr lang="en-US" altLang="en-US"/>
              <a:pPr/>
              <a:t>‹#›</a:t>
            </a:fld>
            <a:endParaRPr lang="en-US" altLang="en-US"/>
          </a:p>
        </p:txBody>
      </p:sp>
      <p:sp>
        <p:nvSpPr>
          <p:cNvPr id="17" name="Slide Number Placeholder 5"/>
          <p:cNvSpPr>
            <a:spLocks noGrp="1"/>
          </p:cNvSpPr>
          <p:nvPr>
            <p:ph type="sldNum" sz="quarter" idx="25"/>
          </p:nvPr>
        </p:nvSpPr>
        <p:spPr/>
        <p:txBody>
          <a:bodyPr/>
          <a:lstStyle>
            <a:lvl1pPr>
              <a:defRPr/>
            </a:lvl1pPr>
          </a:lstStyle>
          <a:p>
            <a:fld id="{115B5555-3785-47F3-9E67-69A01F954026}" type="slidenum">
              <a:rPr lang="en-US" altLang="en-US"/>
              <a:pPr/>
              <a:t>‹#›</a:t>
            </a:fld>
            <a:endParaRPr lang="en-US" alt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fld id="{AE7E39B7-F865-4AA7-B850-283AE491EE83}" type="slidenum">
              <a:rPr lang="en-US" altLang="en-US"/>
              <a:pPr/>
              <a:t>‹#›</a:t>
            </a:fld>
            <a:endParaRPr lang="en-US" altLang="en-US"/>
          </a:p>
        </p:txBody>
      </p:sp>
      <p:sp>
        <p:nvSpPr>
          <p:cNvPr id="6" name="Slide Number Placeholder 5"/>
          <p:cNvSpPr>
            <a:spLocks noGrp="1"/>
          </p:cNvSpPr>
          <p:nvPr>
            <p:ph type="sldNum" sz="quarter" idx="12"/>
          </p:nvPr>
        </p:nvSpPr>
        <p:spPr/>
        <p:txBody>
          <a:bodyPr/>
          <a:lstStyle>
            <a:lvl1pPr>
              <a:defRPr/>
            </a:lvl1pPr>
          </a:lstStyle>
          <a:p>
            <a:fld id="{182C1FDA-8DE9-4AD1-B6E7-17B71E3D74D9}" type="slidenum">
              <a:rPr lang="en-US" altLang="en-US"/>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fld id="{9B41EB1C-1F60-48D1-BEB9-477BD5526438}" type="slidenum">
              <a:rPr lang="en-US" altLang="en-US"/>
              <a:pPr/>
              <a:t>‹#›</a:t>
            </a:fld>
            <a:endParaRPr lang="en-US" altLang="en-US"/>
          </a:p>
        </p:txBody>
      </p:sp>
      <p:sp>
        <p:nvSpPr>
          <p:cNvPr id="6" name="Slide Number Placeholder 5"/>
          <p:cNvSpPr>
            <a:spLocks noGrp="1"/>
          </p:cNvSpPr>
          <p:nvPr>
            <p:ph type="sldNum" sz="quarter" idx="12"/>
          </p:nvPr>
        </p:nvSpPr>
        <p:spPr/>
        <p:txBody>
          <a:bodyPr/>
          <a:lstStyle>
            <a:lvl1pPr>
              <a:defRPr/>
            </a:lvl1pPr>
          </a:lstStyle>
          <a:p>
            <a:fld id="{E4CB746D-A4A9-411A-A0F4-6F1BDE483E5E}"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fld id="{F98DC5A6-1DF0-4694-B75E-85E5F45ED936}" type="slidenum">
              <a:rPr lang="en-US" altLang="en-US"/>
              <a:pPr/>
              <a:t>‹#›</a:t>
            </a:fld>
            <a:endParaRPr lang="en-US" altLang="en-US"/>
          </a:p>
        </p:txBody>
      </p:sp>
      <p:sp>
        <p:nvSpPr>
          <p:cNvPr id="6" name="Slide Number Placeholder 5"/>
          <p:cNvSpPr>
            <a:spLocks noGrp="1"/>
          </p:cNvSpPr>
          <p:nvPr>
            <p:ph type="sldNum" sz="quarter" idx="12"/>
          </p:nvPr>
        </p:nvSpPr>
        <p:spPr/>
        <p:txBody>
          <a:bodyPr/>
          <a:lstStyle>
            <a:lvl1pPr>
              <a:defRPr/>
            </a:lvl1pPr>
          </a:lstStyle>
          <a:p>
            <a:fld id="{A844BCCA-AE32-4235-A7A0-1ED39DB79213}"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fld id="{3AF37CE6-F8B0-4689-B47A-AEDE1223243F}" type="slidenum">
              <a:rPr lang="en-US" altLang="en-US"/>
              <a:pPr/>
              <a:t>‹#›</a:t>
            </a:fld>
            <a:endParaRPr lang="en-US" altLang="en-US"/>
          </a:p>
        </p:txBody>
      </p:sp>
      <p:sp>
        <p:nvSpPr>
          <p:cNvPr id="6" name="Slide Number Placeholder 5"/>
          <p:cNvSpPr>
            <a:spLocks noGrp="1"/>
          </p:cNvSpPr>
          <p:nvPr>
            <p:ph type="sldNum" sz="quarter" idx="12"/>
          </p:nvPr>
        </p:nvSpPr>
        <p:spPr/>
        <p:txBody>
          <a:bodyPr/>
          <a:lstStyle>
            <a:lvl1pPr>
              <a:defRPr/>
            </a:lvl1pPr>
          </a:lstStyle>
          <a:p>
            <a:fld id="{39D40FAA-CBDA-424C-B648-8475B06016FC}"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fld id="{992142E6-FBB6-43C1-A150-574FC4C8AD2A}" type="slidenum">
              <a:rPr lang="en-US" altLang="en-US"/>
              <a:pPr/>
              <a:t>‹#›</a:t>
            </a:fld>
            <a:endParaRPr lang="en-US" altLang="en-US"/>
          </a:p>
        </p:txBody>
      </p:sp>
      <p:sp>
        <p:nvSpPr>
          <p:cNvPr id="7" name="Slide Number Placeholder 5"/>
          <p:cNvSpPr>
            <a:spLocks noGrp="1"/>
          </p:cNvSpPr>
          <p:nvPr>
            <p:ph type="sldNum" sz="quarter" idx="12"/>
          </p:nvPr>
        </p:nvSpPr>
        <p:spPr/>
        <p:txBody>
          <a:bodyPr/>
          <a:lstStyle>
            <a:lvl1pPr>
              <a:defRPr/>
            </a:lvl1pPr>
          </a:lstStyle>
          <a:p>
            <a:fld id="{9F048FDD-A24C-40C2-BDB1-6138DCC048FC}"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fld id="{17D5C7A2-2D07-4D17-8348-C401E8F87404}" type="slidenum">
              <a:rPr lang="en-US" altLang="en-US"/>
              <a:pPr/>
              <a:t>‹#›</a:t>
            </a:fld>
            <a:endParaRPr lang="en-US" altLang="en-US"/>
          </a:p>
        </p:txBody>
      </p:sp>
      <p:sp>
        <p:nvSpPr>
          <p:cNvPr id="9" name="Slide Number Placeholder 5"/>
          <p:cNvSpPr>
            <a:spLocks noGrp="1"/>
          </p:cNvSpPr>
          <p:nvPr>
            <p:ph type="sldNum" sz="quarter" idx="12"/>
          </p:nvPr>
        </p:nvSpPr>
        <p:spPr/>
        <p:txBody>
          <a:bodyPr/>
          <a:lstStyle>
            <a:lvl1pPr>
              <a:defRPr/>
            </a:lvl1pPr>
          </a:lstStyle>
          <a:p>
            <a:fld id="{A6A4B5E6-0A43-4666-94AE-C93ADF3BC47E}"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fld id="{0CDFE0D6-4B45-48B9-85B1-88F6D8C9BF23}" type="slidenum">
              <a:rPr lang="en-US" altLang="en-US"/>
              <a:pPr/>
              <a:t>‹#›</a:t>
            </a:fld>
            <a:endParaRPr lang="en-US" altLang="en-US"/>
          </a:p>
        </p:txBody>
      </p:sp>
      <p:sp>
        <p:nvSpPr>
          <p:cNvPr id="5" name="Slide Number Placeholder 5"/>
          <p:cNvSpPr>
            <a:spLocks noGrp="1"/>
          </p:cNvSpPr>
          <p:nvPr>
            <p:ph type="sldNum" sz="quarter" idx="12"/>
          </p:nvPr>
        </p:nvSpPr>
        <p:spPr/>
        <p:txBody>
          <a:bodyPr/>
          <a:lstStyle>
            <a:lvl1pPr>
              <a:defRPr/>
            </a:lvl1pPr>
          </a:lstStyle>
          <a:p>
            <a:fld id="{8060A2AF-E670-4313-A0B2-0474FA84B3B0}"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fld id="{F0284BD9-655A-44B0-8B17-5C2BC72C386A}" type="slidenum">
              <a:rPr lang="en-US" altLang="en-US"/>
              <a:pPr/>
              <a:t>‹#›</a:t>
            </a:fld>
            <a:endParaRPr lang="en-US" altLang="en-US"/>
          </a:p>
        </p:txBody>
      </p:sp>
      <p:sp>
        <p:nvSpPr>
          <p:cNvPr id="4" name="Slide Number Placeholder 5"/>
          <p:cNvSpPr>
            <a:spLocks noGrp="1"/>
          </p:cNvSpPr>
          <p:nvPr>
            <p:ph type="sldNum" sz="quarter" idx="12"/>
          </p:nvPr>
        </p:nvSpPr>
        <p:spPr/>
        <p:txBody>
          <a:bodyPr/>
          <a:lstStyle>
            <a:lvl1pPr>
              <a:defRPr/>
            </a:lvl1pPr>
          </a:lstStyle>
          <a:p>
            <a:fld id="{B90C8E79-63A4-4B25-9860-FE2150CEA79E}"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fld id="{B73667EB-E89C-46E1-8D05-CEBB68AC5B6F}" type="slidenum">
              <a:rPr lang="en-US" altLang="en-US"/>
              <a:pPr/>
              <a:t>‹#›</a:t>
            </a:fld>
            <a:endParaRPr lang="en-US" altLang="en-US"/>
          </a:p>
        </p:txBody>
      </p:sp>
      <p:sp>
        <p:nvSpPr>
          <p:cNvPr id="7" name="Slide Number Placeholder 5"/>
          <p:cNvSpPr>
            <a:spLocks noGrp="1"/>
          </p:cNvSpPr>
          <p:nvPr>
            <p:ph type="sldNum" sz="quarter" idx="12"/>
          </p:nvPr>
        </p:nvSpPr>
        <p:spPr/>
        <p:txBody>
          <a:bodyPr/>
          <a:lstStyle>
            <a:lvl1pPr>
              <a:defRPr/>
            </a:lvl1pPr>
          </a:lstStyle>
          <a:p>
            <a:fld id="{160FC221-5EFC-45F5-B019-560F62B0B42A}"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fld id="{61A106F4-0CE6-4DBB-BA18-52AD3802DF65}" type="slidenum">
              <a:rPr lang="en-US" altLang="en-US"/>
              <a:pPr/>
              <a:t>‹#›</a:t>
            </a:fld>
            <a:endParaRPr lang="en-US" altLang="en-US"/>
          </a:p>
        </p:txBody>
      </p:sp>
      <p:sp>
        <p:nvSpPr>
          <p:cNvPr id="7" name="Slide Number Placeholder 5"/>
          <p:cNvSpPr>
            <a:spLocks noGrp="1"/>
          </p:cNvSpPr>
          <p:nvPr>
            <p:ph type="sldNum" sz="quarter" idx="12"/>
          </p:nvPr>
        </p:nvSpPr>
        <p:spPr/>
        <p:txBody>
          <a:bodyPr/>
          <a:lstStyle>
            <a:lvl1pPr>
              <a:defRPr/>
            </a:lvl1pPr>
          </a:lstStyle>
          <a:p>
            <a:fld id="{C6CDD0E3-2178-476F-B324-716198F3FE49}"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2" name="Title Placeholder 1"/>
          <p:cNvSpPr>
            <a:spLocks noGrp="1"/>
          </p:cNvSpPr>
          <p:nvPr>
            <p:ph type="title"/>
          </p:nvPr>
        </p:nvSpPr>
        <p:spPr bwMode="auto">
          <a:xfrm>
            <a:off x="484188" y="452438"/>
            <a:ext cx="7056437" cy="1400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43" name="Text Placeholder 2"/>
          <p:cNvSpPr>
            <a:spLocks noGrp="1"/>
          </p:cNvSpPr>
          <p:nvPr>
            <p:ph type="body" idx="1"/>
          </p:nvPr>
        </p:nvSpPr>
        <p:spPr bwMode="auto">
          <a:xfrm>
            <a:off x="827088" y="2052638"/>
            <a:ext cx="6711950" cy="4195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rot="5400000">
            <a:off x="7494588" y="1828800"/>
            <a:ext cx="990600" cy="228600"/>
          </a:xfrm>
          <a:prstGeom prst="rect">
            <a:avLst/>
          </a:prstGeom>
        </p:spPr>
        <p:txBody>
          <a:bodyPr vert="horz" lIns="91440" tIns="45720" rIns="91440" bIns="45720" rtlCol="0" anchor="t"/>
          <a:lstStyle>
            <a:lvl1pPr algn="l" eaLnBrk="1" hangingPunct="1">
              <a:defRPr sz="1100" b="0" i="0">
                <a:solidFill>
                  <a:schemeClr val="tx1">
                    <a:tint val="75000"/>
                    <a:alpha val="60000"/>
                  </a:schemeClr>
                </a:solidFill>
                <a:latin typeface="Arial" panose="020B0604020202020204" pitchFamily="34" charset="0"/>
              </a:defRPr>
            </a:lvl1pPr>
          </a:lstStyle>
          <a:p>
            <a:pPr>
              <a:defRPr/>
            </a:pPr>
            <a:endParaRPr lang="en-US" altLang="en-US"/>
          </a:p>
        </p:txBody>
      </p:sp>
      <p:sp>
        <p:nvSpPr>
          <p:cNvPr id="5" name="Footer Placeholder 4"/>
          <p:cNvSpPr>
            <a:spLocks noGrp="1"/>
          </p:cNvSpPr>
          <p:nvPr>
            <p:ph type="ftr" sz="quarter" idx="3"/>
          </p:nvPr>
        </p:nvSpPr>
        <p:spPr>
          <a:xfrm rot="5400000">
            <a:off x="6233318" y="3263107"/>
            <a:ext cx="3859213" cy="228600"/>
          </a:xfrm>
          <a:prstGeom prst="rect">
            <a:avLst/>
          </a:prstGeom>
        </p:spPr>
        <p:txBody>
          <a:bodyPr vert="horz" wrap="square" lIns="91440" tIns="45720" rIns="91440" bIns="45720" numCol="1" anchor="b" anchorCtr="0" compatLnSpc="1">
            <a:prstTxWarp prst="textNoShape">
              <a:avLst/>
            </a:prstTxWarp>
          </a:bodyPr>
          <a:lstStyle>
            <a:lvl1pPr eaLnBrk="1" hangingPunct="1">
              <a:defRPr sz="1100">
                <a:solidFill>
                  <a:srgbClr val="FFFFFF"/>
                </a:solidFill>
              </a:defRPr>
            </a:lvl1pPr>
          </a:lstStyle>
          <a:p>
            <a:fld id="{70B93C0F-77B9-4874-9D9B-E76CB56059DB}" type="slidenum">
              <a:rPr lang="en-US" altLang="en-US"/>
              <a:pPr/>
              <a:t>‹#›</a:t>
            </a:fld>
            <a:endParaRPr lang="en-US" altLang="en-US"/>
          </a:p>
        </p:txBody>
      </p:sp>
      <p:sp>
        <p:nvSpPr>
          <p:cNvPr id="6" name="Slide Number Placeholder 5"/>
          <p:cNvSpPr>
            <a:spLocks noGrp="1"/>
          </p:cNvSpPr>
          <p:nvPr>
            <p:ph type="sldNum" sz="quarter" idx="4"/>
          </p:nvPr>
        </p:nvSpPr>
        <p:spPr bwMode="gray">
          <a:xfrm>
            <a:off x="7766050" y="295275"/>
            <a:ext cx="628650" cy="7683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2800">
                <a:solidFill>
                  <a:srgbClr val="FFFFFF"/>
                </a:solidFill>
              </a:defRPr>
            </a:lvl1pPr>
          </a:lstStyle>
          <a:p>
            <a:fld id="{B6B0EF86-EE12-4BEB-971C-99E663D24F8F}"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802" r:id="rId12"/>
    <p:sldLayoutId id="2147483799" r:id="rId13"/>
    <p:sldLayoutId id="2147483803" r:id="rId14"/>
    <p:sldLayoutId id="2147483804" r:id="rId15"/>
    <p:sldLayoutId id="2147483800" r:id="rId16"/>
    <p:sldLayoutId id="2147483801" r:id="rId17"/>
  </p:sldLayoutIdLst>
  <p:hf sldNum="0" hdr="0" ftr="0" dt="0"/>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panose="020B0502020202020204" pitchFamily="34" charset="0"/>
        </a:defRPr>
      </a:lvl2pPr>
      <a:lvl3pPr algn="l" defTabSz="457200" rtl="0" eaLnBrk="0" fontAlgn="base" hangingPunct="0">
        <a:spcBef>
          <a:spcPct val="0"/>
        </a:spcBef>
        <a:spcAft>
          <a:spcPct val="0"/>
        </a:spcAft>
        <a:defRPr sz="4200">
          <a:solidFill>
            <a:schemeClr val="tx2"/>
          </a:solidFill>
          <a:latin typeface="Century Gothic" panose="020B0502020202020204" pitchFamily="34" charset="0"/>
        </a:defRPr>
      </a:lvl3pPr>
      <a:lvl4pPr algn="l" defTabSz="457200" rtl="0" eaLnBrk="0" fontAlgn="base" hangingPunct="0">
        <a:spcBef>
          <a:spcPct val="0"/>
        </a:spcBef>
        <a:spcAft>
          <a:spcPct val="0"/>
        </a:spcAft>
        <a:defRPr sz="4200">
          <a:solidFill>
            <a:schemeClr val="tx2"/>
          </a:solidFill>
          <a:latin typeface="Century Gothic" panose="020B0502020202020204" pitchFamily="34" charset="0"/>
        </a:defRPr>
      </a:lvl4pPr>
      <a:lvl5pPr algn="l" defTabSz="457200" rtl="0" eaLnBrk="0" fontAlgn="base" hangingPunct="0">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rgbClr val="8AD0D6"/>
        </a:buClr>
        <a:buSzPct val="80000"/>
        <a:buFont typeface="Wingdings 3"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linkedin.com/pulse/25-people-have-4th-cone-see-colors-p-prof-diana-derval"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1828800"/>
            <a:ext cx="4573588" cy="3693319"/>
          </a:xfrm>
          <a:prstGeom prst="rect">
            <a:avLst/>
          </a:prstGeom>
          <a:noFill/>
          <a:ln w="9525">
            <a:noFill/>
            <a:miter lim="800000"/>
            <a:headEnd/>
            <a:tailEnd/>
          </a:ln>
        </p:spPr>
        <p:txBody>
          <a:bodyPr wrap="square" lIns="0" tIns="0" rIns="0" bIns="0">
            <a:spAutoFit/>
          </a:bodyPr>
          <a:lstStyle/>
          <a:p>
            <a:pPr algn="ctr" defTabSz="381000" eaLnBrk="1" hangingPunct="1">
              <a:defRPr/>
            </a:pPr>
            <a:r>
              <a:rPr lang="en-US" b="1" i="1" dirty="0">
                <a:solidFill>
                  <a:srgbClr val="FFC000"/>
                </a:solidFill>
                <a:effectLst>
                  <a:outerShdw blurRad="38100" dist="38100" dir="2700000" algn="tl">
                    <a:srgbClr val="000000">
                      <a:alpha val="43137"/>
                    </a:srgbClr>
                  </a:outerShdw>
                </a:effectLst>
              </a:rPr>
              <a:t> </a:t>
            </a:r>
            <a:r>
              <a:rPr lang="en-US" b="1" dirty="0">
                <a:solidFill>
                  <a:srgbClr val="FFC000"/>
                </a:solidFill>
                <a:effectLst>
                  <a:outerShdw blurRad="38100" dist="38100" dir="2700000" algn="tl">
                    <a:srgbClr val="000000">
                      <a:alpha val="43137"/>
                    </a:srgbClr>
                  </a:outerShdw>
                </a:effectLst>
              </a:rPr>
              <a:t>Remote Sensing of the Environment</a:t>
            </a:r>
          </a:p>
          <a:p>
            <a:pPr algn="ctr" defTabSz="381000" eaLnBrk="1" hangingPunct="1">
              <a:defRPr/>
            </a:pPr>
            <a:r>
              <a:rPr lang="en-US" b="1" dirty="0">
                <a:solidFill>
                  <a:srgbClr val="FFC000"/>
                </a:solidFill>
                <a:effectLst>
                  <a:outerShdw blurRad="38100" dist="38100" dir="2700000" algn="tl">
                    <a:srgbClr val="000000">
                      <a:alpha val="43137"/>
                    </a:srgbClr>
                  </a:outerShdw>
                </a:effectLst>
              </a:rPr>
              <a:t>FW4540</a:t>
            </a:r>
          </a:p>
          <a:p>
            <a:pPr algn="ctr" defTabSz="381000" eaLnBrk="1" hangingPunct="1">
              <a:defRPr/>
            </a:pPr>
            <a:endParaRPr lang="en-US" b="1" dirty="0">
              <a:solidFill>
                <a:srgbClr val="FFC000"/>
              </a:solidFill>
              <a:effectLst>
                <a:outerShdw blurRad="38100" dist="38100" dir="2700000" algn="tl">
                  <a:srgbClr val="000000">
                    <a:alpha val="43137"/>
                  </a:srgbClr>
                </a:outerShdw>
              </a:effectLst>
            </a:endParaRPr>
          </a:p>
          <a:p>
            <a:pPr algn="ctr" defTabSz="381000" eaLnBrk="1" hangingPunct="1">
              <a:defRPr/>
            </a:pPr>
            <a:r>
              <a:rPr lang="en-US" b="1" dirty="0" smtClean="0">
                <a:solidFill>
                  <a:srgbClr val="FFC000"/>
                </a:solidFill>
                <a:effectLst>
                  <a:outerShdw blurRad="38100" dist="38100" dir="2700000" algn="tl">
                    <a:srgbClr val="000000">
                      <a:alpha val="43137"/>
                    </a:srgbClr>
                  </a:outerShdw>
                </a:effectLst>
              </a:rPr>
              <a:t>Advanced</a:t>
            </a:r>
          </a:p>
          <a:p>
            <a:pPr algn="ctr" defTabSz="381000" eaLnBrk="1" hangingPunct="1">
              <a:defRPr/>
            </a:pPr>
            <a:r>
              <a:rPr lang="en-US" b="1" dirty="0" smtClean="0">
                <a:solidFill>
                  <a:srgbClr val="FFC000"/>
                </a:solidFill>
                <a:effectLst>
                  <a:outerShdw blurRad="38100" dist="38100" dir="2700000" algn="tl">
                    <a:srgbClr val="000000">
                      <a:alpha val="43137"/>
                    </a:srgbClr>
                  </a:outerShdw>
                </a:effectLst>
              </a:rPr>
              <a:t> </a:t>
            </a:r>
            <a:r>
              <a:rPr lang="en-US" b="1" dirty="0">
                <a:solidFill>
                  <a:srgbClr val="FFC000"/>
                </a:solidFill>
                <a:effectLst>
                  <a:outerShdw blurRad="38100" dist="38100" dir="2700000" algn="tl">
                    <a:srgbClr val="000000">
                      <a:alpha val="43137"/>
                    </a:srgbClr>
                  </a:outerShdw>
                </a:effectLst>
              </a:rPr>
              <a:t>Terrestrial Remote Sensing</a:t>
            </a:r>
          </a:p>
          <a:p>
            <a:pPr algn="ctr" defTabSz="381000" eaLnBrk="1" hangingPunct="1">
              <a:defRPr/>
            </a:pPr>
            <a:r>
              <a:rPr lang="en-US" b="1" dirty="0">
                <a:solidFill>
                  <a:srgbClr val="FFC000"/>
                </a:solidFill>
                <a:effectLst>
                  <a:outerShdw blurRad="38100" dist="38100" dir="2700000" algn="tl">
                    <a:srgbClr val="000000">
                      <a:alpha val="43137"/>
                    </a:srgbClr>
                  </a:outerShdw>
                </a:effectLst>
              </a:rPr>
              <a:t>FW5540</a:t>
            </a:r>
          </a:p>
          <a:p>
            <a:pPr algn="ctr" defTabSz="381000" eaLnBrk="1" hangingPunct="1">
              <a:defRPr/>
            </a:pPr>
            <a:endParaRPr lang="en-US" b="1" dirty="0">
              <a:solidFill>
                <a:srgbClr val="FFC000"/>
              </a:solidFill>
              <a:effectLst>
                <a:outerShdw blurRad="38100" dist="38100" dir="2700000" algn="tl">
                  <a:srgbClr val="000000">
                    <a:alpha val="43137"/>
                  </a:srgbClr>
                </a:outerShdw>
              </a:effectLst>
            </a:endParaRPr>
          </a:p>
          <a:p>
            <a:pPr algn="ctr" defTabSz="381000" eaLnBrk="1" hangingPunct="1">
              <a:defRPr/>
            </a:pPr>
            <a:r>
              <a:rPr lang="en-US" b="1" dirty="0">
                <a:solidFill>
                  <a:srgbClr val="FFC000"/>
                </a:solidFill>
                <a:effectLst>
                  <a:outerShdw blurRad="38100" dist="38100" dir="2700000" algn="tl">
                    <a:srgbClr val="000000">
                      <a:alpha val="43137"/>
                    </a:srgbClr>
                  </a:outerShdw>
                </a:effectLst>
              </a:rPr>
              <a:t>Lecture </a:t>
            </a:r>
            <a:r>
              <a:rPr lang="en-US" b="1" dirty="0" smtClean="0">
                <a:solidFill>
                  <a:srgbClr val="FFC000"/>
                </a:solidFill>
                <a:effectLst>
                  <a:outerShdw blurRad="38100" dist="38100" dir="2700000" algn="tl">
                    <a:srgbClr val="000000">
                      <a:alpha val="43137"/>
                    </a:srgbClr>
                  </a:outerShdw>
                </a:effectLst>
              </a:rPr>
              <a:t>05</a:t>
            </a:r>
          </a:p>
          <a:p>
            <a:pPr algn="ctr" defTabSz="381000" eaLnBrk="1" hangingPunct="1">
              <a:defRPr/>
            </a:pPr>
            <a:r>
              <a:rPr lang="en-US" dirty="0">
                <a:solidFill>
                  <a:srgbClr val="FFC000"/>
                </a:solidFill>
                <a:effectLst>
                  <a:outerShdw blurRad="38100" dist="38100" dir="2700000" algn="tl">
                    <a:srgbClr val="000000">
                      <a:alpha val="43137"/>
                    </a:srgbClr>
                  </a:outerShdw>
                </a:effectLst>
              </a:rPr>
              <a:t>Visual Image Interpretation</a:t>
            </a:r>
            <a:endParaRPr lang="en-US" b="1" dirty="0">
              <a:solidFill>
                <a:srgbClr val="FFC000"/>
              </a:solidFill>
              <a:effectLst>
                <a:outerShdw blurRad="38100" dist="38100" dir="2700000" algn="tl">
                  <a:srgbClr val="000000">
                    <a:alpha val="43137"/>
                  </a:srgbClr>
                </a:outerShdw>
              </a:effectLst>
            </a:endParaRPr>
          </a:p>
        </p:txBody>
      </p:sp>
      <p:pic>
        <p:nvPicPr>
          <p:cNvPr id="1026" name="Picture 2" descr="lillesand_7e_fig_01_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3588" y="2362200"/>
            <a:ext cx="4572000" cy="2406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nagit_PPTF47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600200"/>
            <a:ext cx="2876190" cy="2914286"/>
          </a:xfrm>
          <a:prstGeom prst="rect">
            <a:avLst/>
          </a:prstGeom>
        </p:spPr>
      </p:pic>
      <p:pic>
        <p:nvPicPr>
          <p:cNvPr id="4" name="Snagit_PPT5C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00200"/>
            <a:ext cx="3127898" cy="2914286"/>
          </a:xfrm>
          <a:prstGeom prst="rect">
            <a:avLst/>
          </a:prstGeom>
        </p:spPr>
      </p:pic>
      <p:sp>
        <p:nvSpPr>
          <p:cNvPr id="5" name="Rectangle 4"/>
          <p:cNvSpPr/>
          <p:nvPr/>
        </p:nvSpPr>
        <p:spPr>
          <a:xfrm>
            <a:off x="609600" y="515920"/>
            <a:ext cx="5029200" cy="461665"/>
          </a:xfrm>
          <a:prstGeom prst="rect">
            <a:avLst/>
          </a:prstGeom>
        </p:spPr>
        <p:txBody>
          <a:bodyPr wrap="square">
            <a:spAutoFit/>
          </a:bodyPr>
          <a:lstStyle/>
          <a:p>
            <a:r>
              <a:rPr lang="en-US" dirty="0" smtClean="0">
                <a:solidFill>
                  <a:srgbClr val="FFC000"/>
                </a:solidFill>
                <a:effectLst>
                  <a:outerShdw blurRad="38100" dist="38100" dir="2700000" algn="tl">
                    <a:srgbClr val="000000">
                      <a:alpha val="43137"/>
                    </a:srgbClr>
                  </a:outerShdw>
                </a:effectLst>
              </a:rPr>
              <a:t>Color Mixing – Trichromatic Theory</a:t>
            </a:r>
            <a:endParaRPr lang="en-US" dirty="0">
              <a:solidFill>
                <a:srgbClr val="FFC000"/>
              </a:solidFill>
              <a:effectLst>
                <a:outerShdw blurRad="38100" dist="38100" dir="2700000" algn="tl">
                  <a:srgbClr val="000000">
                    <a:alpha val="43137"/>
                  </a:srgbClr>
                </a:outerShdw>
              </a:effectLst>
            </a:endParaRPr>
          </a:p>
        </p:txBody>
      </p:sp>
      <p:sp>
        <p:nvSpPr>
          <p:cNvPr id="6" name="TextBox 5"/>
          <p:cNvSpPr txBox="1"/>
          <p:nvPr/>
        </p:nvSpPr>
        <p:spPr>
          <a:xfrm>
            <a:off x="1665734" y="4517858"/>
            <a:ext cx="2135521" cy="677108"/>
          </a:xfrm>
          <a:prstGeom prst="rect">
            <a:avLst/>
          </a:prstGeom>
          <a:noFill/>
        </p:spPr>
        <p:txBody>
          <a:bodyPr wrap="none" rtlCol="0">
            <a:spAutoFit/>
          </a:bodyPr>
          <a:lstStyle/>
          <a:p>
            <a:pPr algn="ctr"/>
            <a:r>
              <a:rPr lang="en-US" dirty="0" smtClean="0">
                <a:solidFill>
                  <a:srgbClr val="FFC000"/>
                </a:solidFill>
                <a:effectLst>
                  <a:outerShdw blurRad="38100" dist="38100" dir="2700000" algn="tl">
                    <a:srgbClr val="000000">
                      <a:alpha val="43137"/>
                    </a:srgbClr>
                  </a:outerShdw>
                </a:effectLst>
              </a:rPr>
              <a:t>Additive- BGR</a:t>
            </a:r>
          </a:p>
          <a:p>
            <a:pPr algn="ctr"/>
            <a:r>
              <a:rPr lang="en-US" sz="1400" dirty="0" smtClean="0">
                <a:solidFill>
                  <a:srgbClr val="FFC000"/>
                </a:solidFill>
                <a:effectLst>
                  <a:outerShdw blurRad="38100" dist="38100" dir="2700000" algn="tl">
                    <a:srgbClr val="000000">
                      <a:alpha val="43137"/>
                    </a:srgbClr>
                  </a:outerShdw>
                </a:effectLst>
              </a:rPr>
              <a:t>(Display Monitors)</a:t>
            </a:r>
          </a:p>
        </p:txBody>
      </p:sp>
      <p:sp>
        <p:nvSpPr>
          <p:cNvPr id="7" name="TextBox 6"/>
          <p:cNvSpPr txBox="1"/>
          <p:nvPr/>
        </p:nvSpPr>
        <p:spPr>
          <a:xfrm>
            <a:off x="4763201" y="4530820"/>
            <a:ext cx="2745495" cy="677108"/>
          </a:xfrm>
          <a:prstGeom prst="rect">
            <a:avLst/>
          </a:prstGeom>
          <a:noFill/>
        </p:spPr>
        <p:txBody>
          <a:bodyPr wrap="none" rtlCol="0">
            <a:spAutoFit/>
          </a:bodyPr>
          <a:lstStyle/>
          <a:p>
            <a:pPr algn="ctr"/>
            <a:r>
              <a:rPr lang="en-US" dirty="0" smtClean="0">
                <a:solidFill>
                  <a:srgbClr val="FFC000"/>
                </a:solidFill>
                <a:effectLst>
                  <a:outerShdw blurRad="38100" dist="38100" dir="2700000" algn="tl">
                    <a:srgbClr val="000000">
                      <a:alpha val="43137"/>
                    </a:srgbClr>
                  </a:outerShdw>
                </a:effectLst>
              </a:rPr>
              <a:t>Subtractive – YMC</a:t>
            </a:r>
          </a:p>
          <a:p>
            <a:pPr algn="ctr"/>
            <a:r>
              <a:rPr lang="en-US" sz="1400" dirty="0" smtClean="0">
                <a:solidFill>
                  <a:srgbClr val="FFC000"/>
                </a:solidFill>
                <a:effectLst>
                  <a:outerShdw blurRad="38100" dist="38100" dir="2700000" algn="tl">
                    <a:srgbClr val="000000">
                      <a:alpha val="43137"/>
                    </a:srgbClr>
                  </a:outerShdw>
                </a:effectLst>
              </a:rPr>
              <a:t>(Photographs)</a:t>
            </a:r>
          </a:p>
        </p:txBody>
      </p:sp>
      <p:sp>
        <p:nvSpPr>
          <p:cNvPr id="8" name="TextBox 7"/>
          <p:cNvSpPr txBox="1"/>
          <p:nvPr/>
        </p:nvSpPr>
        <p:spPr>
          <a:xfrm>
            <a:off x="1291354" y="5251669"/>
            <a:ext cx="6553199" cy="1200329"/>
          </a:xfrm>
          <a:prstGeom prst="rect">
            <a:avLst/>
          </a:prstGeom>
          <a:noFill/>
        </p:spPr>
        <p:txBody>
          <a:bodyPr wrap="square" rtlCol="0">
            <a:spAutoFit/>
          </a:bodyPr>
          <a:lstStyle/>
          <a:p>
            <a:r>
              <a:rPr lang="en-US" dirty="0" smtClean="0">
                <a:solidFill>
                  <a:srgbClr val="FFC000"/>
                </a:solidFill>
                <a:effectLst>
                  <a:outerShdw blurRad="38100" dist="38100" dir="2700000" algn="tl">
                    <a:srgbClr val="000000">
                      <a:alpha val="43137"/>
                    </a:srgbClr>
                  </a:outerShdw>
                </a:effectLst>
              </a:rPr>
              <a:t>130 million rod cells, peak sensitivity at 550 nm these are 1,000 times more sensitive to light than the color sensing cone cells</a:t>
            </a:r>
          </a:p>
        </p:txBody>
      </p:sp>
    </p:spTree>
    <p:extLst>
      <p:ext uri="{BB962C8B-B14F-4D97-AF65-F5344CB8AC3E}">
        <p14:creationId xmlns:p14="http://schemas.microsoft.com/office/powerpoint/2010/main" val="1839660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0688" y="426865"/>
            <a:ext cx="4281750" cy="461665"/>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rPr>
              <a:t>True Color versus False Color</a:t>
            </a:r>
          </a:p>
        </p:txBody>
      </p:sp>
      <p:pic>
        <p:nvPicPr>
          <p:cNvPr id="3" name="Snagit_PPTECF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219200"/>
            <a:ext cx="4495238" cy="2857143"/>
          </a:xfrm>
          <a:prstGeom prst="rect">
            <a:avLst/>
          </a:prstGeom>
        </p:spPr>
      </p:pic>
      <p:pic>
        <p:nvPicPr>
          <p:cNvPr id="4" name="Snagit_PPTEA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886200"/>
            <a:ext cx="4495238" cy="2790476"/>
          </a:xfrm>
          <a:prstGeom prst="rect">
            <a:avLst/>
          </a:prstGeom>
        </p:spPr>
      </p:pic>
      <p:sp>
        <p:nvSpPr>
          <p:cNvPr id="5" name="TextBox 4"/>
          <p:cNvSpPr txBox="1"/>
          <p:nvPr/>
        </p:nvSpPr>
        <p:spPr>
          <a:xfrm>
            <a:off x="2667000" y="1547336"/>
            <a:ext cx="1628779" cy="1938992"/>
          </a:xfrm>
          <a:prstGeom prst="rect">
            <a:avLst/>
          </a:prstGeom>
          <a:noFill/>
        </p:spPr>
        <p:txBody>
          <a:bodyPr wrap="none" rtlCol="0">
            <a:spAutoFit/>
          </a:bodyPr>
          <a:lstStyle/>
          <a:p>
            <a:pPr algn="r"/>
            <a:r>
              <a:rPr lang="en-US" dirty="0" smtClean="0">
                <a:solidFill>
                  <a:srgbClr val="FFC000"/>
                </a:solidFill>
                <a:effectLst>
                  <a:outerShdw blurRad="38100" dist="38100" dir="2700000" algn="tl">
                    <a:srgbClr val="000000">
                      <a:alpha val="43137"/>
                    </a:srgbClr>
                  </a:outerShdw>
                </a:effectLst>
              </a:rPr>
              <a:t>True Color</a:t>
            </a:r>
          </a:p>
          <a:p>
            <a:pPr algn="r"/>
            <a:r>
              <a:rPr lang="en-US" dirty="0" smtClean="0">
                <a:solidFill>
                  <a:srgbClr val="FFC000"/>
                </a:solidFill>
                <a:effectLst>
                  <a:outerShdw blurRad="38100" dist="38100" dir="2700000" algn="tl">
                    <a:srgbClr val="000000">
                      <a:alpha val="43137"/>
                    </a:srgbClr>
                  </a:outerShdw>
                </a:effectLst>
              </a:rPr>
              <a:t>B = B</a:t>
            </a:r>
          </a:p>
          <a:p>
            <a:pPr algn="r"/>
            <a:r>
              <a:rPr lang="en-US" dirty="0" smtClean="0">
                <a:solidFill>
                  <a:srgbClr val="FFC000"/>
                </a:solidFill>
                <a:effectLst>
                  <a:outerShdw blurRad="38100" dist="38100" dir="2700000" algn="tl">
                    <a:srgbClr val="000000">
                      <a:alpha val="43137"/>
                    </a:srgbClr>
                  </a:outerShdw>
                </a:effectLst>
              </a:rPr>
              <a:t>G = G</a:t>
            </a:r>
          </a:p>
          <a:p>
            <a:pPr algn="r"/>
            <a:r>
              <a:rPr lang="en-US" dirty="0" smtClean="0">
                <a:solidFill>
                  <a:srgbClr val="FFC000"/>
                </a:solidFill>
                <a:effectLst>
                  <a:outerShdw blurRad="38100" dist="38100" dir="2700000" algn="tl">
                    <a:srgbClr val="000000">
                      <a:alpha val="43137"/>
                    </a:srgbClr>
                  </a:outerShdw>
                </a:effectLst>
              </a:rPr>
              <a:t>R = R</a:t>
            </a:r>
          </a:p>
          <a:p>
            <a:pPr algn="r"/>
            <a:r>
              <a:rPr lang="en-US" dirty="0" smtClean="0">
                <a:solidFill>
                  <a:srgbClr val="FFC000"/>
                </a:solidFill>
                <a:effectLst>
                  <a:outerShdw blurRad="38100" dist="38100" dir="2700000" algn="tl">
                    <a:srgbClr val="000000">
                      <a:alpha val="43137"/>
                    </a:srgbClr>
                  </a:outerShdw>
                </a:effectLst>
              </a:rPr>
              <a:t>IR = N/A</a:t>
            </a:r>
          </a:p>
        </p:txBody>
      </p:sp>
      <p:sp>
        <p:nvSpPr>
          <p:cNvPr id="6" name="Rectangle 5"/>
          <p:cNvSpPr/>
          <p:nvPr/>
        </p:nvSpPr>
        <p:spPr>
          <a:xfrm>
            <a:off x="4952438" y="4407013"/>
            <a:ext cx="1905000" cy="1938992"/>
          </a:xfrm>
          <a:prstGeom prst="rect">
            <a:avLst/>
          </a:prstGeom>
        </p:spPr>
        <p:txBody>
          <a:bodyPr wrap="square">
            <a:spAutoFit/>
          </a:bodyPr>
          <a:lstStyle/>
          <a:p>
            <a:r>
              <a:rPr lang="en-US" dirty="0" smtClean="0">
                <a:solidFill>
                  <a:srgbClr val="FFC000"/>
                </a:solidFill>
                <a:effectLst>
                  <a:outerShdw blurRad="38100" dist="38100" dir="2700000" algn="tl">
                    <a:srgbClr val="000000">
                      <a:alpha val="43137"/>
                    </a:srgbClr>
                  </a:outerShdw>
                </a:effectLst>
              </a:rPr>
              <a:t>False </a:t>
            </a:r>
            <a:r>
              <a:rPr lang="en-US" dirty="0">
                <a:solidFill>
                  <a:srgbClr val="FFC000"/>
                </a:solidFill>
                <a:effectLst>
                  <a:outerShdw blurRad="38100" dist="38100" dir="2700000" algn="tl">
                    <a:srgbClr val="000000">
                      <a:alpha val="43137"/>
                    </a:srgbClr>
                  </a:outerShdw>
                </a:effectLst>
              </a:rPr>
              <a:t>Color</a:t>
            </a:r>
          </a:p>
          <a:p>
            <a:r>
              <a:rPr lang="en-US" dirty="0">
                <a:solidFill>
                  <a:srgbClr val="FFC000"/>
                </a:solidFill>
                <a:effectLst>
                  <a:outerShdw blurRad="38100" dist="38100" dir="2700000" algn="tl">
                    <a:srgbClr val="000000">
                      <a:alpha val="43137"/>
                    </a:srgbClr>
                  </a:outerShdw>
                </a:effectLst>
              </a:rPr>
              <a:t>B = </a:t>
            </a:r>
            <a:r>
              <a:rPr lang="en-US" dirty="0" smtClean="0">
                <a:solidFill>
                  <a:srgbClr val="FFC000"/>
                </a:solidFill>
                <a:effectLst>
                  <a:outerShdw blurRad="38100" dist="38100" dir="2700000" algn="tl">
                    <a:srgbClr val="000000">
                      <a:alpha val="43137"/>
                    </a:srgbClr>
                  </a:outerShdw>
                </a:effectLst>
              </a:rPr>
              <a:t>N/A</a:t>
            </a:r>
            <a:endParaRPr lang="en-US" dirty="0">
              <a:solidFill>
                <a:srgbClr val="FFC000"/>
              </a:solidFill>
              <a:effectLst>
                <a:outerShdw blurRad="38100" dist="38100" dir="2700000" algn="tl">
                  <a:srgbClr val="000000">
                    <a:alpha val="43137"/>
                  </a:srgbClr>
                </a:outerShdw>
              </a:effectLst>
            </a:endParaRPr>
          </a:p>
          <a:p>
            <a:r>
              <a:rPr lang="en-US" dirty="0">
                <a:solidFill>
                  <a:srgbClr val="FFC000"/>
                </a:solidFill>
                <a:effectLst>
                  <a:outerShdw blurRad="38100" dist="38100" dir="2700000" algn="tl">
                    <a:srgbClr val="000000">
                      <a:alpha val="43137"/>
                    </a:srgbClr>
                  </a:outerShdw>
                </a:effectLst>
              </a:rPr>
              <a:t>G = </a:t>
            </a:r>
            <a:r>
              <a:rPr lang="en-US" dirty="0" smtClean="0">
                <a:solidFill>
                  <a:srgbClr val="FFC000"/>
                </a:solidFill>
                <a:effectLst>
                  <a:outerShdw blurRad="38100" dist="38100" dir="2700000" algn="tl">
                    <a:srgbClr val="000000">
                      <a:alpha val="43137"/>
                    </a:srgbClr>
                  </a:outerShdw>
                </a:effectLst>
              </a:rPr>
              <a:t>B</a:t>
            </a:r>
            <a:endParaRPr lang="en-US" dirty="0">
              <a:solidFill>
                <a:srgbClr val="FFC000"/>
              </a:solidFill>
              <a:effectLst>
                <a:outerShdw blurRad="38100" dist="38100" dir="2700000" algn="tl">
                  <a:srgbClr val="000000">
                    <a:alpha val="43137"/>
                  </a:srgbClr>
                </a:outerShdw>
              </a:effectLst>
            </a:endParaRPr>
          </a:p>
          <a:p>
            <a:r>
              <a:rPr lang="en-US" dirty="0">
                <a:solidFill>
                  <a:srgbClr val="FFC000"/>
                </a:solidFill>
                <a:effectLst>
                  <a:outerShdw blurRad="38100" dist="38100" dir="2700000" algn="tl">
                    <a:srgbClr val="000000">
                      <a:alpha val="43137"/>
                    </a:srgbClr>
                  </a:outerShdw>
                </a:effectLst>
              </a:rPr>
              <a:t>R = </a:t>
            </a:r>
            <a:r>
              <a:rPr lang="en-US" dirty="0" smtClean="0">
                <a:solidFill>
                  <a:srgbClr val="FFC000"/>
                </a:solidFill>
                <a:effectLst>
                  <a:outerShdw blurRad="38100" dist="38100" dir="2700000" algn="tl">
                    <a:srgbClr val="000000">
                      <a:alpha val="43137"/>
                    </a:srgbClr>
                  </a:outerShdw>
                </a:effectLst>
              </a:rPr>
              <a:t>G</a:t>
            </a:r>
            <a:endParaRPr lang="en-US" dirty="0">
              <a:solidFill>
                <a:srgbClr val="FFC000"/>
              </a:solidFill>
              <a:effectLst>
                <a:outerShdw blurRad="38100" dist="38100" dir="2700000" algn="tl">
                  <a:srgbClr val="000000">
                    <a:alpha val="43137"/>
                  </a:srgbClr>
                </a:outerShdw>
              </a:effectLst>
            </a:endParaRPr>
          </a:p>
          <a:p>
            <a:r>
              <a:rPr lang="en-US" dirty="0">
                <a:solidFill>
                  <a:srgbClr val="FFC000"/>
                </a:solidFill>
                <a:effectLst>
                  <a:outerShdw blurRad="38100" dist="38100" dir="2700000" algn="tl">
                    <a:srgbClr val="000000">
                      <a:alpha val="43137"/>
                    </a:srgbClr>
                  </a:outerShdw>
                </a:effectLst>
              </a:rPr>
              <a:t>IR = </a:t>
            </a:r>
            <a:r>
              <a:rPr lang="en-US" dirty="0" smtClean="0">
                <a:solidFill>
                  <a:srgbClr val="FFC000"/>
                </a:solidFill>
                <a:effectLst>
                  <a:outerShdw blurRad="38100" dist="38100" dir="2700000" algn="tl">
                    <a:srgbClr val="000000">
                      <a:alpha val="43137"/>
                    </a:srgbClr>
                  </a:outerShdw>
                </a:effectLst>
              </a:rPr>
              <a:t>R</a:t>
            </a:r>
            <a:endParaRPr lang="en-US"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7691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5642570" cy="523220"/>
          </a:xfrm>
          <a:prstGeom prst="rect">
            <a:avLst/>
          </a:prstGeom>
          <a:noFill/>
        </p:spPr>
        <p:txBody>
          <a:bodyPr wrap="none" rtlCol="0">
            <a:spAutoFit/>
          </a:bodyPr>
          <a:lstStyle/>
          <a:p>
            <a:r>
              <a:rPr lang="en-US" sz="2800" dirty="0" smtClean="0">
                <a:solidFill>
                  <a:srgbClr val="FFC000"/>
                </a:solidFill>
                <a:effectLst>
                  <a:outerShdw blurRad="38100" dist="38100" dir="2700000" algn="tl">
                    <a:srgbClr val="000000">
                      <a:alpha val="43137"/>
                    </a:srgbClr>
                  </a:outerShdw>
                </a:effectLst>
              </a:rPr>
              <a:t>Temporal Aspects of Interpretation</a:t>
            </a:r>
          </a:p>
        </p:txBody>
      </p:sp>
      <p:sp>
        <p:nvSpPr>
          <p:cNvPr id="3" name="TextBox 2"/>
          <p:cNvSpPr txBox="1"/>
          <p:nvPr/>
        </p:nvSpPr>
        <p:spPr>
          <a:xfrm>
            <a:off x="838200" y="1371600"/>
            <a:ext cx="7696200" cy="4154984"/>
          </a:xfrm>
          <a:prstGeom prst="rect">
            <a:avLst/>
          </a:prstGeom>
          <a:noFill/>
        </p:spPr>
        <p:txBody>
          <a:bodyPr wrap="square" rtlCol="0">
            <a:spAutoFit/>
          </a:bodyPr>
          <a:lstStyle/>
          <a:p>
            <a:pPr marL="274320" indent="-457200"/>
            <a:r>
              <a:rPr lang="en-US" dirty="0" smtClean="0">
                <a:solidFill>
                  <a:srgbClr val="FFC000"/>
                </a:solidFill>
                <a:effectLst>
                  <a:outerShdw blurRad="38100" dist="38100" dir="2700000" algn="tl">
                    <a:srgbClr val="000000">
                      <a:alpha val="43137"/>
                    </a:srgbClr>
                  </a:outerShdw>
                </a:effectLst>
              </a:rPr>
              <a:t>How an object, especially a vegetative object, presents itself on imagery varies depending on the time of year (growing season). Leaf-on, Leaf-off, budding, senescence. </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This relates to “</a:t>
            </a:r>
            <a:r>
              <a:rPr lang="en-US" dirty="0" smtClean="0">
                <a:solidFill>
                  <a:srgbClr val="FF0000"/>
                </a:solidFill>
                <a:effectLst>
                  <a:outerShdw blurRad="38100" dist="38100" dir="2700000" algn="tl">
                    <a:srgbClr val="000000">
                      <a:alpha val="43137"/>
                    </a:srgbClr>
                  </a:outerShdw>
                </a:effectLst>
              </a:rPr>
              <a:t>phenology</a:t>
            </a:r>
            <a:r>
              <a:rPr lang="en-US" dirty="0" smtClean="0">
                <a:solidFill>
                  <a:srgbClr val="FFC000"/>
                </a:solidFill>
                <a:effectLst>
                  <a:outerShdw blurRad="38100" dist="38100" dir="2700000" algn="tl">
                    <a:srgbClr val="000000">
                      <a:alpha val="43137"/>
                    </a:srgbClr>
                  </a:outerShdw>
                </a:effectLst>
              </a:rPr>
              <a:t>” or the </a:t>
            </a:r>
            <a:r>
              <a:rPr lang="en-US" dirty="0">
                <a:solidFill>
                  <a:srgbClr val="FFC000"/>
                </a:solidFill>
                <a:effectLst>
                  <a:outerShdw blurRad="38100" dist="38100" dir="2700000" algn="tl">
                    <a:srgbClr val="000000">
                      <a:alpha val="43137"/>
                    </a:srgbClr>
                  </a:outerShdw>
                </a:effectLst>
              </a:rPr>
              <a:t>study of cyclic and seasonal natural phenomena, especially in relation to climate and plant and animal </a:t>
            </a:r>
            <a:r>
              <a:rPr lang="en-US" dirty="0" smtClean="0">
                <a:solidFill>
                  <a:srgbClr val="FFC000"/>
                </a:solidFill>
                <a:effectLst>
                  <a:outerShdw blurRad="38100" dist="38100" dir="2700000" algn="tl">
                    <a:srgbClr val="000000">
                      <a:alpha val="43137"/>
                    </a:srgbClr>
                  </a:outerShdw>
                </a:effectLst>
              </a:rPr>
              <a:t>life.</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Reconsider the objectives of the GLS article you read for recitation.</a:t>
            </a:r>
          </a:p>
        </p:txBody>
      </p:sp>
    </p:spTree>
    <p:extLst>
      <p:ext uri="{BB962C8B-B14F-4D97-AF65-F5344CB8AC3E}">
        <p14:creationId xmlns:p14="http://schemas.microsoft.com/office/powerpoint/2010/main" val="2009809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6376" y="437530"/>
            <a:ext cx="1885453" cy="523220"/>
          </a:xfrm>
          <a:prstGeom prst="rect">
            <a:avLst/>
          </a:prstGeom>
          <a:noFill/>
        </p:spPr>
        <p:txBody>
          <a:bodyPr wrap="none" rtlCol="0">
            <a:spAutoFit/>
          </a:bodyPr>
          <a:lstStyle/>
          <a:p>
            <a:r>
              <a:rPr lang="en-US" sz="2800" dirty="0" smtClean="0">
                <a:solidFill>
                  <a:srgbClr val="FFC000"/>
                </a:solidFill>
                <a:effectLst>
                  <a:outerShdw blurRad="38100" dist="38100" dir="2700000" algn="tl">
                    <a:srgbClr val="000000">
                      <a:alpha val="43137"/>
                    </a:srgbClr>
                  </a:outerShdw>
                </a:effectLst>
              </a:rPr>
              <a:t>Resolution</a:t>
            </a:r>
          </a:p>
        </p:txBody>
      </p:sp>
      <p:sp>
        <p:nvSpPr>
          <p:cNvPr id="3" name="TextBox 2"/>
          <p:cNvSpPr txBox="1"/>
          <p:nvPr/>
        </p:nvSpPr>
        <p:spPr>
          <a:xfrm>
            <a:off x="656376" y="1371600"/>
            <a:ext cx="4439354" cy="3785652"/>
          </a:xfrm>
          <a:prstGeom prst="rect">
            <a:avLst/>
          </a:prstGeom>
          <a:noFill/>
        </p:spPr>
        <p:txBody>
          <a:bodyPr wrap="square" rtlCol="0">
            <a:spAutoFit/>
          </a:bodyPr>
          <a:lstStyle/>
          <a:p>
            <a:pPr marL="274320" indent="-457200"/>
            <a:r>
              <a:rPr lang="en-US" dirty="0" smtClean="0">
                <a:solidFill>
                  <a:srgbClr val="FFC000"/>
                </a:solidFill>
                <a:effectLst>
                  <a:outerShdw blurRad="38100" dist="38100" dir="2700000" algn="tl">
                    <a:srgbClr val="000000">
                      <a:alpha val="43137"/>
                    </a:srgbClr>
                  </a:outerShdw>
                </a:effectLst>
              </a:rPr>
              <a:t>Spatial Resolution- </a:t>
            </a:r>
            <a:r>
              <a:rPr lang="en-US" dirty="0">
                <a:solidFill>
                  <a:srgbClr val="FFC000"/>
                </a:solidFill>
                <a:effectLst>
                  <a:outerShdw blurRad="38100" dist="38100" dir="2700000" algn="tl">
                    <a:srgbClr val="000000">
                      <a:alpha val="43137"/>
                    </a:srgbClr>
                  </a:outerShdw>
                </a:effectLst>
              </a:rPr>
              <a:t>the smallest interval measurable by a scientific (especially optical) instrument; the resolving </a:t>
            </a:r>
            <a:r>
              <a:rPr lang="en-US" dirty="0" smtClean="0">
                <a:solidFill>
                  <a:srgbClr val="FFC000"/>
                </a:solidFill>
                <a:effectLst>
                  <a:outerShdw blurRad="38100" dist="38100" dir="2700000" algn="tl">
                    <a:srgbClr val="000000">
                      <a:alpha val="43137"/>
                    </a:srgbClr>
                  </a:outerShdw>
                </a:effectLst>
              </a:rPr>
              <a:t>power.</a:t>
            </a:r>
          </a:p>
          <a:p>
            <a:pPr marL="274320" indent="-457200"/>
            <a:endParaRPr lang="en-US" dirty="0" smtClean="0">
              <a:solidFill>
                <a:srgbClr val="FFC000"/>
              </a:solidFill>
              <a:effectLst>
                <a:outerShdw blurRad="38100" dist="38100" dir="2700000" algn="tl">
                  <a:srgbClr val="000000">
                    <a:alpha val="43137"/>
                  </a:srgbClr>
                </a:outerShdw>
              </a:effectLst>
            </a:endParaRP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In film products it is defined by the line-pairs per millimeter.</a:t>
            </a:r>
          </a:p>
        </p:txBody>
      </p:sp>
      <p:pic>
        <p:nvPicPr>
          <p:cNvPr id="4" name="Snagit_PPTB8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4186" y="1219200"/>
            <a:ext cx="3599814" cy="3304629"/>
          </a:xfrm>
          <a:prstGeom prst="rect">
            <a:avLst/>
          </a:prstGeom>
        </p:spPr>
      </p:pic>
      <p:pic>
        <p:nvPicPr>
          <p:cNvPr id="5" name="Snagit_PPT6F0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186" y="4523829"/>
            <a:ext cx="3599814" cy="1305883"/>
          </a:xfrm>
          <a:prstGeom prst="rect">
            <a:avLst/>
          </a:prstGeom>
        </p:spPr>
      </p:pic>
      <p:sp>
        <p:nvSpPr>
          <p:cNvPr id="6" name="Rectangle 5"/>
          <p:cNvSpPr/>
          <p:nvPr/>
        </p:nvSpPr>
        <p:spPr>
          <a:xfrm>
            <a:off x="5095730" y="5829712"/>
            <a:ext cx="4048270" cy="707886"/>
          </a:xfrm>
          <a:prstGeom prst="rect">
            <a:avLst/>
          </a:prstGeom>
        </p:spPr>
        <p:txBody>
          <a:bodyPr wrap="square">
            <a:spAutoFit/>
          </a:bodyPr>
          <a:lstStyle/>
          <a:p>
            <a:pPr algn="r"/>
            <a:r>
              <a:rPr lang="en-US" sz="1000" b="1" dirty="0">
                <a:solidFill>
                  <a:srgbClr val="FFC000"/>
                </a:solidFill>
                <a:effectLst>
                  <a:outerShdw blurRad="38100" dist="38100" dir="2700000" algn="tl">
                    <a:srgbClr val="000000">
                      <a:alpha val="43137"/>
                    </a:srgbClr>
                  </a:outerShdw>
                </a:effectLst>
                <a:latin typeface="Arial" panose="020B0604020202020204" pitchFamily="34" charset="0"/>
              </a:rPr>
              <a:t>1951 USAF resolution test chart</a:t>
            </a:r>
            <a:r>
              <a:rPr lang="en-US" sz="1000" dirty="0">
                <a:solidFill>
                  <a:srgbClr val="FFC000"/>
                </a:solidFill>
                <a:effectLst>
                  <a:outerShdw blurRad="38100" dist="38100" dir="2700000" algn="tl">
                    <a:srgbClr val="000000">
                      <a:alpha val="43137"/>
                    </a:srgbClr>
                  </a:outerShdw>
                </a:effectLst>
                <a:latin typeface="Arial" panose="020B0604020202020204" pitchFamily="34" charset="0"/>
              </a:rPr>
              <a:t> is a resolution test pattern conforming to MIL-STD-150A standard, set by US Air Force in 1951. It is still widely accepted to test the resolution of optical imaging systems such as microscopes, cameras and image </a:t>
            </a:r>
            <a:r>
              <a:rPr lang="en-US" sz="1000" dirty="0" smtClean="0">
                <a:solidFill>
                  <a:srgbClr val="FFC000"/>
                </a:solidFill>
                <a:effectLst>
                  <a:outerShdw blurRad="38100" dist="38100" dir="2700000" algn="tl">
                    <a:srgbClr val="000000">
                      <a:alpha val="43137"/>
                    </a:srgbClr>
                  </a:outerShdw>
                </a:effectLst>
                <a:latin typeface="Arial" panose="020B0604020202020204" pitchFamily="34" charset="0"/>
              </a:rPr>
              <a:t>scanners.</a:t>
            </a:r>
            <a:endParaRPr lang="en-US" sz="10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1860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802" y="291589"/>
            <a:ext cx="4267200" cy="1569660"/>
          </a:xfrm>
          <a:prstGeom prst="rect">
            <a:avLst/>
          </a:prstGeom>
        </p:spPr>
        <p:txBody>
          <a:bodyPr wrap="square">
            <a:spAutoFit/>
          </a:bodyPr>
          <a:lstStyle/>
          <a:p>
            <a:pPr marL="274320" indent="-457200"/>
            <a:r>
              <a:rPr lang="en-US" dirty="0">
                <a:solidFill>
                  <a:srgbClr val="FFC000"/>
                </a:solidFill>
                <a:effectLst>
                  <a:outerShdw blurRad="38100" dist="38100" dir="2700000" algn="tl">
                    <a:srgbClr val="000000">
                      <a:alpha val="43137"/>
                    </a:srgbClr>
                  </a:outerShdw>
                </a:effectLst>
              </a:rPr>
              <a:t>In digital </a:t>
            </a:r>
            <a:r>
              <a:rPr lang="en-US" dirty="0" smtClean="0">
                <a:solidFill>
                  <a:srgbClr val="FFC000"/>
                </a:solidFill>
                <a:effectLst>
                  <a:outerShdw blurRad="38100" dist="38100" dir="2700000" algn="tl">
                    <a:srgbClr val="000000">
                      <a:alpha val="43137"/>
                    </a:srgbClr>
                  </a:outerShdw>
                </a:effectLst>
              </a:rPr>
              <a:t>data the equivalent measure is the “ground </a:t>
            </a:r>
            <a:r>
              <a:rPr lang="en-US" dirty="0">
                <a:solidFill>
                  <a:srgbClr val="FFC000"/>
                </a:solidFill>
                <a:effectLst>
                  <a:outerShdw blurRad="38100" dist="38100" dir="2700000" algn="tl">
                    <a:srgbClr val="000000">
                      <a:alpha val="43137"/>
                    </a:srgbClr>
                  </a:outerShdw>
                </a:effectLst>
              </a:rPr>
              <a:t>sample distance” or “pixel </a:t>
            </a:r>
            <a:r>
              <a:rPr lang="en-US" dirty="0" smtClean="0">
                <a:solidFill>
                  <a:srgbClr val="FFC000"/>
                </a:solidFill>
                <a:effectLst>
                  <a:outerShdw blurRad="38100" dist="38100" dir="2700000" algn="tl">
                    <a:srgbClr val="000000">
                      <a:alpha val="43137"/>
                    </a:srgbClr>
                  </a:outerShdw>
                </a:effectLst>
              </a:rPr>
              <a:t>size.”</a:t>
            </a:r>
            <a:endParaRPr lang="en-US" dirty="0">
              <a:solidFill>
                <a:srgbClr val="FFC000"/>
              </a:solidFill>
              <a:effectLst>
                <a:outerShdw blurRad="38100" dist="38100" dir="2700000" algn="tl">
                  <a:srgbClr val="000000">
                    <a:alpha val="43137"/>
                  </a:srgbClr>
                </a:outerShdw>
              </a:effectLst>
            </a:endParaRPr>
          </a:p>
        </p:txBody>
      </p:sp>
      <p:pic>
        <p:nvPicPr>
          <p:cNvPr id="3" name="Snagit_PPT280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0241" y="1076419"/>
            <a:ext cx="4153760" cy="5428505"/>
          </a:xfrm>
          <a:prstGeom prst="rect">
            <a:avLst/>
          </a:prstGeom>
        </p:spPr>
      </p:pic>
      <p:pic>
        <p:nvPicPr>
          <p:cNvPr id="6" name="Snagit_PPT798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2054626"/>
            <a:ext cx="4914040" cy="4450298"/>
          </a:xfrm>
          <a:prstGeom prst="rect">
            <a:avLst/>
          </a:prstGeom>
        </p:spPr>
      </p:pic>
      <p:sp>
        <p:nvSpPr>
          <p:cNvPr id="7" name="TextBox 6"/>
          <p:cNvSpPr txBox="1"/>
          <p:nvPr/>
        </p:nvSpPr>
        <p:spPr>
          <a:xfrm>
            <a:off x="609600" y="3790671"/>
            <a:ext cx="990600" cy="338554"/>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5 meters</a:t>
            </a:r>
          </a:p>
        </p:txBody>
      </p:sp>
      <p:sp>
        <p:nvSpPr>
          <p:cNvPr id="10" name="TextBox 9"/>
          <p:cNvSpPr txBox="1"/>
          <p:nvPr/>
        </p:nvSpPr>
        <p:spPr>
          <a:xfrm>
            <a:off x="3138874" y="3783890"/>
            <a:ext cx="1156878" cy="338554"/>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10 meters</a:t>
            </a:r>
          </a:p>
        </p:txBody>
      </p:sp>
      <p:sp>
        <p:nvSpPr>
          <p:cNvPr id="11" name="TextBox 10"/>
          <p:cNvSpPr txBox="1"/>
          <p:nvPr/>
        </p:nvSpPr>
        <p:spPr>
          <a:xfrm>
            <a:off x="653302" y="6168657"/>
            <a:ext cx="1140458" cy="338554"/>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20 meters</a:t>
            </a:r>
          </a:p>
        </p:txBody>
      </p:sp>
      <p:sp>
        <p:nvSpPr>
          <p:cNvPr id="12" name="TextBox 11"/>
          <p:cNvSpPr txBox="1"/>
          <p:nvPr/>
        </p:nvSpPr>
        <p:spPr>
          <a:xfrm>
            <a:off x="3136885" y="6166609"/>
            <a:ext cx="1156877" cy="338554"/>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30 meters</a:t>
            </a:r>
          </a:p>
        </p:txBody>
      </p:sp>
      <p:sp>
        <p:nvSpPr>
          <p:cNvPr id="13" name="TextBox 12"/>
          <p:cNvSpPr txBox="1"/>
          <p:nvPr/>
        </p:nvSpPr>
        <p:spPr>
          <a:xfrm>
            <a:off x="6238116" y="2451626"/>
            <a:ext cx="1181100" cy="338554"/>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0.5 meters</a:t>
            </a:r>
          </a:p>
        </p:txBody>
      </p:sp>
      <p:sp>
        <p:nvSpPr>
          <p:cNvPr id="14" name="TextBox 13"/>
          <p:cNvSpPr txBox="1"/>
          <p:nvPr/>
        </p:nvSpPr>
        <p:spPr>
          <a:xfrm>
            <a:off x="6333366" y="4308998"/>
            <a:ext cx="990600" cy="338554"/>
          </a:xfrm>
          <a:prstGeom prst="rect">
            <a:avLst/>
          </a:prstGeom>
          <a:noFill/>
        </p:spPr>
        <p:txBody>
          <a:bodyPr wrap="square" rtlCol="0">
            <a:spAutoFit/>
          </a:bodyPr>
          <a:lstStyle/>
          <a:p>
            <a:r>
              <a:rPr lang="en-US" sz="1600" dirty="0">
                <a:solidFill>
                  <a:srgbClr val="FF0000"/>
                </a:solidFill>
                <a:effectLst>
                  <a:outerShdw blurRad="38100" dist="38100" dir="2700000" algn="tl">
                    <a:srgbClr val="000000">
                      <a:alpha val="43137"/>
                    </a:srgbClr>
                  </a:outerShdw>
                </a:effectLst>
              </a:rPr>
              <a:t>1</a:t>
            </a:r>
            <a:r>
              <a:rPr lang="en-US" sz="1600" dirty="0" smtClean="0">
                <a:solidFill>
                  <a:srgbClr val="FF0000"/>
                </a:solidFill>
                <a:effectLst>
                  <a:outerShdw blurRad="38100" dist="38100" dir="2700000" algn="tl">
                    <a:srgbClr val="000000">
                      <a:alpha val="43137"/>
                    </a:srgbClr>
                  </a:outerShdw>
                </a:effectLst>
              </a:rPr>
              <a:t> meters</a:t>
            </a:r>
          </a:p>
        </p:txBody>
      </p:sp>
      <p:sp>
        <p:nvSpPr>
          <p:cNvPr id="15" name="TextBox 14"/>
          <p:cNvSpPr txBox="1"/>
          <p:nvPr/>
        </p:nvSpPr>
        <p:spPr>
          <a:xfrm>
            <a:off x="6324599" y="6166370"/>
            <a:ext cx="1165643" cy="338554"/>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2.5 meters</a:t>
            </a:r>
          </a:p>
        </p:txBody>
      </p:sp>
    </p:spTree>
    <p:extLst>
      <p:ext uri="{BB962C8B-B14F-4D97-AF65-F5344CB8AC3E}">
        <p14:creationId xmlns:p14="http://schemas.microsoft.com/office/powerpoint/2010/main" val="1902482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063" y="457200"/>
            <a:ext cx="7162800" cy="1200329"/>
          </a:xfrm>
          <a:prstGeom prst="rect">
            <a:avLst/>
          </a:prstGeom>
          <a:noFill/>
        </p:spPr>
        <p:txBody>
          <a:bodyPr wrap="square" rtlCol="0">
            <a:spAutoFit/>
          </a:bodyPr>
          <a:lstStyle/>
          <a:p>
            <a:pPr marL="274320" indent="-457200"/>
            <a:r>
              <a:rPr lang="en-US" dirty="0" smtClean="0">
                <a:solidFill>
                  <a:srgbClr val="FFC000"/>
                </a:solidFill>
                <a:effectLst>
                  <a:outerShdw blurRad="38100" dist="38100" dir="2700000" algn="tl">
                    <a:srgbClr val="000000">
                      <a:alpha val="43137"/>
                    </a:srgbClr>
                  </a:outerShdw>
                </a:effectLst>
              </a:rPr>
              <a:t>Concept of “Resolution” can be taken beyond just </a:t>
            </a:r>
            <a:r>
              <a:rPr lang="en-US" dirty="0" smtClean="0">
                <a:solidFill>
                  <a:srgbClr val="FFC000"/>
                </a:solidFill>
                <a:effectLst>
                  <a:outerShdw blurRad="38100" dist="38100" dir="2700000" algn="tl">
                    <a:srgbClr val="000000">
                      <a:alpha val="43137"/>
                    </a:srgbClr>
                  </a:outerShdw>
                </a:effectLst>
              </a:rPr>
              <a:t>spatial, to other </a:t>
            </a:r>
            <a:r>
              <a:rPr lang="en-US" dirty="0" smtClean="0">
                <a:solidFill>
                  <a:srgbClr val="FFC000"/>
                </a:solidFill>
                <a:effectLst>
                  <a:outerShdw blurRad="38100" dist="38100" dir="2700000" algn="tl">
                    <a:srgbClr val="000000">
                      <a:alpha val="43137"/>
                    </a:srgbClr>
                  </a:outerShdw>
                </a:effectLst>
              </a:rPr>
              <a:t>aspects that are important considerations for image interpretation, such as:</a:t>
            </a:r>
          </a:p>
        </p:txBody>
      </p:sp>
      <p:sp>
        <p:nvSpPr>
          <p:cNvPr id="3" name="TextBox 2"/>
          <p:cNvSpPr txBox="1"/>
          <p:nvPr/>
        </p:nvSpPr>
        <p:spPr>
          <a:xfrm>
            <a:off x="533400" y="1905000"/>
            <a:ext cx="8229600" cy="4524315"/>
          </a:xfrm>
          <a:prstGeom prst="rect">
            <a:avLst/>
          </a:prstGeom>
          <a:noFill/>
        </p:spPr>
        <p:txBody>
          <a:bodyPr wrap="square" rtlCol="0">
            <a:spAutoFit/>
          </a:bodyPr>
          <a:lstStyle/>
          <a:p>
            <a:pPr marL="274320" indent="-457200"/>
            <a:r>
              <a:rPr lang="en-US" dirty="0" smtClean="0">
                <a:solidFill>
                  <a:srgbClr val="FF0000"/>
                </a:solidFill>
                <a:effectLst>
                  <a:outerShdw blurRad="38100" dist="38100" dir="2700000" algn="tl">
                    <a:srgbClr val="000000">
                      <a:alpha val="43137"/>
                    </a:srgbClr>
                  </a:outerShdw>
                </a:effectLst>
              </a:rPr>
              <a:t>Spectral Resolution</a:t>
            </a:r>
            <a:r>
              <a:rPr lang="en-US" dirty="0" smtClean="0">
                <a:solidFill>
                  <a:srgbClr val="FFC000"/>
                </a:solidFill>
                <a:effectLst>
                  <a:outerShdw blurRad="38100" dist="38100" dir="2700000" algn="tl">
                    <a:srgbClr val="000000">
                      <a:alpha val="43137"/>
                    </a:srgbClr>
                  </a:outerShdw>
                </a:effectLst>
              </a:rPr>
              <a:t> - to what wavelengths is the sensor sensitive, and if digital, how many bands and the width of those bands</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0000"/>
                </a:solidFill>
                <a:effectLst>
                  <a:outerShdw blurRad="38100" dist="38100" dir="2700000" algn="tl">
                    <a:srgbClr val="000000">
                      <a:alpha val="43137"/>
                    </a:srgbClr>
                  </a:outerShdw>
                </a:effectLst>
              </a:rPr>
              <a:t>Radiometric Resolution </a:t>
            </a:r>
            <a:r>
              <a:rPr lang="en-US" dirty="0" smtClean="0">
                <a:solidFill>
                  <a:srgbClr val="FFC000"/>
                </a:solidFill>
                <a:effectLst>
                  <a:outerShdw blurRad="38100" dist="38100" dir="2700000" algn="tl">
                    <a:srgbClr val="000000">
                      <a:alpha val="43137"/>
                    </a:srgbClr>
                  </a:outerShdw>
                </a:effectLst>
              </a:rPr>
              <a:t>- the limits between the lightest and the darkest objects the sensor can differentiate and if digital the number of bits per pixel the “greys” are recorded.</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0000"/>
                </a:solidFill>
                <a:effectLst>
                  <a:outerShdw blurRad="38100" dist="38100" dir="2700000" algn="tl">
                    <a:srgbClr val="000000">
                      <a:alpha val="43137"/>
                    </a:srgbClr>
                  </a:outerShdw>
                </a:effectLst>
              </a:rPr>
              <a:t>Temporal Resolution </a:t>
            </a:r>
            <a:r>
              <a:rPr lang="en-US" dirty="0" smtClean="0">
                <a:solidFill>
                  <a:srgbClr val="FFC000"/>
                </a:solidFill>
                <a:effectLst>
                  <a:outerShdw blurRad="38100" dist="38100" dir="2700000" algn="tl">
                    <a:srgbClr val="000000">
                      <a:alpha val="43137"/>
                    </a:srgbClr>
                  </a:outerShdw>
                </a:effectLst>
              </a:rPr>
              <a:t>– the time difference between repeated data acquisition (i.e. an orbital based imager could have a 16 day repeat cycle)</a:t>
            </a:r>
          </a:p>
        </p:txBody>
      </p:sp>
    </p:spTree>
    <p:extLst>
      <p:ext uri="{BB962C8B-B14F-4D97-AF65-F5344CB8AC3E}">
        <p14:creationId xmlns:p14="http://schemas.microsoft.com/office/powerpoint/2010/main" val="918056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743200"/>
            <a:ext cx="8610600" cy="3046988"/>
          </a:xfrm>
          <a:prstGeom prst="rect">
            <a:avLst/>
          </a:prstGeom>
          <a:noFill/>
        </p:spPr>
        <p:txBody>
          <a:bodyPr wrap="square" rtlCol="0">
            <a:spAutoFit/>
          </a:bodyPr>
          <a:lstStyle/>
          <a:p>
            <a:pPr marL="274320" indent="-457200"/>
            <a:r>
              <a:rPr lang="en-US" dirty="0" smtClean="0">
                <a:solidFill>
                  <a:srgbClr val="FFC000"/>
                </a:solidFill>
                <a:effectLst>
                  <a:outerShdw blurRad="38100" dist="38100" dir="2700000" algn="tl">
                    <a:srgbClr val="000000">
                      <a:alpha val="43137"/>
                    </a:srgbClr>
                  </a:outerShdw>
                </a:effectLst>
              </a:rPr>
              <a:t>Image Scale is usually </a:t>
            </a:r>
            <a:r>
              <a:rPr lang="en-US" dirty="0" smtClean="0">
                <a:solidFill>
                  <a:srgbClr val="FFC000"/>
                </a:solidFill>
                <a:effectLst>
                  <a:outerShdw blurRad="38100" dist="38100" dir="2700000" algn="tl">
                    <a:srgbClr val="000000">
                      <a:alpha val="43137"/>
                    </a:srgbClr>
                  </a:outerShdw>
                </a:effectLst>
              </a:rPr>
              <a:t>expressed as a fraction in the form 1:X</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Small Scale – </a:t>
            </a:r>
            <a:r>
              <a:rPr lang="en-US" dirty="0" smtClean="0">
                <a:solidFill>
                  <a:srgbClr val="FFC000"/>
                </a:solidFill>
                <a:effectLst>
                  <a:outerShdw blurRad="38100" dist="38100" dir="2700000" algn="tl">
                    <a:srgbClr val="000000">
                      <a:alpha val="43137"/>
                    </a:srgbClr>
                  </a:outerShdw>
                </a:effectLst>
              </a:rPr>
              <a:t>usually </a:t>
            </a:r>
            <a:r>
              <a:rPr lang="en-US" dirty="0" smtClean="0">
                <a:solidFill>
                  <a:srgbClr val="FFC000"/>
                </a:solidFill>
                <a:effectLst>
                  <a:outerShdw blurRad="38100" dist="38100" dir="2700000" algn="tl">
                    <a:srgbClr val="000000">
                      <a:alpha val="43137"/>
                    </a:srgbClr>
                  </a:outerShdw>
                </a:effectLst>
              </a:rPr>
              <a:t>1:50,000 or smaller</a:t>
            </a:r>
          </a:p>
          <a:p>
            <a:pPr marL="274320" indent="-457200"/>
            <a:r>
              <a:rPr lang="en-US" dirty="0" smtClean="0">
                <a:solidFill>
                  <a:srgbClr val="FFC000"/>
                </a:solidFill>
                <a:effectLst>
                  <a:outerShdw blurRad="38100" dist="38100" dir="2700000" algn="tl">
                    <a:srgbClr val="000000">
                      <a:alpha val="43137"/>
                    </a:srgbClr>
                  </a:outerShdw>
                </a:effectLst>
              </a:rPr>
              <a:t>Medium </a:t>
            </a:r>
            <a:r>
              <a:rPr lang="en-US" dirty="0" smtClean="0">
                <a:solidFill>
                  <a:srgbClr val="FFC000"/>
                </a:solidFill>
                <a:effectLst>
                  <a:outerShdw blurRad="38100" dist="38100" dir="2700000" algn="tl">
                    <a:srgbClr val="000000">
                      <a:alpha val="43137"/>
                    </a:srgbClr>
                  </a:outerShdw>
                </a:effectLst>
              </a:rPr>
              <a:t>Scale – 1:12,000 to 1:50,000</a:t>
            </a:r>
          </a:p>
          <a:p>
            <a:pPr marL="274320" indent="-457200"/>
            <a:r>
              <a:rPr lang="en-US" dirty="0" smtClean="0">
                <a:solidFill>
                  <a:srgbClr val="FFC000"/>
                </a:solidFill>
                <a:effectLst>
                  <a:outerShdw blurRad="38100" dist="38100" dir="2700000" algn="tl">
                    <a:srgbClr val="000000">
                      <a:alpha val="43137"/>
                    </a:srgbClr>
                  </a:outerShdw>
                </a:effectLst>
              </a:rPr>
              <a:t>Large </a:t>
            </a:r>
            <a:r>
              <a:rPr lang="en-US" dirty="0" smtClean="0">
                <a:solidFill>
                  <a:srgbClr val="FFC000"/>
                </a:solidFill>
                <a:effectLst>
                  <a:outerShdw blurRad="38100" dist="38100" dir="2700000" algn="tl">
                    <a:srgbClr val="000000">
                      <a:alpha val="43137"/>
                    </a:srgbClr>
                  </a:outerShdw>
                </a:effectLst>
              </a:rPr>
              <a:t>Scale – 1:12,000 or larger</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If that seems counterintuitive, objects are large on large scale images and small on small scale images.</a:t>
            </a:r>
          </a:p>
        </p:txBody>
      </p:sp>
      <p:sp>
        <p:nvSpPr>
          <p:cNvPr id="3" name="TextBox 2"/>
          <p:cNvSpPr txBox="1"/>
          <p:nvPr/>
        </p:nvSpPr>
        <p:spPr>
          <a:xfrm>
            <a:off x="457200" y="381000"/>
            <a:ext cx="7315200" cy="2308324"/>
          </a:xfrm>
          <a:prstGeom prst="rect">
            <a:avLst/>
          </a:prstGeom>
          <a:noFill/>
        </p:spPr>
        <p:txBody>
          <a:bodyPr wrap="square" rtlCol="0">
            <a:spAutoFit/>
          </a:bodyPr>
          <a:lstStyle/>
          <a:p>
            <a:r>
              <a:rPr lang="en-US" dirty="0">
                <a:solidFill>
                  <a:srgbClr val="FF0000"/>
                </a:solidFill>
                <a:effectLst>
                  <a:outerShdw blurRad="38100" dist="38100" dir="2700000" algn="tl">
                    <a:srgbClr val="000000">
                      <a:alpha val="43137"/>
                    </a:srgbClr>
                  </a:outerShdw>
                </a:effectLst>
              </a:rPr>
              <a:t>Image Scale </a:t>
            </a:r>
            <a:r>
              <a:rPr lang="en-US" dirty="0">
                <a:solidFill>
                  <a:srgbClr val="FFC000"/>
                </a:solidFill>
                <a:effectLst>
                  <a:outerShdw blurRad="38100" dist="38100" dir="2700000" algn="tl">
                    <a:srgbClr val="000000">
                      <a:alpha val="43137"/>
                    </a:srgbClr>
                  </a:outerShdw>
                </a:effectLst>
              </a:rPr>
              <a:t>– the relationship between the distance between two objects as measured on an image versus the distance between the same two objects measure on the ground. </a:t>
            </a:r>
            <a:r>
              <a:rPr lang="en-US" b="1" i="1" u="sng" dirty="0">
                <a:solidFill>
                  <a:srgbClr val="FF0000"/>
                </a:solidFill>
                <a:effectLst>
                  <a:outerShdw blurRad="38100" dist="38100" dir="2700000" algn="tl">
                    <a:srgbClr val="000000">
                      <a:alpha val="43137"/>
                    </a:srgbClr>
                  </a:outerShdw>
                </a:effectLst>
              </a:rPr>
              <a:t>In digital data there is no “scale” per se. </a:t>
            </a:r>
          </a:p>
          <a:p>
            <a:endParaRPr lang="en-US" dirty="0" smtClean="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911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838200"/>
            <a:ext cx="7772400" cy="3046988"/>
          </a:xfrm>
          <a:prstGeom prst="rect">
            <a:avLst/>
          </a:prstGeom>
          <a:noFill/>
        </p:spPr>
        <p:txBody>
          <a:bodyPr wrap="square" rtlCol="0">
            <a:spAutoFit/>
          </a:bodyPr>
          <a:lstStyle/>
          <a:p>
            <a:r>
              <a:rPr lang="en-US" dirty="0" smtClean="0">
                <a:solidFill>
                  <a:srgbClr val="FFC000"/>
                </a:solidFill>
                <a:effectLst>
                  <a:outerShdw blurRad="38100" dist="38100" dir="2700000" algn="tl">
                    <a:srgbClr val="000000">
                      <a:alpha val="43137"/>
                    </a:srgbClr>
                  </a:outerShdw>
                </a:effectLst>
              </a:rPr>
              <a:t>Image Interpretation Process</a:t>
            </a:r>
          </a:p>
          <a:p>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Takes all of these factors into account and adds the elements of a </a:t>
            </a:r>
            <a:r>
              <a:rPr lang="en-US" dirty="0" smtClean="0">
                <a:solidFill>
                  <a:srgbClr val="FF0000"/>
                </a:solidFill>
                <a:effectLst>
                  <a:outerShdw blurRad="38100" dist="38100" dir="2700000" algn="tl">
                    <a:srgbClr val="000000">
                      <a:alpha val="43137"/>
                    </a:srgbClr>
                  </a:outerShdw>
                </a:effectLst>
              </a:rPr>
              <a:t>classification system</a:t>
            </a:r>
            <a:r>
              <a:rPr lang="en-US" dirty="0" smtClean="0">
                <a:solidFill>
                  <a:srgbClr val="FFC000"/>
                </a:solidFill>
                <a:effectLst>
                  <a:outerShdw blurRad="38100" dist="38100" dir="2700000" algn="tl">
                    <a:srgbClr val="000000">
                      <a:alpha val="43137"/>
                    </a:srgbClr>
                  </a:outerShdw>
                </a:effectLst>
              </a:rPr>
              <a:t> (or structure), </a:t>
            </a:r>
            <a:r>
              <a:rPr lang="en-US" dirty="0" smtClean="0">
                <a:solidFill>
                  <a:srgbClr val="FF0000"/>
                </a:solidFill>
                <a:effectLst>
                  <a:outerShdw blurRad="38100" dist="38100" dir="2700000" algn="tl">
                    <a:srgbClr val="000000">
                      <a:alpha val="43137"/>
                    </a:srgbClr>
                  </a:outerShdw>
                </a:effectLst>
              </a:rPr>
              <a:t>minimum mapping unit </a:t>
            </a:r>
            <a:r>
              <a:rPr lang="en-US" dirty="0" smtClean="0">
                <a:solidFill>
                  <a:srgbClr val="FFC000"/>
                </a:solidFill>
                <a:effectLst>
                  <a:outerShdw blurRad="38100" dist="38100" dir="2700000" algn="tl">
                    <a:srgbClr val="000000">
                      <a:alpha val="43137"/>
                    </a:srgbClr>
                  </a:outerShdw>
                </a:effectLst>
              </a:rPr>
              <a:t>(essentially YOUR spatial resolution), and in many cases the ability of the human brain to visualize and analyze objects in </a:t>
            </a:r>
            <a:r>
              <a:rPr lang="en-US" dirty="0" smtClean="0">
                <a:solidFill>
                  <a:srgbClr val="FF0000"/>
                </a:solidFill>
                <a:effectLst>
                  <a:outerShdw blurRad="38100" dist="38100" dir="2700000" algn="tl">
                    <a:srgbClr val="000000">
                      <a:alpha val="43137"/>
                    </a:srgbClr>
                  </a:outerShdw>
                </a:effectLst>
              </a:rPr>
              <a:t>stereoscopically</a:t>
            </a:r>
            <a:r>
              <a:rPr lang="en-US" dirty="0" smtClean="0">
                <a:solidFill>
                  <a:srgbClr val="FFC000"/>
                </a:solidFill>
                <a:effectLst>
                  <a:outerShdw blurRad="38100" dist="38100" dir="2700000" algn="tl">
                    <a:srgbClr val="000000">
                      <a:alpha val="43137"/>
                    </a:srgbClr>
                  </a:outerShdw>
                </a:effectLst>
              </a:rPr>
              <a:t> (in 3 dimensions).</a:t>
            </a:r>
          </a:p>
        </p:txBody>
      </p:sp>
    </p:spTree>
    <p:extLst>
      <p:ext uri="{BB962C8B-B14F-4D97-AF65-F5344CB8AC3E}">
        <p14:creationId xmlns:p14="http://schemas.microsoft.com/office/powerpoint/2010/main" val="3260571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696" y="0"/>
            <a:ext cx="6858608" cy="6858000"/>
          </a:xfrm>
          <a:prstGeom prst="rect">
            <a:avLst/>
          </a:prstGeom>
        </p:spPr>
      </p:pic>
      <p:sp>
        <p:nvSpPr>
          <p:cNvPr id="3" name="TextBox 2"/>
          <p:cNvSpPr txBox="1"/>
          <p:nvPr/>
        </p:nvSpPr>
        <p:spPr>
          <a:xfrm>
            <a:off x="1600200" y="228600"/>
            <a:ext cx="5334000" cy="923330"/>
          </a:xfrm>
          <a:prstGeom prst="rect">
            <a:avLst/>
          </a:prstGeom>
          <a:noFill/>
        </p:spPr>
        <p:txBody>
          <a:bodyPr wrap="square" rtlCol="0">
            <a:spAutoFit/>
          </a:bodyPr>
          <a:lstStyle/>
          <a:p>
            <a:r>
              <a:rPr lang="en-US" sz="1800" dirty="0" smtClean="0">
                <a:solidFill>
                  <a:srgbClr val="FF0000"/>
                </a:solidFill>
                <a:effectLst>
                  <a:outerShdw blurRad="38100" dist="38100" dir="2700000" algn="tl">
                    <a:srgbClr val="000000">
                      <a:alpha val="43137"/>
                    </a:srgbClr>
                  </a:outerShdw>
                </a:effectLst>
              </a:rPr>
              <a:t>Wisconsin Wetlands Mapping Program- 1:20,000 Leaf off, BWIR photography, 2 acre MMU, multilayer classification system</a:t>
            </a:r>
          </a:p>
        </p:txBody>
      </p:sp>
    </p:spTree>
    <p:extLst>
      <p:ext uri="{BB962C8B-B14F-4D97-AF65-F5344CB8AC3E}">
        <p14:creationId xmlns:p14="http://schemas.microsoft.com/office/powerpoint/2010/main" val="3219541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447800"/>
            <a:ext cx="7543800" cy="584775"/>
          </a:xfrm>
          <a:prstGeom prst="rect">
            <a:avLst/>
          </a:prstGeom>
          <a:noFill/>
        </p:spPr>
        <p:txBody>
          <a:bodyPr wrap="square" rtlCol="0">
            <a:spAutoFit/>
          </a:bodyPr>
          <a:lstStyle/>
          <a:p>
            <a:r>
              <a:rPr lang="en-US" sz="3200" dirty="0" smtClean="0">
                <a:solidFill>
                  <a:srgbClr val="FFC000"/>
                </a:solidFill>
                <a:effectLst>
                  <a:outerShdw blurRad="38100" dist="38100" dir="2700000" algn="tl">
                    <a:srgbClr val="000000">
                      <a:alpha val="43137"/>
                    </a:srgbClr>
                  </a:outerShdw>
                </a:effectLst>
              </a:rPr>
              <a:t>Foundations of Remote Sensing (review)</a:t>
            </a:r>
          </a:p>
        </p:txBody>
      </p:sp>
      <p:sp>
        <p:nvSpPr>
          <p:cNvPr id="3" name="Rectangle 2"/>
          <p:cNvSpPr/>
          <p:nvPr/>
        </p:nvSpPr>
        <p:spPr>
          <a:xfrm>
            <a:off x="914400" y="2590800"/>
            <a:ext cx="7772400" cy="2677656"/>
          </a:xfrm>
          <a:prstGeom prst="rect">
            <a:avLst/>
          </a:prstGeom>
        </p:spPr>
        <p:txBody>
          <a:bodyPr wrap="square">
            <a:spAutoFit/>
          </a:bodyPr>
          <a:lstStyle/>
          <a:p>
            <a:pPr marL="274320" indent="-457200"/>
            <a:r>
              <a:rPr lang="en-US" dirty="0">
                <a:solidFill>
                  <a:srgbClr val="FFC000"/>
                </a:solidFill>
                <a:effectLst>
                  <a:outerShdw blurRad="38100" dist="38100" dir="2700000" algn="tl">
                    <a:srgbClr val="000000">
                      <a:alpha val="43137"/>
                    </a:srgbClr>
                  </a:outerShdw>
                </a:effectLst>
              </a:rPr>
              <a:t>Energy signals need to be detected and </a:t>
            </a:r>
            <a:r>
              <a:rPr lang="en-US" dirty="0" smtClean="0">
                <a:solidFill>
                  <a:srgbClr val="FFC000"/>
                </a:solidFill>
                <a:effectLst>
                  <a:outerShdw blurRad="38100" dist="38100" dir="2700000" algn="tl">
                    <a:srgbClr val="000000">
                      <a:alpha val="43137"/>
                    </a:srgbClr>
                  </a:outerShdw>
                </a:effectLst>
              </a:rPr>
              <a:t>recorded. This can be done by analog means (film photography) or digitally.</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Digital imagery can be combined with other data (e.g. DEMs) that has been georeferenced to produce new products</a:t>
            </a:r>
            <a:endParaRPr lang="en-US" dirty="0">
              <a:solidFill>
                <a:srgbClr val="FFC000"/>
              </a:solidFill>
              <a:effectLst>
                <a:outerShdw blurRad="38100" dist="38100" dir="2700000" algn="tl">
                  <a:srgbClr val="000000">
                    <a:alpha val="43137"/>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1" y="1219200"/>
            <a:ext cx="7086600" cy="3785652"/>
          </a:xfrm>
          <a:prstGeom prst="rect">
            <a:avLst/>
          </a:prstGeom>
          <a:noFill/>
        </p:spPr>
        <p:txBody>
          <a:bodyPr wrap="square" rtlCol="0">
            <a:spAutoFit/>
          </a:bodyPr>
          <a:lstStyle/>
          <a:p>
            <a:pPr marL="274320" indent="-457200"/>
            <a:r>
              <a:rPr lang="en-US" dirty="0" smtClean="0">
                <a:solidFill>
                  <a:srgbClr val="FF0000"/>
                </a:solidFill>
                <a:effectLst>
                  <a:outerShdw blurRad="38100" dist="38100" dir="2700000" algn="tl">
                    <a:srgbClr val="000000">
                      <a:alpha val="43137"/>
                    </a:srgbClr>
                  </a:outerShdw>
                </a:effectLst>
              </a:rPr>
              <a:t>Visual Image Interpretation- </a:t>
            </a:r>
            <a:r>
              <a:rPr lang="en-US" dirty="0" smtClean="0">
                <a:solidFill>
                  <a:srgbClr val="FFC000"/>
                </a:solidFill>
                <a:effectLst>
                  <a:outerShdw blurRad="38100" dist="38100" dir="2700000" algn="tl">
                    <a:srgbClr val="000000">
                      <a:alpha val="43137"/>
                    </a:srgbClr>
                  </a:outerShdw>
                </a:effectLst>
              </a:rPr>
              <a:t>the art of an individual applying their perception and experience in the identification of information on an image and communicating that information to others. In this case the image is the raw data (analog) and the interpreter’s brain is the data processor.</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Imagery can be from a ground, airborne, or orbital platform and may or may not be photographic in nature.</a:t>
            </a:r>
          </a:p>
        </p:txBody>
      </p:sp>
    </p:spTree>
    <p:extLst>
      <p:ext uri="{BB962C8B-B14F-4D97-AF65-F5344CB8AC3E}">
        <p14:creationId xmlns:p14="http://schemas.microsoft.com/office/powerpoint/2010/main" val="1044457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1" y="1447800"/>
            <a:ext cx="7543800" cy="4524315"/>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Shape</a:t>
            </a:r>
            <a:r>
              <a:rPr lang="en-US" dirty="0" smtClean="0">
                <a:solidFill>
                  <a:srgbClr val="FFC000"/>
                </a:solidFill>
                <a:effectLst>
                  <a:outerShdw blurRad="38100" dist="38100" dir="2700000" algn="tl">
                    <a:srgbClr val="000000">
                      <a:alpha val="43137"/>
                    </a:srgbClr>
                  </a:outerShdw>
                </a:effectLst>
              </a:rPr>
              <a:t>: outline of an object in 2 or 3 dimensions</a:t>
            </a:r>
          </a:p>
          <a:p>
            <a:r>
              <a:rPr lang="en-US" dirty="0" smtClean="0">
                <a:solidFill>
                  <a:srgbClr val="FF0000"/>
                </a:solidFill>
                <a:effectLst>
                  <a:outerShdw blurRad="38100" dist="38100" dir="2700000" algn="tl">
                    <a:srgbClr val="000000">
                      <a:alpha val="43137"/>
                    </a:srgbClr>
                  </a:outerShdw>
                </a:effectLst>
              </a:rPr>
              <a:t>Size</a:t>
            </a:r>
            <a:r>
              <a:rPr lang="en-US" dirty="0" smtClean="0">
                <a:solidFill>
                  <a:srgbClr val="FFC000"/>
                </a:solidFill>
                <a:effectLst>
                  <a:outerShdw blurRad="38100" dist="38100" dir="2700000" algn="tl">
                    <a:srgbClr val="000000">
                      <a:alpha val="43137"/>
                    </a:srgbClr>
                  </a:outerShdw>
                </a:effectLst>
              </a:rPr>
              <a:t>: relative and absolute (scale dependent)</a:t>
            </a:r>
          </a:p>
          <a:p>
            <a:r>
              <a:rPr lang="en-US" dirty="0" smtClean="0">
                <a:solidFill>
                  <a:srgbClr val="FF0000"/>
                </a:solidFill>
                <a:effectLst>
                  <a:outerShdw blurRad="38100" dist="38100" dir="2700000" algn="tl">
                    <a:srgbClr val="000000">
                      <a:alpha val="43137"/>
                    </a:srgbClr>
                  </a:outerShdw>
                </a:effectLst>
              </a:rPr>
              <a:t>Pattern</a:t>
            </a:r>
            <a:r>
              <a:rPr lang="en-US" dirty="0" smtClean="0">
                <a:solidFill>
                  <a:srgbClr val="FFC000"/>
                </a:solidFill>
                <a:effectLst>
                  <a:outerShdw blurRad="38100" dist="38100" dir="2700000" algn="tl">
                    <a:srgbClr val="000000">
                      <a:alpha val="43137"/>
                    </a:srgbClr>
                  </a:outerShdw>
                </a:effectLst>
              </a:rPr>
              <a:t>: spatial arrangement of objects</a:t>
            </a:r>
          </a:p>
          <a:p>
            <a:r>
              <a:rPr lang="en-US" dirty="0" smtClean="0">
                <a:solidFill>
                  <a:srgbClr val="FF0000"/>
                </a:solidFill>
                <a:effectLst>
                  <a:outerShdw blurRad="38100" dist="38100" dir="2700000" algn="tl">
                    <a:srgbClr val="000000">
                      <a:alpha val="43137"/>
                    </a:srgbClr>
                  </a:outerShdw>
                </a:effectLst>
              </a:rPr>
              <a:t>Tone</a:t>
            </a:r>
            <a:r>
              <a:rPr lang="en-US" dirty="0" smtClean="0">
                <a:solidFill>
                  <a:srgbClr val="FFC000"/>
                </a:solidFill>
                <a:effectLst>
                  <a:outerShdw blurRad="38100" dist="38100" dir="2700000" algn="tl">
                    <a:srgbClr val="000000">
                      <a:alpha val="43137"/>
                    </a:srgbClr>
                  </a:outerShdw>
                </a:effectLst>
              </a:rPr>
              <a:t>: relative brightness or color of an object</a:t>
            </a:r>
          </a:p>
          <a:p>
            <a:r>
              <a:rPr lang="en-US" dirty="0" smtClean="0">
                <a:solidFill>
                  <a:srgbClr val="FF0000"/>
                </a:solidFill>
                <a:effectLst>
                  <a:outerShdw blurRad="38100" dist="38100" dir="2700000" algn="tl">
                    <a:srgbClr val="000000">
                      <a:alpha val="43137"/>
                    </a:srgbClr>
                  </a:outerShdw>
                </a:effectLst>
              </a:rPr>
              <a:t>Texture</a:t>
            </a:r>
            <a:r>
              <a:rPr lang="en-US" dirty="0" smtClean="0">
                <a:solidFill>
                  <a:srgbClr val="FFC000"/>
                </a:solidFill>
                <a:effectLst>
                  <a:outerShdw blurRad="38100" dist="38100" dir="2700000" algn="tl">
                    <a:srgbClr val="000000">
                      <a:alpha val="43137"/>
                    </a:srgbClr>
                  </a:outerShdw>
                </a:effectLst>
              </a:rPr>
              <a:t>: frequency of tonal change (smooth or coarse)</a:t>
            </a:r>
          </a:p>
          <a:p>
            <a:r>
              <a:rPr lang="en-US" dirty="0" smtClean="0">
                <a:solidFill>
                  <a:srgbClr val="FF0000"/>
                </a:solidFill>
                <a:effectLst>
                  <a:outerShdw blurRad="38100" dist="38100" dir="2700000" algn="tl">
                    <a:srgbClr val="000000">
                      <a:alpha val="43137"/>
                    </a:srgbClr>
                  </a:outerShdw>
                </a:effectLst>
              </a:rPr>
              <a:t>Shadows</a:t>
            </a:r>
            <a:r>
              <a:rPr lang="en-US" dirty="0" smtClean="0">
                <a:solidFill>
                  <a:srgbClr val="FFC000"/>
                </a:solidFill>
                <a:effectLst>
                  <a:outerShdw blurRad="38100" dist="38100" dir="2700000" algn="tl">
                    <a:srgbClr val="000000">
                      <a:alpha val="43137"/>
                    </a:srgbClr>
                  </a:outerShdw>
                </a:effectLst>
              </a:rPr>
              <a:t>: double edged sword, can help or hinder</a:t>
            </a:r>
          </a:p>
          <a:p>
            <a:r>
              <a:rPr lang="en-US" dirty="0" smtClean="0">
                <a:solidFill>
                  <a:srgbClr val="FF0000"/>
                </a:solidFill>
                <a:effectLst>
                  <a:outerShdw blurRad="38100" dist="38100" dir="2700000" algn="tl">
                    <a:srgbClr val="000000">
                      <a:alpha val="43137"/>
                    </a:srgbClr>
                  </a:outerShdw>
                </a:effectLst>
              </a:rPr>
              <a:t>Site</a:t>
            </a:r>
            <a:r>
              <a:rPr lang="en-US" dirty="0" smtClean="0">
                <a:solidFill>
                  <a:srgbClr val="FFC000"/>
                </a:solidFill>
                <a:effectLst>
                  <a:outerShdw blurRad="38100" dist="38100" dir="2700000" algn="tl">
                    <a:srgbClr val="000000">
                      <a:alpha val="43137"/>
                    </a:srgbClr>
                  </a:outerShdw>
                </a:effectLst>
              </a:rPr>
              <a:t>: Geographical or topographical location</a:t>
            </a:r>
          </a:p>
          <a:p>
            <a:r>
              <a:rPr lang="en-US" dirty="0" smtClean="0">
                <a:solidFill>
                  <a:srgbClr val="FF0000"/>
                </a:solidFill>
                <a:effectLst>
                  <a:outerShdw blurRad="38100" dist="38100" dir="2700000" algn="tl">
                    <a:srgbClr val="000000">
                      <a:alpha val="43137"/>
                    </a:srgbClr>
                  </a:outerShdw>
                </a:effectLst>
              </a:rPr>
              <a:t>Association</a:t>
            </a:r>
            <a:r>
              <a:rPr lang="en-US" dirty="0" smtClean="0">
                <a:solidFill>
                  <a:srgbClr val="FFC000"/>
                </a:solidFill>
                <a:effectLst>
                  <a:outerShdw blurRad="38100" dist="38100" dir="2700000" algn="tl">
                    <a:srgbClr val="000000">
                      <a:alpha val="43137"/>
                    </a:srgbClr>
                  </a:outerShdw>
                </a:effectLst>
              </a:rPr>
              <a:t>: What is nearby, how does it relate</a:t>
            </a:r>
          </a:p>
          <a:p>
            <a:r>
              <a:rPr lang="en-US" dirty="0" smtClean="0">
                <a:solidFill>
                  <a:srgbClr val="FF0000"/>
                </a:solidFill>
                <a:effectLst>
                  <a:outerShdw blurRad="38100" dist="38100" dir="2700000" algn="tl">
                    <a:srgbClr val="000000">
                      <a:alpha val="43137"/>
                    </a:srgbClr>
                  </a:outerShdw>
                </a:effectLst>
              </a:rPr>
              <a:t>Spatial Resolution</a:t>
            </a:r>
            <a:r>
              <a:rPr lang="en-US" dirty="0" smtClean="0">
                <a:solidFill>
                  <a:srgbClr val="FFC000"/>
                </a:solidFill>
                <a:effectLst>
                  <a:outerShdw blurRad="38100" dist="38100" dir="2700000" algn="tl">
                    <a:srgbClr val="000000">
                      <a:alpha val="43137"/>
                    </a:srgbClr>
                  </a:outerShdw>
                </a:effectLst>
              </a:rPr>
              <a:t>: You want to see what from where?</a:t>
            </a:r>
          </a:p>
          <a:p>
            <a:endParaRPr lang="en-US" dirty="0">
              <a:solidFill>
                <a:srgbClr val="FFC000"/>
              </a:solidFill>
              <a:effectLst>
                <a:outerShdw blurRad="38100" dist="38100" dir="2700000" algn="tl">
                  <a:srgbClr val="000000">
                    <a:alpha val="43137"/>
                  </a:srgbClr>
                </a:outerShdw>
              </a:effectLst>
            </a:endParaRPr>
          </a:p>
          <a:p>
            <a:r>
              <a:rPr lang="en-US" dirty="0" smtClean="0">
                <a:solidFill>
                  <a:srgbClr val="FFC000"/>
                </a:solidFill>
                <a:effectLst>
                  <a:outerShdw blurRad="38100" dist="38100" dir="2700000" algn="tl">
                    <a:srgbClr val="000000">
                      <a:alpha val="43137"/>
                    </a:srgbClr>
                  </a:outerShdw>
                </a:effectLst>
              </a:rPr>
              <a:t>Most important is the integration of all of these factors with the </a:t>
            </a:r>
            <a:r>
              <a:rPr lang="en-US" dirty="0" smtClean="0">
                <a:solidFill>
                  <a:srgbClr val="FF0000"/>
                </a:solidFill>
                <a:effectLst>
                  <a:outerShdw blurRad="38100" dist="38100" dir="2700000" algn="tl">
                    <a:srgbClr val="000000">
                      <a:alpha val="43137"/>
                    </a:srgbClr>
                  </a:outerShdw>
                </a:effectLst>
              </a:rPr>
              <a:t>context</a:t>
            </a:r>
            <a:r>
              <a:rPr lang="en-US" dirty="0" smtClean="0">
                <a:solidFill>
                  <a:srgbClr val="FFC000"/>
                </a:solidFill>
                <a:effectLst>
                  <a:outerShdw blurRad="38100" dist="38100" dir="2700000" algn="tl">
                    <a:srgbClr val="000000">
                      <a:alpha val="43137"/>
                    </a:srgbClr>
                  </a:outerShdw>
                </a:effectLst>
              </a:rPr>
              <a:t> in which they combine.</a:t>
            </a:r>
          </a:p>
        </p:txBody>
      </p:sp>
      <p:sp>
        <p:nvSpPr>
          <p:cNvPr id="3" name="TextBox 2"/>
          <p:cNvSpPr txBox="1"/>
          <p:nvPr/>
        </p:nvSpPr>
        <p:spPr>
          <a:xfrm>
            <a:off x="838200" y="533400"/>
            <a:ext cx="5181600" cy="830997"/>
          </a:xfrm>
          <a:prstGeom prst="rect">
            <a:avLst/>
          </a:prstGeom>
          <a:noFill/>
        </p:spPr>
        <p:txBody>
          <a:bodyPr wrap="square" rtlCol="0">
            <a:spAutoFit/>
          </a:bodyPr>
          <a:lstStyle/>
          <a:p>
            <a:r>
              <a:rPr lang="en-US" dirty="0">
                <a:solidFill>
                  <a:srgbClr val="FFC000"/>
                </a:solidFill>
                <a:effectLst>
                  <a:outerShdw blurRad="38100" dist="38100" dir="2700000" algn="tl">
                    <a:srgbClr val="000000">
                      <a:alpha val="43137"/>
                    </a:srgbClr>
                  </a:outerShdw>
                </a:effectLst>
              </a:rPr>
              <a:t>Basic characteristics that are used to identify objects</a:t>
            </a:r>
            <a:r>
              <a:rPr lang="en-US" dirty="0" smtClean="0">
                <a:solidFill>
                  <a:srgbClr val="FFC000"/>
                </a:solidFill>
                <a:effectLst>
                  <a:outerShdw blurRad="38100" dist="38100" dir="2700000" algn="tl">
                    <a:srgbClr val="000000">
                      <a:alpha val="43137"/>
                    </a:srgbClr>
                  </a:outerShdw>
                </a:effectLst>
              </a:rPr>
              <a:t>:</a:t>
            </a:r>
            <a:endParaRPr lang="en-US"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2608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ngeo.state.mn.us/chouse/images/mn_river_c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7389"/>
            <a:ext cx="5486400" cy="50132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15000" y="1651642"/>
            <a:ext cx="3276601" cy="4031873"/>
          </a:xfrm>
          <a:prstGeom prst="rect">
            <a:avLst/>
          </a:prstGeom>
          <a:noFill/>
        </p:spPr>
        <p:txBody>
          <a:bodyPr wrap="square" rtlCol="0">
            <a:spAutoFit/>
          </a:bodyPr>
          <a:lstStyle/>
          <a:p>
            <a:pPr marL="274320" indent="-457200"/>
            <a:r>
              <a:rPr lang="en-US" sz="2000" dirty="0" smtClean="0">
                <a:solidFill>
                  <a:srgbClr val="FFC000"/>
                </a:solidFill>
                <a:effectLst>
                  <a:outerShdw blurRad="38100" dist="38100" dir="2700000" algn="tl">
                    <a:srgbClr val="000000">
                      <a:alpha val="43137"/>
                    </a:srgbClr>
                  </a:outerShdw>
                </a:effectLst>
              </a:rPr>
              <a:t>Apply these characteristics to this image:</a:t>
            </a:r>
          </a:p>
          <a:p>
            <a:r>
              <a:rPr lang="en-US" dirty="0" smtClean="0">
                <a:solidFill>
                  <a:srgbClr val="FFC000"/>
                </a:solidFill>
                <a:effectLst>
                  <a:outerShdw blurRad="38100" dist="38100" dir="2700000" algn="tl">
                    <a:srgbClr val="000000">
                      <a:alpha val="43137"/>
                    </a:srgbClr>
                  </a:outerShdw>
                </a:effectLst>
                <a:latin typeface="Numberpile" panose="050A0504030000020004" pitchFamily="82" charset="0"/>
              </a:rPr>
              <a:t>B </a:t>
            </a:r>
            <a:r>
              <a:rPr lang="en-US" dirty="0" smtClean="0">
                <a:solidFill>
                  <a:srgbClr val="FFC000"/>
                </a:solidFill>
                <a:effectLst>
                  <a:outerShdw blurRad="38100" dist="38100" dir="2700000" algn="tl">
                    <a:srgbClr val="000000">
                      <a:alpha val="43137"/>
                    </a:srgbClr>
                  </a:outerShdw>
                </a:effectLst>
              </a:rPr>
              <a:t>Shape</a:t>
            </a:r>
          </a:p>
          <a:p>
            <a:r>
              <a:rPr lang="en-US" dirty="0" smtClean="0">
                <a:solidFill>
                  <a:srgbClr val="FFC000"/>
                </a:solidFill>
                <a:effectLst>
                  <a:outerShdw blurRad="38100" dist="38100" dir="2700000" algn="tl">
                    <a:srgbClr val="000000">
                      <a:alpha val="43137"/>
                    </a:srgbClr>
                  </a:outerShdw>
                </a:effectLst>
                <a:latin typeface="Numberpile" panose="050A0504030000020004" pitchFamily="82" charset="0"/>
              </a:rPr>
              <a:t>C </a:t>
            </a:r>
            <a:r>
              <a:rPr lang="en-US" dirty="0" smtClean="0">
                <a:solidFill>
                  <a:srgbClr val="FFC000"/>
                </a:solidFill>
                <a:effectLst>
                  <a:outerShdw blurRad="38100" dist="38100" dir="2700000" algn="tl">
                    <a:srgbClr val="000000">
                      <a:alpha val="43137"/>
                    </a:srgbClr>
                  </a:outerShdw>
                </a:effectLst>
              </a:rPr>
              <a:t>Size</a:t>
            </a:r>
          </a:p>
          <a:p>
            <a:r>
              <a:rPr lang="en-US" dirty="0" smtClean="0">
                <a:solidFill>
                  <a:srgbClr val="FFC000"/>
                </a:solidFill>
                <a:effectLst>
                  <a:outerShdw blurRad="38100" dist="38100" dir="2700000" algn="tl">
                    <a:srgbClr val="000000">
                      <a:alpha val="43137"/>
                    </a:srgbClr>
                  </a:outerShdw>
                </a:effectLst>
                <a:latin typeface="Numberpile" panose="050A0504030000020004" pitchFamily="82" charset="0"/>
              </a:rPr>
              <a:t>D </a:t>
            </a:r>
            <a:r>
              <a:rPr lang="en-US" dirty="0" smtClean="0">
                <a:solidFill>
                  <a:srgbClr val="FFC000"/>
                </a:solidFill>
                <a:effectLst>
                  <a:outerShdw blurRad="38100" dist="38100" dir="2700000" algn="tl">
                    <a:srgbClr val="000000">
                      <a:alpha val="43137"/>
                    </a:srgbClr>
                  </a:outerShdw>
                </a:effectLst>
              </a:rPr>
              <a:t>Pattern</a:t>
            </a:r>
          </a:p>
          <a:p>
            <a:r>
              <a:rPr lang="en-US" dirty="0" smtClean="0">
                <a:solidFill>
                  <a:srgbClr val="FFC000"/>
                </a:solidFill>
                <a:effectLst>
                  <a:outerShdw blurRad="38100" dist="38100" dir="2700000" algn="tl">
                    <a:srgbClr val="000000">
                      <a:alpha val="43137"/>
                    </a:srgbClr>
                  </a:outerShdw>
                </a:effectLst>
                <a:latin typeface="Numberpile" panose="050A0504030000020004" pitchFamily="82" charset="0"/>
              </a:rPr>
              <a:t>E </a:t>
            </a:r>
            <a:r>
              <a:rPr lang="en-US" dirty="0" smtClean="0">
                <a:solidFill>
                  <a:srgbClr val="FFC000"/>
                </a:solidFill>
                <a:effectLst>
                  <a:outerShdw blurRad="38100" dist="38100" dir="2700000" algn="tl">
                    <a:srgbClr val="000000">
                      <a:alpha val="43137"/>
                    </a:srgbClr>
                  </a:outerShdw>
                </a:effectLst>
              </a:rPr>
              <a:t>Tone</a:t>
            </a:r>
          </a:p>
          <a:p>
            <a:r>
              <a:rPr lang="en-US" dirty="0" smtClean="0">
                <a:solidFill>
                  <a:srgbClr val="FFC000"/>
                </a:solidFill>
                <a:effectLst>
                  <a:outerShdw blurRad="38100" dist="38100" dir="2700000" algn="tl">
                    <a:srgbClr val="000000">
                      <a:alpha val="43137"/>
                    </a:srgbClr>
                  </a:outerShdw>
                </a:effectLst>
                <a:latin typeface="Numberpile" panose="050A0504030000020004" pitchFamily="82" charset="0"/>
              </a:rPr>
              <a:t>F </a:t>
            </a:r>
            <a:r>
              <a:rPr lang="en-US" dirty="0" smtClean="0">
                <a:solidFill>
                  <a:srgbClr val="FFC000"/>
                </a:solidFill>
                <a:effectLst>
                  <a:outerShdw blurRad="38100" dist="38100" dir="2700000" algn="tl">
                    <a:srgbClr val="000000">
                      <a:alpha val="43137"/>
                    </a:srgbClr>
                  </a:outerShdw>
                </a:effectLst>
              </a:rPr>
              <a:t>Texture</a:t>
            </a:r>
          </a:p>
          <a:p>
            <a:r>
              <a:rPr lang="en-US" dirty="0" smtClean="0">
                <a:solidFill>
                  <a:srgbClr val="FFC000"/>
                </a:solidFill>
                <a:effectLst>
                  <a:outerShdw blurRad="38100" dist="38100" dir="2700000" algn="tl">
                    <a:srgbClr val="000000">
                      <a:alpha val="43137"/>
                    </a:srgbClr>
                  </a:outerShdw>
                </a:effectLst>
                <a:latin typeface="Numberpile" panose="050A0504030000020004" pitchFamily="82" charset="0"/>
              </a:rPr>
              <a:t>G </a:t>
            </a:r>
            <a:r>
              <a:rPr lang="en-US" dirty="0" smtClean="0">
                <a:solidFill>
                  <a:srgbClr val="FFC000"/>
                </a:solidFill>
                <a:effectLst>
                  <a:outerShdw blurRad="38100" dist="38100" dir="2700000" algn="tl">
                    <a:srgbClr val="000000">
                      <a:alpha val="43137"/>
                    </a:srgbClr>
                  </a:outerShdw>
                </a:effectLst>
              </a:rPr>
              <a:t>Shadows</a:t>
            </a:r>
          </a:p>
          <a:p>
            <a:r>
              <a:rPr lang="en-US" dirty="0" smtClean="0">
                <a:solidFill>
                  <a:srgbClr val="FFC000"/>
                </a:solidFill>
                <a:effectLst>
                  <a:outerShdw blurRad="38100" dist="38100" dir="2700000" algn="tl">
                    <a:srgbClr val="000000">
                      <a:alpha val="43137"/>
                    </a:srgbClr>
                  </a:outerShdw>
                </a:effectLst>
                <a:latin typeface="Numberpile" panose="050A0504030000020004" pitchFamily="82" charset="0"/>
              </a:rPr>
              <a:t>H </a:t>
            </a:r>
            <a:r>
              <a:rPr lang="en-US" dirty="0" smtClean="0">
                <a:solidFill>
                  <a:srgbClr val="FFC000"/>
                </a:solidFill>
                <a:effectLst>
                  <a:outerShdw blurRad="38100" dist="38100" dir="2700000" algn="tl">
                    <a:srgbClr val="000000">
                      <a:alpha val="43137"/>
                    </a:srgbClr>
                  </a:outerShdw>
                </a:effectLst>
              </a:rPr>
              <a:t>Site</a:t>
            </a:r>
          </a:p>
          <a:p>
            <a:r>
              <a:rPr lang="en-US" dirty="0" smtClean="0">
                <a:solidFill>
                  <a:srgbClr val="FFC000"/>
                </a:solidFill>
                <a:effectLst>
                  <a:outerShdw blurRad="38100" dist="38100" dir="2700000" algn="tl">
                    <a:srgbClr val="000000">
                      <a:alpha val="43137"/>
                    </a:srgbClr>
                  </a:outerShdw>
                </a:effectLst>
                <a:latin typeface="Numberpile" panose="050A0504030000020004" pitchFamily="82" charset="0"/>
              </a:rPr>
              <a:t>I </a:t>
            </a:r>
            <a:r>
              <a:rPr lang="en-US" dirty="0" smtClean="0">
                <a:solidFill>
                  <a:srgbClr val="FFC000"/>
                </a:solidFill>
                <a:effectLst>
                  <a:outerShdw blurRad="38100" dist="38100" dir="2700000" algn="tl">
                    <a:srgbClr val="000000">
                      <a:alpha val="43137"/>
                    </a:srgbClr>
                  </a:outerShdw>
                </a:effectLst>
              </a:rPr>
              <a:t>Association</a:t>
            </a:r>
          </a:p>
          <a:p>
            <a:r>
              <a:rPr lang="en-US" dirty="0" smtClean="0">
                <a:solidFill>
                  <a:srgbClr val="FFC000"/>
                </a:solidFill>
                <a:effectLst>
                  <a:outerShdw blurRad="38100" dist="38100" dir="2700000" algn="tl">
                    <a:srgbClr val="000000">
                      <a:alpha val="43137"/>
                    </a:srgbClr>
                  </a:outerShdw>
                </a:effectLst>
                <a:latin typeface="Numberpile" panose="050A0504030000020004" pitchFamily="82" charset="0"/>
              </a:rPr>
              <a:t>J </a:t>
            </a:r>
            <a:r>
              <a:rPr lang="en-US" dirty="0" smtClean="0">
                <a:solidFill>
                  <a:srgbClr val="FFC000"/>
                </a:solidFill>
                <a:effectLst>
                  <a:outerShdw blurRad="38100" dist="38100" dir="2700000" algn="tl">
                    <a:srgbClr val="000000">
                      <a:alpha val="43137"/>
                    </a:srgbClr>
                  </a:outerShdw>
                </a:effectLst>
              </a:rPr>
              <a:t>Spatial Resolution</a:t>
            </a:r>
          </a:p>
        </p:txBody>
      </p:sp>
      <p:sp>
        <p:nvSpPr>
          <p:cNvPr id="3" name="TextBox 2"/>
          <p:cNvSpPr txBox="1"/>
          <p:nvPr/>
        </p:nvSpPr>
        <p:spPr>
          <a:xfrm>
            <a:off x="4876800" y="1447800"/>
            <a:ext cx="538930" cy="461665"/>
          </a:xfrm>
          <a:prstGeom prst="rect">
            <a:avLst/>
          </a:prstGeom>
          <a:noFill/>
        </p:spPr>
        <p:txBody>
          <a:bodyPr wrap="none" rtlCol="0">
            <a:spAutoFit/>
          </a:bodyPr>
          <a:lstStyle/>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B</a:t>
            </a:r>
            <a:endParaRPr lang="en-US" dirty="0" smtClean="0">
              <a:solidFill>
                <a:srgbClr val="FFC000"/>
              </a:solidFill>
              <a:effectLst>
                <a:outerShdw blurRad="38100" dist="38100" dir="2700000" algn="tl">
                  <a:srgbClr val="000000">
                    <a:alpha val="43137"/>
                  </a:srgbClr>
                </a:outerShdw>
              </a:effectLst>
            </a:endParaRPr>
          </a:p>
        </p:txBody>
      </p:sp>
      <p:sp>
        <p:nvSpPr>
          <p:cNvPr id="4" name="Rectangle 3"/>
          <p:cNvSpPr/>
          <p:nvPr/>
        </p:nvSpPr>
        <p:spPr>
          <a:xfrm>
            <a:off x="627262" y="3071392"/>
            <a:ext cx="538930" cy="461665"/>
          </a:xfrm>
          <a:prstGeom prst="rect">
            <a:avLst/>
          </a:prstGeom>
        </p:spPr>
        <p:txBody>
          <a:bodyPr wrap="none">
            <a:spAutoFit/>
          </a:bodyPr>
          <a:lstStyle/>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C</a:t>
            </a:r>
            <a:endParaRPr lang="en-US" dirty="0"/>
          </a:p>
        </p:txBody>
      </p:sp>
      <p:sp>
        <p:nvSpPr>
          <p:cNvPr id="5" name="TextBox 4"/>
          <p:cNvSpPr txBox="1"/>
          <p:nvPr/>
        </p:nvSpPr>
        <p:spPr>
          <a:xfrm>
            <a:off x="2362200" y="4800600"/>
            <a:ext cx="538930" cy="461665"/>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latin typeface="Numberpile" panose="050A0504030000020004" pitchFamily="82" charset="0"/>
              </a:rPr>
              <a:t>D</a:t>
            </a:r>
          </a:p>
        </p:txBody>
      </p:sp>
      <p:sp>
        <p:nvSpPr>
          <p:cNvPr id="7" name="Rectangle 6"/>
          <p:cNvSpPr/>
          <p:nvPr/>
        </p:nvSpPr>
        <p:spPr>
          <a:xfrm>
            <a:off x="3622355" y="4737659"/>
            <a:ext cx="538930" cy="461665"/>
          </a:xfrm>
          <a:prstGeom prst="rect">
            <a:avLst/>
          </a:prstGeom>
        </p:spPr>
        <p:txBody>
          <a:bodyPr wrap="none">
            <a:spAutoFit/>
          </a:bodyPr>
          <a:lstStyle/>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E</a:t>
            </a:r>
            <a:endParaRPr lang="en-US" dirty="0"/>
          </a:p>
        </p:txBody>
      </p:sp>
      <p:cxnSp>
        <p:nvCxnSpPr>
          <p:cNvPr id="11" name="Straight Arrow Connector 10"/>
          <p:cNvCxnSpPr/>
          <p:nvPr/>
        </p:nvCxnSpPr>
        <p:spPr>
          <a:xfrm>
            <a:off x="3939746" y="4949081"/>
            <a:ext cx="1013254" cy="61351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276600" y="4724400"/>
            <a:ext cx="457200" cy="2146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147543" y="3436747"/>
            <a:ext cx="538930" cy="461665"/>
          </a:xfrm>
          <a:prstGeom prst="rect">
            <a:avLst/>
          </a:prstGeom>
        </p:spPr>
        <p:txBody>
          <a:bodyPr wrap="none">
            <a:spAutoFit/>
          </a:bodyPr>
          <a:lstStyle/>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F</a:t>
            </a:r>
            <a:endParaRPr lang="en-US" dirty="0"/>
          </a:p>
        </p:txBody>
      </p:sp>
      <p:cxnSp>
        <p:nvCxnSpPr>
          <p:cNvPr id="17" name="Straight Arrow Connector 16"/>
          <p:cNvCxnSpPr/>
          <p:nvPr/>
        </p:nvCxnSpPr>
        <p:spPr>
          <a:xfrm flipV="1">
            <a:off x="2559469" y="2874742"/>
            <a:ext cx="429102" cy="6579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583985" y="3667580"/>
            <a:ext cx="278421"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990600" y="3733800"/>
            <a:ext cx="1295400" cy="76200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71506" y="1586299"/>
            <a:ext cx="466794" cy="646331"/>
          </a:xfrm>
          <a:prstGeom prst="rect">
            <a:avLst/>
          </a:prstGeom>
          <a:noFill/>
        </p:spPr>
        <p:txBody>
          <a:bodyPr wrap="none" rtlCol="0">
            <a:spAutoFit/>
          </a:bodyPr>
          <a:lstStyle/>
          <a:p>
            <a:r>
              <a:rPr lang="en-US" sz="3600" b="1" dirty="0" smtClean="0">
                <a:solidFill>
                  <a:srgbClr val="FFC000"/>
                </a:solidFill>
                <a:effectLst>
                  <a:outerShdw blurRad="38100" dist="38100" dir="2700000" algn="tl">
                    <a:srgbClr val="000000">
                      <a:alpha val="43137"/>
                    </a:srgbClr>
                  </a:outerShdw>
                </a:effectLst>
              </a:rPr>
              <a:t>?</a:t>
            </a:r>
          </a:p>
        </p:txBody>
      </p:sp>
      <p:cxnSp>
        <p:nvCxnSpPr>
          <p:cNvPr id="24" name="Straight Arrow Connector 23"/>
          <p:cNvCxnSpPr/>
          <p:nvPr/>
        </p:nvCxnSpPr>
        <p:spPr>
          <a:xfrm>
            <a:off x="1524000" y="1981200"/>
            <a:ext cx="0" cy="38100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2" idx="1"/>
          </p:cNvCxnSpPr>
          <p:nvPr/>
        </p:nvCxnSpPr>
        <p:spPr>
          <a:xfrm flipH="1" flipV="1">
            <a:off x="685800" y="1752600"/>
            <a:ext cx="485706" cy="156865"/>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84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bookshop.blackwell.co.uk/assets/images2011/BMO/Product%20Pages/B%20-%20Aerial/BLUESKY%20125cm%20Aerial%20Imagery%20(1%20June%2020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50628"/>
            <a:ext cx="5556905" cy="55569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91200" y="1793574"/>
            <a:ext cx="3276600" cy="4031873"/>
          </a:xfrm>
          <a:prstGeom prst="rect">
            <a:avLst/>
          </a:prstGeom>
        </p:spPr>
        <p:txBody>
          <a:bodyPr wrap="square">
            <a:spAutoFit/>
          </a:bodyPr>
          <a:lstStyle/>
          <a:p>
            <a:pPr marL="274320" indent="-457200"/>
            <a:r>
              <a:rPr lang="en-US" sz="2000" dirty="0">
                <a:solidFill>
                  <a:srgbClr val="FFC000"/>
                </a:solidFill>
                <a:effectLst>
                  <a:outerShdw blurRad="38100" dist="38100" dir="2700000" algn="tl">
                    <a:srgbClr val="000000">
                      <a:alpha val="43137"/>
                    </a:srgbClr>
                  </a:outerShdw>
                </a:effectLst>
              </a:rPr>
              <a:t>Apply these characteristics to this image:</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B </a:t>
            </a:r>
            <a:r>
              <a:rPr lang="en-US" dirty="0">
                <a:solidFill>
                  <a:srgbClr val="FFC000"/>
                </a:solidFill>
                <a:effectLst>
                  <a:outerShdw blurRad="38100" dist="38100" dir="2700000" algn="tl">
                    <a:srgbClr val="000000">
                      <a:alpha val="43137"/>
                    </a:srgbClr>
                  </a:outerShdw>
                </a:effectLst>
              </a:rPr>
              <a:t>Shape</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C </a:t>
            </a:r>
            <a:r>
              <a:rPr lang="en-US" dirty="0">
                <a:solidFill>
                  <a:srgbClr val="FFC000"/>
                </a:solidFill>
                <a:effectLst>
                  <a:outerShdw blurRad="38100" dist="38100" dir="2700000" algn="tl">
                    <a:srgbClr val="000000">
                      <a:alpha val="43137"/>
                    </a:srgbClr>
                  </a:outerShdw>
                </a:effectLst>
              </a:rPr>
              <a:t>Size</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D </a:t>
            </a:r>
            <a:r>
              <a:rPr lang="en-US" dirty="0">
                <a:solidFill>
                  <a:srgbClr val="FFC000"/>
                </a:solidFill>
                <a:effectLst>
                  <a:outerShdw blurRad="38100" dist="38100" dir="2700000" algn="tl">
                    <a:srgbClr val="000000">
                      <a:alpha val="43137"/>
                    </a:srgbClr>
                  </a:outerShdw>
                </a:effectLst>
              </a:rPr>
              <a:t>Pattern</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E </a:t>
            </a:r>
            <a:r>
              <a:rPr lang="en-US" dirty="0">
                <a:solidFill>
                  <a:srgbClr val="FFC000"/>
                </a:solidFill>
                <a:effectLst>
                  <a:outerShdw blurRad="38100" dist="38100" dir="2700000" algn="tl">
                    <a:srgbClr val="000000">
                      <a:alpha val="43137"/>
                    </a:srgbClr>
                  </a:outerShdw>
                </a:effectLst>
              </a:rPr>
              <a:t>Tone</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F </a:t>
            </a:r>
            <a:r>
              <a:rPr lang="en-US" dirty="0">
                <a:solidFill>
                  <a:srgbClr val="FFC000"/>
                </a:solidFill>
                <a:effectLst>
                  <a:outerShdw blurRad="38100" dist="38100" dir="2700000" algn="tl">
                    <a:srgbClr val="000000">
                      <a:alpha val="43137"/>
                    </a:srgbClr>
                  </a:outerShdw>
                </a:effectLst>
              </a:rPr>
              <a:t>Texture</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G </a:t>
            </a:r>
            <a:r>
              <a:rPr lang="en-US" dirty="0">
                <a:solidFill>
                  <a:srgbClr val="FFC000"/>
                </a:solidFill>
                <a:effectLst>
                  <a:outerShdw blurRad="38100" dist="38100" dir="2700000" algn="tl">
                    <a:srgbClr val="000000">
                      <a:alpha val="43137"/>
                    </a:srgbClr>
                  </a:outerShdw>
                </a:effectLst>
              </a:rPr>
              <a:t>Shadows</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H </a:t>
            </a:r>
            <a:r>
              <a:rPr lang="en-US" dirty="0" smtClean="0">
                <a:solidFill>
                  <a:srgbClr val="FFC000"/>
                </a:solidFill>
                <a:effectLst>
                  <a:outerShdw blurRad="38100" dist="38100" dir="2700000" algn="tl">
                    <a:srgbClr val="000000">
                      <a:alpha val="43137"/>
                    </a:srgbClr>
                  </a:outerShdw>
                </a:effectLst>
              </a:rPr>
              <a:t>Site</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I </a:t>
            </a:r>
            <a:r>
              <a:rPr lang="en-US" dirty="0">
                <a:solidFill>
                  <a:srgbClr val="FFC000"/>
                </a:solidFill>
                <a:effectLst>
                  <a:outerShdw blurRad="38100" dist="38100" dir="2700000" algn="tl">
                    <a:srgbClr val="000000">
                      <a:alpha val="43137"/>
                    </a:srgbClr>
                  </a:outerShdw>
                </a:effectLst>
              </a:rPr>
              <a:t>Association</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J </a:t>
            </a:r>
            <a:r>
              <a:rPr lang="en-US" dirty="0">
                <a:solidFill>
                  <a:srgbClr val="FFC000"/>
                </a:solidFill>
                <a:effectLst>
                  <a:outerShdw blurRad="38100" dist="38100" dir="2700000" algn="tl">
                    <a:srgbClr val="000000">
                      <a:alpha val="43137"/>
                    </a:srgbClr>
                  </a:outerShdw>
                </a:effectLst>
              </a:rPr>
              <a:t>Spatial </a:t>
            </a:r>
            <a:r>
              <a:rPr lang="en-US" dirty="0" smtClean="0">
                <a:solidFill>
                  <a:srgbClr val="FFC000"/>
                </a:solidFill>
                <a:effectLst>
                  <a:outerShdw blurRad="38100" dist="38100" dir="2700000" algn="tl">
                    <a:srgbClr val="000000">
                      <a:alpha val="43137"/>
                    </a:srgbClr>
                  </a:outerShdw>
                </a:effectLst>
              </a:rPr>
              <a:t>Resolution</a:t>
            </a:r>
            <a:endParaRPr lang="en-US" dirty="0">
              <a:solidFill>
                <a:srgbClr val="FFC000"/>
              </a:solidFill>
              <a:effectLst>
                <a:outerShdw blurRad="38100" dist="38100" dir="2700000" algn="tl">
                  <a:srgbClr val="000000">
                    <a:alpha val="43137"/>
                  </a:srgbClr>
                </a:outerShdw>
              </a:effectLst>
            </a:endParaRPr>
          </a:p>
        </p:txBody>
      </p:sp>
      <p:sp>
        <p:nvSpPr>
          <p:cNvPr id="10" name="TextBox 9"/>
          <p:cNvSpPr txBox="1"/>
          <p:nvPr/>
        </p:nvSpPr>
        <p:spPr>
          <a:xfrm>
            <a:off x="4876800" y="1447800"/>
            <a:ext cx="538930" cy="461665"/>
          </a:xfrm>
          <a:prstGeom prst="rect">
            <a:avLst/>
          </a:prstGeom>
          <a:noFill/>
        </p:spPr>
        <p:txBody>
          <a:bodyPr wrap="none" rtlCol="0">
            <a:spAutoFit/>
          </a:bodyPr>
          <a:lstStyle/>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B</a:t>
            </a:r>
            <a:endParaRPr lang="en-US" dirty="0" smtClean="0">
              <a:solidFill>
                <a:srgbClr val="FFC000"/>
              </a:solidFill>
              <a:effectLst>
                <a:outerShdw blurRad="38100" dist="38100" dir="2700000" algn="tl">
                  <a:srgbClr val="000000">
                    <a:alpha val="43137"/>
                  </a:srgbClr>
                </a:outerShdw>
              </a:effectLst>
            </a:endParaRPr>
          </a:p>
        </p:txBody>
      </p:sp>
      <p:sp>
        <p:nvSpPr>
          <p:cNvPr id="11" name="Rectangle 10"/>
          <p:cNvSpPr/>
          <p:nvPr/>
        </p:nvSpPr>
        <p:spPr>
          <a:xfrm>
            <a:off x="1588975" y="4763494"/>
            <a:ext cx="538930" cy="461665"/>
          </a:xfrm>
          <a:prstGeom prst="rect">
            <a:avLst/>
          </a:prstGeom>
        </p:spPr>
        <p:txBody>
          <a:bodyPr wrap="none">
            <a:spAutoFit/>
          </a:bodyPr>
          <a:lstStyle/>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C</a:t>
            </a:r>
            <a:endParaRPr lang="en-US" dirty="0"/>
          </a:p>
        </p:txBody>
      </p:sp>
      <p:sp>
        <p:nvSpPr>
          <p:cNvPr id="12" name="TextBox 11"/>
          <p:cNvSpPr txBox="1"/>
          <p:nvPr/>
        </p:nvSpPr>
        <p:spPr>
          <a:xfrm>
            <a:off x="2362200" y="4800600"/>
            <a:ext cx="538930" cy="461665"/>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latin typeface="Numberpile" panose="050A0504030000020004" pitchFamily="82" charset="0"/>
              </a:rPr>
              <a:t>D</a:t>
            </a:r>
          </a:p>
        </p:txBody>
      </p:sp>
      <p:sp>
        <p:nvSpPr>
          <p:cNvPr id="13" name="Rectangle 12"/>
          <p:cNvSpPr/>
          <p:nvPr/>
        </p:nvSpPr>
        <p:spPr>
          <a:xfrm>
            <a:off x="2092735" y="1233532"/>
            <a:ext cx="538930" cy="461665"/>
          </a:xfrm>
          <a:prstGeom prst="rect">
            <a:avLst/>
          </a:prstGeom>
        </p:spPr>
        <p:txBody>
          <a:bodyPr wrap="none">
            <a:spAutoFit/>
          </a:bodyPr>
          <a:lstStyle/>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E</a:t>
            </a:r>
            <a:endParaRPr lang="en-US" dirty="0"/>
          </a:p>
        </p:txBody>
      </p:sp>
      <p:sp>
        <p:nvSpPr>
          <p:cNvPr id="14" name="Rectangle 13"/>
          <p:cNvSpPr/>
          <p:nvPr/>
        </p:nvSpPr>
        <p:spPr>
          <a:xfrm>
            <a:off x="2787066" y="1559310"/>
            <a:ext cx="538930" cy="461665"/>
          </a:xfrm>
          <a:prstGeom prst="rect">
            <a:avLst/>
          </a:prstGeom>
        </p:spPr>
        <p:txBody>
          <a:bodyPr wrap="none">
            <a:spAutoFit/>
          </a:bodyPr>
          <a:lstStyle/>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F</a:t>
            </a:r>
            <a:endParaRPr lang="en-US" dirty="0"/>
          </a:p>
        </p:txBody>
      </p:sp>
      <p:sp>
        <p:nvSpPr>
          <p:cNvPr id="4" name="Rectangle 3"/>
          <p:cNvSpPr/>
          <p:nvPr/>
        </p:nvSpPr>
        <p:spPr>
          <a:xfrm>
            <a:off x="4267200" y="4267200"/>
            <a:ext cx="538930" cy="461665"/>
          </a:xfrm>
          <a:prstGeom prst="rect">
            <a:avLst/>
          </a:prstGeom>
        </p:spPr>
        <p:txBody>
          <a:bodyPr wrap="none">
            <a:spAutoFit/>
          </a:bodyPr>
          <a:lstStyle/>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G</a:t>
            </a:r>
            <a:endParaRPr lang="en-US" dirty="0"/>
          </a:p>
        </p:txBody>
      </p:sp>
    </p:spTree>
    <p:extLst>
      <p:ext uri="{BB962C8B-B14F-4D97-AF65-F5344CB8AC3E}">
        <p14:creationId xmlns:p14="http://schemas.microsoft.com/office/powerpoint/2010/main" val="4283064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70713" y="1539332"/>
            <a:ext cx="3276600" cy="4031873"/>
          </a:xfrm>
          <a:prstGeom prst="rect">
            <a:avLst/>
          </a:prstGeom>
        </p:spPr>
        <p:txBody>
          <a:bodyPr wrap="square">
            <a:spAutoFit/>
          </a:bodyPr>
          <a:lstStyle/>
          <a:p>
            <a:pPr marL="274320" indent="-457200"/>
            <a:r>
              <a:rPr lang="en-US" sz="2000" dirty="0">
                <a:solidFill>
                  <a:srgbClr val="FFC000"/>
                </a:solidFill>
                <a:effectLst>
                  <a:outerShdw blurRad="38100" dist="38100" dir="2700000" algn="tl">
                    <a:srgbClr val="000000">
                      <a:alpha val="43137"/>
                    </a:srgbClr>
                  </a:outerShdw>
                </a:effectLst>
              </a:rPr>
              <a:t>Apply these characteristics to this image:</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B </a:t>
            </a:r>
            <a:r>
              <a:rPr lang="en-US" dirty="0">
                <a:solidFill>
                  <a:srgbClr val="FFC000"/>
                </a:solidFill>
                <a:effectLst>
                  <a:outerShdw blurRad="38100" dist="38100" dir="2700000" algn="tl">
                    <a:srgbClr val="000000">
                      <a:alpha val="43137"/>
                    </a:srgbClr>
                  </a:outerShdw>
                </a:effectLst>
              </a:rPr>
              <a:t>Shape</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C </a:t>
            </a:r>
            <a:r>
              <a:rPr lang="en-US" dirty="0">
                <a:solidFill>
                  <a:srgbClr val="FFC000"/>
                </a:solidFill>
                <a:effectLst>
                  <a:outerShdw blurRad="38100" dist="38100" dir="2700000" algn="tl">
                    <a:srgbClr val="000000">
                      <a:alpha val="43137"/>
                    </a:srgbClr>
                  </a:outerShdw>
                </a:effectLst>
              </a:rPr>
              <a:t>Size</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D </a:t>
            </a:r>
            <a:r>
              <a:rPr lang="en-US" dirty="0">
                <a:solidFill>
                  <a:srgbClr val="FFC000"/>
                </a:solidFill>
                <a:effectLst>
                  <a:outerShdw blurRad="38100" dist="38100" dir="2700000" algn="tl">
                    <a:srgbClr val="000000">
                      <a:alpha val="43137"/>
                    </a:srgbClr>
                  </a:outerShdw>
                </a:effectLst>
              </a:rPr>
              <a:t>Pattern</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E </a:t>
            </a:r>
            <a:r>
              <a:rPr lang="en-US" dirty="0">
                <a:solidFill>
                  <a:srgbClr val="FFC000"/>
                </a:solidFill>
                <a:effectLst>
                  <a:outerShdw blurRad="38100" dist="38100" dir="2700000" algn="tl">
                    <a:srgbClr val="000000">
                      <a:alpha val="43137"/>
                    </a:srgbClr>
                  </a:outerShdw>
                </a:effectLst>
              </a:rPr>
              <a:t>Tone</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F </a:t>
            </a:r>
            <a:r>
              <a:rPr lang="en-US" dirty="0">
                <a:solidFill>
                  <a:srgbClr val="FFC000"/>
                </a:solidFill>
                <a:effectLst>
                  <a:outerShdw blurRad="38100" dist="38100" dir="2700000" algn="tl">
                    <a:srgbClr val="000000">
                      <a:alpha val="43137"/>
                    </a:srgbClr>
                  </a:outerShdw>
                </a:effectLst>
              </a:rPr>
              <a:t>Texture</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G </a:t>
            </a:r>
            <a:r>
              <a:rPr lang="en-US" dirty="0">
                <a:solidFill>
                  <a:srgbClr val="FFC000"/>
                </a:solidFill>
                <a:effectLst>
                  <a:outerShdw blurRad="38100" dist="38100" dir="2700000" algn="tl">
                    <a:srgbClr val="000000">
                      <a:alpha val="43137"/>
                    </a:srgbClr>
                  </a:outerShdw>
                </a:effectLst>
              </a:rPr>
              <a:t>Shadows</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H </a:t>
            </a:r>
            <a:r>
              <a:rPr lang="en-US" dirty="0" smtClean="0">
                <a:solidFill>
                  <a:srgbClr val="FFC000"/>
                </a:solidFill>
                <a:effectLst>
                  <a:outerShdw blurRad="38100" dist="38100" dir="2700000" algn="tl">
                    <a:srgbClr val="000000">
                      <a:alpha val="43137"/>
                    </a:srgbClr>
                  </a:outerShdw>
                </a:effectLst>
              </a:rPr>
              <a:t>Site</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I </a:t>
            </a:r>
            <a:r>
              <a:rPr lang="en-US" dirty="0">
                <a:solidFill>
                  <a:srgbClr val="FFC000"/>
                </a:solidFill>
                <a:effectLst>
                  <a:outerShdw blurRad="38100" dist="38100" dir="2700000" algn="tl">
                    <a:srgbClr val="000000">
                      <a:alpha val="43137"/>
                    </a:srgbClr>
                  </a:outerShdw>
                </a:effectLst>
              </a:rPr>
              <a:t>Association</a:t>
            </a:r>
          </a:p>
          <a:p>
            <a:r>
              <a:rPr lang="en-US" dirty="0">
                <a:solidFill>
                  <a:srgbClr val="FFC000"/>
                </a:solidFill>
                <a:effectLst>
                  <a:outerShdw blurRad="38100" dist="38100" dir="2700000" algn="tl">
                    <a:srgbClr val="000000">
                      <a:alpha val="43137"/>
                    </a:srgbClr>
                  </a:outerShdw>
                </a:effectLst>
                <a:latin typeface="Numberpile" panose="050A0504030000020004" pitchFamily="82" charset="0"/>
              </a:rPr>
              <a:t>J </a:t>
            </a:r>
            <a:r>
              <a:rPr lang="en-US" dirty="0">
                <a:solidFill>
                  <a:srgbClr val="FFC000"/>
                </a:solidFill>
                <a:effectLst>
                  <a:outerShdw blurRad="38100" dist="38100" dir="2700000" algn="tl">
                    <a:srgbClr val="000000">
                      <a:alpha val="43137"/>
                    </a:srgbClr>
                  </a:outerShdw>
                </a:effectLst>
              </a:rPr>
              <a:t>Spatial </a:t>
            </a:r>
            <a:r>
              <a:rPr lang="en-US" dirty="0" smtClean="0">
                <a:solidFill>
                  <a:srgbClr val="FFC000"/>
                </a:solidFill>
                <a:effectLst>
                  <a:outerShdw blurRad="38100" dist="38100" dir="2700000" algn="tl">
                    <a:srgbClr val="000000">
                      <a:alpha val="43137"/>
                    </a:srgbClr>
                  </a:outerShdw>
                </a:effectLst>
              </a:rPr>
              <a:t>Resolution</a:t>
            </a:r>
            <a:endParaRPr lang="en-US" dirty="0">
              <a:solidFill>
                <a:srgbClr val="FFC00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0" y="1371598"/>
            <a:ext cx="5804488" cy="4367339"/>
          </a:xfrm>
          <a:prstGeom prst="rect">
            <a:avLst/>
          </a:prstGeom>
        </p:spPr>
      </p:pic>
      <p:sp>
        <p:nvSpPr>
          <p:cNvPr id="14" name="Rectangle 13"/>
          <p:cNvSpPr/>
          <p:nvPr/>
        </p:nvSpPr>
        <p:spPr>
          <a:xfrm>
            <a:off x="4419600" y="3733800"/>
            <a:ext cx="710451" cy="461665"/>
          </a:xfrm>
          <a:prstGeom prst="rect">
            <a:avLst/>
          </a:prstGeom>
        </p:spPr>
        <p:txBody>
          <a:bodyPr wrap="none">
            <a:spAutoFit/>
          </a:bodyPr>
          <a:lstStyle/>
          <a:p>
            <a:r>
              <a:rPr lang="en-US" dirty="0" smtClean="0">
                <a:solidFill>
                  <a:srgbClr val="FFC000"/>
                </a:solidFill>
                <a:effectLst>
                  <a:outerShdw blurRad="38100" dist="38100" dir="2700000" algn="tl">
                    <a:srgbClr val="000000">
                      <a:alpha val="43137"/>
                    </a:srgbClr>
                  </a:outerShdw>
                </a:effectLst>
                <a:latin typeface="Numberpile" panose="050A0504030000020004" pitchFamily="82" charset="0"/>
              </a:rPr>
              <a:t>G</a:t>
            </a:r>
            <a:r>
              <a:rPr 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668359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7254" y="520530"/>
            <a:ext cx="2480166" cy="461665"/>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rPr>
              <a:t>Color Perception</a:t>
            </a:r>
          </a:p>
        </p:txBody>
      </p:sp>
      <p:sp>
        <p:nvSpPr>
          <p:cNvPr id="3" name="TextBox 2"/>
          <p:cNvSpPr txBox="1"/>
          <p:nvPr/>
        </p:nvSpPr>
        <p:spPr>
          <a:xfrm>
            <a:off x="1524000" y="6248400"/>
            <a:ext cx="6131358" cy="276999"/>
          </a:xfrm>
          <a:prstGeom prst="rect">
            <a:avLst/>
          </a:prstGeom>
          <a:noFill/>
        </p:spPr>
        <p:txBody>
          <a:bodyPr wrap="none" rtlCol="0">
            <a:spAutoFit/>
          </a:bodyPr>
          <a:lstStyle/>
          <a:p>
            <a:r>
              <a:rPr lang="en-US" sz="1200" dirty="0">
                <a:solidFill>
                  <a:srgbClr val="FFC000"/>
                </a:solidFill>
                <a:effectLst>
                  <a:outerShdw blurRad="38100" dist="38100" dir="2700000" algn="tl">
                    <a:srgbClr val="000000">
                      <a:alpha val="43137"/>
                    </a:srgbClr>
                  </a:outerShdw>
                </a:effectLst>
                <a:hlinkClick r:id="rId2"/>
              </a:rPr>
              <a:t>https://www.linkedin.com/pulse/25-people-have-4th-cone-see-colors-p-prof-diana-derval</a:t>
            </a:r>
            <a:endParaRPr lang="en-US" sz="1200" dirty="0" smtClean="0">
              <a:solidFill>
                <a:srgbClr val="FFC000"/>
              </a:solidFill>
              <a:effectLst>
                <a:outerShdw blurRad="38100" dist="38100" dir="2700000" algn="tl">
                  <a:srgbClr val="000000">
                    <a:alpha val="43137"/>
                  </a:srgbClr>
                </a:outerShdw>
              </a:effectLst>
            </a:endParaRPr>
          </a:p>
        </p:txBody>
      </p:sp>
      <p:pic>
        <p:nvPicPr>
          <p:cNvPr id="1026" name="Picture 2" descr="25% of the people have a 4th cone and see colors as they are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454" y="1295400"/>
            <a:ext cx="6648450" cy="4191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57337" y="5636567"/>
            <a:ext cx="4464684" cy="461665"/>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rPr>
              <a:t>How many colors can you see?</a:t>
            </a:r>
          </a:p>
        </p:txBody>
      </p:sp>
    </p:spTree>
    <p:extLst>
      <p:ext uri="{BB962C8B-B14F-4D97-AF65-F5344CB8AC3E}">
        <p14:creationId xmlns:p14="http://schemas.microsoft.com/office/powerpoint/2010/main" val="1752429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19200"/>
            <a:ext cx="8637104" cy="5016758"/>
          </a:xfrm>
          <a:prstGeom prst="rect">
            <a:avLst/>
          </a:prstGeom>
        </p:spPr>
        <p:txBody>
          <a:bodyPr wrap="square">
            <a:spAutoFit/>
          </a:bodyPr>
          <a:lstStyle/>
          <a:p>
            <a:r>
              <a:rPr lang="en-US" sz="2000" dirty="0">
                <a:solidFill>
                  <a:srgbClr val="FFC000"/>
                </a:solidFill>
                <a:effectLst>
                  <a:outerShdw blurRad="38100" dist="38100" dir="2700000" algn="tl">
                    <a:srgbClr val="000000">
                      <a:alpha val="43137"/>
                    </a:srgbClr>
                  </a:outerShdw>
                </a:effectLst>
                <a:latin typeface="Georgia" panose="02040502050405020303" pitchFamily="18" charset="0"/>
              </a:rPr>
              <a:t>You see less than 20 color nuances: you are a </a:t>
            </a:r>
            <a:r>
              <a:rPr lang="en-US" sz="2000" dirty="0" err="1">
                <a:solidFill>
                  <a:srgbClr val="FFC000"/>
                </a:solidFill>
                <a:effectLst>
                  <a:outerShdw blurRad="38100" dist="38100" dir="2700000" algn="tl">
                    <a:srgbClr val="000000">
                      <a:alpha val="43137"/>
                    </a:srgbClr>
                  </a:outerShdw>
                </a:effectLst>
                <a:latin typeface="Georgia" panose="02040502050405020303" pitchFamily="18" charset="0"/>
              </a:rPr>
              <a:t>dichromats</a:t>
            </a:r>
            <a:r>
              <a:rPr lang="en-US" sz="2000" dirty="0">
                <a:solidFill>
                  <a:srgbClr val="FFC000"/>
                </a:solidFill>
                <a:effectLst>
                  <a:outerShdw blurRad="38100" dist="38100" dir="2700000" algn="tl">
                    <a:srgbClr val="000000">
                      <a:alpha val="43137"/>
                    </a:srgbClr>
                  </a:outerShdw>
                </a:effectLst>
                <a:latin typeface="Georgia" panose="02040502050405020303" pitchFamily="18" charset="0"/>
              </a:rPr>
              <a:t>, like dogs, which means you have 2 types of cones only. You are likely to wear black, beige, and blue. 25% of the population is </a:t>
            </a:r>
            <a:r>
              <a:rPr lang="en-US" sz="2000" dirty="0" err="1">
                <a:solidFill>
                  <a:srgbClr val="FFC000"/>
                </a:solidFill>
                <a:effectLst>
                  <a:outerShdw blurRad="38100" dist="38100" dir="2700000" algn="tl">
                    <a:srgbClr val="000000">
                      <a:alpha val="43137"/>
                    </a:srgbClr>
                  </a:outerShdw>
                </a:effectLst>
                <a:latin typeface="Georgia" panose="02040502050405020303" pitchFamily="18" charset="0"/>
              </a:rPr>
              <a:t>dichromat</a:t>
            </a:r>
            <a:r>
              <a:rPr lang="en-US" sz="2000" dirty="0" smtClean="0">
                <a:solidFill>
                  <a:srgbClr val="FFC000"/>
                </a:solidFill>
                <a:effectLst>
                  <a:outerShdw blurRad="38100" dist="38100" dir="2700000" algn="tl">
                    <a:srgbClr val="000000">
                      <a:alpha val="43137"/>
                    </a:srgbClr>
                  </a:outerShdw>
                </a:effectLst>
                <a:latin typeface="Georgia" panose="02040502050405020303" pitchFamily="18" charset="0"/>
              </a:rPr>
              <a:t>.</a:t>
            </a:r>
          </a:p>
          <a:p>
            <a:endParaRPr lang="en-US" sz="2000" dirty="0">
              <a:solidFill>
                <a:srgbClr val="FFC000"/>
              </a:solidFill>
              <a:effectLst>
                <a:outerShdw blurRad="38100" dist="38100" dir="2700000" algn="tl">
                  <a:srgbClr val="000000">
                    <a:alpha val="43137"/>
                  </a:srgbClr>
                </a:outerShdw>
              </a:effectLst>
              <a:latin typeface="Georgia" panose="02040502050405020303" pitchFamily="18" charset="0"/>
            </a:endParaRPr>
          </a:p>
          <a:p>
            <a:r>
              <a:rPr lang="en-US" sz="2000" dirty="0">
                <a:solidFill>
                  <a:srgbClr val="FFC000"/>
                </a:solidFill>
                <a:effectLst>
                  <a:outerShdw blurRad="38100" dist="38100" dir="2700000" algn="tl">
                    <a:srgbClr val="000000">
                      <a:alpha val="43137"/>
                    </a:srgbClr>
                  </a:outerShdw>
                </a:effectLst>
                <a:latin typeface="Georgia" panose="02040502050405020303" pitchFamily="18" charset="0"/>
              </a:rPr>
              <a:t>You see between 20 and 32 color nuances: you are a </a:t>
            </a:r>
            <a:r>
              <a:rPr lang="en-US" sz="2000" dirty="0" err="1">
                <a:solidFill>
                  <a:srgbClr val="FFC000"/>
                </a:solidFill>
                <a:effectLst>
                  <a:outerShdw blurRad="38100" dist="38100" dir="2700000" algn="tl">
                    <a:srgbClr val="000000">
                      <a:alpha val="43137"/>
                    </a:srgbClr>
                  </a:outerShdw>
                </a:effectLst>
                <a:latin typeface="Georgia" panose="02040502050405020303" pitchFamily="18" charset="0"/>
              </a:rPr>
              <a:t>trichromat</a:t>
            </a:r>
            <a:r>
              <a:rPr lang="en-US" sz="2000" dirty="0">
                <a:solidFill>
                  <a:srgbClr val="FFC000"/>
                </a:solidFill>
                <a:effectLst>
                  <a:outerShdw blurRad="38100" dist="38100" dir="2700000" algn="tl">
                    <a:srgbClr val="000000">
                      <a:alpha val="43137"/>
                    </a:srgbClr>
                  </a:outerShdw>
                </a:effectLst>
                <a:latin typeface="Georgia" panose="02040502050405020303" pitchFamily="18" charset="0"/>
              </a:rPr>
              <a:t>, you have 3 types of cones (in the purple/blue, green and red area). You enjoy different colors as you can appreciate them. 50% of the population is </a:t>
            </a:r>
            <a:r>
              <a:rPr lang="en-US" sz="2000" dirty="0" err="1">
                <a:solidFill>
                  <a:srgbClr val="FFC000"/>
                </a:solidFill>
                <a:effectLst>
                  <a:outerShdw blurRad="38100" dist="38100" dir="2700000" algn="tl">
                    <a:srgbClr val="000000">
                      <a:alpha val="43137"/>
                    </a:srgbClr>
                  </a:outerShdw>
                </a:effectLst>
                <a:latin typeface="Georgia" panose="02040502050405020303" pitchFamily="18" charset="0"/>
              </a:rPr>
              <a:t>trichromat</a:t>
            </a:r>
            <a:r>
              <a:rPr lang="en-US" sz="2000" dirty="0" smtClean="0">
                <a:solidFill>
                  <a:srgbClr val="FFC000"/>
                </a:solidFill>
                <a:effectLst>
                  <a:outerShdw blurRad="38100" dist="38100" dir="2700000" algn="tl">
                    <a:srgbClr val="000000">
                      <a:alpha val="43137"/>
                    </a:srgbClr>
                  </a:outerShdw>
                </a:effectLst>
                <a:latin typeface="Georgia" panose="02040502050405020303" pitchFamily="18" charset="0"/>
              </a:rPr>
              <a:t>.</a:t>
            </a:r>
          </a:p>
          <a:p>
            <a:endParaRPr lang="en-US" sz="2000" dirty="0">
              <a:solidFill>
                <a:srgbClr val="FFC000"/>
              </a:solidFill>
              <a:effectLst>
                <a:outerShdw blurRad="38100" dist="38100" dir="2700000" algn="tl">
                  <a:srgbClr val="000000">
                    <a:alpha val="43137"/>
                  </a:srgbClr>
                </a:outerShdw>
              </a:effectLst>
              <a:latin typeface="Georgia" panose="02040502050405020303" pitchFamily="18" charset="0"/>
            </a:endParaRPr>
          </a:p>
          <a:p>
            <a:r>
              <a:rPr lang="en-US" sz="2000" dirty="0">
                <a:solidFill>
                  <a:srgbClr val="FFC000"/>
                </a:solidFill>
                <a:effectLst>
                  <a:outerShdw blurRad="38100" dist="38100" dir="2700000" algn="tl">
                    <a:srgbClr val="000000">
                      <a:alpha val="43137"/>
                    </a:srgbClr>
                  </a:outerShdw>
                </a:effectLst>
                <a:latin typeface="Georgia" panose="02040502050405020303" pitchFamily="18" charset="0"/>
              </a:rPr>
              <a:t>You see between 33 and 39 colors: you are a </a:t>
            </a:r>
            <a:r>
              <a:rPr lang="en-US" sz="2000" dirty="0" err="1">
                <a:solidFill>
                  <a:srgbClr val="FFC000"/>
                </a:solidFill>
                <a:effectLst>
                  <a:outerShdw blurRad="38100" dist="38100" dir="2700000" algn="tl">
                    <a:srgbClr val="000000">
                      <a:alpha val="43137"/>
                    </a:srgbClr>
                  </a:outerShdw>
                </a:effectLst>
                <a:latin typeface="Georgia" panose="02040502050405020303" pitchFamily="18" charset="0"/>
              </a:rPr>
              <a:t>tetrachromat</a:t>
            </a:r>
            <a:r>
              <a:rPr lang="en-US" sz="2000" dirty="0">
                <a:solidFill>
                  <a:srgbClr val="FFC000"/>
                </a:solidFill>
                <a:effectLst>
                  <a:outerShdw blurRad="38100" dist="38100" dir="2700000" algn="tl">
                    <a:srgbClr val="000000">
                      <a:alpha val="43137"/>
                    </a:srgbClr>
                  </a:outerShdw>
                </a:effectLst>
                <a:latin typeface="Georgia" panose="02040502050405020303" pitchFamily="18" charset="0"/>
              </a:rPr>
              <a:t>, like bees, and have 4 types of cones (in the purple/blue, green, red plus yellow area). You are irritated by yellow, so this color will be nowhere to be found in your wardrobe. 25% of the population is </a:t>
            </a:r>
            <a:r>
              <a:rPr lang="en-US" sz="2000" dirty="0" err="1">
                <a:solidFill>
                  <a:srgbClr val="FFC000"/>
                </a:solidFill>
                <a:effectLst>
                  <a:outerShdw blurRad="38100" dist="38100" dir="2700000" algn="tl">
                    <a:srgbClr val="000000">
                      <a:alpha val="43137"/>
                    </a:srgbClr>
                  </a:outerShdw>
                </a:effectLst>
                <a:latin typeface="Georgia" panose="02040502050405020303" pitchFamily="18" charset="0"/>
              </a:rPr>
              <a:t>tetrachromat</a:t>
            </a:r>
            <a:r>
              <a:rPr lang="en-US" sz="2000" dirty="0" smtClean="0">
                <a:solidFill>
                  <a:srgbClr val="FFC000"/>
                </a:solidFill>
                <a:effectLst>
                  <a:outerShdw blurRad="38100" dist="38100" dir="2700000" algn="tl">
                    <a:srgbClr val="000000">
                      <a:alpha val="43137"/>
                    </a:srgbClr>
                  </a:outerShdw>
                </a:effectLst>
                <a:latin typeface="Georgia" panose="02040502050405020303" pitchFamily="18" charset="0"/>
              </a:rPr>
              <a:t>.</a:t>
            </a:r>
          </a:p>
          <a:p>
            <a:endParaRPr lang="en-US" sz="2000" dirty="0">
              <a:solidFill>
                <a:srgbClr val="FFC000"/>
              </a:solidFill>
              <a:effectLst>
                <a:outerShdw blurRad="38100" dist="38100" dir="2700000" algn="tl">
                  <a:srgbClr val="000000">
                    <a:alpha val="43137"/>
                  </a:srgbClr>
                </a:outerShdw>
              </a:effectLst>
              <a:latin typeface="Georgia" panose="02040502050405020303" pitchFamily="18" charset="0"/>
            </a:endParaRPr>
          </a:p>
          <a:p>
            <a:r>
              <a:rPr lang="en-US" sz="2000" dirty="0">
                <a:solidFill>
                  <a:srgbClr val="FFC000"/>
                </a:solidFill>
                <a:effectLst>
                  <a:outerShdw blurRad="38100" dist="38100" dir="2700000" algn="tl">
                    <a:srgbClr val="000000">
                      <a:alpha val="43137"/>
                    </a:srgbClr>
                  </a:outerShdw>
                </a:effectLst>
                <a:latin typeface="Georgia" panose="02040502050405020303" pitchFamily="18" charset="0"/>
              </a:rPr>
              <a:t>You see more than 39 color nuances: come on, you are making up things! there are only 39 different colors in the test and probably only 35 are properly translated by your computer screen anyway :)</a:t>
            </a:r>
            <a:endParaRPr lang="en-US" sz="2000" b="0" i="0" dirty="0">
              <a:solidFill>
                <a:srgbClr val="FFC000"/>
              </a:solidFill>
              <a:effectLst>
                <a:outerShdw blurRad="38100" dist="38100" dir="2700000" algn="tl">
                  <a:srgbClr val="000000">
                    <a:alpha val="43137"/>
                  </a:srgbClr>
                </a:outerShdw>
              </a:effectLst>
              <a:latin typeface="Georgia" panose="02040502050405020303" pitchFamily="18" charset="0"/>
            </a:endParaRPr>
          </a:p>
        </p:txBody>
      </p:sp>
      <p:sp>
        <p:nvSpPr>
          <p:cNvPr id="3" name="TextBox 2"/>
          <p:cNvSpPr txBox="1"/>
          <p:nvPr/>
        </p:nvSpPr>
        <p:spPr>
          <a:xfrm>
            <a:off x="304800" y="533400"/>
            <a:ext cx="3727302" cy="461665"/>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rPr>
              <a:t>AUTHOR’S interpretation:</a:t>
            </a:r>
            <a:endParaRPr lang="en-US" dirty="0" smtClean="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02168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solidFill>
              <a:srgbClr val="FFC000"/>
            </a:solidFill>
            <a:effectLst>
              <a:outerShdw blurRad="38100" dist="38100" dir="2700000" algn="tl">
                <a:srgbClr val="000000">
                  <a:alpha val="43137"/>
                </a:srgbClr>
              </a:outerShdw>
            </a:effectLst>
          </a:defRPr>
        </a:defPPr>
      </a:lstStyle>
    </a:txDef>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2549</TotalTime>
  <Words>1038</Words>
  <Application>Microsoft Office PowerPoint</Application>
  <PresentationFormat>On-screen Show (4:3)</PresentationFormat>
  <Paragraphs>138</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Century Gothic</vt:lpstr>
      <vt:lpstr>Georgia</vt:lpstr>
      <vt:lpstr>Numberpile</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Inso Corp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Keith Mickunas</dc:creator>
  <cp:lastModifiedBy>Gordon</cp:lastModifiedBy>
  <cp:revision>170</cp:revision>
  <dcterms:created xsi:type="dcterms:W3CDTF">1998-08-10T21:18:54Z</dcterms:created>
  <dcterms:modified xsi:type="dcterms:W3CDTF">2015-09-10T20:00:12Z</dcterms:modified>
</cp:coreProperties>
</file>