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18"/>
  </p:notesMasterIdLst>
  <p:handoutMasterIdLst>
    <p:handoutMasterId r:id="rId19"/>
  </p:handoutMasterIdLst>
  <p:sldIdLst>
    <p:sldId id="288" r:id="rId2"/>
    <p:sldId id="290" r:id="rId3"/>
    <p:sldId id="291" r:id="rId4"/>
    <p:sldId id="292" r:id="rId5"/>
    <p:sldId id="294" r:id="rId6"/>
    <p:sldId id="295" r:id="rId7"/>
    <p:sldId id="293" r:id="rId8"/>
    <p:sldId id="289" r:id="rId9"/>
    <p:sldId id="296" r:id="rId10"/>
    <p:sldId id="297" r:id="rId11"/>
    <p:sldId id="298" r:id="rId12"/>
    <p:sldId id="299" r:id="rId13"/>
    <p:sldId id="300" r:id="rId14"/>
    <p:sldId id="301" r:id="rId15"/>
    <p:sldId id="302" r:id="rId16"/>
    <p:sldId id="303"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6" autoAdjust="0"/>
  </p:normalViewPr>
  <p:slideViewPr>
    <p:cSldViewPr>
      <p:cViewPr varScale="1">
        <p:scale>
          <a:sx n="118" d="100"/>
          <a:sy n="118" d="100"/>
        </p:scale>
        <p:origin x="336"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lt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lt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lt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1C162F7-07F2-4DD9-9EDA-ED1D44CACFDC}" type="slidenum">
              <a:rPr lang="en-US" altLang="en-US"/>
              <a:pPr/>
              <a:t>‹#›</a:t>
            </a:fld>
            <a:endParaRPr lang="en-US" altLang="en-US"/>
          </a:p>
        </p:txBody>
      </p:sp>
    </p:spTree>
    <p:extLst>
      <p:ext uri="{BB962C8B-B14F-4D97-AF65-F5344CB8AC3E}">
        <p14:creationId xmlns:p14="http://schemas.microsoft.com/office/powerpoint/2010/main" val="2946187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167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14300" indent="342900" algn="l" rtl="0" eaLnBrk="0" fontAlgn="base" hangingPunct="0">
      <a:spcBef>
        <a:spcPct val="30000"/>
      </a:spcBef>
      <a:spcAft>
        <a:spcPct val="0"/>
      </a:spcAft>
      <a:defRPr sz="1200" kern="1200">
        <a:solidFill>
          <a:schemeClr val="tx1"/>
        </a:solidFill>
        <a:latin typeface="Arial" charset="0"/>
        <a:ea typeface="+mn-ea"/>
        <a:cs typeface="+mn-cs"/>
      </a:defRPr>
    </a:lvl2pPr>
    <a:lvl3pPr marL="228600" indent="685800" algn="l" rtl="0" eaLnBrk="0" fontAlgn="base" hangingPunct="0">
      <a:spcBef>
        <a:spcPct val="30000"/>
      </a:spcBef>
      <a:spcAft>
        <a:spcPct val="0"/>
      </a:spcAft>
      <a:defRPr sz="1200" kern="1200">
        <a:solidFill>
          <a:schemeClr val="tx1"/>
        </a:solidFill>
        <a:latin typeface="Arial" charset="0"/>
        <a:ea typeface="+mn-ea"/>
        <a:cs typeface="+mn-cs"/>
      </a:defRPr>
    </a:lvl3pPr>
    <a:lvl4pPr marL="342900" indent="1028700" algn="l" rtl="0" eaLnBrk="0" fontAlgn="base" hangingPunct="0">
      <a:spcBef>
        <a:spcPct val="30000"/>
      </a:spcBef>
      <a:spcAft>
        <a:spcPct val="0"/>
      </a:spcAft>
      <a:defRPr sz="1200" kern="1200">
        <a:solidFill>
          <a:schemeClr val="tx1"/>
        </a:solidFill>
        <a:latin typeface="Arial" charset="0"/>
        <a:ea typeface="+mn-ea"/>
        <a:cs typeface="+mn-cs"/>
      </a:defRPr>
    </a:lvl4pPr>
    <a:lvl5pPr marL="457200" indent="1371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BD7A3DCA-B633-4A9B-9303-357502896D9A}"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8563BFEA-16CA-4BD8-83B0-BB2C4C49226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8BB477BC-3EDD-4070-A8E0-366DA88C1F7D}"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890C2029-1992-4CEE-B71E-E039F9AB2EF2}" type="slidenum">
              <a:rPr lang="en-US" altLang="en-US"/>
              <a:pPr/>
              <a:t>‹#›</a:t>
            </a:fld>
            <a:endParaRPr lang="en-US"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077F871A-9552-416B-AF3C-89FD9F2B9B69}"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C88AAB63-8748-4C4B-A09B-0F8966E5ED43}" type="slidenum">
              <a:rPr lang="en-US" altLang="en-US"/>
              <a:pPr/>
              <a:t>‹#›</a:t>
            </a:fld>
            <a:endParaRPr lang="en-US"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fld id="{D005E9DC-3D74-45F8-8CD0-D96231DD4CD3}" type="slidenum">
              <a:rPr lang="en-US" altLang="en-US"/>
              <a:pPr/>
              <a:t>‹#›</a:t>
            </a:fld>
            <a:endParaRPr lang="en-US" altLang="en-US"/>
          </a:p>
        </p:txBody>
      </p:sp>
      <p:sp>
        <p:nvSpPr>
          <p:cNvPr id="9" name="Slide Number Placeholder 5"/>
          <p:cNvSpPr>
            <a:spLocks noGrp="1"/>
          </p:cNvSpPr>
          <p:nvPr>
            <p:ph type="sldNum" sz="quarter" idx="17"/>
          </p:nvPr>
        </p:nvSpPr>
        <p:spPr/>
        <p:txBody>
          <a:bodyPr/>
          <a:lstStyle>
            <a:lvl1pPr>
              <a:defRPr/>
            </a:lvl1pPr>
          </a:lstStyle>
          <a:p>
            <a:fld id="{344C9A12-7181-4DFB-A557-B0DBE35B8DBD}" type="slidenum">
              <a:rPr lang="en-US" altLang="en-US"/>
              <a:pPr/>
              <a:t>‹#›</a:t>
            </a:fld>
            <a:endParaRPr lang="en-US"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36E18012-87C7-42D4-8B3C-AFA91828C812}"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ED0B5DA6-68D9-4BD4-B9FB-BEA89BF80B0A}" type="slidenum">
              <a:rPr lang="en-US" altLang="en-US"/>
              <a:pPr/>
              <a:t>‹#›</a:t>
            </a:fld>
            <a:endParaRPr lang="en-US" alt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endParaRPr lang="en-US" altLang="en-US"/>
          </a:p>
        </p:txBody>
      </p:sp>
      <p:sp>
        <p:nvSpPr>
          <p:cNvPr id="12" name="Footer Placeholder 4"/>
          <p:cNvSpPr>
            <a:spLocks noGrp="1"/>
          </p:cNvSpPr>
          <p:nvPr>
            <p:ph type="ftr" sz="quarter" idx="19"/>
          </p:nvPr>
        </p:nvSpPr>
        <p:spPr/>
        <p:txBody>
          <a:bodyPr/>
          <a:lstStyle>
            <a:lvl1pPr>
              <a:defRPr/>
            </a:lvl1pPr>
          </a:lstStyle>
          <a:p>
            <a:fld id="{677B4F20-91D8-40C8-B315-DA6D9D973A1C}" type="slidenum">
              <a:rPr lang="en-US" altLang="en-US"/>
              <a:pPr/>
              <a:t>‹#›</a:t>
            </a:fld>
            <a:endParaRPr lang="en-US" altLang="en-US"/>
          </a:p>
        </p:txBody>
      </p:sp>
      <p:sp>
        <p:nvSpPr>
          <p:cNvPr id="13" name="Slide Number Placeholder 5"/>
          <p:cNvSpPr>
            <a:spLocks noGrp="1"/>
          </p:cNvSpPr>
          <p:nvPr>
            <p:ph type="sldNum" sz="quarter" idx="20"/>
          </p:nvPr>
        </p:nvSpPr>
        <p:spPr/>
        <p:txBody>
          <a:bodyPr/>
          <a:lstStyle>
            <a:lvl1pPr>
              <a:defRPr/>
            </a:lvl1pPr>
          </a:lstStyle>
          <a:p>
            <a:fld id="{F31F9B94-9FC7-4541-A9CF-7212E6E23D65}" type="slidenum">
              <a:rPr lang="en-US" altLang="en-US"/>
              <a:pPr/>
              <a:t>‹#›</a:t>
            </a:fld>
            <a:endParaRPr lang="en-US"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endParaRPr lang="en-US" altLang="en-US"/>
          </a:p>
        </p:txBody>
      </p:sp>
      <p:sp>
        <p:nvSpPr>
          <p:cNvPr id="16" name="Footer Placeholder 4"/>
          <p:cNvSpPr>
            <a:spLocks noGrp="1"/>
          </p:cNvSpPr>
          <p:nvPr>
            <p:ph type="ftr" sz="quarter" idx="24"/>
          </p:nvPr>
        </p:nvSpPr>
        <p:spPr/>
        <p:txBody>
          <a:bodyPr/>
          <a:lstStyle>
            <a:lvl1pPr>
              <a:defRPr/>
            </a:lvl1pPr>
          </a:lstStyle>
          <a:p>
            <a:fld id="{9A535C79-730D-4727-A934-42F52F963451}" type="slidenum">
              <a:rPr lang="en-US" altLang="en-US"/>
              <a:pPr/>
              <a:t>‹#›</a:t>
            </a:fld>
            <a:endParaRPr lang="en-US" altLang="en-US"/>
          </a:p>
        </p:txBody>
      </p:sp>
      <p:sp>
        <p:nvSpPr>
          <p:cNvPr id="17" name="Slide Number Placeholder 5"/>
          <p:cNvSpPr>
            <a:spLocks noGrp="1"/>
          </p:cNvSpPr>
          <p:nvPr>
            <p:ph type="sldNum" sz="quarter" idx="25"/>
          </p:nvPr>
        </p:nvSpPr>
        <p:spPr/>
        <p:txBody>
          <a:bodyPr/>
          <a:lstStyle>
            <a:lvl1pPr>
              <a:defRPr/>
            </a:lvl1pPr>
          </a:lstStyle>
          <a:p>
            <a:fld id="{115B5555-3785-47F3-9E67-69A01F954026}" type="slidenum">
              <a:rPr lang="en-US" altLang="en-US"/>
              <a:pPr/>
              <a:t>‹#›</a:t>
            </a:fld>
            <a:endParaRPr lang="en-US"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AE7E39B7-F865-4AA7-B850-283AE491EE83}"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182C1FDA-8DE9-4AD1-B6E7-17B71E3D74D9}"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9B41EB1C-1F60-48D1-BEB9-477BD5526438}"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E4CB746D-A4A9-411A-A0F4-6F1BDE483E5E}"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F98DC5A6-1DF0-4694-B75E-85E5F45ED936}"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A844BCCA-AE32-4235-A7A0-1ED39DB79213}"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3AF37CE6-F8B0-4689-B47A-AEDE1223243F}"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39D40FAA-CBDA-424C-B648-8475B06016FC}"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992142E6-FBB6-43C1-A150-574FC4C8AD2A}"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9F048FDD-A24C-40C2-BDB1-6138DCC048FC}"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fld id="{17D5C7A2-2D07-4D17-8348-C401E8F87404}" type="slidenum">
              <a:rPr lang="en-US" altLang="en-US"/>
              <a:pPr/>
              <a:t>‹#›</a:t>
            </a:fld>
            <a:endParaRPr lang="en-US" altLang="en-US"/>
          </a:p>
        </p:txBody>
      </p:sp>
      <p:sp>
        <p:nvSpPr>
          <p:cNvPr id="9" name="Slide Number Placeholder 5"/>
          <p:cNvSpPr>
            <a:spLocks noGrp="1"/>
          </p:cNvSpPr>
          <p:nvPr>
            <p:ph type="sldNum" sz="quarter" idx="12"/>
          </p:nvPr>
        </p:nvSpPr>
        <p:spPr/>
        <p:txBody>
          <a:bodyPr/>
          <a:lstStyle>
            <a:lvl1pPr>
              <a:defRPr/>
            </a:lvl1pPr>
          </a:lstStyle>
          <a:p>
            <a:fld id="{A6A4B5E6-0A43-4666-94AE-C93ADF3BC47E}"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fld id="{0CDFE0D6-4B45-48B9-85B1-88F6D8C9BF23}" type="slidenum">
              <a:rPr lang="en-US" altLang="en-US"/>
              <a:pPr/>
              <a:t>‹#›</a:t>
            </a:fld>
            <a:endParaRPr lang="en-US" altLang="en-US"/>
          </a:p>
        </p:txBody>
      </p:sp>
      <p:sp>
        <p:nvSpPr>
          <p:cNvPr id="5" name="Slide Number Placeholder 5"/>
          <p:cNvSpPr>
            <a:spLocks noGrp="1"/>
          </p:cNvSpPr>
          <p:nvPr>
            <p:ph type="sldNum" sz="quarter" idx="12"/>
          </p:nvPr>
        </p:nvSpPr>
        <p:spPr/>
        <p:txBody>
          <a:bodyPr/>
          <a:lstStyle>
            <a:lvl1pPr>
              <a:defRPr/>
            </a:lvl1pPr>
          </a:lstStyle>
          <a:p>
            <a:fld id="{8060A2AF-E670-4313-A0B2-0474FA84B3B0}"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fld id="{F0284BD9-655A-44B0-8B17-5C2BC72C386A}" type="slidenum">
              <a:rPr lang="en-US" altLang="en-US"/>
              <a:pPr/>
              <a:t>‹#›</a:t>
            </a:fld>
            <a:endParaRPr lang="en-US" altLang="en-US"/>
          </a:p>
        </p:txBody>
      </p:sp>
      <p:sp>
        <p:nvSpPr>
          <p:cNvPr id="4" name="Slide Number Placeholder 5"/>
          <p:cNvSpPr>
            <a:spLocks noGrp="1"/>
          </p:cNvSpPr>
          <p:nvPr>
            <p:ph type="sldNum" sz="quarter" idx="12"/>
          </p:nvPr>
        </p:nvSpPr>
        <p:spPr/>
        <p:txBody>
          <a:bodyPr/>
          <a:lstStyle>
            <a:lvl1pPr>
              <a:defRPr/>
            </a:lvl1pPr>
          </a:lstStyle>
          <a:p>
            <a:fld id="{B90C8E79-63A4-4B25-9860-FE2150CEA79E}"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B73667EB-E89C-46E1-8D05-CEBB68AC5B6F}"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160FC221-5EFC-45F5-B019-560F62B0B42A}"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61A106F4-0CE6-4DBB-BA18-52AD3802DF65}"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C6CDD0E3-2178-476F-B324-716198F3FE49}"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43" name="Text Placeholder 2"/>
          <p:cNvSpPr>
            <a:spLocks noGrp="1"/>
          </p:cNvSpPr>
          <p:nvPr>
            <p:ph type="body" idx="1"/>
          </p:nvPr>
        </p:nvSpPr>
        <p:spPr bwMode="auto">
          <a:xfrm>
            <a:off x="827088" y="2052638"/>
            <a:ext cx="67119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latin typeface="Arial" panose="020B0604020202020204" pitchFamily="34" charset="0"/>
              </a:defRPr>
            </a:lvl1pPr>
          </a:lstStyle>
          <a:p>
            <a:pPr>
              <a:defRPr/>
            </a:pPr>
            <a:endParaRPr lang="en-US" alt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wrap="square" lIns="91440" tIns="45720" rIns="91440" bIns="45720" numCol="1" anchor="b" anchorCtr="0" compatLnSpc="1">
            <a:prstTxWarp prst="textNoShape">
              <a:avLst/>
            </a:prstTxWarp>
          </a:bodyPr>
          <a:lstStyle>
            <a:lvl1pPr eaLnBrk="1" hangingPunct="1">
              <a:defRPr sz="1100">
                <a:solidFill>
                  <a:srgbClr val="FFFFFF"/>
                </a:solidFill>
              </a:defRPr>
            </a:lvl1pPr>
          </a:lstStyle>
          <a:p>
            <a:fld id="{70B93C0F-77B9-4874-9D9B-E76CB56059DB}" type="slidenum">
              <a:rPr lang="en-US" altLang="en-US"/>
              <a:pPr/>
              <a:t>‹#›</a:t>
            </a:fld>
            <a:endParaRPr lang="en-US" alt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fld id="{B6B0EF86-EE12-4BEB-971C-99E663D24F8F}"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02" r:id="rId12"/>
    <p:sldLayoutId id="2147483799" r:id="rId13"/>
    <p:sldLayoutId id="2147483803" r:id="rId14"/>
    <p:sldLayoutId id="2147483804" r:id="rId15"/>
    <p:sldLayoutId id="2147483800" r:id="rId16"/>
    <p:sldLayoutId id="2147483801" r:id="rId17"/>
  </p:sldLayoutIdLst>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533400" y="2046936"/>
            <a:ext cx="4114800" cy="3693319"/>
          </a:xfrm>
          <a:prstGeom prst="rect">
            <a:avLst/>
          </a:prstGeom>
          <a:noFill/>
          <a:ln w="9525">
            <a:noFill/>
            <a:miter lim="800000"/>
            <a:headEnd/>
            <a:tailEnd/>
          </a:ln>
        </p:spPr>
        <p:txBody>
          <a:bodyPr wrap="square" lIns="0" tIns="0" rIns="0" bIns="0">
            <a:spAutoFit/>
          </a:bodyPr>
          <a:lstStyle/>
          <a:p>
            <a:pPr algn="ctr" defTabSz="381000" eaLnBrk="1" hangingPunct="1">
              <a:defRPr/>
            </a:pPr>
            <a:r>
              <a:rPr lang="en-US" b="1" i="1" dirty="0">
                <a:solidFill>
                  <a:srgbClr val="FFC000"/>
                </a:solidFill>
                <a:effectLst>
                  <a:outerShdw blurRad="38100" dist="38100" dir="2700000" algn="tl">
                    <a:srgbClr val="000000">
                      <a:alpha val="43137"/>
                    </a:srgbClr>
                  </a:outerShdw>
                </a:effectLst>
              </a:rPr>
              <a:t> </a:t>
            </a:r>
            <a:r>
              <a:rPr lang="en-US" b="1" dirty="0">
                <a:solidFill>
                  <a:srgbClr val="FFC000"/>
                </a:solidFill>
                <a:effectLst>
                  <a:outerShdw blurRad="38100" dist="38100" dir="2700000" algn="tl">
                    <a:srgbClr val="000000">
                      <a:alpha val="43137"/>
                    </a:srgbClr>
                  </a:outerShdw>
                </a:effectLst>
              </a:rPr>
              <a:t>Remote Sensing of the Environment</a:t>
            </a:r>
          </a:p>
          <a:p>
            <a:pPr algn="ctr" defTabSz="381000" eaLnBrk="1" hangingPunct="1">
              <a:defRPr/>
            </a:pPr>
            <a:r>
              <a:rPr lang="en-US" b="1" dirty="0">
                <a:solidFill>
                  <a:srgbClr val="FFC000"/>
                </a:solidFill>
                <a:effectLst>
                  <a:outerShdw blurRad="38100" dist="38100" dir="2700000" algn="tl">
                    <a:srgbClr val="000000">
                      <a:alpha val="43137"/>
                    </a:srgbClr>
                  </a:outerShdw>
                </a:effectLst>
              </a:rPr>
              <a:t>FW4540</a:t>
            </a:r>
          </a:p>
          <a:p>
            <a:pPr algn="ctr" defTabSz="381000" eaLnBrk="1" hangingPunct="1">
              <a:defRPr/>
            </a:pP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a:solidFill>
                  <a:srgbClr val="FFC000"/>
                </a:solidFill>
                <a:effectLst>
                  <a:outerShdw blurRad="38100" dist="38100" dir="2700000" algn="tl">
                    <a:srgbClr val="000000">
                      <a:alpha val="43137"/>
                    </a:srgbClr>
                  </a:outerShdw>
                </a:effectLst>
              </a:rPr>
              <a:t>Advanced Terrestrial Remote Sensing</a:t>
            </a:r>
          </a:p>
          <a:p>
            <a:pPr algn="ctr" defTabSz="381000" eaLnBrk="1" hangingPunct="1">
              <a:defRPr/>
            </a:pPr>
            <a:r>
              <a:rPr lang="en-US" b="1" dirty="0">
                <a:solidFill>
                  <a:srgbClr val="FFC000"/>
                </a:solidFill>
                <a:effectLst>
                  <a:outerShdw blurRad="38100" dist="38100" dir="2700000" algn="tl">
                    <a:srgbClr val="000000">
                      <a:alpha val="43137"/>
                    </a:srgbClr>
                  </a:outerShdw>
                </a:effectLst>
              </a:rPr>
              <a:t>FW5540</a:t>
            </a:r>
          </a:p>
          <a:p>
            <a:pPr algn="ctr" defTabSz="381000" eaLnBrk="1" hangingPunct="1">
              <a:defRPr/>
            </a:pP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a:solidFill>
                  <a:srgbClr val="FFC000"/>
                </a:solidFill>
                <a:effectLst>
                  <a:outerShdw blurRad="38100" dist="38100" dir="2700000" algn="tl">
                    <a:srgbClr val="000000">
                      <a:alpha val="43137"/>
                    </a:srgbClr>
                  </a:outerShdw>
                </a:effectLst>
              </a:rPr>
              <a:t>Lecture </a:t>
            </a:r>
            <a:r>
              <a:rPr lang="en-US" b="1" dirty="0" smtClean="0">
                <a:solidFill>
                  <a:srgbClr val="FFC000"/>
                </a:solidFill>
                <a:effectLst>
                  <a:outerShdw blurRad="38100" dist="38100" dir="2700000" algn="tl">
                    <a:srgbClr val="000000">
                      <a:alpha val="43137"/>
                    </a:srgbClr>
                  </a:outerShdw>
                </a:effectLst>
              </a:rPr>
              <a:t>12</a:t>
            </a: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smtClean="0">
                <a:solidFill>
                  <a:srgbClr val="FFC000"/>
                </a:solidFill>
                <a:effectLst>
                  <a:outerShdw blurRad="38100" dist="38100" dir="2700000" algn="tl">
                    <a:srgbClr val="000000">
                      <a:alpha val="43137"/>
                    </a:srgbClr>
                  </a:outerShdw>
                </a:effectLst>
              </a:rPr>
              <a:t>Scanners I</a:t>
            </a:r>
            <a:endParaRPr lang="en-US" b="1" dirty="0">
              <a:solidFill>
                <a:srgbClr val="FFC000"/>
              </a:solidFill>
              <a:effectLst>
                <a:outerShdw blurRad="38100" dist="38100" dir="2700000" algn="tl">
                  <a:srgbClr val="000000">
                    <a:alpha val="43137"/>
                  </a:srgbClr>
                </a:outerShdw>
              </a:effectLst>
            </a:endParaRPr>
          </a:p>
        </p:txBody>
      </p:sp>
      <p:pic>
        <p:nvPicPr>
          <p:cNvPr id="4" name="Picture 2" descr="lillesand_7e_fig_04_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3996" y="1219200"/>
            <a:ext cx="3778540" cy="53487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7772400" cy="6001643"/>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Because the mirror of Across Track Scanners are continuously moving, the system needs to “sample” the detectors periodically. This is the analog to digital conversion.</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Trade off between spatial resolution and radiometric resolution due to “signal to noise” ratio.</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Noise – unwanted, extraneous system response.</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Large IFOV = Large signal, better radiometric resolution</a:t>
            </a:r>
          </a:p>
          <a:p>
            <a:pPr marL="274320" indent="-457200"/>
            <a:r>
              <a:rPr lang="en-US" dirty="0" smtClean="0">
                <a:solidFill>
                  <a:srgbClr val="FFC000"/>
                </a:solidFill>
                <a:effectLst>
                  <a:outerShdw blurRad="38100" dist="38100" dir="2700000" algn="tl">
                    <a:srgbClr val="000000">
                      <a:alpha val="43137"/>
                    </a:srgbClr>
                  </a:outerShdw>
                </a:effectLst>
              </a:rPr>
              <a:t>Small IFOV = Small signal, better spatial resolution</a:t>
            </a:r>
            <a:endParaRPr lang="en-US" dirty="0">
              <a:solidFill>
                <a:srgbClr val="FFC000"/>
              </a:solidFill>
              <a:effectLst>
                <a:outerShdw blurRad="38100" dist="38100" dir="2700000" algn="tl">
                  <a:srgbClr val="000000">
                    <a:alpha val="43137"/>
                  </a:srgbClr>
                </a:outerShdw>
              </a:effectLst>
            </a:endParaRPr>
          </a:p>
        </p:txBody>
      </p:sp>
      <p:pic>
        <p:nvPicPr>
          <p:cNvPr id="5122" name="Picture 2" descr="lillesand_7e_fig_04_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539240"/>
            <a:ext cx="4800600" cy="216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571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4902"/>
            <a:ext cx="3197350"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Along Track Scanners</a:t>
            </a:r>
            <a:endParaRPr lang="en-US" dirty="0">
              <a:solidFill>
                <a:srgbClr val="FFC000"/>
              </a:solidFill>
              <a:effectLst>
                <a:outerShdw blurRad="38100" dist="38100" dir="2700000" algn="tl">
                  <a:srgbClr val="000000">
                    <a:alpha val="43137"/>
                  </a:srgbClr>
                </a:outerShdw>
              </a:effectLst>
            </a:endParaRPr>
          </a:p>
        </p:txBody>
      </p:sp>
      <p:pic>
        <p:nvPicPr>
          <p:cNvPr id="6146" name="Picture 2" descr="http://www.photonics.com/images/Web/Articles/2014/10/21/Imaging_Pushbro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895600"/>
            <a:ext cx="5715000" cy="34766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1524000"/>
            <a:ext cx="8001000" cy="1200329"/>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Require an entirely different mechanism to breakup the spectrum because of the linear nature of the spatial array</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6754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2924198" cy="523220"/>
          </a:xfrm>
          <a:prstGeom prst="rect">
            <a:avLst/>
          </a:prstGeom>
          <a:noFill/>
        </p:spPr>
        <p:txBody>
          <a:bodyPr wrap="none" rtlCol="0">
            <a:spAutoFit/>
          </a:bodyPr>
          <a:lstStyle/>
          <a:p>
            <a:r>
              <a:rPr lang="en-US" sz="2800" dirty="0" smtClean="0">
                <a:solidFill>
                  <a:srgbClr val="FFC000"/>
                </a:solidFill>
                <a:effectLst>
                  <a:outerShdw blurRad="38100" dist="38100" dir="2700000" algn="tl">
                    <a:srgbClr val="000000">
                      <a:alpha val="43137"/>
                    </a:srgbClr>
                  </a:outerShdw>
                </a:effectLst>
              </a:rPr>
              <a:t>Scanner Imagery</a:t>
            </a:r>
            <a:endParaRPr lang="en-US" sz="2800"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685800" y="1447800"/>
            <a:ext cx="7162800" cy="3785652"/>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Different from digital photography in that each “slice” of the spectrum is collected separately.</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Essentially the image is a series of panchromatic images that must be compiled if color viewing is needed.</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Along Track Scanners have an added advantage of providing “look angles”, forward, vertical, backward, if needed.</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2962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illesand_7e_fig_04_07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 y="142956"/>
            <a:ext cx="4558751" cy="587684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illesand_7e_fig_04_07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866" y="142956"/>
            <a:ext cx="4575133" cy="58979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115" y="6040918"/>
            <a:ext cx="9286517" cy="338554"/>
          </a:xfrm>
          <a:prstGeom prst="rect">
            <a:avLst/>
          </a:prstGeom>
          <a:noFill/>
        </p:spPr>
        <p:txBody>
          <a:bodyPr wrap="none" rtlCol="0">
            <a:spAutoFit/>
          </a:bodyPr>
          <a:lstStyle/>
          <a:p>
            <a:r>
              <a:rPr lang="en-US" sz="1600" dirty="0" smtClean="0">
                <a:solidFill>
                  <a:srgbClr val="FFC000"/>
                </a:solidFill>
                <a:effectLst>
                  <a:outerShdw blurRad="38100" dist="38100" dir="2700000" algn="tl">
                    <a:srgbClr val="000000">
                      <a:alpha val="43137"/>
                    </a:srgbClr>
                  </a:outerShdw>
                </a:effectLst>
              </a:rPr>
              <a:t> 450-520nm          520-600nm           630-690nm      760-900nm       2,080-2,350nm   9,000-9,400nm</a:t>
            </a:r>
            <a:endParaRPr lang="en-US" sz="1600"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3438075" y="304800"/>
            <a:ext cx="2261581" cy="523220"/>
          </a:xfrm>
          <a:prstGeom prst="rect">
            <a:avLst/>
          </a:prstGeom>
          <a:noFill/>
        </p:spPr>
        <p:txBody>
          <a:bodyPr wrap="none" rtlCol="0">
            <a:spAutoFit/>
          </a:bodyPr>
          <a:lstStyle/>
          <a:p>
            <a:r>
              <a:rPr lang="en-US" sz="2800" dirty="0" smtClean="0">
                <a:solidFill>
                  <a:srgbClr val="FFC000"/>
                </a:solidFill>
                <a:effectLst>
                  <a:outerShdw blurRad="38100" dist="38100" dir="2700000" algn="tl">
                    <a:srgbClr val="000000">
                      <a:alpha val="43137"/>
                    </a:srgbClr>
                  </a:outerShdw>
                </a:effectLst>
              </a:rPr>
              <a:t>Across Track</a:t>
            </a:r>
            <a:endParaRPr lang="en-US" sz="28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712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llesand_7e_fig_04_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914399"/>
            <a:ext cx="3886200" cy="55011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30865" y="1671680"/>
            <a:ext cx="2082621"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28.4</a:t>
            </a:r>
            <a:r>
              <a:rPr lang="en-US" baseline="30000" dirty="0" smtClean="0">
                <a:solidFill>
                  <a:srgbClr val="FFC000"/>
                </a:solidFill>
                <a:effectLst>
                  <a:outerShdw blurRad="38100" dist="38100" dir="2700000" algn="tl">
                    <a:srgbClr val="000000">
                      <a:alpha val="43137"/>
                    </a:srgbClr>
                  </a:outerShdw>
                </a:effectLst>
              </a:rPr>
              <a:t>○</a:t>
            </a:r>
            <a:r>
              <a:rPr lang="en-US" dirty="0" smtClean="0">
                <a:solidFill>
                  <a:srgbClr val="FFC000"/>
                </a:solidFill>
                <a:effectLst>
                  <a:outerShdw blurRad="38100" dist="38100" dir="2700000" algn="tl">
                    <a:srgbClr val="000000">
                      <a:alpha val="43137"/>
                    </a:srgbClr>
                  </a:outerShdw>
                </a:effectLst>
              </a:rPr>
              <a:t> forward</a:t>
            </a:r>
            <a:endParaRPr lang="en-US"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4530865" y="3502840"/>
            <a:ext cx="1195199"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Vertical</a:t>
            </a:r>
            <a:endParaRPr lang="en-US"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4495800" y="5334000"/>
            <a:ext cx="2311851"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14.2</a:t>
            </a:r>
            <a:r>
              <a:rPr lang="en-US" baseline="30000" dirty="0" smtClean="0">
                <a:solidFill>
                  <a:srgbClr val="FFC000"/>
                </a:solidFill>
                <a:effectLst>
                  <a:outerShdw blurRad="38100" dist="38100" dir="2700000" algn="tl">
                    <a:srgbClr val="000000">
                      <a:alpha val="43137"/>
                    </a:srgbClr>
                  </a:outerShdw>
                </a:effectLst>
              </a:rPr>
              <a:t>○</a:t>
            </a:r>
            <a:r>
              <a:rPr lang="en-US" dirty="0" smtClean="0">
                <a:solidFill>
                  <a:srgbClr val="FFC000"/>
                </a:solidFill>
                <a:effectLst>
                  <a:outerShdw blurRad="38100" dist="38100" dir="2700000" algn="tl">
                    <a:srgbClr val="000000">
                      <a:alpha val="43137"/>
                    </a:srgbClr>
                  </a:outerShdw>
                </a:effectLst>
              </a:rPr>
              <a:t> backward</a:t>
            </a:r>
            <a:endParaRPr lang="en-US"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7010400" y="4191000"/>
            <a:ext cx="2036135"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Application??</a:t>
            </a:r>
            <a:endParaRPr lang="en-US"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1647324" y="304800"/>
            <a:ext cx="1810752"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Along Track</a:t>
            </a:r>
            <a:endParaRPr lang="en-US" dirty="0"/>
          </a:p>
        </p:txBody>
      </p:sp>
    </p:spTree>
    <p:extLst>
      <p:ext uri="{BB962C8B-B14F-4D97-AF65-F5344CB8AC3E}">
        <p14:creationId xmlns:p14="http://schemas.microsoft.com/office/powerpoint/2010/main" val="798670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17668"/>
            <a:ext cx="5830122"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Geometric Characteristics – Across Track</a:t>
            </a:r>
            <a:endParaRPr lang="en-US"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1253322" y="1129068"/>
            <a:ext cx="6524543" cy="830997"/>
          </a:xfrm>
          <a:prstGeom prst="rect">
            <a:avLst/>
          </a:prstGeom>
          <a:noFill/>
        </p:spPr>
        <p:txBody>
          <a:bodyPr wrap="none" rtlCol="0">
            <a:spAutoFit/>
          </a:bodyPr>
          <a:lstStyle/>
          <a:p>
            <a:pPr algn="ctr"/>
            <a:r>
              <a:rPr lang="en-US" dirty="0" smtClean="0">
                <a:solidFill>
                  <a:srgbClr val="FFC000"/>
                </a:solidFill>
                <a:effectLst>
                  <a:outerShdw blurRad="38100" dist="38100" dir="2700000" algn="tl">
                    <a:srgbClr val="000000">
                      <a:alpha val="43137"/>
                    </a:srgbClr>
                  </a:outerShdw>
                </a:effectLst>
              </a:rPr>
              <a:t>Swath width of across track scanner = 2H</a:t>
            </a:r>
            <a:r>
              <a:rPr lang="el-GR" baseline="30000" dirty="0" smtClean="0">
                <a:solidFill>
                  <a:srgbClr val="FFC000"/>
                </a:solidFill>
                <a:effectLst>
                  <a:outerShdw blurRad="38100" dist="38100" dir="2700000" algn="tl">
                    <a:srgbClr val="000000">
                      <a:alpha val="43137"/>
                    </a:srgbClr>
                  </a:outerShdw>
                </a:effectLst>
              </a:rPr>
              <a:t>´</a:t>
            </a:r>
            <a:r>
              <a:rPr lang="en-US" dirty="0" smtClean="0">
                <a:solidFill>
                  <a:srgbClr val="FFC000"/>
                </a:solidFill>
                <a:effectLst>
                  <a:outerShdw blurRad="38100" dist="38100" dir="2700000" algn="tl">
                    <a:srgbClr val="000000">
                      <a:alpha val="43137"/>
                    </a:srgbClr>
                  </a:outerShdw>
                </a:effectLst>
              </a:rPr>
              <a:t>tan</a:t>
            </a:r>
            <a:r>
              <a:rPr lang="el-GR" dirty="0" smtClean="0">
                <a:solidFill>
                  <a:srgbClr val="FFC000"/>
                </a:solidFill>
                <a:effectLst>
                  <a:outerShdw blurRad="38100" dist="38100" dir="2700000" algn="tl">
                    <a:srgbClr val="000000">
                      <a:alpha val="43137"/>
                    </a:srgbClr>
                  </a:outerShdw>
                </a:effectLst>
              </a:rPr>
              <a:t>θ</a:t>
            </a:r>
            <a:endParaRPr lang="en-US" dirty="0" smtClean="0">
              <a:solidFill>
                <a:srgbClr val="FFC000"/>
              </a:solidFill>
              <a:effectLst>
                <a:outerShdw blurRad="38100" dist="38100" dir="2700000" algn="tl">
                  <a:srgbClr val="000000">
                    <a:alpha val="43137"/>
                  </a:srgbClr>
                </a:outerShdw>
              </a:effectLst>
            </a:endParaRPr>
          </a:p>
          <a:p>
            <a:pPr algn="ctr"/>
            <a:r>
              <a:rPr lang="en-US" dirty="0" smtClean="0">
                <a:solidFill>
                  <a:srgbClr val="FFC000"/>
                </a:solidFill>
                <a:effectLst>
                  <a:outerShdw blurRad="38100" dist="38100" dir="2700000" algn="tl">
                    <a:srgbClr val="000000">
                      <a:alpha val="43137"/>
                    </a:srgbClr>
                  </a:outerShdw>
                </a:effectLst>
              </a:rPr>
              <a:t>Tangential Scale Distortion</a:t>
            </a:r>
            <a:endParaRPr lang="en-US" dirty="0">
              <a:solidFill>
                <a:srgbClr val="FFC000"/>
              </a:solidFill>
              <a:effectLst>
                <a:outerShdw blurRad="38100" dist="38100" dir="2700000" algn="tl">
                  <a:srgbClr val="000000">
                    <a:alpha val="43137"/>
                  </a:srgbClr>
                </a:outerShdw>
              </a:effectLst>
            </a:endParaRPr>
          </a:p>
        </p:txBody>
      </p:sp>
      <p:pic>
        <p:nvPicPr>
          <p:cNvPr id="9218" name="Picture 2" descr="lillesand_7e_fig_04_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7194" y="2209800"/>
            <a:ext cx="4876800" cy="169643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illesand_7e_fig_04_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9661" y="4267200"/>
            <a:ext cx="4876800" cy="193330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lillesand_7e_fig_04_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1" y="2209800"/>
            <a:ext cx="4421101" cy="43113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10400" y="4800600"/>
            <a:ext cx="1976281" cy="1077218"/>
          </a:xfrm>
          <a:prstGeom prst="rect">
            <a:avLst/>
          </a:prstGeom>
          <a:noFill/>
        </p:spPr>
        <p:txBody>
          <a:bodyPr wrap="square" rtlCol="0">
            <a:spAutoFit/>
          </a:bodyPr>
          <a:lstStyle/>
          <a:p>
            <a:pPr marL="274320" indent="-457200"/>
            <a:r>
              <a:rPr lang="en-US" sz="1600" dirty="0" smtClean="0">
                <a:solidFill>
                  <a:srgbClr val="FFC000"/>
                </a:solidFill>
                <a:effectLst>
                  <a:outerShdw blurRad="38100" dist="38100" dir="2700000" algn="tl">
                    <a:srgbClr val="000000">
                      <a:alpha val="43137"/>
                    </a:srgbClr>
                  </a:outerShdw>
                </a:effectLst>
              </a:rPr>
              <a:t>Note: Resolution cell size varies with distance from nadir.</a:t>
            </a:r>
            <a:endParaRPr lang="en-US" sz="16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168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1000"/>
                                        <p:tgtEl>
                                          <p:spTgt spid="9222"/>
                                        </p:tgtEl>
                                      </p:cBhvr>
                                    </p:animEffect>
                                    <p:anim calcmode="lin" valueType="num">
                                      <p:cBhvr>
                                        <p:cTn id="8" dur="1000" fill="hold"/>
                                        <p:tgtEl>
                                          <p:spTgt spid="9222"/>
                                        </p:tgtEl>
                                        <p:attrNameLst>
                                          <p:attrName>ppt_x</p:attrName>
                                        </p:attrNameLst>
                                      </p:cBhvr>
                                      <p:tavLst>
                                        <p:tav tm="0">
                                          <p:val>
                                            <p:strVal val="#ppt_x"/>
                                          </p:val>
                                        </p:tav>
                                        <p:tav tm="100000">
                                          <p:val>
                                            <p:strVal val="#ppt_x"/>
                                          </p:val>
                                        </p:tav>
                                      </p:tavLst>
                                    </p:anim>
                                    <p:anim calcmode="lin" valueType="num">
                                      <p:cBhvr>
                                        <p:cTn id="9"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17668"/>
            <a:ext cx="5677836"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Geometric Characteristics – Along Track</a:t>
            </a:r>
            <a:endParaRPr lang="en-US" dirty="0">
              <a:solidFill>
                <a:srgbClr val="FFC000"/>
              </a:solidFill>
              <a:effectLst>
                <a:outerShdw blurRad="38100" dist="38100" dir="2700000" algn="tl">
                  <a:srgbClr val="000000">
                    <a:alpha val="43137"/>
                  </a:srgbClr>
                </a:outerShdw>
              </a:effectLst>
            </a:endParaRPr>
          </a:p>
        </p:txBody>
      </p:sp>
      <p:sp>
        <p:nvSpPr>
          <p:cNvPr id="2" name="TextBox 1"/>
          <p:cNvSpPr txBox="1"/>
          <p:nvPr/>
        </p:nvSpPr>
        <p:spPr>
          <a:xfrm>
            <a:off x="533400" y="1143000"/>
            <a:ext cx="7853432"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No tangential distortion, because of array characteristics</a:t>
            </a:r>
            <a:endParaRPr lang="en-US" dirty="0">
              <a:solidFill>
                <a:srgbClr val="FFC000"/>
              </a:solidFill>
              <a:effectLst>
                <a:outerShdw blurRad="38100" dist="38100" dir="2700000" algn="tl">
                  <a:srgbClr val="000000">
                    <a:alpha val="43137"/>
                  </a:srgbClr>
                </a:outerShdw>
              </a:effectLst>
            </a:endParaRPr>
          </a:p>
        </p:txBody>
      </p:sp>
      <p:pic>
        <p:nvPicPr>
          <p:cNvPr id="10244" name="Picture 4" descr="lillesand_7e_fig_04_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3886" y="1902723"/>
            <a:ext cx="4612460" cy="21081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4114800"/>
            <a:ext cx="8229600" cy="646331"/>
          </a:xfrm>
          <a:prstGeom prst="rect">
            <a:avLst/>
          </a:prstGeom>
          <a:noFill/>
        </p:spPr>
        <p:txBody>
          <a:bodyPr wrap="square" rtlCol="0">
            <a:spAutoFit/>
          </a:bodyPr>
          <a:lstStyle/>
          <a:p>
            <a:r>
              <a:rPr lang="en-US" sz="1800" dirty="0" smtClean="0">
                <a:solidFill>
                  <a:srgbClr val="FFC000"/>
                </a:solidFill>
              </a:rPr>
              <a:t>Aircraft motion distortion in both types of imagery, one dimensional relief displacement, across track example.</a:t>
            </a:r>
            <a:endParaRPr lang="en-US" sz="1800" dirty="0">
              <a:solidFill>
                <a:srgbClr val="FFC000"/>
              </a:solidFill>
            </a:endParaRPr>
          </a:p>
        </p:txBody>
      </p:sp>
      <p:pic>
        <p:nvPicPr>
          <p:cNvPr id="10246" name="Picture 6" descr="lillesand_7e_fig_04_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514591"/>
            <a:ext cx="4130857" cy="2006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310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3643946" cy="523220"/>
          </a:xfrm>
          <a:prstGeom prst="rect">
            <a:avLst/>
          </a:prstGeom>
          <a:noFill/>
        </p:spPr>
        <p:txBody>
          <a:bodyPr wrap="none" rtlCol="0">
            <a:spAutoFit/>
          </a:bodyPr>
          <a:lstStyle/>
          <a:p>
            <a:r>
              <a:rPr lang="en-US" sz="2800" dirty="0" smtClean="0">
                <a:solidFill>
                  <a:srgbClr val="FF0000"/>
                </a:solidFill>
                <a:effectLst>
                  <a:outerShdw blurRad="38100" dist="38100" dir="2700000" algn="tl">
                    <a:srgbClr val="000000">
                      <a:alpha val="43137"/>
                    </a:srgbClr>
                  </a:outerShdw>
                </a:effectLst>
              </a:rPr>
              <a:t>Multispectral Scanner</a:t>
            </a:r>
            <a:endParaRPr lang="en-US" sz="2800"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841572" y="1447800"/>
            <a:ext cx="7467600" cy="3785652"/>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A </a:t>
            </a:r>
            <a:r>
              <a:rPr lang="en-US" dirty="0">
                <a:solidFill>
                  <a:srgbClr val="FFC000"/>
                </a:solidFill>
                <a:effectLst>
                  <a:outerShdw blurRad="38100" dist="38100" dir="2700000" algn="tl">
                    <a:srgbClr val="000000">
                      <a:alpha val="43137"/>
                    </a:srgbClr>
                  </a:outerShdw>
                </a:effectLst>
              </a:rPr>
              <a:t>remote sensing device that is capable of recording data in </a:t>
            </a:r>
            <a:r>
              <a:rPr lang="en-US" dirty="0" smtClean="0">
                <a:solidFill>
                  <a:srgbClr val="FFC000"/>
                </a:solidFill>
                <a:effectLst>
                  <a:outerShdw blurRad="38100" dist="38100" dir="2700000" algn="tl">
                    <a:srgbClr val="000000">
                      <a:alpha val="43137"/>
                    </a:srgbClr>
                  </a:outerShdw>
                </a:effectLst>
              </a:rPr>
              <a:t>multiple discrete areas of the </a:t>
            </a:r>
            <a:r>
              <a:rPr lang="en-US" dirty="0">
                <a:solidFill>
                  <a:srgbClr val="FFC000"/>
                </a:solidFill>
                <a:effectLst>
                  <a:outerShdw blurRad="38100" dist="38100" dir="2700000" algn="tl">
                    <a:srgbClr val="000000">
                      <a:alpha val="43137"/>
                    </a:srgbClr>
                  </a:outerShdw>
                </a:effectLst>
              </a:rPr>
              <a:t>ultraviolet, visible, and infrared portions of the spectrum</a:t>
            </a:r>
            <a:r>
              <a:rPr lang="en-US" dirty="0" smtClean="0">
                <a:solidFill>
                  <a:srgbClr val="FFC000"/>
                </a:solidFill>
                <a:effectLst>
                  <a:outerShdw blurRad="38100" dist="38100" dir="2700000" algn="tl">
                    <a:srgbClr val="000000">
                      <a:alpha val="43137"/>
                    </a:srgbClr>
                  </a:outerShdw>
                </a:effectLst>
              </a:rPr>
              <a:t>.</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Data is collected in a continuous fashion (rather than by frame as in a photographic system) and can have a wide variety of spatial, spectral and radiometric configurations.</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REVIEW- Spatial, spectral, radiometric resolutions.</a:t>
            </a:r>
          </a:p>
        </p:txBody>
      </p:sp>
    </p:spTree>
    <p:extLst>
      <p:ext uri="{BB962C8B-B14F-4D97-AF65-F5344CB8AC3E}">
        <p14:creationId xmlns:p14="http://schemas.microsoft.com/office/powerpoint/2010/main" val="4181642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0"/>
            <a:ext cx="7315200" cy="5262979"/>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Many electronic remote sensors acquire data using scanning systems, which employ a sensor with a narrow field of view (i.e. </a:t>
            </a:r>
            <a:r>
              <a:rPr lang="en-US" dirty="0" smtClean="0">
                <a:solidFill>
                  <a:srgbClr val="FF0000"/>
                </a:solidFill>
                <a:effectLst>
                  <a:outerShdw blurRad="38100" dist="38100" dir="2700000" algn="tl">
                    <a:srgbClr val="000000">
                      <a:alpha val="43137"/>
                    </a:srgbClr>
                  </a:outerShdw>
                </a:effectLst>
              </a:rPr>
              <a:t>IFOV</a:t>
            </a:r>
            <a:r>
              <a:rPr lang="en-US" dirty="0" smtClean="0">
                <a:solidFill>
                  <a:srgbClr val="FFC000"/>
                </a:solidFill>
                <a:effectLst>
                  <a:outerShdw blurRad="38100" dist="38100" dir="2700000" algn="tl">
                    <a:srgbClr val="000000">
                      <a:alpha val="43137"/>
                    </a:srgbClr>
                  </a:outerShdw>
                </a:effectLst>
              </a:rPr>
              <a:t>) that sweeps over the terrain to build up and produce a two-dimensional image of the surface. </a:t>
            </a:r>
          </a:p>
          <a:p>
            <a:pPr marL="274320" indent="-457200"/>
            <a:endParaRPr lang="en-US" dirty="0" smtClean="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Scanning </a:t>
            </a:r>
            <a:r>
              <a:rPr lang="en-US" dirty="0">
                <a:solidFill>
                  <a:srgbClr val="FFC000"/>
                </a:solidFill>
                <a:effectLst>
                  <a:outerShdw blurRad="38100" dist="38100" dir="2700000" algn="tl">
                    <a:srgbClr val="000000">
                      <a:alpha val="43137"/>
                    </a:srgbClr>
                  </a:outerShdw>
                </a:effectLst>
              </a:rPr>
              <a:t>systems </a:t>
            </a:r>
            <a:r>
              <a:rPr lang="en-US" dirty="0" smtClean="0">
                <a:solidFill>
                  <a:srgbClr val="FFC000"/>
                </a:solidFill>
                <a:effectLst>
                  <a:outerShdw blurRad="38100" dist="38100" dir="2700000" algn="tl">
                    <a:srgbClr val="000000">
                      <a:alpha val="43137"/>
                    </a:srgbClr>
                  </a:outerShdw>
                </a:effectLst>
              </a:rPr>
              <a:t>are used </a:t>
            </a:r>
            <a:r>
              <a:rPr lang="en-US" dirty="0">
                <a:solidFill>
                  <a:srgbClr val="FFC000"/>
                </a:solidFill>
                <a:effectLst>
                  <a:outerShdw blurRad="38100" dist="38100" dir="2700000" algn="tl">
                    <a:srgbClr val="000000">
                      <a:alpha val="43137"/>
                    </a:srgbClr>
                  </a:outerShdw>
                </a:effectLst>
              </a:rPr>
              <a:t>on both aircraft and satellite platforms and have essentially the same operating principles. </a:t>
            </a:r>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A </a:t>
            </a:r>
            <a:r>
              <a:rPr lang="en-US" dirty="0">
                <a:solidFill>
                  <a:srgbClr val="FFC000"/>
                </a:solidFill>
                <a:effectLst>
                  <a:outerShdw blurRad="38100" dist="38100" dir="2700000" algn="tl">
                    <a:srgbClr val="000000">
                      <a:alpha val="43137"/>
                    </a:srgbClr>
                  </a:outerShdw>
                </a:effectLst>
              </a:rPr>
              <a:t>scanning system used to collect data over a variety of different wavelength ranges is called a multispectral scanner (MSS</a:t>
            </a:r>
            <a:r>
              <a:rPr lang="en-US" dirty="0" smtClean="0">
                <a:solidFill>
                  <a:srgbClr val="FFC000"/>
                </a:solidFill>
                <a:effectLst>
                  <a:outerShdw blurRad="38100" dist="38100" dir="2700000" algn="tl">
                    <a:srgbClr val="000000">
                      <a:alpha val="43137"/>
                    </a:srgbClr>
                  </a:outerShdw>
                </a:effectLst>
              </a:rPr>
              <a:t>) </a:t>
            </a:r>
            <a:r>
              <a:rPr lang="en-US" dirty="0">
                <a:solidFill>
                  <a:srgbClr val="FFC000"/>
                </a:solidFill>
                <a:effectLst>
                  <a:outerShdw blurRad="38100" dist="38100" dir="2700000" algn="tl">
                    <a:srgbClr val="000000">
                      <a:alpha val="43137"/>
                    </a:srgbClr>
                  </a:outerShdw>
                </a:effectLst>
              </a:rPr>
              <a:t>and is the most commonly used scanning system.</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4659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467600" cy="2677656"/>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Two Basic types of Scanners</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Across Track Scanners (whiskbroom) - </a:t>
            </a:r>
            <a:r>
              <a:rPr lang="en-US" dirty="0">
                <a:solidFill>
                  <a:srgbClr val="FFC000"/>
                </a:solidFill>
                <a:effectLst>
                  <a:outerShdw blurRad="38100" dist="38100" dir="2700000" algn="tl">
                    <a:srgbClr val="000000">
                      <a:alpha val="43137"/>
                    </a:srgbClr>
                  </a:outerShdw>
                </a:effectLst>
              </a:rPr>
              <a:t>The lines are oriented perpendicular to the direction of motion of the sensor platform (i.e. across the swath). Each line is scanned from one side of the sensor to the other, using a rotating mirror </a:t>
            </a:r>
            <a:endParaRPr lang="en-US" dirty="0" smtClean="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838200" y="3874246"/>
            <a:ext cx="3833101" cy="2308324"/>
          </a:xfrm>
          <a:prstGeom prst="rect">
            <a:avLst/>
          </a:prstGeom>
          <a:noFill/>
        </p:spPr>
        <p:txBody>
          <a:bodyPr wrap="none" rtlCol="0">
            <a:spAutoFit/>
          </a:bodyPr>
          <a:lstStyle/>
          <a:p>
            <a:pPr marL="457200" indent="-457200">
              <a:buFont typeface="+mj-lt"/>
              <a:buAutoNum type="alphaUcPeriod"/>
            </a:pPr>
            <a:r>
              <a:rPr lang="en-US" dirty="0" smtClean="0">
                <a:solidFill>
                  <a:srgbClr val="FFC000"/>
                </a:solidFill>
                <a:effectLst>
                  <a:outerShdw blurRad="38100" dist="38100" dir="2700000" algn="tl">
                    <a:srgbClr val="000000">
                      <a:alpha val="43137"/>
                    </a:srgbClr>
                  </a:outerShdw>
                </a:effectLst>
              </a:rPr>
              <a:t>Rotating Mirror</a:t>
            </a:r>
          </a:p>
          <a:p>
            <a:pPr marL="457200" indent="-457200">
              <a:buFont typeface="+mj-lt"/>
              <a:buAutoNum type="alphaUcPeriod"/>
            </a:pPr>
            <a:r>
              <a:rPr lang="en-US" dirty="0" smtClean="0">
                <a:solidFill>
                  <a:srgbClr val="FFC000"/>
                </a:solidFill>
                <a:effectLst>
                  <a:outerShdw blurRad="38100" dist="38100" dir="2700000" algn="tl">
                    <a:srgbClr val="000000">
                      <a:alpha val="43137"/>
                    </a:srgbClr>
                  </a:outerShdw>
                </a:effectLst>
              </a:rPr>
              <a:t>Detectors</a:t>
            </a:r>
          </a:p>
          <a:p>
            <a:pPr marL="457200" indent="-457200">
              <a:buFont typeface="+mj-lt"/>
              <a:buAutoNum type="alphaUcPeriod"/>
            </a:pPr>
            <a:r>
              <a:rPr lang="en-US" dirty="0" smtClean="0">
                <a:solidFill>
                  <a:srgbClr val="FFC000"/>
                </a:solidFill>
                <a:effectLst>
                  <a:outerShdw blurRad="38100" dist="38100" dir="2700000" algn="tl">
                    <a:srgbClr val="000000">
                      <a:alpha val="43137"/>
                    </a:srgbClr>
                  </a:outerShdw>
                </a:effectLst>
              </a:rPr>
              <a:t>IFOV</a:t>
            </a:r>
          </a:p>
          <a:p>
            <a:pPr marL="457200" indent="-457200">
              <a:buFont typeface="+mj-lt"/>
              <a:buAutoNum type="alphaUcPeriod"/>
            </a:pPr>
            <a:r>
              <a:rPr lang="en-US" dirty="0" smtClean="0">
                <a:solidFill>
                  <a:srgbClr val="FFC000"/>
                </a:solidFill>
                <a:effectLst>
                  <a:outerShdw blurRad="38100" dist="38100" dir="2700000" algn="tl">
                    <a:srgbClr val="000000">
                      <a:alpha val="43137"/>
                    </a:srgbClr>
                  </a:outerShdw>
                </a:effectLst>
              </a:rPr>
              <a:t>Ground Resolution Cell</a:t>
            </a:r>
          </a:p>
          <a:p>
            <a:pPr marL="457200" indent="-457200">
              <a:buFont typeface="+mj-lt"/>
              <a:buAutoNum type="alphaUcPeriod"/>
            </a:pPr>
            <a:r>
              <a:rPr lang="en-US" dirty="0" smtClean="0">
                <a:solidFill>
                  <a:srgbClr val="FFC000"/>
                </a:solidFill>
                <a:effectLst>
                  <a:outerShdw blurRad="38100" dist="38100" dir="2700000" algn="tl">
                    <a:srgbClr val="000000">
                      <a:alpha val="43137"/>
                    </a:srgbClr>
                  </a:outerShdw>
                </a:effectLst>
              </a:rPr>
              <a:t>Angular Field of View</a:t>
            </a:r>
          </a:p>
          <a:p>
            <a:pPr marL="457200" indent="-457200">
              <a:buFont typeface="+mj-lt"/>
              <a:buAutoNum type="alphaUcPeriod"/>
            </a:pPr>
            <a:r>
              <a:rPr lang="en-US" dirty="0" smtClean="0">
                <a:solidFill>
                  <a:srgbClr val="FFC000"/>
                </a:solidFill>
                <a:effectLst>
                  <a:outerShdw blurRad="38100" dist="38100" dir="2700000" algn="tl">
                    <a:srgbClr val="000000">
                      <a:alpha val="43137"/>
                    </a:srgbClr>
                  </a:outerShdw>
                </a:effectLst>
              </a:rPr>
              <a:t>Image Swath</a:t>
            </a:r>
            <a:endParaRPr lang="en-US" dirty="0">
              <a:solidFill>
                <a:srgbClr val="FFC000"/>
              </a:solidFill>
              <a:effectLst>
                <a:outerShdw blurRad="38100" dist="38100" dir="2700000" algn="tl">
                  <a:srgbClr val="000000">
                    <a:alpha val="43137"/>
                  </a:srgbClr>
                </a:outerShdw>
              </a:effectLst>
            </a:endParaRPr>
          </a:p>
        </p:txBody>
      </p:sp>
      <p:pic>
        <p:nvPicPr>
          <p:cNvPr id="4" name="Picture 2" descr="Across-track sca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238" y="3574774"/>
            <a:ext cx="4009522"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266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8001000" cy="3046988"/>
          </a:xfrm>
          <a:prstGeom prst="rect">
            <a:avLst/>
          </a:prstGeom>
          <a:noFill/>
        </p:spPr>
        <p:txBody>
          <a:bodyPr wrap="square" rtlCol="0">
            <a:spAutoFit/>
          </a:bodyPr>
          <a:lstStyle/>
          <a:p>
            <a:pPr marL="274320" indent="-457200"/>
            <a:r>
              <a:rPr lang="en-US" dirty="0">
                <a:solidFill>
                  <a:srgbClr val="FFC000"/>
                </a:solidFill>
                <a:effectLst>
                  <a:outerShdw blurRad="38100" dist="38100" dir="2700000" algn="tl">
                    <a:srgbClr val="000000">
                      <a:alpha val="43137"/>
                    </a:srgbClr>
                  </a:outerShdw>
                </a:effectLst>
              </a:rPr>
              <a:t>Along Track (</a:t>
            </a:r>
            <a:r>
              <a:rPr lang="en-US" dirty="0" err="1">
                <a:solidFill>
                  <a:srgbClr val="FFC000"/>
                </a:solidFill>
                <a:effectLst>
                  <a:outerShdw blurRad="38100" dist="38100" dir="2700000" algn="tl">
                    <a:srgbClr val="000000">
                      <a:alpha val="43137"/>
                    </a:srgbClr>
                  </a:outerShdw>
                </a:effectLst>
              </a:rPr>
              <a:t>pushbroom</a:t>
            </a:r>
            <a:r>
              <a:rPr lang="en-US" dirty="0" smtClean="0">
                <a:solidFill>
                  <a:srgbClr val="FFC000"/>
                </a:solidFill>
                <a:effectLst>
                  <a:outerShdw blurRad="38100" dist="38100" dir="2700000" algn="tl">
                    <a:srgbClr val="000000">
                      <a:alpha val="43137"/>
                    </a:srgbClr>
                  </a:outerShdw>
                </a:effectLst>
              </a:rPr>
              <a:t>) – </a:t>
            </a:r>
          </a:p>
          <a:p>
            <a:pPr marL="274320" indent="-457200"/>
            <a:r>
              <a:rPr lang="en-US" dirty="0" smtClean="0">
                <a:solidFill>
                  <a:srgbClr val="FFC000"/>
                </a:solidFill>
                <a:effectLst>
                  <a:outerShdw blurRad="38100" dist="38100" dir="2700000" algn="tl">
                    <a:srgbClr val="000000">
                      <a:alpha val="43137"/>
                    </a:srgbClr>
                  </a:outerShdw>
                </a:effectLst>
              </a:rPr>
              <a:t>Use </a:t>
            </a:r>
            <a:r>
              <a:rPr lang="en-US" dirty="0">
                <a:solidFill>
                  <a:srgbClr val="FFC000"/>
                </a:solidFill>
                <a:effectLst>
                  <a:outerShdw blurRad="38100" dist="38100" dir="2700000" algn="tl">
                    <a:srgbClr val="000000">
                      <a:alpha val="43137"/>
                    </a:srgbClr>
                  </a:outerShdw>
                </a:effectLst>
              </a:rPr>
              <a:t>the forward motion of the platform to record successive scan lines and build up a two-dimensional image, perpendicular to the flight direction. However, instead of a scanning mirror, they use a linear array of detectors located at the focal plane of the image formed by lens systems, which are "pushed" along in the flight track </a:t>
            </a:r>
            <a:r>
              <a:rPr lang="en-US" dirty="0" smtClean="0">
                <a:solidFill>
                  <a:srgbClr val="FFC000"/>
                </a:solidFill>
                <a:effectLst>
                  <a:outerShdw blurRad="38100" dist="38100" dir="2700000" algn="tl">
                    <a:srgbClr val="000000">
                      <a:alpha val="43137"/>
                    </a:srgbClr>
                  </a:outerShdw>
                </a:effectLst>
              </a:rPr>
              <a:t>direction.</a:t>
            </a:r>
            <a:endParaRPr lang="en-US" dirty="0">
              <a:solidFill>
                <a:srgbClr val="FFC000"/>
              </a:solidFill>
              <a:effectLst>
                <a:outerShdw blurRad="38100" dist="38100" dir="2700000" algn="tl">
                  <a:srgbClr val="000000">
                    <a:alpha val="43137"/>
                  </a:srgbClr>
                </a:outerShdw>
              </a:effectLst>
            </a:endParaRPr>
          </a:p>
        </p:txBody>
      </p:sp>
      <p:pic>
        <p:nvPicPr>
          <p:cNvPr id="2050" name="Picture 2" descr="Along-track sca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485256"/>
            <a:ext cx="3057939" cy="30097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4191000"/>
            <a:ext cx="4051750" cy="1569660"/>
          </a:xfrm>
          <a:prstGeom prst="rect">
            <a:avLst/>
          </a:prstGeom>
          <a:noFill/>
        </p:spPr>
        <p:txBody>
          <a:bodyPr wrap="none" rtlCol="0">
            <a:spAutoFit/>
          </a:bodyPr>
          <a:lstStyle/>
          <a:p>
            <a:pPr marL="457200" indent="-457200">
              <a:buFont typeface="+mj-lt"/>
              <a:buAutoNum type="alphaUcPeriod"/>
            </a:pPr>
            <a:r>
              <a:rPr lang="en-US" dirty="0" smtClean="0">
                <a:solidFill>
                  <a:srgbClr val="FFC000"/>
                </a:solidFill>
                <a:effectLst>
                  <a:outerShdw blurRad="38100" dist="38100" dir="2700000" algn="tl">
                    <a:srgbClr val="000000">
                      <a:alpha val="43137"/>
                    </a:srgbClr>
                  </a:outerShdw>
                </a:effectLst>
              </a:rPr>
              <a:t>Linear Array of Detectors</a:t>
            </a:r>
          </a:p>
          <a:p>
            <a:pPr marL="457200" indent="-457200">
              <a:buFont typeface="+mj-lt"/>
              <a:buAutoNum type="alphaUcPeriod"/>
            </a:pPr>
            <a:r>
              <a:rPr lang="en-US" dirty="0" smtClean="0">
                <a:solidFill>
                  <a:srgbClr val="FFC000"/>
                </a:solidFill>
                <a:effectLst>
                  <a:outerShdw blurRad="38100" dist="38100" dir="2700000" algn="tl">
                    <a:srgbClr val="000000">
                      <a:alpha val="43137"/>
                    </a:srgbClr>
                  </a:outerShdw>
                </a:effectLst>
              </a:rPr>
              <a:t>Focal Plane</a:t>
            </a:r>
          </a:p>
          <a:p>
            <a:pPr marL="457200" indent="-457200">
              <a:buFont typeface="+mj-lt"/>
              <a:buAutoNum type="alphaUcPeriod"/>
            </a:pPr>
            <a:r>
              <a:rPr lang="en-US" dirty="0" smtClean="0">
                <a:solidFill>
                  <a:srgbClr val="FFC000"/>
                </a:solidFill>
                <a:effectLst>
                  <a:outerShdw blurRad="38100" dist="38100" dir="2700000" algn="tl">
                    <a:srgbClr val="000000">
                      <a:alpha val="43137"/>
                    </a:srgbClr>
                  </a:outerShdw>
                </a:effectLst>
              </a:rPr>
              <a:t>Lens System</a:t>
            </a:r>
          </a:p>
          <a:p>
            <a:pPr marL="457200" indent="-457200">
              <a:buFont typeface="+mj-lt"/>
              <a:buAutoNum type="alphaUcPeriod"/>
            </a:pPr>
            <a:r>
              <a:rPr lang="en-US" dirty="0" smtClean="0">
                <a:solidFill>
                  <a:srgbClr val="FFC000"/>
                </a:solidFill>
                <a:effectLst>
                  <a:outerShdw blurRad="38100" dist="38100" dir="2700000" algn="tl">
                    <a:srgbClr val="000000">
                      <a:alpha val="43137"/>
                    </a:srgbClr>
                  </a:outerShdw>
                </a:effectLst>
              </a:rPr>
              <a:t>Ground Resolution Cell</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6624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143000" y="1066800"/>
                <a:ext cx="7391400" cy="4724435"/>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Definitions –</a:t>
                </a:r>
              </a:p>
              <a:p>
                <a:pPr marL="274320" indent="-457200"/>
                <a:endParaRPr lang="en-US" dirty="0" smtClean="0">
                  <a:solidFill>
                    <a:srgbClr val="FFC000"/>
                  </a:solidFill>
                  <a:effectLst>
                    <a:outerShdw blurRad="38100" dist="38100" dir="2700000" algn="tl">
                      <a:srgbClr val="000000">
                        <a:alpha val="43137"/>
                      </a:srgbClr>
                    </a:outerShdw>
                  </a:effectLst>
                </a:endParaRPr>
              </a:p>
              <a:p>
                <a:pPr marL="274320" indent="-457200"/>
                <a:r>
                  <a:rPr lang="en-US" dirty="0" smtClean="0">
                    <a:solidFill>
                      <a:srgbClr val="FF0000"/>
                    </a:solidFill>
                    <a:effectLst>
                      <a:outerShdw blurRad="38100" dist="38100" dir="2700000" algn="tl">
                        <a:srgbClr val="000000">
                          <a:alpha val="43137"/>
                        </a:srgbClr>
                      </a:outerShdw>
                    </a:effectLst>
                  </a:rPr>
                  <a:t>Instantaneous Field of View (IFOV) </a:t>
                </a:r>
                <a:r>
                  <a:rPr lang="en-US" dirty="0">
                    <a:solidFill>
                      <a:srgbClr val="FFC000"/>
                    </a:solidFill>
                    <a:effectLst>
                      <a:outerShdw blurRad="38100" dist="38100" dir="2700000" algn="tl">
                        <a:srgbClr val="000000">
                          <a:alpha val="43137"/>
                        </a:srgbClr>
                      </a:outerShdw>
                    </a:effectLst>
                  </a:rPr>
                  <a:t>- </a:t>
                </a:r>
                <a:r>
                  <a:rPr lang="en-US" dirty="0" smtClean="0">
                    <a:solidFill>
                      <a:srgbClr val="FFC000"/>
                    </a:solidFill>
                    <a:effectLst>
                      <a:outerShdw blurRad="38100" dist="38100" dir="2700000" algn="tl">
                        <a:srgbClr val="000000">
                          <a:alpha val="43137"/>
                        </a:srgbClr>
                      </a:outerShdw>
                    </a:effectLst>
                  </a:rPr>
                  <a:t>is the viewing cone of the detector (measured in radians, </a:t>
                </a:r>
                <a:r>
                  <a:rPr lang="el-GR" dirty="0" smtClean="0">
                    <a:solidFill>
                      <a:srgbClr val="FFC000"/>
                    </a:solidFill>
                    <a:effectLst>
                      <a:outerShdw blurRad="38100" dist="38100" dir="2700000" algn="tl">
                        <a:srgbClr val="000000">
                          <a:alpha val="43137"/>
                        </a:srgbClr>
                      </a:outerShdw>
                    </a:effectLst>
                  </a:rPr>
                  <a:t>β</a:t>
                </a:r>
                <a:r>
                  <a:rPr lang="en-US" dirty="0" smtClean="0">
                    <a:solidFill>
                      <a:srgbClr val="FFC000"/>
                    </a:solidFill>
                    <a:effectLst>
                      <a:outerShdw blurRad="38100" dist="38100" dir="2700000" algn="tl">
                        <a:srgbClr val="000000">
                          <a:alpha val="43137"/>
                        </a:srgbClr>
                      </a:outerShdw>
                    </a:effectLst>
                  </a:rPr>
                  <a:t>) optics </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0000"/>
                    </a:solidFill>
                    <a:effectLst>
                      <a:outerShdw blurRad="38100" dist="38100" dir="2700000" algn="tl">
                        <a:srgbClr val="000000">
                          <a:alpha val="43137"/>
                        </a:srgbClr>
                      </a:outerShdw>
                    </a:effectLst>
                  </a:rPr>
                  <a:t>Ground Resolution Cell </a:t>
                </a:r>
                <a:r>
                  <a:rPr lang="en-US" dirty="0" smtClean="0">
                    <a:solidFill>
                      <a:srgbClr val="FFC000"/>
                    </a:solidFill>
                    <a:effectLst>
                      <a:outerShdw blurRad="38100" dist="38100" dir="2700000" algn="tl">
                        <a:srgbClr val="000000">
                          <a:alpha val="43137"/>
                        </a:srgbClr>
                      </a:outerShdw>
                    </a:effectLst>
                  </a:rPr>
                  <a:t>- the IFOV area projected onto the ground, that is where the sensor is looking at, at any point in time.  D = </a:t>
                </a:r>
                <a14:m>
                  <m:oMath xmlns:m="http://schemas.openxmlformats.org/officeDocument/2006/math">
                    <m:f>
                      <m:fPr>
                        <m:ctrlPr>
                          <a:rPr lang="en-US" i="1" smtClean="0">
                            <a:solidFill>
                              <a:srgbClr val="FFC000"/>
                            </a:solidFill>
                            <a:effectLst>
                              <a:outerShdw blurRad="38100" dist="38100" dir="2700000" algn="tl">
                                <a:srgbClr val="000000">
                                  <a:alpha val="43137"/>
                                </a:srgbClr>
                              </a:outerShdw>
                            </a:effectLst>
                            <a:latin typeface="Cambria Math" panose="02040503050406030204" pitchFamily="18" charset="0"/>
                          </a:rPr>
                        </m:ctrlPr>
                      </m:fPr>
                      <m:num>
                        <m:r>
                          <a:rPr lang="en-US" b="0" i="1" smtClean="0">
                            <a:solidFill>
                              <a:srgbClr val="FFC000"/>
                            </a:solidFill>
                            <a:effectLst>
                              <a:outerShdw blurRad="38100" dist="38100" dir="2700000" algn="tl">
                                <a:srgbClr val="000000">
                                  <a:alpha val="43137"/>
                                </a:srgbClr>
                              </a:outerShdw>
                            </a:effectLst>
                            <a:latin typeface="Cambria Math" panose="02040503050406030204" pitchFamily="18" charset="0"/>
                          </a:rPr>
                          <m:t>𝐻</m:t>
                        </m:r>
                        <m:r>
                          <a:rPr lang="en-US" b="0" i="1" baseline="30000" smtClean="0">
                            <a:solidFill>
                              <a:srgbClr val="FFC000"/>
                            </a:solidFill>
                            <a:effectLst>
                              <a:outerShdw blurRad="38100" dist="38100" dir="2700000" algn="tl">
                                <a:srgbClr val="000000">
                                  <a:alpha val="43137"/>
                                </a:srgbClr>
                              </a:outerShdw>
                            </a:effectLst>
                            <a:latin typeface="Cambria Math" panose="02040503050406030204" pitchFamily="18" charset="0"/>
                          </a:rPr>
                          <m:t>′</m:t>
                        </m:r>
                      </m:num>
                      <m:den>
                        <m:r>
                          <a:rPr lang="en-US" i="1" smtClean="0">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𝛽</m:t>
                        </m:r>
                      </m:den>
                    </m:f>
                  </m:oMath>
                </a14:m>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0000"/>
                    </a:solidFill>
                    <a:effectLst>
                      <a:outerShdw blurRad="38100" dist="38100" dir="2700000" algn="tl">
                        <a:srgbClr val="000000">
                          <a:alpha val="43137"/>
                        </a:srgbClr>
                      </a:outerShdw>
                    </a:effectLst>
                  </a:rPr>
                  <a:t>Dwell Time </a:t>
                </a:r>
                <a:r>
                  <a:rPr lang="en-US" dirty="0" smtClean="0">
                    <a:solidFill>
                      <a:srgbClr val="FFC000"/>
                    </a:solidFill>
                    <a:effectLst>
                      <a:outerShdw blurRad="38100" dist="38100" dir="2700000" algn="tl">
                        <a:srgbClr val="000000">
                          <a:alpha val="43137"/>
                        </a:srgbClr>
                      </a:outerShdw>
                    </a:effectLst>
                  </a:rPr>
                  <a:t>– the amount of time the IFOV is viewing any particular point on the ground.</a:t>
                </a:r>
              </a:p>
            </p:txBody>
          </p:sp>
        </mc:Choice>
        <mc:Fallback>
          <p:sp>
            <p:nvSpPr>
              <p:cNvPr id="2" name="TextBox 1"/>
              <p:cNvSpPr txBox="1">
                <a:spLocks noRot="1" noChangeAspect="1" noMove="1" noResize="1" noEditPoints="1" noAdjustHandles="1" noChangeArrowheads="1" noChangeShapeType="1" noTextEdit="1"/>
              </p:cNvSpPr>
              <p:nvPr/>
            </p:nvSpPr>
            <p:spPr>
              <a:xfrm>
                <a:off x="1143000" y="1066800"/>
                <a:ext cx="7391400" cy="4724435"/>
              </a:xfrm>
              <a:prstGeom prst="rect">
                <a:avLst/>
              </a:prstGeom>
              <a:blipFill rotWithShape="0">
                <a:blip r:embed="rId2"/>
                <a:stretch>
                  <a:fillRect l="-1403" t="-1032" r="-2393" b="-2710"/>
                </a:stretch>
              </a:blipFill>
            </p:spPr>
            <p:txBody>
              <a:bodyPr/>
              <a:lstStyle/>
              <a:p>
                <a:r>
                  <a:rPr lang="en-US">
                    <a:noFill/>
                  </a:rPr>
                  <a:t> </a:t>
                </a:r>
              </a:p>
            </p:txBody>
          </p:sp>
        </mc:Fallback>
      </mc:AlternateContent>
    </p:spTree>
    <p:extLst>
      <p:ext uri="{BB962C8B-B14F-4D97-AF65-F5344CB8AC3E}">
        <p14:creationId xmlns:p14="http://schemas.microsoft.com/office/powerpoint/2010/main" val="3071906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609600"/>
            <a:ext cx="4564070" cy="523220"/>
          </a:xfrm>
          <a:prstGeom prst="rect">
            <a:avLst/>
          </a:prstGeom>
          <a:noFill/>
        </p:spPr>
        <p:txBody>
          <a:bodyPr wrap="none" rtlCol="0">
            <a:spAutoFit/>
          </a:bodyPr>
          <a:lstStyle/>
          <a:p>
            <a:r>
              <a:rPr lang="en-US" sz="2800" dirty="0" smtClean="0">
                <a:solidFill>
                  <a:srgbClr val="FFC000"/>
                </a:solidFill>
                <a:effectLst>
                  <a:outerShdw blurRad="38100" dist="38100" dir="2700000" algn="tl">
                    <a:srgbClr val="000000">
                      <a:alpha val="43137"/>
                    </a:srgbClr>
                  </a:outerShdw>
                </a:effectLst>
              </a:rPr>
              <a:t>Advantages/Disadvantages</a:t>
            </a:r>
            <a:endParaRPr lang="en-US" sz="2800" dirty="0">
              <a:solidFill>
                <a:srgbClr val="FFC000"/>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606610099"/>
              </p:ext>
            </p:extLst>
          </p:nvPr>
        </p:nvGraphicFramePr>
        <p:xfrm>
          <a:off x="1447800" y="1828800"/>
          <a:ext cx="6705600" cy="3784600"/>
        </p:xfrm>
        <a:graphic>
          <a:graphicData uri="http://schemas.openxmlformats.org/drawingml/2006/table">
            <a:tbl>
              <a:tblPr firstRow="1" bandRow="1">
                <a:tableStyleId>{2D5ABB26-0587-4C30-8999-92F81FD0307C}</a:tableStyleId>
              </a:tblPr>
              <a:tblGrid>
                <a:gridCol w="2235200"/>
                <a:gridCol w="2235200"/>
                <a:gridCol w="2235200"/>
              </a:tblGrid>
              <a:tr h="381000">
                <a:tc>
                  <a:txBody>
                    <a:bodyPr/>
                    <a:lstStyle/>
                    <a:p>
                      <a:endParaRPr lang="en-US" dirty="0">
                        <a:solidFill>
                          <a:srgbClr val="FFC000"/>
                        </a:solidFill>
                        <a:effectLst>
                          <a:outerShdw blurRad="38100" dist="38100" dir="2700000" algn="tl">
                            <a:srgbClr val="000000">
                              <a:alpha val="43137"/>
                            </a:srgbClr>
                          </a:outerShdw>
                        </a:effectLst>
                      </a:endParaRPr>
                    </a:p>
                  </a:txBody>
                  <a:tcPr/>
                </a:tc>
                <a:tc>
                  <a:txBody>
                    <a:bodyPr/>
                    <a:lstStyle/>
                    <a:p>
                      <a:pPr algn="ctr"/>
                      <a:r>
                        <a:rPr lang="en-US" b="1" u="sng" dirty="0" smtClean="0">
                          <a:solidFill>
                            <a:srgbClr val="FFC000"/>
                          </a:solidFill>
                          <a:effectLst>
                            <a:outerShdw blurRad="38100" dist="38100" dir="2700000" algn="tl">
                              <a:srgbClr val="000000">
                                <a:alpha val="43137"/>
                              </a:srgbClr>
                            </a:outerShdw>
                          </a:effectLst>
                        </a:rPr>
                        <a:t>Advantages</a:t>
                      </a:r>
                      <a:endParaRPr lang="en-US" b="1" u="sng" dirty="0">
                        <a:solidFill>
                          <a:srgbClr val="FFC000"/>
                        </a:solidFill>
                        <a:effectLst>
                          <a:outerShdw blurRad="38100" dist="38100" dir="2700000" algn="tl">
                            <a:srgbClr val="000000">
                              <a:alpha val="43137"/>
                            </a:srgbClr>
                          </a:outerShdw>
                        </a:effectLst>
                      </a:endParaRPr>
                    </a:p>
                  </a:txBody>
                  <a:tcPr/>
                </a:tc>
                <a:tc>
                  <a:txBody>
                    <a:bodyPr/>
                    <a:lstStyle/>
                    <a:p>
                      <a:pPr algn="ctr"/>
                      <a:r>
                        <a:rPr lang="en-US" b="1" u="sng" dirty="0" smtClean="0">
                          <a:solidFill>
                            <a:srgbClr val="FFC000"/>
                          </a:solidFill>
                          <a:effectLst>
                            <a:outerShdw blurRad="38100" dist="38100" dir="2700000" algn="tl">
                              <a:srgbClr val="000000">
                                <a:alpha val="43137"/>
                              </a:srgbClr>
                            </a:outerShdw>
                          </a:effectLst>
                        </a:rPr>
                        <a:t>Disadvantages</a:t>
                      </a:r>
                      <a:endParaRPr lang="en-US" b="1" u="sng" dirty="0">
                        <a:solidFill>
                          <a:srgbClr val="FFC000"/>
                        </a:solidFill>
                        <a:effectLst>
                          <a:outerShdw blurRad="38100" dist="38100" dir="2700000" algn="tl">
                            <a:srgbClr val="000000">
                              <a:alpha val="43137"/>
                            </a:srgbClr>
                          </a:outerShdw>
                        </a:effectLst>
                      </a:endParaRPr>
                    </a:p>
                  </a:txBody>
                  <a:tcPr/>
                </a:tc>
              </a:tr>
              <a:tr h="370840">
                <a:tc>
                  <a:txBody>
                    <a:bodyPr/>
                    <a:lstStyle/>
                    <a:p>
                      <a:r>
                        <a:rPr lang="en-US" b="1" dirty="0" smtClean="0">
                          <a:solidFill>
                            <a:srgbClr val="FFC000"/>
                          </a:solidFill>
                          <a:effectLst>
                            <a:outerShdw blurRad="38100" dist="38100" dir="2700000" algn="tl">
                              <a:srgbClr val="000000">
                                <a:alpha val="43137"/>
                              </a:srgbClr>
                            </a:outerShdw>
                          </a:effectLst>
                        </a:rPr>
                        <a:t>Across Track</a:t>
                      </a:r>
                      <a:endParaRPr lang="en-US" b="1" dirty="0">
                        <a:solidFill>
                          <a:srgbClr val="FFC000"/>
                        </a:solidFill>
                        <a:effectLst>
                          <a:outerShdw blurRad="38100" dist="38100" dir="2700000" algn="tl">
                            <a:srgbClr val="000000">
                              <a:alpha val="43137"/>
                            </a:srgbClr>
                          </a:outerShdw>
                        </a:effectLst>
                      </a:endParaRPr>
                    </a:p>
                  </a:txBody>
                  <a:tcPr/>
                </a:tc>
                <a:tc>
                  <a:txBody>
                    <a:bodyPr/>
                    <a:lstStyle/>
                    <a:p>
                      <a:pPr algn="ctr"/>
                      <a:r>
                        <a:rPr lang="en-US" dirty="0" smtClean="0">
                          <a:solidFill>
                            <a:srgbClr val="FFC000"/>
                          </a:solidFill>
                          <a:effectLst>
                            <a:outerShdw blurRad="38100" dist="38100" dir="2700000" algn="tl">
                              <a:srgbClr val="000000">
                                <a:alpha val="43137"/>
                              </a:srgbClr>
                            </a:outerShdw>
                          </a:effectLst>
                        </a:rPr>
                        <a:t>“Single” Detector</a:t>
                      </a:r>
                      <a:endParaRPr lang="en-US" dirty="0">
                        <a:solidFill>
                          <a:srgbClr val="FFC000"/>
                        </a:solidFill>
                        <a:effectLst>
                          <a:outerShdw blurRad="38100" dist="38100" dir="2700000" algn="tl">
                            <a:srgbClr val="000000">
                              <a:alpha val="43137"/>
                            </a:srgbClr>
                          </a:outerShdw>
                        </a:effectLst>
                      </a:endParaRPr>
                    </a:p>
                  </a:txBody>
                  <a:tcPr/>
                </a:tc>
                <a:tc>
                  <a:txBody>
                    <a:bodyPr/>
                    <a:lstStyle/>
                    <a:p>
                      <a:pPr algn="ctr"/>
                      <a:r>
                        <a:rPr lang="en-US" dirty="0" smtClean="0">
                          <a:solidFill>
                            <a:srgbClr val="FFC000"/>
                          </a:solidFill>
                          <a:effectLst>
                            <a:outerShdw blurRad="38100" dist="38100" dir="2700000" algn="tl">
                              <a:srgbClr val="000000">
                                <a:alpha val="43137"/>
                              </a:srgbClr>
                            </a:outerShdw>
                          </a:effectLst>
                        </a:rPr>
                        <a:t>Moving Parts</a:t>
                      </a:r>
                      <a:endParaRPr lang="en-US" dirty="0">
                        <a:solidFill>
                          <a:srgbClr val="FFC000"/>
                        </a:solidFill>
                        <a:effectLst>
                          <a:outerShdw blurRad="38100" dist="38100" dir="2700000" algn="tl">
                            <a:srgbClr val="000000">
                              <a:alpha val="43137"/>
                            </a:srgbClr>
                          </a:outerShdw>
                        </a:effectLst>
                      </a:endParaRPr>
                    </a:p>
                  </a:txBody>
                  <a:tcPr/>
                </a:tc>
              </a:tr>
              <a:tr h="370840">
                <a:tc>
                  <a:txBody>
                    <a:bodyPr/>
                    <a:lstStyle/>
                    <a:p>
                      <a:endParaRPr lang="en-US" b="1" dirty="0">
                        <a:solidFill>
                          <a:srgbClr val="FFC000"/>
                        </a:solidFill>
                        <a:effectLst>
                          <a:outerShdw blurRad="38100" dist="38100" dir="2700000" algn="tl">
                            <a:srgbClr val="000000">
                              <a:alpha val="43137"/>
                            </a:srgbClr>
                          </a:outerShdw>
                        </a:effectLst>
                      </a:endParaRPr>
                    </a:p>
                  </a:txBody>
                  <a:tcPr/>
                </a:tc>
                <a:tc>
                  <a:txBody>
                    <a:bodyPr/>
                    <a:lstStyle/>
                    <a:p>
                      <a:pPr algn="ctr"/>
                      <a:r>
                        <a:rPr lang="en-US" dirty="0" smtClean="0">
                          <a:solidFill>
                            <a:srgbClr val="FFC000"/>
                          </a:solidFill>
                          <a:effectLst>
                            <a:outerShdw blurRad="38100" dist="38100" dir="2700000" algn="tl">
                              <a:srgbClr val="000000">
                                <a:alpha val="43137"/>
                              </a:srgbClr>
                            </a:outerShdw>
                          </a:effectLst>
                        </a:rPr>
                        <a:t>Wider Swath Potential</a:t>
                      </a:r>
                      <a:endParaRPr lang="en-US" dirty="0">
                        <a:solidFill>
                          <a:srgbClr val="FFC000"/>
                        </a:solidFill>
                        <a:effectLst>
                          <a:outerShdw blurRad="38100" dist="38100" dir="2700000" algn="tl">
                            <a:srgbClr val="000000">
                              <a:alpha val="43137"/>
                            </a:srgbClr>
                          </a:outerShdw>
                        </a:effectLst>
                      </a:endParaRPr>
                    </a:p>
                  </a:txBody>
                  <a:tcPr/>
                </a:tc>
                <a:tc>
                  <a:txBody>
                    <a:bodyPr/>
                    <a:lstStyle/>
                    <a:p>
                      <a:pPr algn="ctr"/>
                      <a:r>
                        <a:rPr lang="en-US" dirty="0" smtClean="0">
                          <a:solidFill>
                            <a:srgbClr val="FFC000"/>
                          </a:solidFill>
                          <a:effectLst>
                            <a:outerShdw blurRad="38100" dist="38100" dir="2700000" algn="tl">
                              <a:srgbClr val="000000">
                                <a:alpha val="43137"/>
                              </a:srgbClr>
                            </a:outerShdw>
                          </a:effectLst>
                        </a:rPr>
                        <a:t>Short Dwell Time</a:t>
                      </a:r>
                      <a:endParaRPr lang="en-US" dirty="0">
                        <a:solidFill>
                          <a:srgbClr val="FFC000"/>
                        </a:solidFill>
                        <a:effectLst>
                          <a:outerShdw blurRad="38100" dist="38100" dir="2700000" algn="tl">
                            <a:srgbClr val="000000">
                              <a:alpha val="43137"/>
                            </a:srgbClr>
                          </a:outerShdw>
                        </a:effectLst>
                      </a:endParaRPr>
                    </a:p>
                  </a:txBody>
                  <a:tcPr/>
                </a:tc>
              </a:tr>
              <a:tr h="370840">
                <a:tc>
                  <a:txBody>
                    <a:bodyPr/>
                    <a:lstStyle/>
                    <a:p>
                      <a:endParaRPr lang="en-US" b="1" dirty="0">
                        <a:solidFill>
                          <a:srgbClr val="FFC000"/>
                        </a:solidFill>
                        <a:effectLst>
                          <a:outerShdw blurRad="38100" dist="38100" dir="2700000" algn="tl">
                            <a:srgbClr val="000000">
                              <a:alpha val="43137"/>
                            </a:srgbClr>
                          </a:outerShdw>
                        </a:effectLst>
                      </a:endParaRPr>
                    </a:p>
                  </a:txBody>
                  <a:tcPr/>
                </a:tc>
                <a:tc>
                  <a:txBody>
                    <a:bodyPr/>
                    <a:lstStyle/>
                    <a:p>
                      <a:pPr algn="ctr"/>
                      <a:endParaRPr lang="en-US" dirty="0">
                        <a:solidFill>
                          <a:srgbClr val="FFC000"/>
                        </a:solidFill>
                        <a:effectLst>
                          <a:outerShdw blurRad="38100" dist="38100" dir="2700000" algn="tl">
                            <a:srgbClr val="000000">
                              <a:alpha val="43137"/>
                            </a:srgbClr>
                          </a:outerShdw>
                        </a:effectLst>
                      </a:endParaRPr>
                    </a:p>
                  </a:txBody>
                  <a:tcPr/>
                </a:tc>
                <a:tc>
                  <a:txBody>
                    <a:bodyPr/>
                    <a:lstStyle/>
                    <a:p>
                      <a:pPr algn="ctr"/>
                      <a:endParaRPr lang="en-US" dirty="0">
                        <a:solidFill>
                          <a:srgbClr val="FFC000"/>
                        </a:solidFill>
                        <a:effectLst>
                          <a:outerShdw blurRad="38100" dist="38100" dir="2700000" algn="tl">
                            <a:srgbClr val="000000">
                              <a:alpha val="43137"/>
                            </a:srgbClr>
                          </a:outerShdw>
                        </a:effectLst>
                      </a:endParaRPr>
                    </a:p>
                  </a:txBody>
                  <a:tcPr/>
                </a:tc>
              </a:tr>
              <a:tr h="370840">
                <a:tc>
                  <a:txBody>
                    <a:bodyPr/>
                    <a:lstStyle/>
                    <a:p>
                      <a:endParaRPr lang="en-US" b="1" dirty="0">
                        <a:solidFill>
                          <a:srgbClr val="FFC000"/>
                        </a:solidFill>
                        <a:effectLst>
                          <a:outerShdw blurRad="38100" dist="38100" dir="2700000" algn="tl">
                            <a:srgbClr val="000000">
                              <a:alpha val="43137"/>
                            </a:srgbClr>
                          </a:outerShdw>
                        </a:effectLst>
                      </a:endParaRPr>
                    </a:p>
                  </a:txBody>
                  <a:tcPr/>
                </a:tc>
                <a:tc>
                  <a:txBody>
                    <a:bodyPr/>
                    <a:lstStyle/>
                    <a:p>
                      <a:pPr algn="ctr"/>
                      <a:endParaRPr lang="en-US" dirty="0">
                        <a:solidFill>
                          <a:srgbClr val="FFC000"/>
                        </a:solidFill>
                        <a:effectLst>
                          <a:outerShdw blurRad="38100" dist="38100" dir="2700000" algn="tl">
                            <a:srgbClr val="000000">
                              <a:alpha val="43137"/>
                            </a:srgbClr>
                          </a:outerShdw>
                        </a:effectLst>
                      </a:endParaRPr>
                    </a:p>
                  </a:txBody>
                  <a:tcPr/>
                </a:tc>
                <a:tc>
                  <a:txBody>
                    <a:bodyPr/>
                    <a:lstStyle/>
                    <a:p>
                      <a:pPr algn="ctr"/>
                      <a:endParaRPr lang="en-US" dirty="0">
                        <a:solidFill>
                          <a:srgbClr val="FFC000"/>
                        </a:solidFill>
                        <a:effectLst>
                          <a:outerShdw blurRad="38100" dist="38100" dir="2700000" algn="tl">
                            <a:srgbClr val="000000">
                              <a:alpha val="43137"/>
                            </a:srgbClr>
                          </a:outerShdw>
                        </a:effectLst>
                      </a:endParaRPr>
                    </a:p>
                  </a:txBody>
                  <a:tcPr/>
                </a:tc>
              </a:tr>
              <a:tr h="370840">
                <a:tc>
                  <a:txBody>
                    <a:bodyPr/>
                    <a:lstStyle/>
                    <a:p>
                      <a:r>
                        <a:rPr lang="en-US" b="1" dirty="0" smtClean="0">
                          <a:solidFill>
                            <a:srgbClr val="FFC000"/>
                          </a:solidFill>
                          <a:effectLst>
                            <a:outerShdw blurRad="38100" dist="38100" dir="2700000" algn="tl">
                              <a:srgbClr val="000000">
                                <a:alpha val="43137"/>
                              </a:srgbClr>
                            </a:outerShdw>
                          </a:effectLst>
                        </a:rPr>
                        <a:t>Along Track</a:t>
                      </a:r>
                      <a:endParaRPr lang="en-US" b="1" dirty="0">
                        <a:solidFill>
                          <a:srgbClr val="FFC000"/>
                        </a:solidFill>
                        <a:effectLst>
                          <a:outerShdw blurRad="38100" dist="38100" dir="2700000" algn="tl">
                            <a:srgbClr val="000000">
                              <a:alpha val="43137"/>
                            </a:srgbClr>
                          </a:outerShdw>
                        </a:effectLst>
                      </a:endParaRPr>
                    </a:p>
                  </a:txBody>
                  <a:tcPr/>
                </a:tc>
                <a:tc>
                  <a:txBody>
                    <a:bodyPr/>
                    <a:lstStyle/>
                    <a:p>
                      <a:pPr algn="ctr"/>
                      <a:r>
                        <a:rPr lang="en-US" dirty="0" smtClean="0">
                          <a:solidFill>
                            <a:srgbClr val="FFC000"/>
                          </a:solidFill>
                          <a:effectLst>
                            <a:outerShdw blurRad="38100" dist="38100" dir="2700000" algn="tl">
                              <a:srgbClr val="000000">
                                <a:alpha val="43137"/>
                              </a:srgbClr>
                            </a:outerShdw>
                          </a:effectLst>
                        </a:rPr>
                        <a:t>No Moving</a:t>
                      </a:r>
                      <a:r>
                        <a:rPr lang="en-US" baseline="0" dirty="0" smtClean="0">
                          <a:solidFill>
                            <a:srgbClr val="FFC000"/>
                          </a:solidFill>
                          <a:effectLst>
                            <a:outerShdw blurRad="38100" dist="38100" dir="2700000" algn="tl">
                              <a:srgbClr val="000000">
                                <a:alpha val="43137"/>
                              </a:srgbClr>
                            </a:outerShdw>
                          </a:effectLst>
                        </a:rPr>
                        <a:t> Parts</a:t>
                      </a:r>
                      <a:endParaRPr lang="en-US" dirty="0">
                        <a:solidFill>
                          <a:srgbClr val="FFC000"/>
                        </a:solidFill>
                        <a:effectLst>
                          <a:outerShdw blurRad="38100" dist="38100" dir="2700000" algn="tl">
                            <a:srgbClr val="000000">
                              <a:alpha val="43137"/>
                            </a:srgbClr>
                          </a:outerShdw>
                        </a:effectLst>
                      </a:endParaRPr>
                    </a:p>
                  </a:txBody>
                  <a:tcPr/>
                </a:tc>
                <a:tc>
                  <a:txBody>
                    <a:bodyPr/>
                    <a:lstStyle/>
                    <a:p>
                      <a:pPr algn="ctr"/>
                      <a:r>
                        <a:rPr lang="en-US" dirty="0" smtClean="0">
                          <a:solidFill>
                            <a:srgbClr val="FFC000"/>
                          </a:solidFill>
                          <a:effectLst>
                            <a:outerShdw blurRad="38100" dist="38100" dir="2700000" algn="tl">
                              <a:srgbClr val="000000">
                                <a:alpha val="43137"/>
                              </a:srgbClr>
                            </a:outerShdw>
                          </a:effectLst>
                        </a:rPr>
                        <a:t>“Multiple”</a:t>
                      </a:r>
                      <a:r>
                        <a:rPr lang="en-US" baseline="0" dirty="0" smtClean="0">
                          <a:solidFill>
                            <a:srgbClr val="FFC000"/>
                          </a:solidFill>
                          <a:effectLst>
                            <a:outerShdw blurRad="38100" dist="38100" dir="2700000" algn="tl">
                              <a:srgbClr val="000000">
                                <a:alpha val="43137"/>
                              </a:srgbClr>
                            </a:outerShdw>
                          </a:effectLst>
                        </a:rPr>
                        <a:t> Detectors</a:t>
                      </a:r>
                      <a:endParaRPr lang="en-US" dirty="0">
                        <a:solidFill>
                          <a:srgbClr val="FFC000"/>
                        </a:solidFill>
                        <a:effectLst>
                          <a:outerShdw blurRad="38100" dist="38100" dir="2700000" algn="tl">
                            <a:srgbClr val="000000">
                              <a:alpha val="43137"/>
                            </a:srgbClr>
                          </a:outerShdw>
                        </a:effectLst>
                      </a:endParaRPr>
                    </a:p>
                  </a:txBody>
                  <a:tcPr/>
                </a:tc>
              </a:tr>
              <a:tr h="370840">
                <a:tc>
                  <a:txBody>
                    <a:bodyPr/>
                    <a:lstStyle/>
                    <a:p>
                      <a:endParaRPr lang="en-US" b="1" dirty="0">
                        <a:solidFill>
                          <a:srgbClr val="FFC000"/>
                        </a:solidFill>
                        <a:effectLst>
                          <a:outerShdw blurRad="38100" dist="38100" dir="2700000" algn="tl">
                            <a:srgbClr val="000000">
                              <a:alpha val="43137"/>
                            </a:srgbClr>
                          </a:outerShdw>
                        </a:effectLst>
                      </a:endParaRPr>
                    </a:p>
                  </a:txBody>
                  <a:tcPr/>
                </a:tc>
                <a:tc>
                  <a:txBody>
                    <a:bodyPr/>
                    <a:lstStyle/>
                    <a:p>
                      <a:pPr algn="ctr"/>
                      <a:r>
                        <a:rPr lang="en-US" dirty="0" smtClean="0">
                          <a:solidFill>
                            <a:srgbClr val="FFC000"/>
                          </a:solidFill>
                          <a:effectLst>
                            <a:outerShdw blurRad="38100" dist="38100" dir="2700000" algn="tl">
                              <a:srgbClr val="000000">
                                <a:alpha val="43137"/>
                              </a:srgbClr>
                            </a:outerShdw>
                          </a:effectLst>
                        </a:rPr>
                        <a:t>Long Dwell Time</a:t>
                      </a:r>
                      <a:endParaRPr lang="en-US" dirty="0">
                        <a:solidFill>
                          <a:srgbClr val="FFC000"/>
                        </a:solidFill>
                        <a:effectLst>
                          <a:outerShdw blurRad="38100" dist="38100" dir="2700000" algn="tl">
                            <a:srgbClr val="000000">
                              <a:alpha val="43137"/>
                            </a:srgbClr>
                          </a:outerShdw>
                        </a:effectLst>
                      </a:endParaRPr>
                    </a:p>
                  </a:txBody>
                  <a:tcPr/>
                </a:tc>
                <a:tc>
                  <a:txBody>
                    <a:bodyPr/>
                    <a:lstStyle/>
                    <a:p>
                      <a:pPr algn="ctr"/>
                      <a:r>
                        <a:rPr lang="en-US" dirty="0" smtClean="0">
                          <a:solidFill>
                            <a:srgbClr val="FFC000"/>
                          </a:solidFill>
                          <a:effectLst>
                            <a:outerShdw blurRad="38100" dist="38100" dir="2700000" algn="tl">
                              <a:srgbClr val="000000">
                                <a:alpha val="43137"/>
                              </a:srgbClr>
                            </a:outerShdw>
                          </a:effectLst>
                        </a:rPr>
                        <a:t>Swath Limited by Detector</a:t>
                      </a:r>
                      <a:r>
                        <a:rPr lang="en-US" baseline="0" dirty="0" smtClean="0">
                          <a:solidFill>
                            <a:srgbClr val="FFC000"/>
                          </a:solidFill>
                          <a:effectLst>
                            <a:outerShdw blurRad="38100" dist="38100" dir="2700000" algn="tl">
                              <a:srgbClr val="000000">
                                <a:alpha val="43137"/>
                              </a:srgbClr>
                            </a:outerShdw>
                          </a:effectLst>
                        </a:rPr>
                        <a:t> Array</a:t>
                      </a:r>
                      <a:endParaRPr lang="en-US" dirty="0">
                        <a:solidFill>
                          <a:srgbClr val="FFC000"/>
                        </a:solidFill>
                        <a:effectLst>
                          <a:outerShdw blurRad="38100" dist="38100" dir="2700000" algn="tl">
                            <a:srgbClr val="000000">
                              <a:alpha val="43137"/>
                            </a:srgbClr>
                          </a:outerShdw>
                        </a:effectLst>
                      </a:endParaRPr>
                    </a:p>
                  </a:txBody>
                  <a:tcPr/>
                </a:tc>
              </a:tr>
              <a:tr h="370840">
                <a:tc>
                  <a:txBody>
                    <a:bodyPr/>
                    <a:lstStyle/>
                    <a:p>
                      <a:endParaRPr lang="en-US" b="1" dirty="0">
                        <a:solidFill>
                          <a:srgbClr val="FFC000"/>
                        </a:solidFill>
                        <a:effectLst>
                          <a:outerShdw blurRad="38100" dist="38100" dir="2700000" algn="tl">
                            <a:srgbClr val="000000">
                              <a:alpha val="43137"/>
                            </a:srgbClr>
                          </a:outerShdw>
                        </a:effectLst>
                      </a:endParaRPr>
                    </a:p>
                  </a:txBody>
                  <a:tcPr/>
                </a:tc>
                <a:tc>
                  <a:txBody>
                    <a:bodyPr/>
                    <a:lstStyle/>
                    <a:p>
                      <a:pPr algn="ctr"/>
                      <a:endParaRPr lang="en-US" dirty="0">
                        <a:solidFill>
                          <a:srgbClr val="FFC000"/>
                        </a:solidFill>
                        <a:effectLst>
                          <a:outerShdw blurRad="38100" dist="38100" dir="2700000" algn="tl">
                            <a:srgbClr val="000000">
                              <a:alpha val="43137"/>
                            </a:srgbClr>
                          </a:outerShdw>
                        </a:effectLst>
                      </a:endParaRPr>
                    </a:p>
                  </a:txBody>
                  <a:tcPr/>
                </a:tc>
                <a:tc>
                  <a:txBody>
                    <a:bodyPr/>
                    <a:lstStyle/>
                    <a:p>
                      <a:pPr algn="ctr"/>
                      <a:endParaRPr lang="en-US" dirty="0">
                        <a:solidFill>
                          <a:srgbClr val="FFC000"/>
                        </a:solidFill>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2648293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F2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600200"/>
            <a:ext cx="6523809" cy="5009524"/>
          </a:xfrm>
          <a:prstGeom prst="rect">
            <a:avLst/>
          </a:prstGeom>
        </p:spPr>
      </p:pic>
      <p:sp>
        <p:nvSpPr>
          <p:cNvPr id="3" name="TextBox 2"/>
          <p:cNvSpPr txBox="1"/>
          <p:nvPr/>
        </p:nvSpPr>
        <p:spPr>
          <a:xfrm>
            <a:off x="914400" y="762000"/>
            <a:ext cx="3886200" cy="523220"/>
          </a:xfrm>
          <a:prstGeom prst="rect">
            <a:avLst/>
          </a:prstGeom>
          <a:noFill/>
        </p:spPr>
        <p:txBody>
          <a:bodyPr wrap="square" rtlCol="0">
            <a:spAutoFit/>
          </a:bodyPr>
          <a:lstStyle/>
          <a:p>
            <a:r>
              <a:rPr lang="en-US" sz="2800" dirty="0" smtClean="0">
                <a:solidFill>
                  <a:srgbClr val="FFC000"/>
                </a:solidFill>
                <a:effectLst>
                  <a:outerShdw blurRad="38100" dist="38100" dir="2700000" algn="tl">
                    <a:srgbClr val="000000">
                      <a:alpha val="43137"/>
                    </a:srgbClr>
                  </a:outerShdw>
                </a:effectLst>
              </a:rPr>
              <a:t>Across Track Scanner</a:t>
            </a:r>
            <a:endParaRPr lang="en-US" sz="28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8047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90600"/>
            <a:ext cx="7162137" cy="2308324"/>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Multispectral Scanners are capable of detecting and measuring EM energy over a wide range of wavelengths from ultraviolet to thermal infrared (300nm to 12,000nm). They need to have a mechanism to separate the reflected (and emitted) energy.</a:t>
            </a:r>
            <a:endParaRPr lang="en-US" dirty="0">
              <a:solidFill>
                <a:srgbClr val="FFC000"/>
              </a:solidFill>
              <a:effectLst>
                <a:outerShdw blurRad="38100" dist="38100" dir="2700000" algn="tl">
                  <a:srgbClr val="000000">
                    <a:alpha val="43137"/>
                  </a:srgbClr>
                </a:outerShdw>
              </a:effectLst>
            </a:endParaRPr>
          </a:p>
        </p:txBody>
      </p:sp>
      <p:pic>
        <p:nvPicPr>
          <p:cNvPr id="3" name="Snagit_PPT4E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733800"/>
            <a:ext cx="4534981" cy="2438162"/>
          </a:xfrm>
          <a:prstGeom prst="rect">
            <a:avLst/>
          </a:prstGeom>
        </p:spPr>
      </p:pic>
      <p:sp>
        <p:nvSpPr>
          <p:cNvPr id="4" name="TextBox 3"/>
          <p:cNvSpPr txBox="1"/>
          <p:nvPr/>
        </p:nvSpPr>
        <p:spPr>
          <a:xfrm>
            <a:off x="838200" y="3660219"/>
            <a:ext cx="2743200" cy="2308324"/>
          </a:xfrm>
          <a:prstGeom prst="rect">
            <a:avLst/>
          </a:prstGeom>
          <a:noFill/>
        </p:spPr>
        <p:txBody>
          <a:bodyPr wrap="square" rtlCol="0">
            <a:spAutoFit/>
          </a:bodyPr>
          <a:lstStyle/>
          <a:p>
            <a:pPr algn="r"/>
            <a:r>
              <a:rPr lang="en-US" sz="1800" dirty="0">
                <a:solidFill>
                  <a:srgbClr val="FFC000"/>
                </a:solidFill>
                <a:effectLst>
                  <a:outerShdw blurRad="38100" dist="38100" dir="2700000" algn="tl">
                    <a:srgbClr val="000000">
                      <a:alpha val="43137"/>
                    </a:srgbClr>
                  </a:outerShdw>
                </a:effectLst>
              </a:rPr>
              <a:t>A dichroic filter, thin-film filter, or interference filter is a very accurate color filter </a:t>
            </a:r>
            <a:r>
              <a:rPr lang="en-US" sz="1800" dirty="0" smtClean="0">
                <a:solidFill>
                  <a:srgbClr val="FFC000"/>
                </a:solidFill>
                <a:effectLst>
                  <a:outerShdw blurRad="38100" dist="38100" dir="2700000" algn="tl">
                    <a:srgbClr val="000000">
                      <a:alpha val="43137"/>
                    </a:srgbClr>
                  </a:outerShdw>
                </a:effectLst>
              </a:rPr>
              <a:t>used </a:t>
            </a:r>
            <a:r>
              <a:rPr lang="en-US" sz="1800" dirty="0">
                <a:solidFill>
                  <a:srgbClr val="FFC000"/>
                </a:solidFill>
                <a:effectLst>
                  <a:outerShdw blurRad="38100" dist="38100" dir="2700000" algn="tl">
                    <a:srgbClr val="000000">
                      <a:alpha val="43137"/>
                    </a:srgbClr>
                  </a:outerShdw>
                </a:effectLst>
              </a:rPr>
              <a:t>to selectively pass </a:t>
            </a:r>
            <a:r>
              <a:rPr lang="en-US" sz="1800" dirty="0" smtClean="0">
                <a:solidFill>
                  <a:srgbClr val="FFC000"/>
                </a:solidFill>
                <a:effectLst>
                  <a:outerShdw blurRad="38100" dist="38100" dir="2700000" algn="tl">
                    <a:srgbClr val="000000">
                      <a:alpha val="43137"/>
                    </a:srgbClr>
                  </a:outerShdw>
                </a:effectLst>
              </a:rPr>
              <a:t>light of </a:t>
            </a:r>
            <a:r>
              <a:rPr lang="en-US" sz="1800" dirty="0">
                <a:solidFill>
                  <a:srgbClr val="FFC000"/>
                </a:solidFill>
                <a:effectLst>
                  <a:outerShdw blurRad="38100" dist="38100" dir="2700000" algn="tl">
                    <a:srgbClr val="000000">
                      <a:alpha val="43137"/>
                    </a:srgbClr>
                  </a:outerShdw>
                </a:effectLst>
              </a:rPr>
              <a:t>a small range of colors while reflecting other colors.</a:t>
            </a:r>
            <a:endParaRPr lang="en-US" sz="1800" dirty="0">
              <a:solidFill>
                <a:srgbClr val="FFC000"/>
              </a:solidFill>
              <a:effectLst>
                <a:outerShdw blurRad="38100" dist="38100" dir="2700000" algn="tl">
                  <a:srgbClr val="000000">
                    <a:alpha val="43137"/>
                  </a:srgbClr>
                </a:outerShdw>
              </a:effectLst>
            </a:endParaRPr>
          </a:p>
        </p:txBody>
      </p:sp>
      <p:pic>
        <p:nvPicPr>
          <p:cNvPr id="4098" name="Picture 2" descr="https://upload.wikimedia.org/wikipedia/commons/4/49/Dichroic_fil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971800"/>
            <a:ext cx="3371153"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77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1735</TotalTime>
  <Words>605</Words>
  <Application>Microsoft Office PowerPoint</Application>
  <PresentationFormat>On-screen Show (4:3)</PresentationFormat>
  <Paragraphs>91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Cambria Math</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Inso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Keith Mickunas</dc:creator>
  <cp:lastModifiedBy>Gordon</cp:lastModifiedBy>
  <cp:revision>106</cp:revision>
  <dcterms:created xsi:type="dcterms:W3CDTF">1998-08-10T21:18:54Z</dcterms:created>
  <dcterms:modified xsi:type="dcterms:W3CDTF">2015-10-11T15:51:23Z</dcterms:modified>
</cp:coreProperties>
</file>