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19"/>
  </p:notesMasterIdLst>
  <p:handoutMasterIdLst>
    <p:handoutMasterId r:id="rId20"/>
  </p:handoutMasterIdLst>
  <p:sldIdLst>
    <p:sldId id="288" r:id="rId2"/>
    <p:sldId id="290" r:id="rId3"/>
    <p:sldId id="289"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6" autoAdjust="0"/>
  </p:normalViewPr>
  <p:slideViewPr>
    <p:cSldViewPr>
      <p:cViewPr varScale="1">
        <p:scale>
          <a:sx n="118" d="100"/>
          <a:sy n="118" d="100"/>
        </p:scale>
        <p:origin x="33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lt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C162F7-07F2-4DD9-9EDA-ED1D44CACFDC}" type="slidenum">
              <a:rPr lang="en-US" altLang="en-US"/>
              <a:pPr/>
              <a:t>‹#›</a:t>
            </a:fld>
            <a:endParaRPr lang="en-US" altLang="en-US"/>
          </a:p>
        </p:txBody>
      </p:sp>
    </p:spTree>
    <p:extLst>
      <p:ext uri="{BB962C8B-B14F-4D97-AF65-F5344CB8AC3E}">
        <p14:creationId xmlns:p14="http://schemas.microsoft.com/office/powerpoint/2010/main" val="294618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167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14300" indent="342900" algn="l" rtl="0" eaLnBrk="0" fontAlgn="base" hangingPunct="0">
      <a:spcBef>
        <a:spcPct val="30000"/>
      </a:spcBef>
      <a:spcAft>
        <a:spcPct val="0"/>
      </a:spcAft>
      <a:defRPr sz="1200" kern="1200">
        <a:solidFill>
          <a:schemeClr val="tx1"/>
        </a:solidFill>
        <a:latin typeface="Arial" charset="0"/>
        <a:ea typeface="+mn-ea"/>
        <a:cs typeface="+mn-cs"/>
      </a:defRPr>
    </a:lvl2pPr>
    <a:lvl3pPr marL="228600" indent="685800" algn="l" rtl="0" eaLnBrk="0" fontAlgn="base" hangingPunct="0">
      <a:spcBef>
        <a:spcPct val="30000"/>
      </a:spcBef>
      <a:spcAft>
        <a:spcPct val="0"/>
      </a:spcAft>
      <a:defRPr sz="1200" kern="1200">
        <a:solidFill>
          <a:schemeClr val="tx1"/>
        </a:solidFill>
        <a:latin typeface="Arial" charset="0"/>
        <a:ea typeface="+mn-ea"/>
        <a:cs typeface="+mn-cs"/>
      </a:defRPr>
    </a:lvl3pPr>
    <a:lvl4pPr marL="342900" indent="1028700" algn="l" rtl="0" eaLnBrk="0" fontAlgn="base" hangingPunct="0">
      <a:spcBef>
        <a:spcPct val="30000"/>
      </a:spcBef>
      <a:spcAft>
        <a:spcPct val="0"/>
      </a:spcAft>
      <a:defRPr sz="1200" kern="1200">
        <a:solidFill>
          <a:schemeClr val="tx1"/>
        </a:solidFill>
        <a:latin typeface="Arial" charset="0"/>
        <a:ea typeface="+mn-ea"/>
        <a:cs typeface="+mn-cs"/>
      </a:defRPr>
    </a:lvl4pPr>
    <a:lvl5pPr marL="457200" indent="1371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BD7A3DCA-B633-4A9B-9303-357502896D9A}"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8563BFEA-16CA-4BD8-83B0-BB2C4C49226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8BB477BC-3EDD-4070-A8E0-366DA88C1F7D}"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890C2029-1992-4CEE-B71E-E039F9AB2EF2}" type="slidenum">
              <a:rPr lang="en-US" altLang="en-US"/>
              <a:pPr/>
              <a:t>‹#›</a:t>
            </a:fld>
            <a:endParaRPr lang="en-US"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077F871A-9552-416B-AF3C-89FD9F2B9B69}"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C88AAB63-8748-4C4B-A09B-0F8966E5ED43}" type="slidenum">
              <a:rPr lang="en-US" altLang="en-US"/>
              <a:pPr/>
              <a:t>‹#›</a:t>
            </a:fld>
            <a:endParaRPr lang="en-US"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fld id="{D005E9DC-3D74-45F8-8CD0-D96231DD4CD3}" type="slidenum">
              <a:rPr lang="en-US" altLang="en-US"/>
              <a:pPr/>
              <a:t>‹#›</a:t>
            </a:fld>
            <a:endParaRPr lang="en-US" altLang="en-US"/>
          </a:p>
        </p:txBody>
      </p:sp>
      <p:sp>
        <p:nvSpPr>
          <p:cNvPr id="9" name="Slide Number Placeholder 5"/>
          <p:cNvSpPr>
            <a:spLocks noGrp="1"/>
          </p:cNvSpPr>
          <p:nvPr>
            <p:ph type="sldNum" sz="quarter" idx="17"/>
          </p:nvPr>
        </p:nvSpPr>
        <p:spPr/>
        <p:txBody>
          <a:bodyPr/>
          <a:lstStyle>
            <a:lvl1pPr>
              <a:defRPr/>
            </a:lvl1pPr>
          </a:lstStyle>
          <a:p>
            <a:fld id="{344C9A12-7181-4DFB-A557-B0DBE35B8DBD}" type="slidenum">
              <a:rPr lang="en-US" altLang="en-US"/>
              <a:pPr/>
              <a:t>‹#›</a:t>
            </a:fld>
            <a:endParaRPr lang="en-US"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6E18012-87C7-42D4-8B3C-AFA91828C812}"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D0B5DA6-68D9-4BD4-B9FB-BEA89BF80B0A}" type="slidenum">
              <a:rPr lang="en-US" altLang="en-US"/>
              <a:pPr/>
              <a:t>‹#›</a:t>
            </a:fld>
            <a:endParaRPr lang="en-US"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ltLang="en-US"/>
          </a:p>
        </p:txBody>
      </p:sp>
      <p:sp>
        <p:nvSpPr>
          <p:cNvPr id="12" name="Footer Placeholder 4"/>
          <p:cNvSpPr>
            <a:spLocks noGrp="1"/>
          </p:cNvSpPr>
          <p:nvPr>
            <p:ph type="ftr" sz="quarter" idx="19"/>
          </p:nvPr>
        </p:nvSpPr>
        <p:spPr/>
        <p:txBody>
          <a:bodyPr/>
          <a:lstStyle>
            <a:lvl1pPr>
              <a:defRPr/>
            </a:lvl1pPr>
          </a:lstStyle>
          <a:p>
            <a:fld id="{677B4F20-91D8-40C8-B315-DA6D9D973A1C}" type="slidenum">
              <a:rPr lang="en-US" altLang="en-US"/>
              <a:pPr/>
              <a:t>‹#›</a:t>
            </a:fld>
            <a:endParaRPr lang="en-US" altLang="en-US"/>
          </a:p>
        </p:txBody>
      </p:sp>
      <p:sp>
        <p:nvSpPr>
          <p:cNvPr id="13" name="Slide Number Placeholder 5"/>
          <p:cNvSpPr>
            <a:spLocks noGrp="1"/>
          </p:cNvSpPr>
          <p:nvPr>
            <p:ph type="sldNum" sz="quarter" idx="20"/>
          </p:nvPr>
        </p:nvSpPr>
        <p:spPr/>
        <p:txBody>
          <a:bodyPr/>
          <a:lstStyle>
            <a:lvl1pPr>
              <a:defRPr/>
            </a:lvl1pPr>
          </a:lstStyle>
          <a:p>
            <a:fld id="{F31F9B94-9FC7-4541-A9CF-7212E6E23D65}" type="slidenum">
              <a:rPr lang="en-US" altLang="en-US"/>
              <a:pPr/>
              <a:t>‹#›</a:t>
            </a:fld>
            <a:endParaRPr lang="en-US"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ltLang="en-US"/>
          </a:p>
        </p:txBody>
      </p:sp>
      <p:sp>
        <p:nvSpPr>
          <p:cNvPr id="16" name="Footer Placeholder 4"/>
          <p:cNvSpPr>
            <a:spLocks noGrp="1"/>
          </p:cNvSpPr>
          <p:nvPr>
            <p:ph type="ftr" sz="quarter" idx="24"/>
          </p:nvPr>
        </p:nvSpPr>
        <p:spPr/>
        <p:txBody>
          <a:bodyPr/>
          <a:lstStyle>
            <a:lvl1pPr>
              <a:defRPr/>
            </a:lvl1pPr>
          </a:lstStyle>
          <a:p>
            <a:fld id="{9A535C79-730D-4727-A934-42F52F963451}" type="slidenum">
              <a:rPr lang="en-US" altLang="en-US"/>
              <a:pPr/>
              <a:t>‹#›</a:t>
            </a:fld>
            <a:endParaRPr lang="en-US" altLang="en-US"/>
          </a:p>
        </p:txBody>
      </p:sp>
      <p:sp>
        <p:nvSpPr>
          <p:cNvPr id="17" name="Slide Number Placeholder 5"/>
          <p:cNvSpPr>
            <a:spLocks noGrp="1"/>
          </p:cNvSpPr>
          <p:nvPr>
            <p:ph type="sldNum" sz="quarter" idx="25"/>
          </p:nvPr>
        </p:nvSpPr>
        <p:spPr/>
        <p:txBody>
          <a:bodyPr/>
          <a:lstStyle>
            <a:lvl1pPr>
              <a:defRPr/>
            </a:lvl1pPr>
          </a:lstStyle>
          <a:p>
            <a:fld id="{115B5555-3785-47F3-9E67-69A01F954026}" type="slidenum">
              <a:rPr lang="en-US" altLang="en-US"/>
              <a:pPr/>
              <a:t>‹#›</a:t>
            </a:fld>
            <a:endParaRPr lang="en-US"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AE7E39B7-F865-4AA7-B850-283AE491EE83}"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182C1FDA-8DE9-4AD1-B6E7-17B71E3D74D9}"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9B41EB1C-1F60-48D1-BEB9-477BD5526438}"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4CB746D-A4A9-411A-A0F4-6F1BDE483E5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F98DC5A6-1DF0-4694-B75E-85E5F45ED936}"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A844BCCA-AE32-4235-A7A0-1ED39DB7921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AF37CE6-F8B0-4689-B47A-AEDE1223243F}"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39D40FAA-CBDA-424C-B648-8475B06016F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992142E6-FBB6-43C1-A150-574FC4C8AD2A}"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9F048FDD-A24C-40C2-BDB1-6138DCC048F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fld id="{17D5C7A2-2D07-4D17-8348-C401E8F87404}" type="slidenum">
              <a:rPr lang="en-US" altLang="en-US"/>
              <a:pPr/>
              <a:t>‹#›</a:t>
            </a:fld>
            <a:endParaRPr lang="en-US" altLang="en-US"/>
          </a:p>
        </p:txBody>
      </p:sp>
      <p:sp>
        <p:nvSpPr>
          <p:cNvPr id="9" name="Slide Number Placeholder 5"/>
          <p:cNvSpPr>
            <a:spLocks noGrp="1"/>
          </p:cNvSpPr>
          <p:nvPr>
            <p:ph type="sldNum" sz="quarter" idx="12"/>
          </p:nvPr>
        </p:nvSpPr>
        <p:spPr/>
        <p:txBody>
          <a:bodyPr/>
          <a:lstStyle>
            <a:lvl1pPr>
              <a:defRPr/>
            </a:lvl1pPr>
          </a:lstStyle>
          <a:p>
            <a:fld id="{A6A4B5E6-0A43-4666-94AE-C93ADF3BC4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fld id="{0CDFE0D6-4B45-48B9-85B1-88F6D8C9BF23}" type="slidenum">
              <a:rPr lang="en-US" altLang="en-US"/>
              <a:pPr/>
              <a:t>‹#›</a:t>
            </a:fld>
            <a:endParaRPr lang="en-US" altLang="en-US"/>
          </a:p>
        </p:txBody>
      </p:sp>
      <p:sp>
        <p:nvSpPr>
          <p:cNvPr id="5" name="Slide Number Placeholder 5"/>
          <p:cNvSpPr>
            <a:spLocks noGrp="1"/>
          </p:cNvSpPr>
          <p:nvPr>
            <p:ph type="sldNum" sz="quarter" idx="12"/>
          </p:nvPr>
        </p:nvSpPr>
        <p:spPr/>
        <p:txBody>
          <a:bodyPr/>
          <a:lstStyle>
            <a:lvl1pPr>
              <a:defRPr/>
            </a:lvl1pPr>
          </a:lstStyle>
          <a:p>
            <a:fld id="{8060A2AF-E670-4313-A0B2-0474FA84B3B0}"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fld id="{F0284BD9-655A-44B0-8B17-5C2BC72C386A}" type="slidenum">
              <a:rPr lang="en-US" altLang="en-US"/>
              <a:pPr/>
              <a:t>‹#›</a:t>
            </a:fld>
            <a:endParaRPr lang="en-US" altLang="en-US"/>
          </a:p>
        </p:txBody>
      </p:sp>
      <p:sp>
        <p:nvSpPr>
          <p:cNvPr id="4" name="Slide Number Placeholder 5"/>
          <p:cNvSpPr>
            <a:spLocks noGrp="1"/>
          </p:cNvSpPr>
          <p:nvPr>
            <p:ph type="sldNum" sz="quarter" idx="12"/>
          </p:nvPr>
        </p:nvSpPr>
        <p:spPr/>
        <p:txBody>
          <a:bodyPr/>
          <a:lstStyle>
            <a:lvl1pPr>
              <a:defRPr/>
            </a:lvl1pPr>
          </a:lstStyle>
          <a:p>
            <a:fld id="{B90C8E79-63A4-4B25-9860-FE2150CEA79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B73667EB-E89C-46E1-8D05-CEBB68AC5B6F}"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160FC221-5EFC-45F5-B019-560F62B0B42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61A106F4-0CE6-4DBB-BA18-52AD3802DF65}"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C6CDD0E3-2178-476F-B324-716198F3FE49}"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latin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wrap="square" lIns="91440" tIns="45720" rIns="91440" bIns="45720" numCol="1" anchor="b" anchorCtr="0" compatLnSpc="1">
            <a:prstTxWarp prst="textNoShape">
              <a:avLst/>
            </a:prstTxWarp>
          </a:bodyPr>
          <a:lstStyle>
            <a:lvl1pPr eaLnBrk="1" hangingPunct="1">
              <a:defRPr sz="1100">
                <a:solidFill>
                  <a:srgbClr val="FFFFFF"/>
                </a:solidFill>
              </a:defRPr>
            </a:lvl1pPr>
          </a:lstStyle>
          <a:p>
            <a:fld id="{70B93C0F-77B9-4874-9D9B-E76CB56059DB}" type="slidenum">
              <a:rPr lang="en-US" altLang="en-US"/>
              <a:pPr/>
              <a:t>‹#›</a:t>
            </a:fld>
            <a:endParaRPr lang="en-US" alt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B6B0EF86-EE12-4BEB-971C-99E663D24F8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2" r:id="rId12"/>
    <p:sldLayoutId id="2147483799" r:id="rId13"/>
    <p:sldLayoutId id="2147483803" r:id="rId14"/>
    <p:sldLayoutId id="2147483804" r:id="rId15"/>
    <p:sldLayoutId id="2147483800" r:id="rId16"/>
    <p:sldLayoutId id="2147483801" r:id="rId17"/>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33400" y="914400"/>
            <a:ext cx="4573588" cy="4431983"/>
          </a:xfrm>
          <a:prstGeom prst="rect">
            <a:avLst/>
          </a:prstGeom>
          <a:noFill/>
          <a:ln w="9525">
            <a:noFill/>
            <a:miter lim="800000"/>
            <a:headEnd/>
            <a:tailEnd/>
          </a:ln>
        </p:spPr>
        <p:txBody>
          <a:bodyPr lIns="0" tIns="0" rIns="0" bIns="0">
            <a:spAutoFit/>
          </a:bodyPr>
          <a:lstStyle/>
          <a:p>
            <a:pPr algn="ctr" defTabSz="381000" eaLnBrk="1" hangingPunct="1">
              <a:defRPr/>
            </a:pPr>
            <a:r>
              <a:rPr lang="en-US" b="1" i="1" dirty="0">
                <a:solidFill>
                  <a:srgbClr val="FFC0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Remote Sensing of the Environment</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FW4540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Advanced Terrestrial Remote Sensing</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FW5540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Lecture </a:t>
            </a:r>
            <a:r>
              <a:rPr lang="en-US" b="1" dirty="0" smtClean="0">
                <a:solidFill>
                  <a:srgbClr val="FFC000"/>
                </a:solidFill>
                <a:effectLst>
                  <a:outerShdw blurRad="38100" dist="38100" dir="2700000" algn="tl">
                    <a:srgbClr val="000000">
                      <a:alpha val="43137"/>
                    </a:srgbClr>
                  </a:outerShdw>
                </a:effectLst>
              </a:rPr>
              <a:t>13</a:t>
            </a: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smtClean="0">
                <a:solidFill>
                  <a:srgbClr val="FFC000"/>
                </a:solidFill>
                <a:effectLst>
                  <a:outerShdw blurRad="38100" dist="38100" dir="2700000" algn="tl">
                    <a:srgbClr val="000000">
                      <a:alpha val="43137"/>
                    </a:srgbClr>
                  </a:outerShdw>
                </a:effectLst>
              </a:rPr>
              <a:t>Scanners II</a:t>
            </a:r>
          </a:p>
          <a:p>
            <a:pPr algn="ctr" defTabSz="381000" eaLnBrk="1" hangingPunct="1">
              <a:defRPr/>
            </a:pPr>
            <a:r>
              <a:rPr lang="en-US" b="1" dirty="0" smtClean="0">
                <a:solidFill>
                  <a:srgbClr val="FFC000"/>
                </a:solidFill>
                <a:effectLst>
                  <a:outerShdw blurRad="38100" dist="38100" dir="2700000" algn="tl">
                    <a:srgbClr val="000000">
                      <a:alpha val="43137"/>
                    </a:srgbClr>
                  </a:outerShdw>
                </a:effectLst>
              </a:rPr>
              <a:t>And</a:t>
            </a:r>
          </a:p>
          <a:p>
            <a:pPr algn="ctr" defTabSz="381000" eaLnBrk="1" hangingPunct="1">
              <a:defRPr/>
            </a:pPr>
            <a:r>
              <a:rPr lang="en-US" b="1" dirty="0" smtClean="0">
                <a:solidFill>
                  <a:srgbClr val="FFC000"/>
                </a:solidFill>
                <a:effectLst>
                  <a:outerShdw blurRad="38100" dist="38100" dir="2700000" algn="tl">
                    <a:srgbClr val="000000">
                      <a:alpha val="43137"/>
                    </a:srgbClr>
                  </a:outerShdw>
                </a:effectLst>
              </a:rPr>
              <a:t>Pre-exam Review</a:t>
            </a:r>
            <a:endParaRPr lang="en-US" b="1" dirty="0">
              <a:solidFill>
                <a:srgbClr val="FFC000"/>
              </a:solidFill>
              <a:effectLst>
                <a:outerShdw blurRad="38100" dist="38100" dir="2700000" algn="tl">
                  <a:srgbClr val="000000">
                    <a:alpha val="43137"/>
                  </a:srgbClr>
                </a:outerShdw>
              </a:effectLst>
            </a:endParaRPr>
          </a:p>
        </p:txBody>
      </p:sp>
      <p:pic>
        <p:nvPicPr>
          <p:cNvPr id="24579"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5429250" y="1588"/>
            <a:ext cx="3289300" cy="68595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llesand_7e_fig_04_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2895600" cy="56919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5200" y="1143000"/>
            <a:ext cx="5257800" cy="5262979"/>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Water is a good example of a “near </a:t>
            </a:r>
            <a:r>
              <a:rPr lang="en-US" dirty="0" smtClean="0">
                <a:solidFill>
                  <a:srgbClr val="FFC000"/>
                </a:solidFill>
                <a:effectLst>
                  <a:outerShdw blurRad="38100" dist="38100" dir="2700000" algn="tl">
                    <a:srgbClr val="000000">
                      <a:alpha val="43137"/>
                    </a:srgbClr>
                  </a:outerShdw>
                </a:effectLst>
              </a:rPr>
              <a:t>black</a:t>
            </a:r>
            <a:r>
              <a:rPr lang="en-US" dirty="0" smtClean="0">
                <a:solidFill>
                  <a:srgbClr val="FFC000"/>
                </a:solidFill>
                <a:effectLst>
                  <a:outerShdw blurRad="38100" dist="38100" dir="2700000" algn="tl">
                    <a:srgbClr val="000000">
                      <a:alpha val="43137"/>
                    </a:srgbClr>
                  </a:outerShdw>
                </a:effectLst>
              </a:rPr>
              <a:t>body</a:t>
            </a:r>
            <a:r>
              <a:rPr lang="en-US" dirty="0" smtClean="0">
                <a:solidFill>
                  <a:srgbClr val="FFC000"/>
                </a:solidFill>
                <a:effectLst>
                  <a:outerShdw blurRad="38100" dist="38100" dir="2700000" algn="tl">
                    <a:srgbClr val="000000">
                      <a:alpha val="43137"/>
                    </a:srgbClr>
                  </a:outerShdw>
                </a:effectLst>
              </a:rPr>
              <a:t>” with a an emissivity of 0.98 - 0.99</a:t>
            </a: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Quartz is a selective emitter in wavelengths longer than 7,000 nm but almost a blackbody for wavelengths shorter than 7,000 nm</a:t>
            </a: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Quartz is preferable to glass for thermal detector lenses in the 3,000 – 5,000 nm band, because glass is a poor emitter in that region of the spectrum.</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953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685800" y="3505200"/>
                <a:ext cx="7217138" cy="1361206"/>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Combining emissivity with Stefan-Boltzmann</a:t>
                </a:r>
              </a:p>
              <a:p>
                <a:endParaRPr lang="en-US" dirty="0">
                  <a:solidFill>
                    <a:srgbClr val="FFC000"/>
                  </a:solidFill>
                  <a:effectLst>
                    <a:outerShdw blurRad="38100" dist="38100" dir="2700000" algn="tl">
                      <a:srgbClr val="000000">
                        <a:alpha val="43137"/>
                      </a:srgbClr>
                    </a:outerShdw>
                  </a:effectLst>
                </a:endParaRPr>
              </a:p>
              <a:p>
                <a14:m>
                  <m:oMath xmlns:m="http://schemas.openxmlformats.org/officeDocument/2006/math">
                    <m:r>
                      <a:rPr lang="en-US" sz="3200" b="0" i="1" smtClean="0">
                        <a:solidFill>
                          <a:srgbClr val="FFC000"/>
                        </a:solidFill>
                        <a:effectLst>
                          <a:outerShdw blurRad="38100" dist="38100" dir="2700000" algn="tl">
                            <a:srgbClr val="000000">
                              <a:alpha val="43137"/>
                            </a:srgbClr>
                          </a:outerShdw>
                        </a:effectLst>
                        <a:latin typeface="Cambria Math" panose="02040503050406030204" pitchFamily="18" charset="0"/>
                      </a:rPr>
                      <m:t>𝑀</m:t>
                    </m:r>
                    <m:r>
                      <a:rPr lang="en-US" sz="3200" b="0" i="1" smtClean="0">
                        <a:solidFill>
                          <a:srgbClr val="FFC000"/>
                        </a:solidFill>
                        <a:effectLst>
                          <a:outerShdw blurRad="38100" dist="38100" dir="2700000" algn="tl">
                            <a:srgbClr val="000000">
                              <a:alpha val="43137"/>
                            </a:srgbClr>
                          </a:outerShdw>
                        </a:effectLst>
                        <a:latin typeface="Cambria Math" panose="02040503050406030204" pitchFamily="18" charset="0"/>
                      </a:rPr>
                      <m:t>= </m:t>
                    </m:r>
                    <m:r>
                      <m:rPr>
                        <m:sty m:val="p"/>
                      </m:rPr>
                      <a:rPr lang="el-GR" sz="3200" b="0" i="1" smtClean="0">
                        <a:solidFill>
                          <a:srgbClr val="FFC000"/>
                        </a:solidFill>
                        <a:effectLst>
                          <a:outerShdw blurRad="38100" dist="38100" dir="2700000" algn="tl">
                            <a:srgbClr val="000000">
                              <a:alpha val="43137"/>
                            </a:srgbClr>
                          </a:outerShdw>
                        </a:effectLst>
                        <a:latin typeface="Cambria Math" panose="02040503050406030204" pitchFamily="18" charset="0"/>
                      </a:rPr>
                      <m:t>εσ</m:t>
                    </m:r>
                    <m:r>
                      <a:rPr lang="en-US" sz="3200" b="0" i="1" smtClean="0">
                        <a:solidFill>
                          <a:srgbClr val="FFC000"/>
                        </a:solidFill>
                        <a:effectLst>
                          <a:outerShdw blurRad="38100" dist="38100" dir="2700000" algn="tl">
                            <a:srgbClr val="000000">
                              <a:alpha val="43137"/>
                            </a:srgbClr>
                          </a:outerShdw>
                        </a:effectLst>
                        <a:latin typeface="Cambria Math" panose="02040503050406030204" pitchFamily="18" charset="0"/>
                      </a:rPr>
                      <m:t>𝑇</m:t>
                    </m:r>
                    <m:r>
                      <a:rPr lang="en-US" sz="3200" b="0" i="1" baseline="30000" smtClean="0">
                        <a:solidFill>
                          <a:srgbClr val="FFC000"/>
                        </a:solidFill>
                        <a:effectLst>
                          <a:outerShdw blurRad="38100" dist="38100" dir="2700000" algn="tl">
                            <a:srgbClr val="000000">
                              <a:alpha val="43137"/>
                            </a:srgbClr>
                          </a:outerShdw>
                        </a:effectLst>
                        <a:latin typeface="Cambria Math" panose="02040503050406030204" pitchFamily="18" charset="0"/>
                      </a:rPr>
                      <m:t>4</m:t>
                    </m:r>
                  </m:oMath>
                </a14:m>
                <a:r>
                  <a:rPr lang="en-US" sz="3200" dirty="0" smtClean="0">
                    <a:solidFill>
                      <a:srgbClr val="FFC000"/>
                    </a:solidFill>
                    <a:effectLst>
                      <a:outerShdw blurRad="38100" dist="38100" dir="2700000" algn="tl">
                        <a:srgbClr val="000000">
                          <a:alpha val="43137"/>
                        </a:srgbClr>
                      </a:outerShdw>
                    </a:effectLst>
                  </a:rPr>
                  <a:t> </a:t>
                </a:r>
                <a:r>
                  <a:rPr lang="en-US" dirty="0" smtClean="0">
                    <a:solidFill>
                      <a:srgbClr val="FFC000"/>
                    </a:solidFill>
                    <a:effectLst>
                      <a:outerShdw blurRad="38100" dist="38100" dir="2700000" algn="tl">
                        <a:srgbClr val="000000">
                          <a:alpha val="43137"/>
                        </a:srgbClr>
                      </a:outerShdw>
                    </a:effectLst>
                  </a:rPr>
                  <a:t>or restated  </a:t>
                </a:r>
                <a14:m>
                  <m:oMath xmlns:m="http://schemas.openxmlformats.org/officeDocument/2006/math">
                    <m:r>
                      <a:rPr lang="en-US" sz="3200" b="0" i="1" smtClean="0">
                        <a:solidFill>
                          <a:srgbClr val="FF0000"/>
                        </a:solidFill>
                        <a:effectLst>
                          <a:outerShdw blurRad="38100" dist="38100" dir="2700000" algn="tl">
                            <a:srgbClr val="000000">
                              <a:alpha val="43137"/>
                            </a:srgbClr>
                          </a:outerShdw>
                        </a:effectLst>
                        <a:latin typeface="Cambria Math" panose="02040503050406030204" pitchFamily="18" charset="0"/>
                      </a:rPr>
                      <m:t>𝑇</m:t>
                    </m:r>
                    <m:r>
                      <a:rPr lang="en-US" sz="3200" b="0" i="1"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𝑟𝑎𝑑</m:t>
                    </m:r>
                    <m:r>
                      <a:rPr lang="en-US" sz="3200" b="0"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3200" i="1">
                        <a:solidFill>
                          <a:srgbClr val="FF0000"/>
                        </a:solidFill>
                        <a:effectLst>
                          <a:outerShdw blurRad="38100" dist="38100" dir="2700000" algn="tl">
                            <a:srgbClr val="000000">
                              <a:alpha val="43137"/>
                            </a:srgbClr>
                          </a:outerShdw>
                        </a:effectLst>
                        <a:latin typeface="Cambria Math" panose="02040503050406030204" pitchFamily="18" charset="0"/>
                      </a:rPr>
                      <m:t>𝑇</m:t>
                    </m:r>
                    <m:r>
                      <a:rPr lang="en-US" sz="3200" i="1" baseline="-25000">
                        <a:solidFill>
                          <a:srgbClr val="FF0000"/>
                        </a:solidFill>
                        <a:effectLst>
                          <a:outerShdw blurRad="38100" dist="38100" dir="2700000" algn="tl">
                            <a:srgbClr val="000000">
                              <a:alpha val="43137"/>
                            </a:srgbClr>
                          </a:outerShdw>
                        </a:effectLst>
                        <a:latin typeface="Cambria Math" panose="02040503050406030204" pitchFamily="18" charset="0"/>
                      </a:rPr>
                      <m:t>𝑘𝑖𝑛</m:t>
                    </m:r>
                    <m:r>
                      <a:rPr lang="en-US" sz="32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m:rPr>
                        <m:sty m:val="p"/>
                      </m:rPr>
                      <a:rPr lang="el-GR" sz="3200" b="0" i="1" smtClean="0">
                        <a:solidFill>
                          <a:srgbClr val="FF0000"/>
                        </a:solidFill>
                        <a:effectLst>
                          <a:outerShdw blurRad="38100" dist="38100" dir="2700000" algn="tl">
                            <a:srgbClr val="000000">
                              <a:alpha val="43137"/>
                            </a:srgbClr>
                          </a:outerShdw>
                        </a:effectLst>
                        <a:latin typeface="Cambria Math" panose="02040503050406030204" pitchFamily="18" charset="0"/>
                      </a:rPr>
                      <m:t>ε</m:t>
                    </m:r>
                  </m:oMath>
                </a14:m>
                <a:endParaRPr lang="en-US" sz="3200" dirty="0">
                  <a:solidFill>
                    <a:srgbClr val="FF0000"/>
                  </a:solidFill>
                  <a:effectLst>
                    <a:outerShdw blurRad="38100" dist="38100" dir="2700000" algn="tl">
                      <a:srgbClr val="000000">
                        <a:alpha val="43137"/>
                      </a:srgbClr>
                    </a:outerShdw>
                  </a:effectLst>
                </a:endParaRPr>
              </a:p>
            </p:txBody>
          </p:sp>
        </mc:Choice>
        <mc:Fallback>
          <p:sp>
            <p:nvSpPr>
              <p:cNvPr id="2" name="TextBox 1"/>
              <p:cNvSpPr txBox="1">
                <a:spLocks noRot="1" noChangeAspect="1" noMove="1" noResize="1" noEditPoints="1" noAdjustHandles="1" noChangeArrowheads="1" noChangeShapeType="1" noTextEdit="1"/>
              </p:cNvSpPr>
              <p:nvPr/>
            </p:nvSpPr>
            <p:spPr>
              <a:xfrm>
                <a:off x="685800" y="3505200"/>
                <a:ext cx="7217138" cy="1361206"/>
              </a:xfrm>
              <a:prstGeom prst="rect">
                <a:avLst/>
              </a:prstGeom>
              <a:blipFill rotWithShape="0">
                <a:blip r:embed="rId2"/>
                <a:stretch>
                  <a:fillRect l="-1437" t="-3587" b="-11211"/>
                </a:stretch>
              </a:blipFill>
            </p:spPr>
            <p:txBody>
              <a:bodyPr/>
              <a:lstStyle/>
              <a:p>
                <a:r>
                  <a:rPr lang="en-US">
                    <a:noFill/>
                  </a:rPr>
                  <a:t> </a:t>
                </a:r>
              </a:p>
            </p:txBody>
          </p:sp>
        </mc:Fallback>
      </mc:AlternateContent>
      <p:sp>
        <p:nvSpPr>
          <p:cNvPr id="7" name="TextBox 6"/>
          <p:cNvSpPr txBox="1"/>
          <p:nvPr/>
        </p:nvSpPr>
        <p:spPr>
          <a:xfrm>
            <a:off x="609600" y="1143000"/>
            <a:ext cx="7696201" cy="1631216"/>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Reworking the energy budget equation from Lecture 02 we get  </a:t>
            </a:r>
            <a:r>
              <a:rPr lang="el-GR" sz="2800" dirty="0" smtClean="0">
                <a:solidFill>
                  <a:srgbClr val="FFC000"/>
                </a:solidFill>
                <a:effectLst>
                  <a:outerShdw blurRad="38100" dist="38100" dir="2700000" algn="tl">
                    <a:srgbClr val="000000">
                      <a:alpha val="43137"/>
                    </a:srgbClr>
                  </a:outerShdw>
                </a:effectLst>
              </a:rPr>
              <a:t>ε</a:t>
            </a:r>
            <a:r>
              <a:rPr lang="en-US" sz="2800" dirty="0" smtClean="0">
                <a:solidFill>
                  <a:srgbClr val="FFC000"/>
                </a:solidFill>
                <a:effectLst>
                  <a:outerShdw blurRad="38100" dist="38100" dir="2700000" algn="tl">
                    <a:srgbClr val="000000">
                      <a:alpha val="43137"/>
                    </a:srgbClr>
                  </a:outerShdw>
                </a:effectLst>
              </a:rPr>
              <a:t>(</a:t>
            </a:r>
            <a:r>
              <a:rPr lang="el-GR" sz="2800" dirty="0" smtClean="0">
                <a:solidFill>
                  <a:srgbClr val="FFC000"/>
                </a:solidFill>
                <a:effectLst>
                  <a:outerShdw blurRad="38100" dist="38100" dir="2700000" algn="tl">
                    <a:srgbClr val="000000">
                      <a:alpha val="43137"/>
                    </a:srgbClr>
                  </a:outerShdw>
                </a:effectLst>
              </a:rPr>
              <a:t>λ</a:t>
            </a:r>
            <a:r>
              <a:rPr lang="en-US" sz="2800" dirty="0" smtClean="0">
                <a:solidFill>
                  <a:srgbClr val="FFC000"/>
                </a:solidFill>
                <a:effectLst>
                  <a:outerShdw blurRad="38100" dist="38100" dir="2700000" algn="tl">
                    <a:srgbClr val="000000">
                      <a:alpha val="43137"/>
                    </a:srgbClr>
                  </a:outerShdw>
                </a:effectLst>
              </a:rPr>
              <a:t>) = </a:t>
            </a:r>
            <a:r>
              <a:rPr lang="el-GR" sz="2800" dirty="0" smtClean="0">
                <a:solidFill>
                  <a:srgbClr val="FFC000"/>
                </a:solidFill>
                <a:effectLst>
                  <a:outerShdw blurRad="38100" dist="38100" dir="2700000" algn="tl">
                    <a:srgbClr val="000000">
                      <a:alpha val="43137"/>
                    </a:srgbClr>
                  </a:outerShdw>
                </a:effectLst>
              </a:rPr>
              <a:t>α</a:t>
            </a:r>
            <a:r>
              <a:rPr lang="en-US" sz="2800" dirty="0" smtClean="0">
                <a:solidFill>
                  <a:srgbClr val="FFC000"/>
                </a:solidFill>
                <a:effectLst>
                  <a:outerShdw blurRad="38100" dist="38100" dir="2700000" algn="tl">
                    <a:srgbClr val="000000">
                      <a:alpha val="43137"/>
                    </a:srgbClr>
                  </a:outerShdw>
                </a:effectLst>
              </a:rPr>
              <a:t>(</a:t>
            </a:r>
            <a:r>
              <a:rPr lang="el-GR" sz="2800" dirty="0" smtClean="0">
                <a:solidFill>
                  <a:srgbClr val="FFC000"/>
                </a:solidFill>
                <a:effectLst>
                  <a:outerShdw blurRad="38100" dist="38100" dir="2700000" algn="tl">
                    <a:srgbClr val="000000">
                      <a:alpha val="43137"/>
                    </a:srgbClr>
                  </a:outerShdw>
                </a:effectLst>
              </a:rPr>
              <a:t>λ</a:t>
            </a:r>
            <a:r>
              <a:rPr lang="en-US" sz="2800" dirty="0">
                <a:solidFill>
                  <a:srgbClr val="FFC000"/>
                </a:solidFill>
                <a:effectLst>
                  <a:outerShdw blurRad="38100" dist="38100" dir="2700000" algn="tl">
                    <a:srgbClr val="000000">
                      <a:alpha val="43137"/>
                    </a:srgbClr>
                  </a:outerShdw>
                </a:effectLst>
              </a:rPr>
              <a:t>)</a:t>
            </a:r>
            <a:r>
              <a:rPr lang="en-US" dirty="0" smtClean="0">
                <a:solidFill>
                  <a:srgbClr val="FFC000"/>
                </a:solidFill>
                <a:effectLst>
                  <a:outerShdw blurRad="38100" dist="38100" dir="2700000" algn="tl">
                    <a:srgbClr val="000000">
                      <a:alpha val="43137"/>
                    </a:srgbClr>
                  </a:outerShdw>
                </a:effectLst>
              </a:rPr>
              <a:t>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smtClean="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“Good absorber equals a good emitter”</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396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0"/>
            <a:ext cx="7467600" cy="378565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Final important points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Thermal sensors detect radiation </a:t>
            </a:r>
            <a:r>
              <a:rPr lang="en-US" dirty="0" smtClean="0">
                <a:solidFill>
                  <a:srgbClr val="FFC000"/>
                </a:solidFill>
                <a:effectLst>
                  <a:outerShdw blurRad="38100" dist="38100" dir="2700000" algn="tl">
                    <a:srgbClr val="000000">
                      <a:alpha val="43137"/>
                    </a:srgbClr>
                  </a:outerShdw>
                </a:effectLst>
              </a:rPr>
              <a:t>ONLY from the </a:t>
            </a:r>
            <a:r>
              <a:rPr lang="en-US" dirty="0" smtClean="0">
                <a:solidFill>
                  <a:srgbClr val="FFC000"/>
                </a:solidFill>
                <a:effectLst>
                  <a:outerShdw blurRad="38100" dist="38100" dir="2700000" algn="tl">
                    <a:srgbClr val="000000">
                      <a:alpha val="43137"/>
                    </a:srgbClr>
                  </a:outerShdw>
                </a:effectLst>
              </a:rPr>
              <a:t>surface of </a:t>
            </a:r>
            <a:r>
              <a:rPr lang="en-US" dirty="0" smtClean="0">
                <a:solidFill>
                  <a:srgbClr val="FFC000"/>
                </a:solidFill>
                <a:effectLst>
                  <a:outerShdw blurRad="38100" dist="38100" dir="2700000" algn="tl">
                    <a:srgbClr val="000000">
                      <a:alpha val="43137"/>
                    </a:srgbClr>
                  </a:outerShdw>
                </a:effectLst>
              </a:rPr>
              <a:t>objects </a:t>
            </a:r>
            <a:r>
              <a:rPr lang="en-US" dirty="0" smtClean="0">
                <a:solidFill>
                  <a:srgbClr val="FFC000"/>
                </a:solidFill>
                <a:effectLst>
                  <a:outerShdw blurRad="38100" dist="38100" dir="2700000" algn="tl">
                    <a:srgbClr val="000000">
                      <a:alpha val="43137"/>
                    </a:srgbClr>
                  </a:outerShdw>
                </a:effectLst>
              </a:rPr>
              <a:t>(typically the first 50 </a:t>
            </a:r>
            <a:r>
              <a:rPr lang="el-GR" dirty="0" smtClean="0">
                <a:solidFill>
                  <a:srgbClr val="FFC000"/>
                </a:solidFill>
                <a:effectLst>
                  <a:outerShdw blurRad="38100" dist="38100" dir="2700000" algn="tl">
                    <a:srgbClr val="000000">
                      <a:alpha val="43137"/>
                    </a:srgbClr>
                  </a:outerShdw>
                </a:effectLst>
              </a:rPr>
              <a:t>μ</a:t>
            </a:r>
            <a:r>
              <a:rPr lang="en-US" dirty="0" smtClean="0">
                <a:solidFill>
                  <a:srgbClr val="FFC000"/>
                </a:solidFill>
                <a:effectLst>
                  <a:outerShdw blurRad="38100" dist="38100" dir="2700000" algn="tl">
                    <a:srgbClr val="000000">
                      <a:alpha val="43137"/>
                    </a:srgbClr>
                  </a:outerShdw>
                </a:effectLst>
              </a:rPr>
              <a:t>m). Any measurement of internal temperatures require direct contact.</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Thermal data WILL INCLUDE the temperature of the air column between the object and the sensor (important for orbital data).</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641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90600"/>
            <a:ext cx="6441187"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rPr>
              <a:t>Multi-, Hyper-, </a:t>
            </a:r>
            <a:r>
              <a:rPr lang="en-US" sz="2800" dirty="0" smtClean="0">
                <a:solidFill>
                  <a:srgbClr val="FFC000"/>
                </a:solidFill>
                <a:effectLst>
                  <a:outerShdw blurRad="38100" dist="38100" dir="2700000" algn="tl">
                    <a:srgbClr val="000000">
                      <a:alpha val="43137"/>
                    </a:srgbClr>
                  </a:outerShdw>
                </a:effectLst>
              </a:rPr>
              <a:t>Ultra- spectral scanners </a:t>
            </a:r>
            <a:endParaRPr lang="en-US" sz="2800"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90600" y="1905000"/>
            <a:ext cx="7239000" cy="2677656"/>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There is no set definition for distinguishing the use of the terms multispectral scanner, hyperspectral scanner or </a:t>
            </a:r>
            <a:r>
              <a:rPr lang="en-US" dirty="0" err="1" smtClean="0">
                <a:solidFill>
                  <a:srgbClr val="FFC000"/>
                </a:solidFill>
                <a:effectLst>
                  <a:outerShdw blurRad="38100" dist="38100" dir="2700000" algn="tl">
                    <a:srgbClr val="000000">
                      <a:alpha val="43137"/>
                    </a:srgbClr>
                  </a:outerShdw>
                </a:effectLst>
              </a:rPr>
              <a:t>ultraspectral</a:t>
            </a:r>
            <a:r>
              <a:rPr lang="en-US" dirty="0" smtClean="0">
                <a:solidFill>
                  <a:srgbClr val="FFC000"/>
                </a:solidFill>
                <a:effectLst>
                  <a:outerShdw blurRad="38100" dist="38100" dir="2700000" algn="tl">
                    <a:srgbClr val="000000">
                      <a:alpha val="43137"/>
                    </a:srgbClr>
                  </a:outerShdw>
                </a:effectLst>
              </a:rPr>
              <a:t> scanner. </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In addition to considering how many bands of data are being collected, one must also consider the </a:t>
            </a:r>
            <a:r>
              <a:rPr lang="en-US" dirty="0" smtClean="0">
                <a:solidFill>
                  <a:srgbClr val="FFC000"/>
                </a:solidFill>
                <a:effectLst>
                  <a:outerShdw blurRad="38100" dist="38100" dir="2700000" algn="tl">
                    <a:srgbClr val="000000">
                      <a:alpha val="43137"/>
                    </a:srgbClr>
                  </a:outerShdw>
                </a:effectLst>
              </a:rPr>
              <a:t>entire spectral </a:t>
            </a:r>
            <a:r>
              <a:rPr lang="en-US" dirty="0" smtClean="0">
                <a:solidFill>
                  <a:srgbClr val="FFC000"/>
                </a:solidFill>
                <a:effectLst>
                  <a:outerShdw blurRad="38100" dist="38100" dir="2700000" algn="tl">
                    <a:srgbClr val="000000">
                      <a:alpha val="43137"/>
                    </a:srgbClr>
                  </a:outerShdw>
                </a:effectLst>
              </a:rPr>
              <a:t>breadth of the </a:t>
            </a:r>
            <a:r>
              <a:rPr lang="en-US" dirty="0" smtClean="0">
                <a:solidFill>
                  <a:srgbClr val="FFC000"/>
                </a:solidFill>
                <a:effectLst>
                  <a:outerShdw blurRad="38100" dist="38100" dir="2700000" algn="tl">
                    <a:srgbClr val="000000">
                      <a:alpha val="43137"/>
                    </a:srgbClr>
                  </a:outerShdw>
                </a:effectLst>
              </a:rPr>
              <a:t>scanner data</a:t>
            </a:r>
            <a:r>
              <a:rPr lang="en-US" dirty="0" smtClean="0">
                <a:solidFill>
                  <a:srgbClr val="FFC000"/>
                </a:solidFill>
                <a:effectLst>
                  <a:outerShdw blurRad="38100" dist="38100" dir="2700000" algn="tl">
                    <a:srgbClr val="000000">
                      <a:alpha val="43137"/>
                    </a:srgbClr>
                  </a:outerShdw>
                </a:effectLst>
              </a:rPr>
              <a: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8469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3581400" cy="4154984"/>
          </a:xfrm>
          <a:prstGeom prst="rect">
            <a:avLst/>
          </a:prstGeom>
        </p:spPr>
        <p:txBody>
          <a:bodyPr wrap="square">
            <a:spAutoFit/>
          </a:bodyPr>
          <a:lstStyle/>
          <a:p>
            <a:pPr marL="274320" indent="-457200"/>
            <a:r>
              <a:rPr lang="en-US" dirty="0">
                <a:solidFill>
                  <a:srgbClr val="FFC000"/>
                </a:solidFill>
                <a:effectLst>
                  <a:outerShdw blurRad="38100" dist="38100" dir="2700000" algn="tl">
                    <a:srgbClr val="000000">
                      <a:alpha val="43137"/>
                    </a:srgbClr>
                  </a:outerShdw>
                </a:effectLst>
              </a:rPr>
              <a:t>When considering the spectral range of UV through Mid-IR, 10 bands would be considered multispectral by most </a:t>
            </a:r>
            <a:r>
              <a:rPr lang="en-US" dirty="0" smtClean="0">
                <a:solidFill>
                  <a:srgbClr val="FFC000"/>
                </a:solidFill>
                <a:effectLst>
                  <a:outerShdw blurRad="38100" dist="38100" dir="2700000" algn="tl">
                    <a:srgbClr val="000000">
                      <a:alpha val="43137"/>
                    </a:srgbClr>
                  </a:outerShdw>
                </a:effectLst>
              </a:rPr>
              <a:t>professionals, while 100 bands would definitely be considered </a:t>
            </a:r>
            <a:r>
              <a:rPr lang="en-US" dirty="0" smtClean="0">
                <a:solidFill>
                  <a:srgbClr val="FFC000"/>
                </a:solidFill>
                <a:effectLst>
                  <a:outerShdw blurRad="38100" dist="38100" dir="2700000" algn="tl">
                    <a:srgbClr val="000000">
                      <a:alpha val="43137"/>
                    </a:srgbClr>
                  </a:outerShdw>
                </a:effectLst>
              </a:rPr>
              <a:t>hyperspectral.</a:t>
            </a:r>
            <a:endParaRPr lang="en-US" dirty="0">
              <a:solidFill>
                <a:srgbClr val="FFC000"/>
              </a:solidFill>
              <a:effectLst>
                <a:outerShdw blurRad="38100" dist="38100" dir="2700000" algn="tl">
                  <a:srgbClr val="000000">
                    <a:alpha val="43137"/>
                  </a:srgbClr>
                </a:outerShdw>
              </a:effectLst>
            </a:endParaRPr>
          </a:p>
        </p:txBody>
      </p:sp>
      <p:pic>
        <p:nvPicPr>
          <p:cNvPr id="1026" name="Picture 2" descr="http://www.markelowitz.com/Imaging-Spectroscopy-Concep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99454"/>
            <a:ext cx="4828123" cy="370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1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2895599" cy="4154984"/>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However, if 10 bands were used to slice a small portion of the spectrum, say from 600 nm to 650 nm, it would be difficult to argue that not being hyperspectral.</a:t>
            </a:r>
          </a:p>
        </p:txBody>
      </p:sp>
      <p:pic>
        <p:nvPicPr>
          <p:cNvPr id="2050" name="Picture 2" descr="lillesand_7e_fig_04_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371600"/>
            <a:ext cx="5623573" cy="4543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34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1295400"/>
            <a:ext cx="7696200" cy="4893647"/>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Ultraspectral scanners literally divide spectral space in many hundreds if not thousands of bands.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Why are so many bands needed? As we learn more about materials on the surface of the earth, we have been able to identify key spectral returns that in many cases span a spectral resolution of just a few </a:t>
            </a:r>
            <a:r>
              <a:rPr lang="en-US" dirty="0" smtClean="0">
                <a:solidFill>
                  <a:srgbClr val="FFC000"/>
                </a:solidFill>
                <a:effectLst>
                  <a:outerShdw blurRad="38100" dist="38100" dir="2700000" algn="tl">
                    <a:srgbClr val="000000">
                      <a:alpha val="43137"/>
                    </a:srgbClr>
                  </a:outerShdw>
                </a:effectLst>
              </a:rPr>
              <a:t>wavelengths… OR avoid atmospheric absorption bands of a few wavelengths.</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Having the ability to define, very precisely our spectral resolution is no different than doing the same with our spatial resolution (think 60m pixels vs 0.5m pixels)</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6387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7315200" cy="2308324"/>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In addition to surface uses such as minerology and agriculture, </a:t>
            </a:r>
            <a:r>
              <a:rPr lang="en-US" dirty="0" err="1" smtClean="0">
                <a:solidFill>
                  <a:srgbClr val="FFC000"/>
                </a:solidFill>
                <a:effectLst>
                  <a:outerShdw blurRad="38100" dist="38100" dir="2700000" algn="tl">
                    <a:srgbClr val="000000">
                      <a:alpha val="43137"/>
                    </a:srgbClr>
                  </a:outerShdw>
                </a:effectLst>
              </a:rPr>
              <a:t>ultraspectral</a:t>
            </a:r>
            <a:r>
              <a:rPr lang="en-US" dirty="0" smtClean="0">
                <a:solidFill>
                  <a:srgbClr val="FFC000"/>
                </a:solidFill>
                <a:effectLst>
                  <a:outerShdw blurRad="38100" dist="38100" dir="2700000" algn="tl">
                    <a:srgbClr val="000000">
                      <a:alpha val="43137"/>
                    </a:srgbClr>
                  </a:outerShdw>
                </a:effectLst>
              </a:rPr>
              <a:t> scanning has the potential to provide valuable information in the fields of aerosol plume monitoring, chemical hazard detection, biomedical applications and manufactured materials quality control.</a:t>
            </a:r>
            <a:endParaRPr lang="en-US" dirty="0">
              <a:solidFill>
                <a:srgbClr val="FFC000"/>
              </a:solidFill>
              <a:effectLst>
                <a:outerShdw blurRad="38100" dist="38100" dir="2700000" algn="tl">
                  <a:srgbClr val="000000">
                    <a:alpha val="43137"/>
                  </a:srgbClr>
                </a:outerShdw>
              </a:effectLst>
            </a:endParaRPr>
          </a:p>
        </p:txBody>
      </p:sp>
      <p:pic>
        <p:nvPicPr>
          <p:cNvPr id="3" name="Snagit_PPT88E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000" y="2689324"/>
            <a:ext cx="5704761" cy="3834771"/>
          </a:xfrm>
          <a:prstGeom prst="rect">
            <a:avLst/>
          </a:prstGeom>
        </p:spPr>
      </p:pic>
    </p:spTree>
    <p:extLst>
      <p:ext uri="{BB962C8B-B14F-4D97-AF65-F5344CB8AC3E}">
        <p14:creationId xmlns:p14="http://schemas.microsoft.com/office/powerpoint/2010/main" val="274099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6513322"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rPr>
              <a:t>Pre-Exam Review- </a:t>
            </a:r>
            <a:r>
              <a:rPr lang="en-US" sz="2000" dirty="0" smtClean="0">
                <a:solidFill>
                  <a:srgbClr val="FFC000"/>
                </a:solidFill>
                <a:effectLst>
                  <a:outerShdw blurRad="38100" dist="38100" dir="2700000" algn="tl">
                    <a:srgbClr val="000000">
                      <a:alpha val="43137"/>
                    </a:srgbClr>
                  </a:outerShdw>
                </a:effectLst>
              </a:rPr>
              <a:t>Questions that didn’t make it</a:t>
            </a:r>
            <a:endParaRPr lang="en-US" sz="2000"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762000" y="1676400"/>
            <a:ext cx="7148111"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Draw the transmission curves of any of these filters</a:t>
            </a:r>
            <a:endParaRPr lang="en-US" dirty="0">
              <a:solidFill>
                <a:srgbClr val="FFC000"/>
              </a:solidFill>
              <a:effectLst>
                <a:outerShdw blurRad="38100" dist="38100" dir="2700000" algn="tl">
                  <a:srgbClr val="000000">
                    <a:alpha val="43137"/>
                  </a:srgbClr>
                </a:outerShdw>
              </a:effectLst>
            </a:endParaRPr>
          </a:p>
        </p:txBody>
      </p:sp>
      <p:pic>
        <p:nvPicPr>
          <p:cNvPr id="1026" name="Picture 2" descr="Polaris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09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4648200"/>
            <a:ext cx="7467600" cy="1569660"/>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What is lens falloff and how do you correct for it?</a:t>
            </a:r>
          </a:p>
          <a:p>
            <a:endParaRPr lang="en-US" dirty="0" smtClean="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What are the wavelengths usually associated with the visible three primary colors?</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709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914400"/>
            <a:ext cx="7162800" cy="830997"/>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Identify the wavelengths usually associated with the following areas of the spectrum.</a:t>
            </a:r>
            <a:endParaRPr lang="en-US" dirty="0">
              <a:solidFill>
                <a:srgbClr val="FFC000"/>
              </a:solidFill>
              <a:effectLst>
                <a:outerShdw blurRad="38100" dist="38100" dir="2700000" algn="tl">
                  <a:srgbClr val="000000">
                    <a:alpha val="43137"/>
                  </a:srgbClr>
                </a:outerShdw>
              </a:effectLst>
            </a:endParaRPr>
          </a:p>
        </p:txBody>
      </p:sp>
      <p:cxnSp>
        <p:nvCxnSpPr>
          <p:cNvPr id="4" name="Straight Connector 3"/>
          <p:cNvCxnSpPr/>
          <p:nvPr/>
        </p:nvCxnSpPr>
        <p:spPr>
          <a:xfrm>
            <a:off x="5334000" y="3276600"/>
            <a:ext cx="3200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334000" y="1745397"/>
            <a:ext cx="0" cy="15312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7751367">
            <a:off x="5264339" y="2327803"/>
            <a:ext cx="1210588" cy="369332"/>
          </a:xfrm>
          <a:prstGeom prst="rect">
            <a:avLst/>
          </a:prstGeom>
          <a:noFill/>
        </p:spPr>
        <p:txBody>
          <a:bodyPr wrap="none" rtlCol="0">
            <a:spAutoFit/>
          </a:bodyPr>
          <a:lstStyle/>
          <a:p>
            <a:r>
              <a:rPr lang="en-US" sz="1800" dirty="0" smtClean="0">
                <a:solidFill>
                  <a:srgbClr val="FFC000"/>
                </a:solidFill>
                <a:effectLst>
                  <a:outerShdw blurRad="38100" dist="38100" dir="2700000" algn="tl">
                    <a:srgbClr val="000000">
                      <a:alpha val="43137"/>
                    </a:srgbClr>
                  </a:outerShdw>
                </a:effectLst>
              </a:rPr>
              <a:t>Ultraviolet</a:t>
            </a:r>
            <a:endParaRPr lang="en-US" sz="1800" dirty="0">
              <a:solidFill>
                <a:srgbClr val="FFC000"/>
              </a:solidFill>
              <a:effectLst>
                <a:outerShdw blurRad="38100" dist="38100" dir="2700000" algn="tl">
                  <a:srgbClr val="000000">
                    <a:alpha val="43137"/>
                  </a:srgbClr>
                </a:outerShdw>
              </a:effectLst>
            </a:endParaRPr>
          </a:p>
        </p:txBody>
      </p:sp>
      <p:sp>
        <p:nvSpPr>
          <p:cNvPr id="8" name="TextBox 7"/>
          <p:cNvSpPr txBox="1"/>
          <p:nvPr/>
        </p:nvSpPr>
        <p:spPr>
          <a:xfrm rot="17751367">
            <a:off x="6076727" y="2340624"/>
            <a:ext cx="646331" cy="369332"/>
          </a:xfrm>
          <a:prstGeom prst="rect">
            <a:avLst/>
          </a:prstGeom>
          <a:noFill/>
        </p:spPr>
        <p:txBody>
          <a:bodyPr wrap="none" rtlCol="0">
            <a:spAutoFit/>
          </a:bodyPr>
          <a:lstStyle/>
          <a:p>
            <a:r>
              <a:rPr lang="en-US" sz="1800" dirty="0" smtClean="0">
                <a:solidFill>
                  <a:srgbClr val="FFC000"/>
                </a:solidFill>
                <a:effectLst>
                  <a:outerShdw blurRad="38100" dist="38100" dir="2700000" algn="tl">
                    <a:srgbClr val="000000">
                      <a:alpha val="43137"/>
                    </a:srgbClr>
                  </a:outerShdw>
                </a:effectLst>
              </a:rPr>
              <a:t>Blue</a:t>
            </a:r>
            <a:endParaRPr lang="en-US" sz="1800" dirty="0">
              <a:solidFill>
                <a:srgbClr val="FFC000"/>
              </a:solidFill>
              <a:effectLst>
                <a:outerShdw blurRad="38100" dist="38100" dir="2700000" algn="tl">
                  <a:srgbClr val="000000">
                    <a:alpha val="43137"/>
                  </a:srgbClr>
                </a:outerShdw>
              </a:effectLst>
            </a:endParaRPr>
          </a:p>
        </p:txBody>
      </p:sp>
      <p:sp>
        <p:nvSpPr>
          <p:cNvPr id="9" name="TextBox 8"/>
          <p:cNvSpPr txBox="1"/>
          <p:nvPr/>
        </p:nvSpPr>
        <p:spPr>
          <a:xfrm rot="17751367">
            <a:off x="6401385" y="2371609"/>
            <a:ext cx="825867" cy="369332"/>
          </a:xfrm>
          <a:prstGeom prst="rect">
            <a:avLst/>
          </a:prstGeom>
          <a:noFill/>
        </p:spPr>
        <p:txBody>
          <a:bodyPr wrap="none" rtlCol="0">
            <a:spAutoFit/>
          </a:bodyPr>
          <a:lstStyle/>
          <a:p>
            <a:r>
              <a:rPr lang="en-US" sz="1800" dirty="0" smtClean="0">
                <a:solidFill>
                  <a:srgbClr val="FFC000"/>
                </a:solidFill>
                <a:effectLst>
                  <a:outerShdw blurRad="38100" dist="38100" dir="2700000" algn="tl">
                    <a:srgbClr val="000000">
                      <a:alpha val="43137"/>
                    </a:srgbClr>
                  </a:outerShdw>
                </a:effectLst>
              </a:rPr>
              <a:t>Green</a:t>
            </a:r>
            <a:endParaRPr lang="en-US" sz="1800" dirty="0">
              <a:solidFill>
                <a:srgbClr val="FFC000"/>
              </a:solidFill>
              <a:effectLst>
                <a:outerShdw blurRad="38100" dist="38100" dir="2700000" algn="tl">
                  <a:srgbClr val="000000">
                    <a:alpha val="43137"/>
                  </a:srgbClr>
                </a:outerShdw>
              </a:effectLst>
            </a:endParaRPr>
          </a:p>
        </p:txBody>
      </p:sp>
      <p:sp>
        <p:nvSpPr>
          <p:cNvPr id="10" name="TextBox 9"/>
          <p:cNvSpPr txBox="1"/>
          <p:nvPr/>
        </p:nvSpPr>
        <p:spPr>
          <a:xfrm rot="17751367">
            <a:off x="7052811" y="2397251"/>
            <a:ext cx="607859" cy="369332"/>
          </a:xfrm>
          <a:prstGeom prst="rect">
            <a:avLst/>
          </a:prstGeom>
          <a:noFill/>
        </p:spPr>
        <p:txBody>
          <a:bodyPr wrap="none" rtlCol="0">
            <a:spAutoFit/>
          </a:bodyPr>
          <a:lstStyle/>
          <a:p>
            <a:r>
              <a:rPr lang="en-US" sz="1800" dirty="0" smtClean="0">
                <a:solidFill>
                  <a:srgbClr val="FFC000"/>
                </a:solidFill>
                <a:effectLst>
                  <a:outerShdw blurRad="38100" dist="38100" dir="2700000" algn="tl">
                    <a:srgbClr val="000000">
                      <a:alpha val="43137"/>
                    </a:srgbClr>
                  </a:outerShdw>
                </a:effectLst>
              </a:rPr>
              <a:t>Red</a:t>
            </a:r>
            <a:endParaRPr lang="en-US" sz="1800"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rot="17751367">
            <a:off x="7484077" y="2328362"/>
            <a:ext cx="979755" cy="369332"/>
          </a:xfrm>
          <a:prstGeom prst="rect">
            <a:avLst/>
          </a:prstGeom>
          <a:noFill/>
        </p:spPr>
        <p:txBody>
          <a:bodyPr wrap="none" rtlCol="0">
            <a:spAutoFit/>
          </a:bodyPr>
          <a:lstStyle/>
          <a:p>
            <a:r>
              <a:rPr lang="en-US" sz="1800" dirty="0" smtClean="0">
                <a:solidFill>
                  <a:srgbClr val="FFC000"/>
                </a:solidFill>
                <a:effectLst>
                  <a:outerShdw blurRad="38100" dist="38100" dir="2700000" algn="tl">
                    <a:srgbClr val="000000">
                      <a:alpha val="43137"/>
                    </a:srgbClr>
                  </a:outerShdw>
                </a:effectLst>
              </a:rPr>
              <a:t>Infrared</a:t>
            </a:r>
            <a:endParaRPr lang="en-US" sz="1800"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6112844" y="3544795"/>
            <a:ext cx="1402948" cy="369332"/>
          </a:xfrm>
          <a:prstGeom prst="rect">
            <a:avLst/>
          </a:prstGeom>
          <a:noFill/>
        </p:spPr>
        <p:txBody>
          <a:bodyPr wrap="none" rtlCol="0">
            <a:spAutoFit/>
          </a:bodyPr>
          <a:lstStyle/>
          <a:p>
            <a:r>
              <a:rPr lang="en-US" sz="1800" dirty="0" smtClean="0">
                <a:solidFill>
                  <a:srgbClr val="FFC000"/>
                </a:solidFill>
                <a:effectLst>
                  <a:outerShdw blurRad="38100" dist="38100" dir="2700000" algn="tl">
                    <a:srgbClr val="000000">
                      <a:alpha val="43137"/>
                    </a:srgbClr>
                  </a:outerShdw>
                </a:effectLst>
              </a:rPr>
              <a:t>nanometers</a:t>
            </a:r>
            <a:endParaRPr lang="en-US" sz="1800" dirty="0">
              <a:solidFill>
                <a:srgbClr val="FFC000"/>
              </a:solidFill>
              <a:effectLst>
                <a:outerShdw blurRad="38100" dist="38100" dir="2700000" algn="tl">
                  <a:srgbClr val="000000">
                    <a:alpha val="43137"/>
                  </a:srgbClr>
                </a:outerShdw>
              </a:effectLst>
            </a:endParaRPr>
          </a:p>
        </p:txBody>
      </p:sp>
      <p:sp>
        <p:nvSpPr>
          <p:cNvPr id="13" name="TextBox 12"/>
          <p:cNvSpPr txBox="1"/>
          <p:nvPr/>
        </p:nvSpPr>
        <p:spPr>
          <a:xfrm>
            <a:off x="533401" y="4343400"/>
            <a:ext cx="7820375" cy="1569660"/>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What is a D-</a:t>
            </a:r>
            <a:r>
              <a:rPr lang="en-US" dirty="0" err="1" smtClean="0">
                <a:solidFill>
                  <a:srgbClr val="FFC000"/>
                </a:solidFill>
                <a:effectLst>
                  <a:outerShdw blurRad="38100" dist="38100" dir="2700000" algn="tl">
                    <a:srgbClr val="000000">
                      <a:alpha val="43137"/>
                    </a:srgbClr>
                  </a:outerShdw>
                </a:effectLst>
              </a:rPr>
              <a:t>logE</a:t>
            </a:r>
            <a:r>
              <a:rPr lang="en-US" dirty="0" smtClean="0">
                <a:solidFill>
                  <a:srgbClr val="FFC000"/>
                </a:solidFill>
                <a:effectLst>
                  <a:outerShdw blurRad="38100" dist="38100" dir="2700000" algn="tl">
                    <a:srgbClr val="000000">
                      <a:alpha val="43137"/>
                    </a:srgbClr>
                  </a:outerShdw>
                </a:effectLst>
              </a:rPr>
              <a:t> curve? And how does it relate to film contrast?</a:t>
            </a: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Define “blackbody”.</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866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25C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67" y="1633762"/>
            <a:ext cx="7666667" cy="3590476"/>
          </a:xfrm>
          <a:prstGeom prst="rect">
            <a:avLst/>
          </a:prstGeom>
        </p:spPr>
      </p:pic>
      <p:sp>
        <p:nvSpPr>
          <p:cNvPr id="3" name="TextBox 2"/>
          <p:cNvSpPr txBox="1"/>
          <p:nvPr/>
        </p:nvSpPr>
        <p:spPr>
          <a:xfrm>
            <a:off x="738667" y="838200"/>
            <a:ext cx="4410182"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Guaranteed to be on the test…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386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143000"/>
            <a:ext cx="7848600" cy="4893647"/>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Thermal Scanner – A scanner that has been designed to detect emitted infrared energy rather than reflected energy. This form of energy cannot be recorded on film or by normal CCD scanners.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Can be used during day or night.</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Because of atmospheric transmission windows, these devices are restricted to the 3,000 to 5,000 nm and 8,000 to 14,000nm ranges. (</a:t>
            </a:r>
            <a:r>
              <a:rPr lang="en-US" dirty="0" err="1" smtClean="0">
                <a:solidFill>
                  <a:srgbClr val="FFC000"/>
                </a:solidFill>
                <a:effectLst>
                  <a:outerShdw blurRad="38100" dist="38100" dir="2700000" algn="tl">
                    <a:srgbClr val="000000">
                      <a:alpha val="43137"/>
                    </a:srgbClr>
                  </a:outerShdw>
                </a:effectLst>
              </a:rPr>
              <a:t>Weins</a:t>
            </a:r>
            <a:r>
              <a:rPr lang="en-US" dirty="0" smtClean="0">
                <a:solidFill>
                  <a:srgbClr val="FFC000"/>
                </a:solidFill>
                <a:effectLst>
                  <a:outerShdw blurRad="38100" dist="38100" dir="2700000" algn="tl">
                    <a:srgbClr val="000000">
                      <a:alpha val="43137"/>
                    </a:srgbClr>
                  </a:outerShdw>
                </a:effectLst>
              </a:rPr>
              <a:t> Displacement tells us that equates to objects with peak EM emissions in the 300 to 700 degrees C and -66 to +90 degrees C ranges respectively.)</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269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143000"/>
            <a:ext cx="7391400" cy="2677656"/>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Biggest operational issue with thermal scanners is system “noise” related to ambient temperature of the sensor itself. Sensor must be cooled (usually with liquid nitrogen) to maximize sensor sensitivity</a:t>
            </a:r>
            <a:r>
              <a:rPr lang="en-US" dirty="0" smtClean="0">
                <a:solidFill>
                  <a:srgbClr val="FFC000"/>
                </a:solidFill>
                <a:effectLst>
                  <a:outerShdw blurRad="38100" dist="38100" dir="2700000" algn="tl">
                    <a:srgbClr val="000000">
                      <a:alpha val="43137"/>
                    </a:srgbClr>
                  </a:outerShdw>
                </a:effectLst>
              </a:rPr>
              <a:t>.</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a:solidFill>
                  <a:srgbClr val="FFC000"/>
                </a:solidFill>
                <a:effectLst>
                  <a:outerShdw blurRad="38100" dist="38100" dir="2700000" algn="tl">
                    <a:srgbClr val="000000">
                      <a:alpha val="43137"/>
                    </a:srgbClr>
                  </a:outerShdw>
                </a:effectLst>
              </a:rPr>
              <a:t>Most thermal sensing systems are </a:t>
            </a:r>
            <a:r>
              <a:rPr lang="en-US" dirty="0" err="1">
                <a:solidFill>
                  <a:srgbClr val="FFC000"/>
                </a:solidFill>
                <a:effectLst>
                  <a:outerShdw blurRad="38100" dist="38100" dir="2700000" algn="tl">
                    <a:srgbClr val="000000">
                      <a:alpha val="43137"/>
                    </a:srgbClr>
                  </a:outerShdw>
                </a:effectLst>
              </a:rPr>
              <a:t>pushbroom</a:t>
            </a:r>
            <a:r>
              <a:rPr lang="en-US" dirty="0">
                <a:solidFill>
                  <a:srgbClr val="FFC000"/>
                </a:solidFill>
                <a:effectLst>
                  <a:outerShdw blurRad="38100" dist="38100" dir="2700000" algn="tl">
                    <a:srgbClr val="000000">
                      <a:alpha val="43137"/>
                    </a:srgbClr>
                  </a:outerShdw>
                </a:effectLst>
              </a:rPr>
              <a:t> scanners</a:t>
            </a:r>
            <a:r>
              <a:rPr lang="en-US" dirty="0" smtClean="0">
                <a:solidFill>
                  <a:srgbClr val="FFC000"/>
                </a:solidFill>
                <a:effectLst>
                  <a:outerShdw blurRad="38100" dist="38100" dir="2700000" algn="tl">
                    <a:srgbClr val="000000">
                      <a:alpha val="43137"/>
                    </a:srgbClr>
                  </a:outerShdw>
                </a:effectLst>
              </a:rPr>
              <a:t>.</a:t>
            </a:r>
            <a:endParaRPr lang="en-US" dirty="0" smtClean="0">
              <a:solidFill>
                <a:srgbClr val="FFC000"/>
              </a:solidFill>
              <a:effectLst>
                <a:outerShdw blurRad="38100" dist="38100" dir="2700000" algn="tl">
                  <a:srgbClr val="000000">
                    <a:alpha val="43137"/>
                  </a:srgbClr>
                </a:outerShdw>
              </a:effectLst>
            </a:endParaRPr>
          </a:p>
        </p:txBody>
      </p:sp>
      <p:pic>
        <p:nvPicPr>
          <p:cNvPr id="1026" name="Picture 2" descr="http://www.conrad.com/medias/global/ce/0000_0999/0100/0130/0135/1052639_LB_00_FB.EPS_1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1890" y="3581400"/>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36931" y="4953000"/>
            <a:ext cx="4707541" cy="830997"/>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The </a:t>
            </a:r>
            <a:r>
              <a:rPr lang="en-US" dirty="0">
                <a:solidFill>
                  <a:srgbClr val="FFC000"/>
                </a:solidFill>
                <a:effectLst>
                  <a:outerShdw blurRad="38100" dist="38100" dir="2700000" algn="tl">
                    <a:srgbClr val="000000">
                      <a:alpha val="43137"/>
                    </a:srgbClr>
                  </a:outerShdw>
                </a:effectLst>
              </a:rPr>
              <a:t>exception to sensor cooling requirement is the “bolometer</a:t>
            </a:r>
            <a:r>
              <a:rPr lang="en-US" dirty="0" smtClean="0">
                <a:solidFill>
                  <a:srgbClr val="FFC000"/>
                </a:solidFill>
                <a:effectLst>
                  <a:outerShdw blurRad="38100" dist="38100" dir="2700000" algn="tl">
                    <a:srgbClr val="000000">
                      <a:alpha val="43137"/>
                    </a:srgbClr>
                  </a:outerShdw>
                </a:effectLst>
              </a:rPr>
              <a: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365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924800" cy="3046988"/>
          </a:xfrm>
          <a:prstGeom prst="rect">
            <a:avLst/>
          </a:prstGeom>
        </p:spPr>
        <p:txBody>
          <a:bodyPr wrap="square">
            <a:spAutoFit/>
          </a:bodyPr>
          <a:lstStyle/>
          <a:p>
            <a:pPr marL="274320" indent="-457200"/>
            <a:r>
              <a:rPr lang="en-US" dirty="0">
                <a:solidFill>
                  <a:srgbClr val="FFC000"/>
                </a:solidFill>
                <a:effectLst>
                  <a:outerShdw blurRad="38100" dist="38100" dir="2700000" algn="tl">
                    <a:srgbClr val="000000">
                      <a:alpha val="43137"/>
                    </a:srgbClr>
                  </a:outerShdw>
                </a:effectLst>
              </a:rPr>
              <a:t>Kinetic versus Radiant </a:t>
            </a:r>
            <a:r>
              <a:rPr lang="en-US" dirty="0" smtClean="0">
                <a:solidFill>
                  <a:srgbClr val="FFC000"/>
                </a:solidFill>
                <a:effectLst>
                  <a:outerShdw blurRad="38100" dist="38100" dir="2700000" algn="tl">
                    <a:srgbClr val="000000">
                      <a:alpha val="43137"/>
                    </a:srgbClr>
                  </a:outerShdw>
                </a:effectLst>
              </a:rPr>
              <a:t>Temperature</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Thermal Scanners measure RADIANT energy. We want to measure KINETIC energy.</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Kinetic Energy is essentially a measure of the average motion of the molecules in any </a:t>
            </a:r>
            <a:r>
              <a:rPr lang="en-US" dirty="0" smtClean="0">
                <a:solidFill>
                  <a:srgbClr val="FFC000"/>
                </a:solidFill>
                <a:effectLst>
                  <a:outerShdw blurRad="38100" dist="38100" dir="2700000" algn="tl">
                    <a:srgbClr val="000000">
                      <a:alpha val="43137"/>
                    </a:srgbClr>
                  </a:outerShdw>
                </a:effectLst>
              </a:rPr>
              <a:t>object, </a:t>
            </a:r>
            <a:r>
              <a:rPr lang="en-US" dirty="0" smtClean="0">
                <a:solidFill>
                  <a:srgbClr val="FFC000"/>
                </a:solidFill>
                <a:effectLst>
                  <a:outerShdw blurRad="38100" dist="38100" dir="2700000" algn="tl">
                    <a:srgbClr val="000000">
                      <a:alpha val="43137"/>
                    </a:srgbClr>
                  </a:outerShdw>
                </a:effectLst>
              </a:rPr>
              <a:t>measured </a:t>
            </a:r>
            <a:r>
              <a:rPr lang="en-US" dirty="0" smtClean="0">
                <a:solidFill>
                  <a:srgbClr val="FFC000"/>
                </a:solidFill>
                <a:effectLst>
                  <a:outerShdw blurRad="38100" dist="38100" dir="2700000" algn="tl">
                    <a:srgbClr val="000000">
                      <a:alpha val="43137"/>
                    </a:srgbClr>
                  </a:outerShdw>
                </a:effectLst>
              </a:rPr>
              <a:t>directly as </a:t>
            </a:r>
            <a:r>
              <a:rPr lang="en-US" dirty="0" smtClean="0">
                <a:solidFill>
                  <a:srgbClr val="FFC000"/>
                </a:solidFill>
                <a:effectLst>
                  <a:outerShdw blurRad="38100" dist="38100" dir="2700000" algn="tl">
                    <a:srgbClr val="000000">
                      <a:alpha val="43137"/>
                    </a:srgbClr>
                  </a:outerShdw>
                </a:effectLst>
              </a:rPr>
              <a:t>“temperature”.</a:t>
            </a:r>
          </a:p>
        </p:txBody>
      </p:sp>
      <p:pic>
        <p:nvPicPr>
          <p:cNvPr id="1026" name="Picture 2" descr="http://thermal-imaging-blog.com/wp-content/uploads/2010/09/Mug-09-01-10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32981"/>
            <a:ext cx="4572001" cy="34250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3657600"/>
            <a:ext cx="3733800" cy="2677656"/>
          </a:xfrm>
          <a:prstGeom prst="rect">
            <a:avLst/>
          </a:prstGeom>
          <a:noFill/>
        </p:spPr>
        <p:txBody>
          <a:bodyPr wrap="square" rtlCol="0">
            <a:spAutoFit/>
          </a:bodyPr>
          <a:lstStyle/>
          <a:p>
            <a:pPr marL="274320" indent="-457200"/>
            <a:r>
              <a:rPr lang="en-US" dirty="0">
                <a:solidFill>
                  <a:srgbClr val="FFC000"/>
                </a:solidFill>
                <a:effectLst>
                  <a:outerShdw blurRad="38100" dist="38100" dir="2700000" algn="tl">
                    <a:srgbClr val="000000">
                      <a:alpha val="43137"/>
                    </a:srgbClr>
                  </a:outerShdw>
                </a:effectLst>
              </a:rPr>
              <a:t>Radiant energy measures the APPARENT temperature of an object, no object emits energy perfectly except for the theoretical “blackbody.”</a:t>
            </a:r>
          </a:p>
        </p:txBody>
      </p:sp>
    </p:spTree>
    <p:extLst>
      <p:ext uri="{BB962C8B-B14F-4D97-AF65-F5344CB8AC3E}">
        <p14:creationId xmlns:p14="http://schemas.microsoft.com/office/powerpoint/2010/main" val="217017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38200" y="1219200"/>
                <a:ext cx="7315200" cy="4364656"/>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Wein’s Law and Stefan-Boltzmann Law give us the peak spectral radiant exitance and the total amount of energy emitted across all wavelengths (respectively) for any level of kinetic energy (temperature)… of a BLACKBODY</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Emissivity – a measure of a material’s ability, by wavelength, to emit energy relative to a blackbody.</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  </a:t>
                </a:r>
                <a14:m>
                  <m:oMath xmlns:m="http://schemas.openxmlformats.org/officeDocument/2006/math">
                    <m:r>
                      <a:rPr lang="en-US" i="1" smtClean="0">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d>
                      <m:dPr>
                        <m:ctrlPr>
                          <a:rPr lang="en-US" b="0" i="1" smtClean="0">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m:rPr>
                            <m:sty m:val="p"/>
                          </m:rPr>
                          <a:rPr lang="el-GR" b="0" i="1" smtClean="0">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λ</m:t>
                        </m:r>
                      </m:e>
                    </m:d>
                    <m:r>
                      <a:rPr lang="en-US" b="0" i="1" smtClean="0">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b="0" i="1" smtClean="0">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𝑅𝑎𝑑𝑖𝑒𝑛𝑡</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𝐸𝑥𝑖𝑡𝑎𝑛𝑐𝑒</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𝑎𝑡</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𝑎𝑛𝑦</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𝑇</m:t>
                        </m:r>
                      </m:num>
                      <m:den>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𝑅𝑎𝑑𝑖𝑎𝑛𝑡</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𝐸𝑥𝑖𝑡𝑎𝑛𝑐𝑒</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𝑜𝑓</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𝑎</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𝑏𝑙𝑎𝑐𝑘𝑏𝑜𝑑𝑦</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𝑎𝑡</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𝑠𝑎𝑚𝑒</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i="1">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𝑇</m:t>
                        </m:r>
                      </m:den>
                    </m:f>
                  </m:oMath>
                </a14:m>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38200" y="1219200"/>
                <a:ext cx="7315200" cy="4364656"/>
              </a:xfrm>
              <a:prstGeom prst="rect">
                <a:avLst/>
              </a:prstGeom>
              <a:blipFill rotWithShape="0">
                <a:blip r:embed="rId2"/>
                <a:stretch>
                  <a:fillRect l="-1417" t="-1117" r="-1333"/>
                </a:stretch>
              </a:blipFill>
            </p:spPr>
            <p:txBody>
              <a:bodyPr/>
              <a:lstStyle/>
              <a:p>
                <a:r>
                  <a:rPr lang="en-US">
                    <a:noFill/>
                  </a:rPr>
                  <a:t> </a:t>
                </a:r>
              </a:p>
            </p:txBody>
          </p:sp>
        </mc:Fallback>
      </mc:AlternateContent>
    </p:spTree>
    <p:extLst>
      <p:ext uri="{BB962C8B-B14F-4D97-AF65-F5344CB8AC3E}">
        <p14:creationId xmlns:p14="http://schemas.microsoft.com/office/powerpoint/2010/main" val="419651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6934200" cy="2800767"/>
          </a:xfrm>
          <a:prstGeom prst="rect">
            <a:avLst/>
          </a:prstGeom>
        </p:spPr>
        <p:txBody>
          <a:bodyPr wrap="square">
            <a:spAutoFit/>
          </a:bodyPr>
          <a:lstStyle/>
          <a:p>
            <a:pPr marL="274320" indent="-457200"/>
            <a:r>
              <a:rPr lang="el-GR" sz="3200" dirty="0">
                <a:solidFill>
                  <a:srgbClr val="FFC000"/>
                </a:solidFill>
                <a:effectLst>
                  <a:outerShdw blurRad="38100" dist="38100" dir="2700000" algn="tl">
                    <a:srgbClr val="000000">
                      <a:alpha val="43137"/>
                    </a:srgbClr>
                  </a:outerShdw>
                </a:effectLst>
              </a:rPr>
              <a:t>ε</a:t>
            </a:r>
            <a:r>
              <a:rPr lang="en-US" dirty="0">
                <a:solidFill>
                  <a:srgbClr val="FFC000"/>
                </a:solidFill>
                <a:effectLst>
                  <a:outerShdw blurRad="38100" dist="38100" dir="2700000" algn="tl">
                    <a:srgbClr val="000000">
                      <a:alpha val="43137"/>
                    </a:srgbClr>
                  </a:outerShdw>
                </a:effectLst>
              </a:rPr>
              <a:t> can have a value of 0 to 1. A blackbody has an emissivity of 1. </a:t>
            </a:r>
            <a:r>
              <a:rPr lang="en-US" dirty="0" smtClean="0">
                <a:solidFill>
                  <a:srgbClr val="FFC000"/>
                </a:solidFill>
                <a:effectLst>
                  <a:outerShdw blurRad="38100" dist="38100" dir="2700000" algn="tl">
                    <a:srgbClr val="000000">
                      <a:alpha val="43137"/>
                    </a:srgbClr>
                  </a:outerShdw>
                </a:effectLst>
              </a:rPr>
              <a:t>A “</a:t>
            </a:r>
            <a:r>
              <a:rPr lang="en-US" dirty="0" err="1" smtClean="0">
                <a:solidFill>
                  <a:srgbClr val="FFC000"/>
                </a:solidFill>
                <a:effectLst>
                  <a:outerShdw blurRad="38100" dist="38100" dir="2700000" algn="tl">
                    <a:srgbClr val="000000">
                      <a:alpha val="43137"/>
                    </a:srgbClr>
                  </a:outerShdw>
                </a:effectLst>
              </a:rPr>
              <a:t>graybody</a:t>
            </a:r>
            <a:r>
              <a:rPr lang="en-US" dirty="0" smtClean="0">
                <a:solidFill>
                  <a:srgbClr val="FFC000"/>
                </a:solidFill>
                <a:effectLst>
                  <a:outerShdw blurRad="38100" dist="38100" dir="2700000" algn="tl">
                    <a:srgbClr val="000000">
                      <a:alpha val="43137"/>
                    </a:srgbClr>
                  </a:outerShdw>
                </a:effectLst>
              </a:rPr>
              <a:t>” is a theoretical object that emits uniformly over all wavelengths at some value greater than 0 and less than 1.</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Selective emitter is an object that has different emissivity's at different wavelengths.</a:t>
            </a:r>
            <a:endParaRPr lang="en-US" dirty="0">
              <a:solidFill>
                <a:srgbClr val="FFC000"/>
              </a:solidFill>
              <a:effectLst>
                <a:outerShdw blurRad="38100" dist="38100" dir="2700000" algn="tl">
                  <a:srgbClr val="000000">
                    <a:alpha val="43137"/>
                  </a:srgbClr>
                </a:outerShdw>
              </a:effectLst>
            </a:endParaRPr>
          </a:p>
        </p:txBody>
      </p:sp>
      <p:pic>
        <p:nvPicPr>
          <p:cNvPr id="4" name="Snagit_PPT5C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094" y="3809999"/>
            <a:ext cx="3845906" cy="2752371"/>
          </a:xfrm>
          <a:prstGeom prst="rect">
            <a:avLst/>
          </a:prstGeom>
        </p:spPr>
      </p:pic>
      <p:pic>
        <p:nvPicPr>
          <p:cNvPr id="3" name="Snagit_PPTD9E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8" y="3802833"/>
            <a:ext cx="5387621" cy="2730967"/>
          </a:xfrm>
          <a:prstGeom prst="rect">
            <a:avLst/>
          </a:prstGeom>
        </p:spPr>
      </p:pic>
    </p:spTree>
    <p:extLst>
      <p:ext uri="{BB962C8B-B14F-4D97-AF65-F5344CB8AC3E}">
        <p14:creationId xmlns:p14="http://schemas.microsoft.com/office/powerpoint/2010/main" val="3494971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1872</TotalTime>
  <Words>852</Words>
  <Application>Microsoft Office PowerPoint</Application>
  <PresentationFormat>On-screen Show (4:3)</PresentationFormat>
  <Paragraphs>77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Cambria Math</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Inso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Gordon</cp:lastModifiedBy>
  <cp:revision>120</cp:revision>
  <dcterms:created xsi:type="dcterms:W3CDTF">1998-08-10T21:18:54Z</dcterms:created>
  <dcterms:modified xsi:type="dcterms:W3CDTF">2015-10-13T22:50:55Z</dcterms:modified>
</cp:coreProperties>
</file>