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8" r:id="rId1"/>
  </p:sldMasterIdLst>
  <p:notesMasterIdLst>
    <p:notesMasterId r:id="rId20"/>
  </p:notesMasterIdLst>
  <p:handoutMasterIdLst>
    <p:handoutMasterId r:id="rId21"/>
  </p:handoutMasterIdLst>
  <p:sldIdLst>
    <p:sldId id="288" r:id="rId2"/>
    <p:sldId id="296" r:id="rId3"/>
    <p:sldId id="289" r:id="rId4"/>
    <p:sldId id="291" r:id="rId5"/>
    <p:sldId id="290" r:id="rId6"/>
    <p:sldId id="292" r:id="rId7"/>
    <p:sldId id="293" r:id="rId8"/>
    <p:sldId id="294" r:id="rId9"/>
    <p:sldId id="295" r:id="rId10"/>
    <p:sldId id="297" r:id="rId11"/>
    <p:sldId id="298" r:id="rId12"/>
    <p:sldId id="299" r:id="rId13"/>
    <p:sldId id="300" r:id="rId14"/>
    <p:sldId id="303" r:id="rId15"/>
    <p:sldId id="301" r:id="rId16"/>
    <p:sldId id="302" r:id="rId17"/>
    <p:sldId id="305" r:id="rId18"/>
    <p:sldId id="304"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6" autoAdjust="0"/>
  </p:normalViewPr>
  <p:slideViewPr>
    <p:cSldViewPr>
      <p:cViewPr varScale="1">
        <p:scale>
          <a:sx n="66" d="100"/>
          <a:sy n="66" d="100"/>
        </p:scale>
        <p:origin x="1206"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defRPr>
            </a:lvl1pPr>
          </a:lstStyle>
          <a:p>
            <a:pPr>
              <a:defRPr/>
            </a:pPr>
            <a:endParaRPr lang="en-US" altLang="en-US"/>
          </a:p>
        </p:txBody>
      </p:sp>
      <p:sp>
        <p:nvSpPr>
          <p:cNvPr id="1843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defRPr>
            </a:lvl1pPr>
          </a:lstStyle>
          <a:p>
            <a:pPr>
              <a:defRPr/>
            </a:pPr>
            <a:endParaRPr lang="en-US" altLang="en-US"/>
          </a:p>
        </p:txBody>
      </p:sp>
      <p:sp>
        <p:nvSpPr>
          <p:cNvPr id="1843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defRPr>
            </a:lvl1pPr>
          </a:lstStyle>
          <a:p>
            <a:pPr>
              <a:defRPr/>
            </a:pPr>
            <a:endParaRPr lang="en-US" altLang="en-US"/>
          </a:p>
        </p:txBody>
      </p:sp>
      <p:sp>
        <p:nvSpPr>
          <p:cNvPr id="1843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C162F7-07F2-4DD9-9EDA-ED1D44CACFDC}" type="slidenum">
              <a:rPr lang="en-US" altLang="en-US"/>
              <a:pPr/>
              <a:t>‹#›</a:t>
            </a:fld>
            <a:endParaRPr lang="en-US" altLang="en-US"/>
          </a:p>
        </p:txBody>
      </p:sp>
    </p:spTree>
    <p:extLst>
      <p:ext uri="{BB962C8B-B14F-4D97-AF65-F5344CB8AC3E}">
        <p14:creationId xmlns:p14="http://schemas.microsoft.com/office/powerpoint/2010/main" val="2946187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71671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114300" indent="342900" algn="l" rtl="0" eaLnBrk="0" fontAlgn="base" hangingPunct="0">
      <a:spcBef>
        <a:spcPct val="30000"/>
      </a:spcBef>
      <a:spcAft>
        <a:spcPct val="0"/>
      </a:spcAft>
      <a:defRPr sz="1200" kern="1200">
        <a:solidFill>
          <a:schemeClr val="tx1"/>
        </a:solidFill>
        <a:latin typeface="Arial" charset="0"/>
        <a:ea typeface="+mn-ea"/>
        <a:cs typeface="+mn-cs"/>
      </a:defRPr>
    </a:lvl2pPr>
    <a:lvl3pPr marL="228600" indent="685800" algn="l" rtl="0" eaLnBrk="0" fontAlgn="base" hangingPunct="0">
      <a:spcBef>
        <a:spcPct val="30000"/>
      </a:spcBef>
      <a:spcAft>
        <a:spcPct val="0"/>
      </a:spcAft>
      <a:defRPr sz="1200" kern="1200">
        <a:solidFill>
          <a:schemeClr val="tx1"/>
        </a:solidFill>
        <a:latin typeface="Arial" charset="0"/>
        <a:ea typeface="+mn-ea"/>
        <a:cs typeface="+mn-cs"/>
      </a:defRPr>
    </a:lvl3pPr>
    <a:lvl4pPr marL="342900" indent="1028700" algn="l" rtl="0" eaLnBrk="0" fontAlgn="base" hangingPunct="0">
      <a:spcBef>
        <a:spcPct val="30000"/>
      </a:spcBef>
      <a:spcAft>
        <a:spcPct val="0"/>
      </a:spcAft>
      <a:defRPr sz="1200" kern="1200">
        <a:solidFill>
          <a:schemeClr val="tx1"/>
        </a:solidFill>
        <a:latin typeface="Arial" charset="0"/>
        <a:ea typeface="+mn-ea"/>
        <a:cs typeface="+mn-cs"/>
      </a:defRPr>
    </a:lvl4pPr>
    <a:lvl5pPr marL="457200" indent="13716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BD7A3DCA-B633-4A9B-9303-357502896D9A}"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8563BFEA-16CA-4BD8-83B0-BB2C4C49226B}"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fld id="{8BB477BC-3EDD-4070-A8E0-366DA88C1F7D}" type="slidenum">
              <a:rPr lang="en-US" altLang="en-US"/>
              <a:pPr/>
              <a:t>‹#›</a:t>
            </a:fld>
            <a:endParaRPr lang="en-US" altLang="en-US"/>
          </a:p>
        </p:txBody>
      </p:sp>
      <p:sp>
        <p:nvSpPr>
          <p:cNvPr id="7" name="Slide Number Placeholder 5"/>
          <p:cNvSpPr>
            <a:spLocks noGrp="1"/>
          </p:cNvSpPr>
          <p:nvPr>
            <p:ph type="sldNum" sz="quarter" idx="12"/>
          </p:nvPr>
        </p:nvSpPr>
        <p:spPr/>
        <p:txBody>
          <a:bodyPr/>
          <a:lstStyle>
            <a:lvl1pPr>
              <a:defRPr/>
            </a:lvl1pPr>
          </a:lstStyle>
          <a:p>
            <a:fld id="{890C2029-1992-4CEE-B71E-E039F9AB2EF2}" type="slidenum">
              <a:rPr lang="en-US" altLang="en-US"/>
              <a:pPr/>
              <a:t>‹#›</a:t>
            </a:fld>
            <a:endParaRPr lang="en-US"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077F871A-9552-416B-AF3C-89FD9F2B9B69}"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C88AAB63-8748-4C4B-A09B-0F8966E5ED43}" type="slidenum">
              <a:rPr lang="en-US" altLang="en-US"/>
              <a:pPr/>
              <a:t>‹#›</a:t>
            </a:fld>
            <a:endParaRPr lang="en-US" alt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674688" y="971550"/>
            <a:ext cx="600075"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a:ea typeface="+mj-ea"/>
                <a:cs typeface="+mj-cs"/>
              </a:defRPr>
            </a:lvl1pPr>
          </a:lstStyle>
          <a:p>
            <a:pPr eaLnBrk="1" hangingPunct="1">
              <a:defRPr/>
            </a:pPr>
            <a:r>
              <a:rPr lang="en-US" dirty="0"/>
              <a:t>“</a:t>
            </a:r>
          </a:p>
        </p:txBody>
      </p:sp>
      <p:sp>
        <p:nvSpPr>
          <p:cNvPr id="6" name="TextBox 5"/>
          <p:cNvSpPr txBox="1"/>
          <p:nvPr/>
        </p:nvSpPr>
        <p:spPr>
          <a:xfrm>
            <a:off x="6999288" y="2613025"/>
            <a:ext cx="601662" cy="1970088"/>
          </a:xfrm>
          <a:prstGeom prst="rect">
            <a:avLst/>
          </a:prstGeom>
          <a:noFill/>
        </p:spPr>
        <p:txBody>
          <a:bodyPr>
            <a:spAutoFit/>
          </a:bodyPr>
          <a:lstStyle>
            <a:defPPr>
              <a:defRPr lang="en-US"/>
            </a:defPPr>
            <a:lvl1pPr algn="r">
              <a:defRPr sz="12200" b="0" i="0">
                <a:solidFill>
                  <a:schemeClr val="bg2">
                    <a:lumMod val="40000"/>
                    <a:lumOff val="60000"/>
                  </a:schemeClr>
                </a:solidFill>
                <a:latin typeface="Arial"/>
                <a:ea typeface="+mj-ea"/>
                <a:cs typeface="+mj-cs"/>
              </a:defRPr>
            </a:lvl1pPr>
          </a:lstStyle>
          <a:p>
            <a:pPr eaLnBrk="1" hangingPunct="1">
              <a:defRPr/>
            </a:pPr>
            <a:r>
              <a:rPr lang="en-US" dirty="0"/>
              <a:t>”</a:t>
            </a:r>
          </a:p>
        </p:txBody>
      </p:sp>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rtlCol="0">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3"/>
          <p:cNvSpPr>
            <a:spLocks noGrp="1"/>
          </p:cNvSpPr>
          <p:nvPr>
            <p:ph type="dt" sz="half" idx="15"/>
          </p:nvPr>
        </p:nvSpPr>
        <p:spPr/>
        <p:txBody>
          <a:bodyPr/>
          <a:lstStyle>
            <a:lvl1pPr>
              <a:defRPr/>
            </a:lvl1pPr>
          </a:lstStyle>
          <a:p>
            <a:pPr>
              <a:defRPr/>
            </a:pPr>
            <a:endParaRPr lang="en-US" altLang="en-US"/>
          </a:p>
        </p:txBody>
      </p:sp>
      <p:sp>
        <p:nvSpPr>
          <p:cNvPr id="8" name="Footer Placeholder 4"/>
          <p:cNvSpPr>
            <a:spLocks noGrp="1"/>
          </p:cNvSpPr>
          <p:nvPr>
            <p:ph type="ftr" sz="quarter" idx="16"/>
          </p:nvPr>
        </p:nvSpPr>
        <p:spPr/>
        <p:txBody>
          <a:bodyPr/>
          <a:lstStyle>
            <a:lvl1pPr>
              <a:defRPr/>
            </a:lvl1pPr>
          </a:lstStyle>
          <a:p>
            <a:fld id="{D005E9DC-3D74-45F8-8CD0-D96231DD4CD3}" type="slidenum">
              <a:rPr lang="en-US" altLang="en-US"/>
              <a:pPr/>
              <a:t>‹#›</a:t>
            </a:fld>
            <a:endParaRPr lang="en-US" altLang="en-US"/>
          </a:p>
        </p:txBody>
      </p:sp>
      <p:sp>
        <p:nvSpPr>
          <p:cNvPr id="9" name="Slide Number Placeholder 5"/>
          <p:cNvSpPr>
            <a:spLocks noGrp="1"/>
          </p:cNvSpPr>
          <p:nvPr>
            <p:ph type="sldNum" sz="quarter" idx="17"/>
          </p:nvPr>
        </p:nvSpPr>
        <p:spPr/>
        <p:txBody>
          <a:bodyPr/>
          <a:lstStyle>
            <a:lvl1pPr>
              <a:defRPr/>
            </a:lvl1pPr>
          </a:lstStyle>
          <a:p>
            <a:fld id="{344C9A12-7181-4DFB-A557-B0DBE35B8DBD}" type="slidenum">
              <a:rPr lang="en-US" altLang="en-US"/>
              <a:pPr/>
              <a:t>‹#›</a:t>
            </a:fld>
            <a:endParaRPr lang="en-US" altLang="en-US"/>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36E18012-87C7-42D4-8B3C-AFA91828C812}"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ED0B5DA6-68D9-4BD4-B9FB-BEA89BF80B0A}" type="slidenum">
              <a:rPr lang="en-US" altLang="en-US"/>
              <a:pPr/>
              <a:t>‹#›</a:t>
            </a:fld>
            <a:endParaRPr lang="en-US" altLang="en-US"/>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ltLang="en-US"/>
          </a:p>
        </p:txBody>
      </p:sp>
      <p:sp>
        <p:nvSpPr>
          <p:cNvPr id="12" name="Footer Placeholder 4"/>
          <p:cNvSpPr>
            <a:spLocks noGrp="1"/>
          </p:cNvSpPr>
          <p:nvPr>
            <p:ph type="ftr" sz="quarter" idx="19"/>
          </p:nvPr>
        </p:nvSpPr>
        <p:spPr/>
        <p:txBody>
          <a:bodyPr/>
          <a:lstStyle>
            <a:lvl1pPr>
              <a:defRPr/>
            </a:lvl1pPr>
          </a:lstStyle>
          <a:p>
            <a:fld id="{677B4F20-91D8-40C8-B315-DA6D9D973A1C}" type="slidenum">
              <a:rPr lang="en-US" altLang="en-US"/>
              <a:pPr/>
              <a:t>‹#›</a:t>
            </a:fld>
            <a:endParaRPr lang="en-US" altLang="en-US"/>
          </a:p>
        </p:txBody>
      </p:sp>
      <p:sp>
        <p:nvSpPr>
          <p:cNvPr id="13" name="Slide Number Placeholder 5"/>
          <p:cNvSpPr>
            <a:spLocks noGrp="1"/>
          </p:cNvSpPr>
          <p:nvPr>
            <p:ph type="sldNum" sz="quarter" idx="20"/>
          </p:nvPr>
        </p:nvSpPr>
        <p:spPr/>
        <p:txBody>
          <a:bodyPr/>
          <a:lstStyle>
            <a:lvl1pPr>
              <a:defRPr/>
            </a:lvl1pPr>
          </a:lstStyle>
          <a:p>
            <a:fld id="{F31F9B94-9FC7-4541-A9CF-7212E6E23D65}" type="slidenum">
              <a:rPr lang="en-US" altLang="en-US"/>
              <a:pPr/>
              <a:t>‹#›</a:t>
            </a:fld>
            <a:endParaRPr lang="en-US" altLang="en-US"/>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ltLang="en-US"/>
          </a:p>
        </p:txBody>
      </p:sp>
      <p:sp>
        <p:nvSpPr>
          <p:cNvPr id="16" name="Footer Placeholder 4"/>
          <p:cNvSpPr>
            <a:spLocks noGrp="1"/>
          </p:cNvSpPr>
          <p:nvPr>
            <p:ph type="ftr" sz="quarter" idx="24"/>
          </p:nvPr>
        </p:nvSpPr>
        <p:spPr/>
        <p:txBody>
          <a:bodyPr/>
          <a:lstStyle>
            <a:lvl1pPr>
              <a:defRPr/>
            </a:lvl1pPr>
          </a:lstStyle>
          <a:p>
            <a:fld id="{9A535C79-730D-4727-A934-42F52F963451}" type="slidenum">
              <a:rPr lang="en-US" altLang="en-US"/>
              <a:pPr/>
              <a:t>‹#›</a:t>
            </a:fld>
            <a:endParaRPr lang="en-US" altLang="en-US"/>
          </a:p>
        </p:txBody>
      </p:sp>
      <p:sp>
        <p:nvSpPr>
          <p:cNvPr id="17" name="Slide Number Placeholder 5"/>
          <p:cNvSpPr>
            <a:spLocks noGrp="1"/>
          </p:cNvSpPr>
          <p:nvPr>
            <p:ph type="sldNum" sz="quarter" idx="25"/>
          </p:nvPr>
        </p:nvSpPr>
        <p:spPr/>
        <p:txBody>
          <a:bodyPr/>
          <a:lstStyle>
            <a:lvl1pPr>
              <a:defRPr/>
            </a:lvl1pPr>
          </a:lstStyle>
          <a:p>
            <a:fld id="{115B5555-3785-47F3-9E67-69A01F954026}" type="slidenum">
              <a:rPr lang="en-US" altLang="en-US"/>
              <a:pPr/>
              <a:t>‹#›</a:t>
            </a:fld>
            <a:endParaRPr lang="en-US" altLang="en-US"/>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AE7E39B7-F865-4AA7-B850-283AE491EE83}"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182C1FDA-8DE9-4AD1-B6E7-17B71E3D74D9}" type="slidenum">
              <a:rPr lang="en-US" altLang="en-US"/>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9B41EB1C-1F60-48D1-BEB9-477BD5526438}"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E4CB746D-A4A9-411A-A0F4-6F1BDE483E5E}"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F98DC5A6-1DF0-4694-B75E-85E5F45ED936}"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A844BCCA-AE32-4235-A7A0-1ED39DB79213}"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fld id="{3AF37CE6-F8B0-4689-B47A-AEDE1223243F}" type="slidenum">
              <a:rPr lang="en-US" altLang="en-US"/>
              <a:pPr/>
              <a:t>‹#›</a:t>
            </a:fld>
            <a:endParaRPr lang="en-US" altLang="en-US"/>
          </a:p>
        </p:txBody>
      </p:sp>
      <p:sp>
        <p:nvSpPr>
          <p:cNvPr id="6" name="Slide Number Placeholder 5"/>
          <p:cNvSpPr>
            <a:spLocks noGrp="1"/>
          </p:cNvSpPr>
          <p:nvPr>
            <p:ph type="sldNum" sz="quarter" idx="12"/>
          </p:nvPr>
        </p:nvSpPr>
        <p:spPr/>
        <p:txBody>
          <a:bodyPr/>
          <a:lstStyle>
            <a:lvl1pPr>
              <a:defRPr/>
            </a:lvl1pPr>
          </a:lstStyle>
          <a:p>
            <a:fld id="{39D40FAA-CBDA-424C-B648-8475B06016FC}"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fld id="{992142E6-FBB6-43C1-A150-574FC4C8AD2A}" type="slidenum">
              <a:rPr lang="en-US" altLang="en-US"/>
              <a:pPr/>
              <a:t>‹#›</a:t>
            </a:fld>
            <a:endParaRPr lang="en-US" altLang="en-US"/>
          </a:p>
        </p:txBody>
      </p:sp>
      <p:sp>
        <p:nvSpPr>
          <p:cNvPr id="7" name="Slide Number Placeholder 5"/>
          <p:cNvSpPr>
            <a:spLocks noGrp="1"/>
          </p:cNvSpPr>
          <p:nvPr>
            <p:ph type="sldNum" sz="quarter" idx="12"/>
          </p:nvPr>
        </p:nvSpPr>
        <p:spPr/>
        <p:txBody>
          <a:bodyPr/>
          <a:lstStyle>
            <a:lvl1pPr>
              <a:defRPr/>
            </a:lvl1pPr>
          </a:lstStyle>
          <a:p>
            <a:fld id="{9F048FDD-A24C-40C2-BDB1-6138DCC048FC}"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fld id="{17D5C7A2-2D07-4D17-8348-C401E8F87404}" type="slidenum">
              <a:rPr lang="en-US" altLang="en-US"/>
              <a:pPr/>
              <a:t>‹#›</a:t>
            </a:fld>
            <a:endParaRPr lang="en-US" altLang="en-US"/>
          </a:p>
        </p:txBody>
      </p:sp>
      <p:sp>
        <p:nvSpPr>
          <p:cNvPr id="9" name="Slide Number Placeholder 5"/>
          <p:cNvSpPr>
            <a:spLocks noGrp="1"/>
          </p:cNvSpPr>
          <p:nvPr>
            <p:ph type="sldNum" sz="quarter" idx="12"/>
          </p:nvPr>
        </p:nvSpPr>
        <p:spPr/>
        <p:txBody>
          <a:bodyPr/>
          <a:lstStyle>
            <a:lvl1pPr>
              <a:defRPr/>
            </a:lvl1pPr>
          </a:lstStyle>
          <a:p>
            <a:fld id="{A6A4B5E6-0A43-4666-94AE-C93ADF3BC47E}"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fld id="{0CDFE0D6-4B45-48B9-85B1-88F6D8C9BF23}" type="slidenum">
              <a:rPr lang="en-US" altLang="en-US"/>
              <a:pPr/>
              <a:t>‹#›</a:t>
            </a:fld>
            <a:endParaRPr lang="en-US" altLang="en-US"/>
          </a:p>
        </p:txBody>
      </p:sp>
      <p:sp>
        <p:nvSpPr>
          <p:cNvPr id="5" name="Slide Number Placeholder 5"/>
          <p:cNvSpPr>
            <a:spLocks noGrp="1"/>
          </p:cNvSpPr>
          <p:nvPr>
            <p:ph type="sldNum" sz="quarter" idx="12"/>
          </p:nvPr>
        </p:nvSpPr>
        <p:spPr/>
        <p:txBody>
          <a:bodyPr/>
          <a:lstStyle>
            <a:lvl1pPr>
              <a:defRPr/>
            </a:lvl1pPr>
          </a:lstStyle>
          <a:p>
            <a:fld id="{8060A2AF-E670-4313-A0B2-0474FA84B3B0}"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fld id="{F0284BD9-655A-44B0-8B17-5C2BC72C386A}" type="slidenum">
              <a:rPr lang="en-US" altLang="en-US"/>
              <a:pPr/>
              <a:t>‹#›</a:t>
            </a:fld>
            <a:endParaRPr lang="en-US" altLang="en-US"/>
          </a:p>
        </p:txBody>
      </p:sp>
      <p:sp>
        <p:nvSpPr>
          <p:cNvPr id="4" name="Slide Number Placeholder 5"/>
          <p:cNvSpPr>
            <a:spLocks noGrp="1"/>
          </p:cNvSpPr>
          <p:nvPr>
            <p:ph type="sldNum" sz="quarter" idx="12"/>
          </p:nvPr>
        </p:nvSpPr>
        <p:spPr/>
        <p:txBody>
          <a:bodyPr/>
          <a:lstStyle>
            <a:lvl1pPr>
              <a:defRPr/>
            </a:lvl1pPr>
          </a:lstStyle>
          <a:p>
            <a:fld id="{B90C8E79-63A4-4B25-9860-FE2150CEA79E}"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fld id="{B73667EB-E89C-46E1-8D05-CEBB68AC5B6F}" type="slidenum">
              <a:rPr lang="en-US" altLang="en-US"/>
              <a:pPr/>
              <a:t>‹#›</a:t>
            </a:fld>
            <a:endParaRPr lang="en-US" altLang="en-US"/>
          </a:p>
        </p:txBody>
      </p:sp>
      <p:sp>
        <p:nvSpPr>
          <p:cNvPr id="7" name="Slide Number Placeholder 5"/>
          <p:cNvSpPr>
            <a:spLocks noGrp="1"/>
          </p:cNvSpPr>
          <p:nvPr>
            <p:ph type="sldNum" sz="quarter" idx="12"/>
          </p:nvPr>
        </p:nvSpPr>
        <p:spPr/>
        <p:txBody>
          <a:bodyPr/>
          <a:lstStyle>
            <a:lvl1pPr>
              <a:defRPr/>
            </a:lvl1pPr>
          </a:lstStyle>
          <a:p>
            <a:fld id="{160FC221-5EFC-45F5-B019-560F62B0B42A}"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fld id="{61A106F4-0CE6-4DBB-BA18-52AD3802DF65}" type="slidenum">
              <a:rPr lang="en-US" altLang="en-US"/>
              <a:pPr/>
              <a:t>‹#›</a:t>
            </a:fld>
            <a:endParaRPr lang="en-US" altLang="en-US"/>
          </a:p>
        </p:txBody>
      </p:sp>
      <p:sp>
        <p:nvSpPr>
          <p:cNvPr id="7" name="Slide Number Placeholder 5"/>
          <p:cNvSpPr>
            <a:spLocks noGrp="1"/>
          </p:cNvSpPr>
          <p:nvPr>
            <p:ph type="sldNum" sz="quarter" idx="12"/>
          </p:nvPr>
        </p:nvSpPr>
        <p:spPr/>
        <p:txBody>
          <a:bodyPr/>
          <a:lstStyle>
            <a:lvl1pPr>
              <a:defRPr/>
            </a:lvl1pPr>
          </a:lstStyle>
          <a:p>
            <a:fld id="{C6CDD0E3-2178-476F-B324-716198F3FE49}"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cstate="print"/>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042" name="Title Placeholder 1"/>
          <p:cNvSpPr>
            <a:spLocks noGrp="1"/>
          </p:cNvSpPr>
          <p:nvPr>
            <p:ph type="title"/>
          </p:nvPr>
        </p:nvSpPr>
        <p:spPr bwMode="auto">
          <a:xfrm>
            <a:off x="484188" y="452438"/>
            <a:ext cx="7056437" cy="14001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43" name="Text Placeholder 2"/>
          <p:cNvSpPr>
            <a:spLocks noGrp="1"/>
          </p:cNvSpPr>
          <p:nvPr>
            <p:ph type="body" idx="1"/>
          </p:nvPr>
        </p:nvSpPr>
        <p:spPr bwMode="auto">
          <a:xfrm>
            <a:off x="827088" y="2052638"/>
            <a:ext cx="6711950" cy="41957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eaLnBrk="1" hangingPunct="1">
              <a:defRPr sz="1100" b="0" i="0">
                <a:solidFill>
                  <a:schemeClr val="tx1">
                    <a:tint val="75000"/>
                    <a:alpha val="60000"/>
                  </a:schemeClr>
                </a:solidFill>
                <a:latin typeface="Arial" panose="020B0604020202020204" pitchFamily="34" charset="0"/>
              </a:defRPr>
            </a:lvl1pPr>
          </a:lstStyle>
          <a:p>
            <a:pPr>
              <a:defRPr/>
            </a:pPr>
            <a:endParaRPr lang="en-US" alt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wrap="square" lIns="91440" tIns="45720" rIns="91440" bIns="45720" numCol="1" anchor="b" anchorCtr="0" compatLnSpc="1">
            <a:prstTxWarp prst="textNoShape">
              <a:avLst/>
            </a:prstTxWarp>
          </a:bodyPr>
          <a:lstStyle>
            <a:lvl1pPr eaLnBrk="1" hangingPunct="1">
              <a:defRPr sz="1100">
                <a:solidFill>
                  <a:srgbClr val="FFFFFF"/>
                </a:solidFill>
              </a:defRPr>
            </a:lvl1pPr>
          </a:lstStyle>
          <a:p>
            <a:fld id="{70B93C0F-77B9-4874-9D9B-E76CB56059DB}" type="slidenum">
              <a:rPr lang="en-US" altLang="en-US"/>
              <a:pPr/>
              <a:t>‹#›</a:t>
            </a:fld>
            <a:endParaRPr lang="en-US" alt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wrap="square" lIns="91440" tIns="45720" rIns="91440" bIns="45720" numCol="1" anchor="b" anchorCtr="0" compatLnSpc="1">
            <a:prstTxWarp prst="textNoShape">
              <a:avLst/>
            </a:prstTxWarp>
          </a:bodyPr>
          <a:lstStyle>
            <a:lvl1pPr algn="ctr" eaLnBrk="1" hangingPunct="1">
              <a:defRPr sz="2800">
                <a:solidFill>
                  <a:srgbClr val="FFFFFF"/>
                </a:solidFill>
              </a:defRPr>
            </a:lvl1pPr>
          </a:lstStyle>
          <a:p>
            <a:fld id="{B6B0EF86-EE12-4BEB-971C-99E663D24F8F}"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802" r:id="rId12"/>
    <p:sldLayoutId id="2147483799" r:id="rId13"/>
    <p:sldLayoutId id="2147483803" r:id="rId14"/>
    <p:sldLayoutId id="2147483804" r:id="rId15"/>
    <p:sldLayoutId id="2147483800" r:id="rId16"/>
    <p:sldLayoutId id="2147483801" r:id="rId17"/>
  </p:sldLayoutIdLst>
  <p:hf sldNum="0"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8AD0D6"/>
        </a:buClr>
        <a:buSzPct val="80000"/>
        <a:buFont typeface="Wingdings 3"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8AD0D6"/>
        </a:buClr>
        <a:buSzPct val="80000"/>
        <a:buFont typeface="Wingdings 3"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8AD0D6"/>
        </a:buClr>
        <a:buSzPct val="80000"/>
        <a:buFont typeface="Wingdings 3"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8AD0D6"/>
        </a:buClr>
        <a:buSzPct val="80000"/>
        <a:buFont typeface="Wingdings 3"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8AD0D6"/>
        </a:buClr>
        <a:buSzPct val="80000"/>
        <a:buFont typeface="Wingdings 3" pitchFamily="18" charset="2"/>
        <a:buChar char=""/>
        <a:defRPr sz="140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381000" y="1295400"/>
            <a:ext cx="4573588" cy="4062651"/>
          </a:xfrm>
          <a:prstGeom prst="rect">
            <a:avLst/>
          </a:prstGeom>
          <a:noFill/>
          <a:ln w="9525">
            <a:noFill/>
            <a:miter lim="800000"/>
            <a:headEnd/>
            <a:tailEnd/>
          </a:ln>
        </p:spPr>
        <p:txBody>
          <a:bodyPr lIns="0" tIns="0" rIns="0" bIns="0">
            <a:spAutoFit/>
          </a:bodyPr>
          <a:lstStyle/>
          <a:p>
            <a:pPr algn="ctr" defTabSz="381000" eaLnBrk="1" hangingPunct="1">
              <a:defRPr/>
            </a:pPr>
            <a:r>
              <a:rPr lang="en-US" b="1" i="1" dirty="0">
                <a:solidFill>
                  <a:srgbClr val="FFC000"/>
                </a:solidFill>
                <a:effectLst>
                  <a:outerShdw blurRad="38100" dist="38100" dir="2700000" algn="tl">
                    <a:srgbClr val="000000">
                      <a:alpha val="43137"/>
                    </a:srgbClr>
                  </a:outerShdw>
                </a:effectLst>
              </a:rPr>
              <a:t> </a:t>
            </a:r>
            <a:r>
              <a:rPr lang="en-US" b="1" dirty="0">
                <a:solidFill>
                  <a:srgbClr val="FFC000"/>
                </a:solidFill>
                <a:effectLst>
                  <a:outerShdw blurRad="38100" dist="38100" dir="2700000" algn="tl">
                    <a:srgbClr val="000000">
                      <a:alpha val="43137"/>
                    </a:srgbClr>
                  </a:outerShdw>
                </a:effectLst>
              </a:rPr>
              <a:t>Remote Sensing of the Environment</a:t>
            </a:r>
          </a:p>
          <a:p>
            <a:pPr algn="ctr" defTabSz="381000" eaLnBrk="1" hangingPunct="1">
              <a:defRPr/>
            </a:pPr>
            <a:r>
              <a:rPr lang="en-US" b="1" dirty="0">
                <a:solidFill>
                  <a:srgbClr val="FFC000"/>
                </a:solidFill>
                <a:effectLst>
                  <a:outerShdw blurRad="38100" dist="38100" dir="2700000" algn="tl">
                    <a:srgbClr val="000000">
                      <a:alpha val="43137"/>
                    </a:srgbClr>
                  </a:outerShdw>
                </a:effectLst>
              </a:rPr>
              <a:t>FW4540</a:t>
            </a:r>
          </a:p>
          <a:p>
            <a:pPr algn="ctr" defTabSz="381000" eaLnBrk="1" hangingPunct="1">
              <a:defRPr/>
            </a:pPr>
            <a:endParaRPr lang="en-US" b="1" dirty="0">
              <a:solidFill>
                <a:srgbClr val="FFC000"/>
              </a:solidFill>
              <a:effectLst>
                <a:outerShdw blurRad="38100" dist="38100" dir="2700000" algn="tl">
                  <a:srgbClr val="000000">
                    <a:alpha val="43137"/>
                  </a:srgbClr>
                </a:outerShdw>
              </a:effectLst>
            </a:endParaRPr>
          </a:p>
          <a:p>
            <a:pPr algn="ctr" defTabSz="381000" eaLnBrk="1" hangingPunct="1">
              <a:defRPr/>
            </a:pPr>
            <a:r>
              <a:rPr lang="en-US" b="1" dirty="0">
                <a:solidFill>
                  <a:srgbClr val="FFC000"/>
                </a:solidFill>
                <a:effectLst>
                  <a:outerShdw blurRad="38100" dist="38100" dir="2700000" algn="tl">
                    <a:srgbClr val="000000">
                      <a:alpha val="43137"/>
                    </a:srgbClr>
                  </a:outerShdw>
                </a:effectLst>
              </a:rPr>
              <a:t>Advanced Terrestrial Remote Sensing</a:t>
            </a:r>
          </a:p>
          <a:p>
            <a:pPr algn="ctr" defTabSz="381000" eaLnBrk="1" hangingPunct="1">
              <a:defRPr/>
            </a:pPr>
            <a:r>
              <a:rPr lang="en-US" b="1" dirty="0">
                <a:solidFill>
                  <a:srgbClr val="FFC000"/>
                </a:solidFill>
                <a:effectLst>
                  <a:outerShdw blurRad="38100" dist="38100" dir="2700000" algn="tl">
                    <a:srgbClr val="000000">
                      <a:alpha val="43137"/>
                    </a:srgbClr>
                  </a:outerShdw>
                </a:effectLst>
              </a:rPr>
              <a:t>FW5540</a:t>
            </a:r>
          </a:p>
          <a:p>
            <a:pPr algn="ctr" defTabSz="381000" eaLnBrk="1" hangingPunct="1">
              <a:defRPr/>
            </a:pPr>
            <a:endParaRPr lang="en-US" b="1" dirty="0">
              <a:solidFill>
                <a:srgbClr val="FFC000"/>
              </a:solidFill>
              <a:effectLst>
                <a:outerShdw blurRad="38100" dist="38100" dir="2700000" algn="tl">
                  <a:srgbClr val="000000">
                    <a:alpha val="43137"/>
                  </a:srgbClr>
                </a:outerShdw>
              </a:effectLst>
            </a:endParaRPr>
          </a:p>
          <a:p>
            <a:pPr algn="ctr" defTabSz="381000" eaLnBrk="1" hangingPunct="1">
              <a:defRPr/>
            </a:pPr>
            <a:r>
              <a:rPr lang="en-US" b="1" dirty="0">
                <a:solidFill>
                  <a:srgbClr val="FFC000"/>
                </a:solidFill>
                <a:effectLst>
                  <a:outerShdw blurRad="38100" dist="38100" dir="2700000" algn="tl">
                    <a:srgbClr val="000000">
                      <a:alpha val="43137"/>
                    </a:srgbClr>
                  </a:outerShdw>
                </a:effectLst>
              </a:rPr>
              <a:t>Lecture </a:t>
            </a:r>
            <a:r>
              <a:rPr lang="en-US" b="1" dirty="0" smtClean="0">
                <a:solidFill>
                  <a:srgbClr val="FFC000"/>
                </a:solidFill>
                <a:effectLst>
                  <a:outerShdw blurRad="38100" dist="38100" dir="2700000" algn="tl">
                    <a:srgbClr val="000000">
                      <a:alpha val="43137"/>
                    </a:srgbClr>
                  </a:outerShdw>
                </a:effectLst>
              </a:rPr>
              <a:t>16</a:t>
            </a:r>
            <a:endParaRPr lang="en-US" b="1" dirty="0">
              <a:solidFill>
                <a:srgbClr val="FFC000"/>
              </a:solidFill>
              <a:effectLst>
                <a:outerShdw blurRad="38100" dist="38100" dir="2700000" algn="tl">
                  <a:srgbClr val="000000">
                    <a:alpha val="43137"/>
                  </a:srgbClr>
                </a:outerShdw>
              </a:effectLst>
            </a:endParaRPr>
          </a:p>
          <a:p>
            <a:pPr algn="ctr" defTabSz="381000" eaLnBrk="1" hangingPunct="1">
              <a:defRPr/>
            </a:pPr>
            <a:r>
              <a:rPr lang="en-US" b="1" dirty="0" smtClean="0">
                <a:solidFill>
                  <a:srgbClr val="FFC000"/>
                </a:solidFill>
                <a:effectLst>
                  <a:outerShdw blurRad="38100" dist="38100" dir="2700000" algn="tl">
                    <a:srgbClr val="000000">
                      <a:alpha val="43137"/>
                    </a:srgbClr>
                  </a:outerShdw>
                </a:effectLst>
              </a:rPr>
              <a:t>Orbital Platforms</a:t>
            </a:r>
          </a:p>
          <a:p>
            <a:pPr algn="ctr" defTabSz="381000" eaLnBrk="1" hangingPunct="1">
              <a:defRPr/>
            </a:pPr>
            <a:r>
              <a:rPr lang="en-US" b="1" dirty="0" smtClean="0">
                <a:solidFill>
                  <a:srgbClr val="FFC000"/>
                </a:solidFill>
                <a:effectLst>
                  <a:outerShdw blurRad="38100" dist="38100" dir="2700000" algn="tl">
                    <a:srgbClr val="000000">
                      <a:alpha val="43137"/>
                    </a:srgbClr>
                  </a:outerShdw>
                </a:effectLst>
              </a:rPr>
              <a:t>Mission Planning</a:t>
            </a:r>
            <a:endParaRPr lang="en-US" b="1" dirty="0">
              <a:solidFill>
                <a:srgbClr val="FFC000"/>
              </a:solidFill>
              <a:effectLst>
                <a:outerShdw blurRad="38100" dist="38100" dir="2700000" algn="tl">
                  <a:srgbClr val="000000">
                    <a:alpha val="43137"/>
                  </a:srgbClr>
                </a:outerShdw>
              </a:effectLst>
            </a:endParaRPr>
          </a:p>
        </p:txBody>
      </p:sp>
      <p:pic>
        <p:nvPicPr>
          <p:cNvPr id="1026" name="Picture 2" descr="Watch the laun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505200"/>
            <a:ext cx="4590831" cy="27672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2481" y="484321"/>
            <a:ext cx="4038600" cy="2739211"/>
          </a:xfrm>
          <a:prstGeom prst="rect">
            <a:avLst/>
          </a:prstGeom>
          <a:noFill/>
        </p:spPr>
        <p:txBody>
          <a:bodyPr wrap="square" rtlCol="0">
            <a:spAutoFit/>
          </a:bodyPr>
          <a:lstStyle/>
          <a:p>
            <a:r>
              <a:rPr lang="en-US" sz="2800" dirty="0" smtClean="0">
                <a:solidFill>
                  <a:srgbClr val="FFC000"/>
                </a:solidFill>
                <a:effectLst>
                  <a:outerShdw blurRad="38100" dist="38100" dir="2700000" algn="tl">
                    <a:srgbClr val="000000">
                      <a:alpha val="43137"/>
                    </a:srgbClr>
                  </a:outerShdw>
                </a:effectLst>
              </a:rPr>
              <a:t>Orbital Considerations</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Circular versus Elliptical</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Inclination?</a:t>
            </a:r>
            <a:endParaRPr lang="en-US" dirty="0" smtClean="0">
              <a:solidFill>
                <a:srgbClr val="FFC000"/>
              </a:solidFill>
              <a:effectLst>
                <a:outerShdw blurRad="38100" dist="38100" dir="2700000" algn="tl">
                  <a:srgbClr val="000000">
                    <a:alpha val="43137"/>
                  </a:srgbClr>
                </a:outerShdw>
              </a:effectLst>
            </a:endParaRP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Geocentric?</a:t>
            </a:r>
            <a:endParaRPr lang="en-US" dirty="0" smtClean="0">
              <a:solidFill>
                <a:srgbClr val="FFC000"/>
              </a:solidFill>
              <a:effectLst>
                <a:outerShdw blurRad="38100" dist="38100" dir="2700000" algn="tl">
                  <a:srgbClr val="000000">
                    <a:alpha val="43137"/>
                  </a:srgbClr>
                </a:outerShdw>
              </a:effectLst>
            </a:endParaRPr>
          </a:p>
        </p:txBody>
      </p:sp>
      <p:pic>
        <p:nvPicPr>
          <p:cNvPr id="4098" name="Picture 2" descr="https://qph.is.quoracdn.net/main-qimg-36f0f63cf694f2630bec3b0002e7bbec?convert_to_webp=true"/>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524000"/>
            <a:ext cx="3590925" cy="166687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earthobservatory.nasa.gov/Features/OrbitsCatalog/images/orbital_inclinati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648482"/>
            <a:ext cx="4152900" cy="1952219"/>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s://broadcastinfo.files.wordpress.com/2012/05/orbi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852" y="3685135"/>
            <a:ext cx="2857500" cy="1866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4914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685800"/>
            <a:ext cx="8610600" cy="3785652"/>
          </a:xfrm>
          <a:prstGeom prst="rect">
            <a:avLst/>
          </a:prstGeom>
        </p:spPr>
        <p:txBody>
          <a:bodyPr wrap="square">
            <a:spAutoFit/>
          </a:bodyPr>
          <a:lstStyle/>
          <a:p>
            <a:r>
              <a:rPr lang="en-US" dirty="0">
                <a:solidFill>
                  <a:srgbClr val="FFC000"/>
                </a:solidFill>
                <a:effectLst>
                  <a:outerShdw blurRad="38100" dist="38100" dir="2700000" algn="tl">
                    <a:srgbClr val="000000">
                      <a:alpha val="43137"/>
                    </a:srgbClr>
                  </a:outerShdw>
                </a:effectLst>
              </a:rPr>
              <a:t>Geosynchronous - is an orbit around the Earth with an orbital period of one sidereal day, intentionally matching the Earth's sidereal rotation period (approximately 23 hours 56 minutes and 4.9 seconds)</a:t>
            </a:r>
          </a:p>
          <a:p>
            <a:endParaRPr lang="en-US" dirty="0">
              <a:solidFill>
                <a:srgbClr val="FFC000"/>
              </a:solidFill>
              <a:effectLst>
                <a:outerShdw blurRad="38100" dist="38100" dir="2700000" algn="tl">
                  <a:srgbClr val="000000">
                    <a:alpha val="43137"/>
                  </a:srgbClr>
                </a:outerShdw>
              </a:effectLst>
            </a:endParaRPr>
          </a:p>
          <a:p>
            <a:r>
              <a:rPr lang="en-US" dirty="0">
                <a:solidFill>
                  <a:srgbClr val="FFC000"/>
                </a:solidFill>
                <a:effectLst>
                  <a:outerShdw blurRad="38100" dist="38100" dir="2700000" algn="tl">
                    <a:srgbClr val="000000">
                      <a:alpha val="43137"/>
                    </a:srgbClr>
                  </a:outerShdw>
                </a:effectLst>
              </a:rPr>
              <a:t>Sun-synchronous - A Sun-synchronous orbit (sometimes called a </a:t>
            </a:r>
            <a:r>
              <a:rPr lang="en-US" dirty="0" err="1">
                <a:solidFill>
                  <a:srgbClr val="FFC000"/>
                </a:solidFill>
                <a:effectLst>
                  <a:outerShdw blurRad="38100" dist="38100" dir="2700000" algn="tl">
                    <a:srgbClr val="000000">
                      <a:alpha val="43137"/>
                    </a:srgbClr>
                  </a:outerShdw>
                </a:effectLst>
              </a:rPr>
              <a:t>heliosynchronous</a:t>
            </a:r>
            <a:r>
              <a:rPr lang="en-US" dirty="0">
                <a:solidFill>
                  <a:srgbClr val="FFC000"/>
                </a:solidFill>
                <a:effectLst>
                  <a:outerShdw blurRad="38100" dist="38100" dir="2700000" algn="tl">
                    <a:srgbClr val="000000">
                      <a:alpha val="43137"/>
                    </a:srgbClr>
                  </a:outerShdw>
                </a:effectLst>
              </a:rPr>
              <a:t> orbit) is a geocentric orbit which combines altitude and inclination in such a way that an object on that orbit will appear to orbit in the same position, from the perspective of the Sun, during its orbit around the Earth.   </a:t>
            </a:r>
          </a:p>
        </p:txBody>
      </p:sp>
      <p:pic>
        <p:nvPicPr>
          <p:cNvPr id="2050" name="Picture 2" descr="http://earthobservatory.nasa.gov/Features/OrbitsCatalog/images/sun-synchronou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1100" y="4471452"/>
            <a:ext cx="6858000" cy="2305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5469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60408379"/>
              </p:ext>
            </p:extLst>
          </p:nvPr>
        </p:nvGraphicFramePr>
        <p:xfrm>
          <a:off x="1371600" y="1524000"/>
          <a:ext cx="6311100" cy="4548158"/>
        </p:xfrm>
        <a:graphic>
          <a:graphicData uri="http://schemas.openxmlformats.org/drawingml/2006/table">
            <a:tbl>
              <a:tblPr/>
              <a:tblGrid>
                <a:gridCol w="1577775"/>
                <a:gridCol w="1577775"/>
                <a:gridCol w="1577775"/>
                <a:gridCol w="1577775"/>
              </a:tblGrid>
              <a:tr h="987238">
                <a:tc>
                  <a:txBody>
                    <a:bodyPr/>
                    <a:lstStyle/>
                    <a:p>
                      <a:pPr algn="ctr"/>
                      <a:r>
                        <a:rPr lang="en-US" sz="1600" dirty="0">
                          <a:solidFill>
                            <a:srgbClr val="FFC000"/>
                          </a:solidFill>
                          <a:effectLst/>
                          <a:latin typeface="Arial" panose="020B0604020202020204" pitchFamily="34" charset="0"/>
                          <a:cs typeface="Arial" panose="020B0604020202020204" pitchFamily="34" charset="0"/>
                        </a:rPr>
                        <a:t>Orbits per day</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Period (hrs)</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Height above</a:t>
                      </a:r>
                      <a:br>
                        <a:rPr lang="en-US" sz="1600">
                          <a:solidFill>
                            <a:srgbClr val="FFC000"/>
                          </a:solidFill>
                          <a:effectLst/>
                          <a:latin typeface="Arial" panose="020B0604020202020204" pitchFamily="34" charset="0"/>
                          <a:cs typeface="Arial" panose="020B0604020202020204" pitchFamily="34" charset="0"/>
                        </a:rPr>
                      </a:br>
                      <a:r>
                        <a:rPr lang="en-US" sz="1600">
                          <a:solidFill>
                            <a:srgbClr val="FFC000"/>
                          </a:solidFill>
                          <a:effectLst/>
                          <a:latin typeface="Arial" panose="020B0604020202020204" pitchFamily="34" charset="0"/>
                          <a:cs typeface="Arial" panose="020B0604020202020204" pitchFamily="34" charset="0"/>
                        </a:rPr>
                        <a:t>Earth's surface</a:t>
                      </a:r>
                      <a:br>
                        <a:rPr lang="en-US" sz="1600">
                          <a:solidFill>
                            <a:srgbClr val="FFC000"/>
                          </a:solidFill>
                          <a:effectLst/>
                          <a:latin typeface="Arial" panose="020B0604020202020204" pitchFamily="34" charset="0"/>
                          <a:cs typeface="Arial" panose="020B0604020202020204" pitchFamily="34" charset="0"/>
                        </a:rPr>
                      </a:br>
                      <a:r>
                        <a:rPr lang="en-US" sz="1600">
                          <a:solidFill>
                            <a:srgbClr val="FFC000"/>
                          </a:solidFill>
                          <a:effectLst/>
                          <a:latin typeface="Arial" panose="020B0604020202020204" pitchFamily="34" charset="0"/>
                          <a:cs typeface="Arial" panose="020B0604020202020204" pitchFamily="34" charset="0"/>
                        </a:rPr>
                        <a:t>(km)</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Maximum latitude</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246810">
                <a:tc>
                  <a:txBody>
                    <a:bodyPr/>
                    <a:lstStyle/>
                    <a:p>
                      <a:pPr algn="ctr"/>
                      <a:r>
                        <a:rPr lang="en-US" sz="1600" dirty="0">
                          <a:solidFill>
                            <a:srgbClr val="FFC000"/>
                          </a:solidFill>
                          <a:effectLst/>
                          <a:latin typeface="Arial" panose="020B0604020202020204" pitchFamily="34" charset="0"/>
                          <a:cs typeface="Arial" panose="020B0604020202020204" pitchFamily="34" charset="0"/>
                        </a:rPr>
                        <a:t>16</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 = 1 hr 30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282</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83.4°</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246810">
                <a:tc>
                  <a:txBody>
                    <a:bodyPr/>
                    <a:lstStyle/>
                    <a:p>
                      <a:pPr algn="ctr"/>
                      <a:r>
                        <a:rPr lang="en-US" sz="1600" dirty="0">
                          <a:solidFill>
                            <a:srgbClr val="FFC000"/>
                          </a:solidFill>
                          <a:effectLst/>
                          <a:latin typeface="Arial" panose="020B0604020202020204" pitchFamily="34" charset="0"/>
                          <a:cs typeface="Arial" panose="020B0604020202020204" pitchFamily="34" charset="0"/>
                        </a:rPr>
                        <a:t>15</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 = 1 hr 36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574</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82.3°</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246810">
                <a:tc>
                  <a:txBody>
                    <a:bodyPr/>
                    <a:lstStyle/>
                    <a:p>
                      <a:pPr algn="ctr"/>
                      <a:r>
                        <a:rPr lang="en-US" sz="1600" dirty="0">
                          <a:solidFill>
                            <a:srgbClr val="FFC000"/>
                          </a:solidFill>
                          <a:effectLst/>
                          <a:latin typeface="Arial" panose="020B0604020202020204" pitchFamily="34" charset="0"/>
                          <a:cs typeface="Arial" panose="020B0604020202020204" pitchFamily="34" charset="0"/>
                        </a:rPr>
                        <a:t>14</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 ≈ 1 hr 43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901</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81.0°</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246810">
                <a:tc>
                  <a:txBody>
                    <a:bodyPr/>
                    <a:lstStyle/>
                    <a:p>
                      <a:pPr algn="ctr"/>
                      <a:r>
                        <a:rPr lang="en-US" sz="1600" dirty="0">
                          <a:solidFill>
                            <a:srgbClr val="FFC000"/>
                          </a:solidFill>
                          <a:effectLst/>
                          <a:latin typeface="Arial" panose="020B0604020202020204" pitchFamily="34" charset="0"/>
                          <a:cs typeface="Arial" panose="020B0604020202020204" pitchFamily="34" charset="0"/>
                        </a:rPr>
                        <a:t>13</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 ≈ 1 hr 51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1269</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79.3°</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246810">
                <a:tc>
                  <a:txBody>
                    <a:bodyPr/>
                    <a:lstStyle/>
                    <a:p>
                      <a:pPr algn="ctr"/>
                      <a:r>
                        <a:rPr lang="en-US" sz="1600" dirty="0">
                          <a:solidFill>
                            <a:srgbClr val="FFC000"/>
                          </a:solidFill>
                          <a:effectLst/>
                          <a:latin typeface="Arial" panose="020B0604020202020204" pitchFamily="34" charset="0"/>
                          <a:cs typeface="Arial" panose="020B0604020202020204" pitchFamily="34" charset="0"/>
                        </a:rPr>
                        <a:t>12</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dirty="0" smtClean="0">
                          <a:solidFill>
                            <a:srgbClr val="FFC000"/>
                          </a:solidFill>
                          <a:effectLst/>
                          <a:latin typeface="Arial" panose="020B0604020202020204" pitchFamily="34" charset="0"/>
                          <a:cs typeface="Arial" panose="020B0604020202020204" pitchFamily="34" charset="0"/>
                        </a:rPr>
                        <a:t>≈ 2 </a:t>
                      </a:r>
                      <a:r>
                        <a:rPr lang="en-US" sz="1600" dirty="0" err="1" smtClean="0">
                          <a:solidFill>
                            <a:srgbClr val="FFC000"/>
                          </a:solidFill>
                          <a:effectLst/>
                          <a:latin typeface="Arial" panose="020B0604020202020204" pitchFamily="34" charset="0"/>
                          <a:cs typeface="Arial" panose="020B0604020202020204" pitchFamily="34" charset="0"/>
                        </a:rPr>
                        <a:t>hr</a:t>
                      </a:r>
                      <a:endParaRPr lang="en-US" sz="1600" dirty="0">
                        <a:solidFill>
                          <a:srgbClr val="FFC000"/>
                        </a:solidFill>
                        <a:effectLst/>
                        <a:latin typeface="Arial" panose="020B0604020202020204" pitchFamily="34" charset="0"/>
                        <a:cs typeface="Arial" panose="020B0604020202020204" pitchFamily="34" charset="0"/>
                      </a:endParaRP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1688</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77.0°</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431917">
                <a:tc>
                  <a:txBody>
                    <a:bodyPr/>
                    <a:lstStyle/>
                    <a:p>
                      <a:pPr algn="ctr"/>
                      <a:r>
                        <a:rPr lang="en-US" sz="1600" dirty="0">
                          <a:solidFill>
                            <a:srgbClr val="FFC000"/>
                          </a:solidFill>
                          <a:effectLst/>
                          <a:latin typeface="Arial" panose="020B0604020202020204" pitchFamily="34" charset="0"/>
                          <a:cs typeface="Arial" panose="020B0604020202020204" pitchFamily="34" charset="0"/>
                        </a:rPr>
                        <a:t>11</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dirty="0">
                          <a:solidFill>
                            <a:srgbClr val="FFC000"/>
                          </a:solidFill>
                          <a:effectLst/>
                          <a:latin typeface="Arial" panose="020B0604020202020204" pitchFamily="34" charset="0"/>
                          <a:cs typeface="Arial" panose="020B0604020202020204" pitchFamily="34" charset="0"/>
                        </a:rPr>
                        <a:t> ≈ 2 </a:t>
                      </a:r>
                      <a:r>
                        <a:rPr lang="en-US" sz="1600" dirty="0" err="1">
                          <a:solidFill>
                            <a:srgbClr val="FFC000"/>
                          </a:solidFill>
                          <a:effectLst/>
                          <a:latin typeface="Arial" panose="020B0604020202020204" pitchFamily="34" charset="0"/>
                          <a:cs typeface="Arial" panose="020B0604020202020204" pitchFamily="34" charset="0"/>
                        </a:rPr>
                        <a:t>hrs</a:t>
                      </a:r>
                      <a:r>
                        <a:rPr lang="en-US" sz="1600" dirty="0">
                          <a:solidFill>
                            <a:srgbClr val="FFC000"/>
                          </a:solidFill>
                          <a:effectLst/>
                          <a:latin typeface="Arial" panose="020B0604020202020204" pitchFamily="34" charset="0"/>
                          <a:cs typeface="Arial" panose="020B0604020202020204" pitchFamily="34" charset="0"/>
                        </a:rPr>
                        <a:t> 11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2169</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74.0°</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431917">
                <a:tc>
                  <a:txBody>
                    <a:bodyPr/>
                    <a:lstStyle/>
                    <a:p>
                      <a:pPr algn="ctr"/>
                      <a:r>
                        <a:rPr lang="en-US" sz="1600" dirty="0">
                          <a:solidFill>
                            <a:srgbClr val="FFC000"/>
                          </a:solidFill>
                          <a:effectLst/>
                          <a:latin typeface="Arial" panose="020B0604020202020204" pitchFamily="34" charset="0"/>
                          <a:cs typeface="Arial" panose="020B0604020202020204" pitchFamily="34" charset="0"/>
                        </a:rPr>
                        <a:t>10</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 = 2 hrs 24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2730</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69.9°</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431917">
                <a:tc>
                  <a:txBody>
                    <a:bodyPr/>
                    <a:lstStyle/>
                    <a:p>
                      <a:pPr algn="ctr"/>
                      <a:r>
                        <a:rPr lang="en-US" sz="1600" dirty="0">
                          <a:solidFill>
                            <a:srgbClr val="FFC000"/>
                          </a:solidFill>
                          <a:effectLst/>
                          <a:latin typeface="Arial" panose="020B0604020202020204" pitchFamily="34" charset="0"/>
                          <a:cs typeface="Arial" panose="020B0604020202020204" pitchFamily="34" charset="0"/>
                        </a:rPr>
                        <a:t>9</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 = 2 hrs 40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3392</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64.0°</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246810">
                <a:tc>
                  <a:txBody>
                    <a:bodyPr/>
                    <a:lstStyle/>
                    <a:p>
                      <a:pPr algn="ctr"/>
                      <a:r>
                        <a:rPr lang="en-US" sz="1600" dirty="0">
                          <a:solidFill>
                            <a:srgbClr val="FFC000"/>
                          </a:solidFill>
                          <a:effectLst/>
                          <a:latin typeface="Arial" panose="020B0604020202020204" pitchFamily="34" charset="0"/>
                          <a:cs typeface="Arial" panose="020B0604020202020204" pitchFamily="34" charset="0"/>
                        </a:rPr>
                        <a:t>8</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endParaRPr lang="en-US" sz="1600">
                        <a:solidFill>
                          <a:srgbClr val="FFC000"/>
                        </a:solidFill>
                        <a:effectLst/>
                        <a:latin typeface="Arial" panose="020B0604020202020204" pitchFamily="34" charset="0"/>
                        <a:cs typeface="Arial" panose="020B0604020202020204" pitchFamily="34" charset="0"/>
                      </a:endParaRP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4189</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a:solidFill>
                            <a:srgbClr val="FFC000"/>
                          </a:solidFill>
                          <a:effectLst/>
                          <a:latin typeface="Arial" panose="020B0604020202020204" pitchFamily="34" charset="0"/>
                          <a:cs typeface="Arial" panose="020B0604020202020204" pitchFamily="34" charset="0"/>
                        </a:rPr>
                        <a:t>54.7°</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r h="431917">
                <a:tc>
                  <a:txBody>
                    <a:bodyPr/>
                    <a:lstStyle/>
                    <a:p>
                      <a:pPr algn="ctr"/>
                      <a:r>
                        <a:rPr lang="en-US" sz="1600" dirty="0">
                          <a:solidFill>
                            <a:srgbClr val="FFC000"/>
                          </a:solidFill>
                          <a:effectLst/>
                          <a:latin typeface="Arial" panose="020B0604020202020204" pitchFamily="34" charset="0"/>
                          <a:cs typeface="Arial" panose="020B0604020202020204" pitchFamily="34" charset="0"/>
                        </a:rPr>
                        <a:t>7</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dirty="0">
                          <a:solidFill>
                            <a:srgbClr val="FFC000"/>
                          </a:solidFill>
                          <a:effectLst/>
                          <a:latin typeface="Arial" panose="020B0604020202020204" pitchFamily="34" charset="0"/>
                          <a:cs typeface="Arial" panose="020B0604020202020204" pitchFamily="34" charset="0"/>
                        </a:rPr>
                        <a:t> ≈ 3 </a:t>
                      </a:r>
                      <a:r>
                        <a:rPr lang="en-US" sz="1600" dirty="0" err="1">
                          <a:solidFill>
                            <a:srgbClr val="FFC000"/>
                          </a:solidFill>
                          <a:effectLst/>
                          <a:latin typeface="Arial" panose="020B0604020202020204" pitchFamily="34" charset="0"/>
                          <a:cs typeface="Arial" panose="020B0604020202020204" pitchFamily="34" charset="0"/>
                        </a:rPr>
                        <a:t>hrs</a:t>
                      </a:r>
                      <a:r>
                        <a:rPr lang="en-US" sz="1600" dirty="0">
                          <a:solidFill>
                            <a:srgbClr val="FFC000"/>
                          </a:solidFill>
                          <a:effectLst/>
                          <a:latin typeface="Arial" panose="020B0604020202020204" pitchFamily="34" charset="0"/>
                          <a:cs typeface="Arial" panose="020B0604020202020204" pitchFamily="34" charset="0"/>
                        </a:rPr>
                        <a:t> 26 min</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dirty="0">
                          <a:solidFill>
                            <a:srgbClr val="FFC000"/>
                          </a:solidFill>
                          <a:effectLst/>
                          <a:latin typeface="Arial" panose="020B0604020202020204" pitchFamily="34" charset="0"/>
                          <a:cs typeface="Arial" panose="020B0604020202020204" pitchFamily="34" charset="0"/>
                        </a:rPr>
                        <a:t>5172</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c>
                  <a:txBody>
                    <a:bodyPr/>
                    <a:lstStyle/>
                    <a:p>
                      <a:pPr algn="ctr"/>
                      <a:r>
                        <a:rPr lang="en-US" sz="1600" dirty="0">
                          <a:solidFill>
                            <a:srgbClr val="FFC000"/>
                          </a:solidFill>
                          <a:effectLst/>
                          <a:latin typeface="Arial" panose="020B0604020202020204" pitchFamily="34" charset="0"/>
                          <a:cs typeface="Arial" panose="020B0604020202020204" pitchFamily="34" charset="0"/>
                        </a:rPr>
                        <a:t>37.9°</a:t>
                      </a:r>
                    </a:p>
                  </a:txBody>
                  <a:tcPr marL="61702" marR="61702" marT="30851" marB="30851"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noFill/>
                  </a:tcPr>
                </a:tc>
              </a:tr>
            </a:tbl>
          </a:graphicData>
        </a:graphic>
      </p:graphicFrame>
      <p:sp>
        <p:nvSpPr>
          <p:cNvPr id="5" name="TextBox 4"/>
          <p:cNvSpPr txBox="1"/>
          <p:nvPr/>
        </p:nvSpPr>
        <p:spPr>
          <a:xfrm>
            <a:off x="1608723" y="762000"/>
            <a:ext cx="5836854" cy="461665"/>
          </a:xfrm>
          <a:prstGeom prst="rect">
            <a:avLst/>
          </a:prstGeom>
          <a:noFill/>
        </p:spPr>
        <p:txBody>
          <a:bodyPr wrap="none" rtlCol="0">
            <a:spAutoFit/>
          </a:bodyPr>
          <a:lstStyle/>
          <a:p>
            <a:r>
              <a:rPr lang="en-US" dirty="0" smtClean="0">
                <a:solidFill>
                  <a:srgbClr val="FFC000"/>
                </a:solidFill>
                <a:effectLst>
                  <a:outerShdw blurRad="38100" dist="38100" dir="2700000" algn="tl">
                    <a:srgbClr val="000000">
                      <a:alpha val="43137"/>
                    </a:srgbClr>
                  </a:outerShdw>
                </a:effectLst>
              </a:rPr>
              <a:t>Possible Sun-synchronous configurations</a:t>
            </a:r>
            <a:endParaRPr lang="en-US" dirty="0">
              <a:solidFill>
                <a:srgbClr val="FFC000"/>
              </a:solidFill>
              <a:effectLst>
                <a:outerShdw blurRad="38100" dist="38100" dir="2700000" algn="tl">
                  <a:srgbClr val="000000">
                    <a:alpha val="43137"/>
                  </a:srgbClr>
                </a:outerShdw>
              </a:effectLst>
            </a:endParaRPr>
          </a:p>
        </p:txBody>
      </p:sp>
      <p:pic>
        <p:nvPicPr>
          <p:cNvPr id="3073" name="Picture 1" descr="1\tfrac{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80975"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1\tfrac{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80975"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1\tfrac{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80975"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1\tfrac{11}{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238125" cy="238125"/>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85725" cy="13335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2\tfrac{2}{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247650" cy="238125"/>
          </a:xfrm>
          <a:prstGeom prst="rect">
            <a:avLst/>
          </a:prstGeom>
          <a:noFill/>
          <a:extLst>
            <a:ext uri="{909E8E84-426E-40DD-AFC4-6F175D3DCCD1}">
              <a14:hiddenFill xmlns:a14="http://schemas.microsoft.com/office/drawing/2010/main">
                <a:solidFill>
                  <a:srgbClr val="FFFFFF"/>
                </a:solidFill>
              </a14:hiddenFill>
            </a:ext>
          </a:extLst>
        </p:spPr>
      </p:pic>
      <p:pic>
        <p:nvPicPr>
          <p:cNvPr id="3079" name="Picture 7" descr="2\tfrac{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1905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2\tfrac{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1905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3081" name="Picture 9" descr="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85725" cy="133350"/>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3\tfrac{3}{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190500" cy="22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936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600200"/>
            <a:ext cx="8077199" cy="4154984"/>
          </a:xfrm>
          <a:prstGeom prst="rect">
            <a:avLst/>
          </a:prstGeom>
          <a:noFill/>
        </p:spPr>
        <p:txBody>
          <a:bodyPr wrap="square" rtlCol="0">
            <a:spAutoFit/>
          </a:bodyPr>
          <a:lstStyle/>
          <a:p>
            <a:pPr marL="274320" indent="-457200"/>
            <a:r>
              <a:rPr lang="en-US" dirty="0">
                <a:solidFill>
                  <a:srgbClr val="FFC000"/>
                </a:solidFill>
                <a:effectLst>
                  <a:outerShdw blurRad="38100" dist="38100" dir="2700000" algn="tl">
                    <a:srgbClr val="000000">
                      <a:alpha val="43137"/>
                    </a:srgbClr>
                  </a:outerShdw>
                </a:effectLst>
              </a:rPr>
              <a:t>In 1979, </a:t>
            </a:r>
            <a:r>
              <a:rPr lang="en-US" dirty="0" smtClean="0">
                <a:solidFill>
                  <a:srgbClr val="FFC000"/>
                </a:solidFill>
                <a:effectLst>
                  <a:outerShdw blurRad="38100" dist="38100" dir="2700000" algn="tl">
                    <a:srgbClr val="000000">
                      <a:alpha val="43137"/>
                    </a:srgbClr>
                  </a:outerShdw>
                </a:effectLst>
              </a:rPr>
              <a:t>President Jimmy </a:t>
            </a:r>
            <a:r>
              <a:rPr lang="en-US" dirty="0">
                <a:solidFill>
                  <a:srgbClr val="FFC000"/>
                </a:solidFill>
                <a:effectLst>
                  <a:outerShdw blurRad="38100" dist="38100" dir="2700000" algn="tl">
                    <a:srgbClr val="000000">
                      <a:alpha val="43137"/>
                    </a:srgbClr>
                  </a:outerShdw>
                </a:effectLst>
              </a:rPr>
              <a:t>Carter transferred Landsat operations from NASA to NOAA, recommended development of long term operational system with four additional satellites beyond Landsat 3, and recommended transition to private sector operation of Landsat</a:t>
            </a:r>
            <a:r>
              <a:rPr lang="en-US" dirty="0" smtClean="0">
                <a:solidFill>
                  <a:srgbClr val="FFC000"/>
                </a:solidFill>
                <a:effectLst>
                  <a:outerShdw blurRad="38100" dist="38100" dir="2700000" algn="tl">
                    <a:srgbClr val="000000">
                      <a:alpha val="43137"/>
                    </a:srgbClr>
                  </a:outerShdw>
                </a:effectLst>
              </a:rPr>
              <a:t>.</a:t>
            </a:r>
          </a:p>
          <a:p>
            <a:pPr marL="274320" indent="-457200"/>
            <a:endParaRPr lang="en-US" dirty="0" smtClean="0">
              <a:solidFill>
                <a:srgbClr val="FFC000"/>
              </a:solidFill>
              <a:effectLst>
                <a:outerShdw blurRad="38100" dist="38100" dir="2700000" algn="tl">
                  <a:srgbClr val="000000">
                    <a:alpha val="43137"/>
                  </a:srgbClr>
                </a:outerShdw>
              </a:effectLst>
            </a:endParaRPr>
          </a:p>
          <a:p>
            <a:pPr marL="274320" indent="-457200"/>
            <a:r>
              <a:rPr lang="en-US" dirty="0" smtClean="0">
                <a:solidFill>
                  <a:srgbClr val="FFC000"/>
                </a:solidFill>
                <a:effectLst>
                  <a:outerShdw blurRad="38100" dist="38100" dir="2700000" algn="tl">
                    <a:srgbClr val="000000">
                      <a:alpha val="43137"/>
                    </a:srgbClr>
                  </a:outerShdw>
                </a:effectLst>
              </a:rPr>
              <a:t>This </a:t>
            </a:r>
            <a:r>
              <a:rPr lang="en-US" dirty="0">
                <a:solidFill>
                  <a:srgbClr val="FFC000"/>
                </a:solidFill>
                <a:effectLst>
                  <a:outerShdw blurRad="38100" dist="38100" dir="2700000" algn="tl">
                    <a:srgbClr val="000000">
                      <a:alpha val="43137"/>
                    </a:srgbClr>
                  </a:outerShdw>
                </a:effectLst>
              </a:rPr>
              <a:t>occurred in 1985 when the Earth Observation Satellite Company (EOSAT), a partnership of Hughes Aircraft and RCA, was selected by NOAA to operate the Landsat system under a ten year contract. </a:t>
            </a:r>
            <a:endParaRPr lang="en-US" dirty="0" smtClean="0">
              <a:solidFill>
                <a:srgbClr val="FFC000"/>
              </a:solidFill>
              <a:effectLst>
                <a:outerShdw blurRad="38100" dist="38100" dir="2700000" algn="tl">
                  <a:srgbClr val="000000">
                    <a:alpha val="43137"/>
                  </a:srgbClr>
                </a:outerShdw>
              </a:effectLst>
            </a:endParaRPr>
          </a:p>
        </p:txBody>
      </p:sp>
      <p:sp>
        <p:nvSpPr>
          <p:cNvPr id="4" name="TextBox 3"/>
          <p:cNvSpPr txBox="1"/>
          <p:nvPr/>
        </p:nvSpPr>
        <p:spPr>
          <a:xfrm>
            <a:off x="464458" y="457200"/>
            <a:ext cx="7003141" cy="954107"/>
          </a:xfrm>
          <a:prstGeom prst="rect">
            <a:avLst/>
          </a:prstGeom>
          <a:noFill/>
        </p:spPr>
        <p:txBody>
          <a:bodyPr wrap="square" rtlCol="0">
            <a:spAutoFit/>
          </a:bodyPr>
          <a:lstStyle/>
          <a:p>
            <a:pPr algn="ctr"/>
            <a:r>
              <a:rPr lang="en-US" sz="2800" dirty="0" smtClean="0">
                <a:solidFill>
                  <a:srgbClr val="FFC000"/>
                </a:solidFill>
                <a:effectLst>
                  <a:outerShdw blurRad="38100" dist="38100" dir="2700000" algn="tl">
                    <a:srgbClr val="000000">
                      <a:alpha val="43137"/>
                    </a:srgbClr>
                  </a:outerShdw>
                </a:effectLst>
              </a:rPr>
              <a:t>Case study – Mission Planning Failure, Constraints</a:t>
            </a:r>
            <a:endParaRPr lang="en-US" sz="2800"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2936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600200"/>
            <a:ext cx="8001000" cy="4524315"/>
          </a:xfrm>
          <a:prstGeom prst="rect">
            <a:avLst/>
          </a:prstGeom>
          <a:noFill/>
        </p:spPr>
        <p:txBody>
          <a:bodyPr wrap="square" rtlCol="0">
            <a:spAutoFit/>
          </a:bodyPr>
          <a:lstStyle/>
          <a:p>
            <a:pPr marL="274320" indent="-457200"/>
            <a:r>
              <a:rPr lang="en-US" dirty="0">
                <a:solidFill>
                  <a:srgbClr val="FFC000"/>
                </a:solidFill>
                <a:effectLst>
                  <a:outerShdw blurRad="38100" dist="38100" dir="2700000" algn="tl">
                    <a:srgbClr val="000000">
                      <a:alpha val="43137"/>
                    </a:srgbClr>
                  </a:outerShdw>
                </a:effectLst>
              </a:rPr>
              <a:t>EOSAT operated Landsat's 4 and 5, had exclusive rights to market Landsat data, and was to build, launch and maintain Landsat's 6 and 7</a:t>
            </a:r>
            <a:r>
              <a:rPr lang="en-US" dirty="0" smtClean="0">
                <a:solidFill>
                  <a:srgbClr val="FFC000"/>
                </a:solidFill>
                <a:effectLst>
                  <a:outerShdw blurRad="38100" dist="38100" dir="2700000" algn="tl">
                    <a:srgbClr val="000000">
                      <a:alpha val="43137"/>
                    </a:srgbClr>
                  </a:outerShdw>
                </a:effectLst>
              </a:rPr>
              <a:t>.</a:t>
            </a:r>
            <a:r>
              <a:rPr lang="en-US" dirty="0"/>
              <a:t> </a:t>
            </a:r>
            <a:endParaRPr lang="en-US" dirty="0" smtClean="0"/>
          </a:p>
          <a:p>
            <a:pPr marL="274320" indent="-457200"/>
            <a:endParaRPr lang="en-US" dirty="0"/>
          </a:p>
          <a:p>
            <a:pPr marL="274320" indent="-457200"/>
            <a:r>
              <a:rPr lang="en-US" dirty="0" smtClean="0">
                <a:solidFill>
                  <a:srgbClr val="FFC000"/>
                </a:solidFill>
                <a:effectLst>
                  <a:outerShdw blurRad="38100" dist="38100" dir="2700000" algn="tl">
                    <a:srgbClr val="000000">
                      <a:alpha val="43137"/>
                    </a:srgbClr>
                  </a:outerShdw>
                </a:effectLst>
              </a:rPr>
              <a:t>EOSAT </a:t>
            </a:r>
            <a:r>
              <a:rPr lang="en-US" dirty="0">
                <a:solidFill>
                  <a:srgbClr val="FFC000"/>
                </a:solidFill>
                <a:effectLst>
                  <a:outerShdw blurRad="38100" dist="38100" dir="2700000" algn="tl">
                    <a:srgbClr val="000000">
                      <a:alpha val="43137"/>
                    </a:srgbClr>
                  </a:outerShdw>
                </a:effectLst>
              </a:rPr>
              <a:t>raised image prices from $650 to $3700 to $4400 and restricted redistribution.  While the U.S. monopoly of Landsat-like data made this 600% increase feasible, the practice priced out many data users.  (As a result, many data users migrated to the free low-resolution land data being captured by meteorological satellites.)  In 1986, a French Landsat-like satellite </a:t>
            </a:r>
            <a:r>
              <a:rPr lang="en-US" dirty="0" smtClean="0">
                <a:solidFill>
                  <a:srgbClr val="FFC000"/>
                </a:solidFill>
                <a:effectLst>
                  <a:outerShdw blurRad="38100" dist="38100" dir="2700000" algn="tl">
                    <a:srgbClr val="000000">
                      <a:alpha val="43137"/>
                    </a:srgbClr>
                  </a:outerShdw>
                </a:effectLst>
              </a:rPr>
              <a:t>SPOT launch </a:t>
            </a:r>
            <a:r>
              <a:rPr lang="en-US" dirty="0">
                <a:solidFill>
                  <a:srgbClr val="FFC000"/>
                </a:solidFill>
                <a:effectLst>
                  <a:outerShdw blurRad="38100" dist="38100" dir="2700000" algn="tl">
                    <a:srgbClr val="000000">
                      <a:alpha val="43137"/>
                    </a:srgbClr>
                  </a:outerShdw>
                </a:effectLst>
              </a:rPr>
              <a:t>broke the U.S. </a:t>
            </a:r>
            <a:r>
              <a:rPr lang="en-US" dirty="0" smtClean="0">
                <a:solidFill>
                  <a:srgbClr val="FFC000"/>
                </a:solidFill>
                <a:effectLst>
                  <a:outerShdw blurRad="38100" dist="38100" dir="2700000" algn="tl">
                    <a:srgbClr val="000000">
                      <a:alpha val="43137"/>
                    </a:srgbClr>
                  </a:outerShdw>
                </a:effectLst>
              </a:rPr>
              <a:t>monopoly.</a:t>
            </a:r>
          </a:p>
        </p:txBody>
      </p:sp>
    </p:spTree>
    <p:extLst>
      <p:ext uri="{BB962C8B-B14F-4D97-AF65-F5344CB8AC3E}">
        <p14:creationId xmlns:p14="http://schemas.microsoft.com/office/powerpoint/2010/main" val="2423510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295400"/>
            <a:ext cx="7848600" cy="4524315"/>
          </a:xfrm>
          <a:prstGeom prst="rect">
            <a:avLst/>
          </a:prstGeom>
          <a:noFill/>
        </p:spPr>
        <p:txBody>
          <a:bodyPr wrap="square" rtlCol="0">
            <a:spAutoFit/>
          </a:bodyPr>
          <a:lstStyle/>
          <a:p>
            <a:pPr marL="274320" indent="-457200"/>
            <a:endParaRPr lang="en-US" dirty="0">
              <a:solidFill>
                <a:srgbClr val="FFC000"/>
              </a:solidFill>
              <a:effectLst>
                <a:outerShdw blurRad="38100" dist="38100" dir="2700000" algn="tl">
                  <a:srgbClr val="000000">
                    <a:alpha val="43137"/>
                  </a:srgbClr>
                </a:outerShdw>
              </a:effectLst>
            </a:endParaRPr>
          </a:p>
          <a:p>
            <a:pPr marL="274320" indent="-457200"/>
            <a:r>
              <a:rPr lang="en-US" dirty="0">
                <a:solidFill>
                  <a:srgbClr val="FFC000"/>
                </a:solidFill>
                <a:effectLst>
                  <a:outerShdw blurRad="38100" dist="38100" dir="2700000" algn="tl">
                    <a:srgbClr val="000000">
                      <a:alpha val="43137"/>
                    </a:srgbClr>
                  </a:outerShdw>
                </a:effectLst>
              </a:rPr>
              <a:t>In 1989, this transition had not been fully completed when NOAA's funding for the Landsat program was due to run out (NOAA had not requested any funding, and Congress had appropriated only six months of funding for the fiscal year)</a:t>
            </a:r>
            <a:r>
              <a:rPr lang="en-US" baseline="30000" dirty="0">
                <a:solidFill>
                  <a:srgbClr val="FFC000"/>
                </a:solidFill>
                <a:effectLst>
                  <a:outerShdw blurRad="38100" dist="38100" dir="2700000" algn="tl">
                    <a:srgbClr val="000000">
                      <a:alpha val="43137"/>
                    </a:srgbClr>
                  </a:outerShdw>
                </a:effectLst>
              </a:rPr>
              <a:t> </a:t>
            </a:r>
            <a:r>
              <a:rPr lang="en-US" dirty="0">
                <a:solidFill>
                  <a:srgbClr val="FFC000"/>
                </a:solidFill>
                <a:effectLst>
                  <a:outerShdw blurRad="38100" dist="38100" dir="2700000" algn="tl">
                    <a:srgbClr val="000000">
                      <a:alpha val="43137"/>
                    </a:srgbClr>
                  </a:outerShdw>
                </a:effectLst>
              </a:rPr>
              <a:t>and NOAA directed that Landsat's 4 and 5 be shut down.</a:t>
            </a:r>
          </a:p>
          <a:p>
            <a:pPr marL="274320" indent="-457200"/>
            <a:endParaRPr lang="en-US" dirty="0">
              <a:solidFill>
                <a:srgbClr val="FFC000"/>
              </a:solidFill>
              <a:effectLst>
                <a:outerShdw blurRad="38100" dist="38100" dir="2700000" algn="tl">
                  <a:srgbClr val="000000">
                    <a:alpha val="43137"/>
                  </a:srgbClr>
                </a:outerShdw>
              </a:effectLst>
            </a:endParaRPr>
          </a:p>
          <a:p>
            <a:pPr marL="274320" indent="-457200"/>
            <a:r>
              <a:rPr lang="en-US" dirty="0" smtClean="0">
                <a:solidFill>
                  <a:srgbClr val="FFC000"/>
                </a:solidFill>
                <a:effectLst>
                  <a:outerShdw blurRad="38100" dist="38100" dir="2700000" algn="tl">
                    <a:srgbClr val="000000">
                      <a:alpha val="43137"/>
                    </a:srgbClr>
                  </a:outerShdw>
                </a:effectLst>
              </a:rPr>
              <a:t>Again </a:t>
            </a:r>
            <a:r>
              <a:rPr lang="en-US" dirty="0">
                <a:solidFill>
                  <a:srgbClr val="FFC000"/>
                </a:solidFill>
                <a:effectLst>
                  <a:outerShdw blurRad="38100" dist="38100" dir="2700000" algn="tl">
                    <a:srgbClr val="000000">
                      <a:alpha val="43137"/>
                    </a:srgbClr>
                  </a:outerShdw>
                </a:effectLst>
              </a:rPr>
              <a:t>in 1990 and 1991, Congress provided only half of the year's funding to NOAA, requesting that agencies that used Landsat data provide the funding for the other six months of the upcoming year</a:t>
            </a:r>
            <a:r>
              <a:rPr lang="en-US" dirty="0" smtClean="0">
                <a:solidFill>
                  <a:srgbClr val="FFC000"/>
                </a:solidFill>
                <a:effectLst>
                  <a:outerShdw blurRad="38100" dist="38100" dir="2700000" algn="tl">
                    <a:srgbClr val="000000">
                      <a:alpha val="43137"/>
                    </a:srgbClr>
                  </a:outerShdw>
                </a:effectLst>
              </a:rPr>
              <a:t>.</a:t>
            </a:r>
            <a:r>
              <a:rPr lang="en-US" dirty="0">
                <a:solidFill>
                  <a:srgbClr val="FFC000"/>
                </a:solidFill>
                <a:effectLst>
                  <a:outerShdw blurRad="38100" dist="38100" dir="2700000" algn="tl">
                    <a:srgbClr val="000000">
                      <a:alpha val="43137"/>
                    </a:srgbClr>
                  </a:outerShdw>
                </a:effectLst>
              </a:rPr>
              <a:t> </a:t>
            </a:r>
            <a:endParaRPr lang="en-US" dirty="0" smtClean="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83487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600200"/>
            <a:ext cx="7772400" cy="3785652"/>
          </a:xfrm>
          <a:prstGeom prst="rect">
            <a:avLst/>
          </a:prstGeom>
          <a:noFill/>
        </p:spPr>
        <p:txBody>
          <a:bodyPr wrap="square" rtlCol="0">
            <a:spAutoFit/>
          </a:bodyPr>
          <a:lstStyle/>
          <a:p>
            <a:pPr marL="274320" indent="-457200"/>
            <a:r>
              <a:rPr lang="en-US" dirty="0" smtClean="0">
                <a:solidFill>
                  <a:srgbClr val="FFC000"/>
                </a:solidFill>
                <a:effectLst>
                  <a:outerShdw blurRad="38100" dist="38100" dir="2700000" algn="tl">
                    <a:srgbClr val="000000">
                      <a:alpha val="43137"/>
                    </a:srgbClr>
                  </a:outerShdw>
                </a:effectLst>
              </a:rPr>
              <a:t>In </a:t>
            </a:r>
            <a:r>
              <a:rPr lang="en-US" dirty="0">
                <a:solidFill>
                  <a:srgbClr val="FFC000"/>
                </a:solidFill>
                <a:effectLst>
                  <a:outerShdw blurRad="38100" dist="38100" dir="2700000" algn="tl">
                    <a:srgbClr val="000000">
                      <a:alpha val="43137"/>
                    </a:srgbClr>
                  </a:outerShdw>
                </a:effectLst>
              </a:rPr>
              <a:t>1992, various efforts were made to procure funding for follow on </a:t>
            </a:r>
            <a:r>
              <a:rPr lang="en-US" dirty="0" err="1">
                <a:solidFill>
                  <a:srgbClr val="FFC000"/>
                </a:solidFill>
                <a:effectLst>
                  <a:outerShdw blurRad="38100" dist="38100" dir="2700000" algn="tl">
                    <a:srgbClr val="000000">
                      <a:alpha val="43137"/>
                    </a:srgbClr>
                  </a:outerShdw>
                </a:effectLst>
              </a:rPr>
              <a:t>Landsats</a:t>
            </a:r>
            <a:r>
              <a:rPr lang="en-US" dirty="0">
                <a:solidFill>
                  <a:srgbClr val="FFC000"/>
                </a:solidFill>
                <a:effectLst>
                  <a:outerShdw blurRad="38100" dist="38100" dir="2700000" algn="tl">
                    <a:srgbClr val="000000">
                      <a:alpha val="43137"/>
                    </a:srgbClr>
                  </a:outerShdw>
                </a:effectLst>
              </a:rPr>
              <a:t> and continued operations, but by the end of the year EOSAT ceased processing Landsat data</a:t>
            </a:r>
            <a:r>
              <a:rPr lang="en-US" dirty="0" smtClean="0">
                <a:solidFill>
                  <a:srgbClr val="FFC000"/>
                </a:solidFill>
                <a:effectLst>
                  <a:outerShdw blurRad="38100" dist="38100" dir="2700000" algn="tl">
                    <a:srgbClr val="000000">
                      <a:alpha val="43137"/>
                    </a:srgbClr>
                  </a:outerShdw>
                </a:effectLst>
              </a:rPr>
              <a:t>.</a:t>
            </a:r>
          </a:p>
          <a:p>
            <a:pPr marL="274320" indent="-457200"/>
            <a:endParaRPr lang="en-US" dirty="0">
              <a:solidFill>
                <a:srgbClr val="FFC000"/>
              </a:solidFill>
              <a:effectLst>
                <a:outerShdw blurRad="38100" dist="38100" dir="2700000" algn="tl">
                  <a:srgbClr val="000000">
                    <a:alpha val="43137"/>
                  </a:srgbClr>
                </a:outerShdw>
              </a:effectLst>
            </a:endParaRPr>
          </a:p>
          <a:p>
            <a:pPr marL="274320" indent="-457200"/>
            <a:r>
              <a:rPr lang="en-US" dirty="0" smtClean="0">
                <a:solidFill>
                  <a:srgbClr val="FFC000"/>
                </a:solidFill>
                <a:effectLst>
                  <a:outerShdw blurRad="38100" dist="38100" dir="2700000" algn="tl">
                    <a:srgbClr val="000000">
                      <a:alpha val="43137"/>
                    </a:srgbClr>
                  </a:outerShdw>
                </a:effectLst>
              </a:rPr>
              <a:t>Landsat </a:t>
            </a:r>
            <a:r>
              <a:rPr lang="en-US" dirty="0">
                <a:solidFill>
                  <a:srgbClr val="FFC000"/>
                </a:solidFill>
                <a:effectLst>
                  <a:outerShdw blurRad="38100" dist="38100" dir="2700000" algn="tl">
                    <a:srgbClr val="000000">
                      <a:alpha val="43137"/>
                    </a:srgbClr>
                  </a:outerShdw>
                </a:effectLst>
              </a:rPr>
              <a:t>6 was finally launched on October 5, 1993, but was lost in a launch failure. Processing of Landsat 4 and 5 data was resumed by EOSAT in 1994. NASA finally launched Landsat 7 on April 15, 1999</a:t>
            </a:r>
            <a:r>
              <a:rPr lang="en-US" dirty="0" smtClean="0">
                <a:solidFill>
                  <a:srgbClr val="FFC000"/>
                </a:solidFill>
                <a:effectLst>
                  <a:outerShdw blurRad="38100" dist="38100" dir="2700000" algn="tl">
                    <a:srgbClr val="000000">
                      <a:alpha val="43137"/>
                    </a:srgbClr>
                  </a:outerShdw>
                </a:effectLst>
              </a:rPr>
              <a:t>.</a:t>
            </a:r>
          </a:p>
          <a:p>
            <a:pPr marL="274320" indent="-457200"/>
            <a:endParaRPr lang="en-US"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15352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2362200"/>
            <a:ext cx="7543800" cy="2677656"/>
          </a:xfrm>
          <a:prstGeom prst="rect">
            <a:avLst/>
          </a:prstGeom>
        </p:spPr>
        <p:txBody>
          <a:bodyPr wrap="square">
            <a:spAutoFit/>
          </a:bodyPr>
          <a:lstStyle/>
          <a:p>
            <a:pPr marL="274320" indent="-457200"/>
            <a:r>
              <a:rPr lang="en-US" dirty="0">
                <a:solidFill>
                  <a:srgbClr val="FFC000"/>
                </a:solidFill>
                <a:effectLst>
                  <a:outerShdw blurRad="38100" dist="38100" dir="2700000" algn="tl">
                    <a:srgbClr val="000000">
                      <a:alpha val="43137"/>
                    </a:srgbClr>
                  </a:outerShdw>
                </a:effectLst>
              </a:rPr>
              <a:t>The value of the Landsat program was recognized by Congress in October 1992 when it passed the Land Remote Sensing Policy Act (Public Law 102-555) authorizing the procurement of Landsat 7 and assuring the continued availability of Landsat digital data and images, at the lowest possible cost, to traditional and new users of the data.</a:t>
            </a:r>
            <a:endParaRPr lang="en-US"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9862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838200"/>
            <a:ext cx="7848600" cy="5632311"/>
          </a:xfrm>
          <a:prstGeom prst="rect">
            <a:avLst/>
          </a:prstGeom>
          <a:noFill/>
        </p:spPr>
        <p:txBody>
          <a:bodyPr wrap="square" rtlCol="0">
            <a:spAutoFit/>
          </a:bodyPr>
          <a:lstStyle/>
          <a:p>
            <a:pPr marL="274320" indent="-457200"/>
            <a:r>
              <a:rPr lang="en-US" dirty="0" smtClean="0">
                <a:solidFill>
                  <a:srgbClr val="FFC000"/>
                </a:solidFill>
              </a:rPr>
              <a:t>What about EOSAT? In 1996 it was bought by Space Imaging Corp. Space Imaging/EOSAT launched the first high resolution satellite IKONOS (1 meter spatial resolution). </a:t>
            </a:r>
          </a:p>
          <a:p>
            <a:pPr marL="274320" indent="-457200"/>
            <a:endParaRPr lang="en-US" dirty="0">
              <a:solidFill>
                <a:srgbClr val="FFC000"/>
              </a:solidFill>
            </a:endParaRPr>
          </a:p>
          <a:p>
            <a:pPr marL="274320" indent="-457200"/>
            <a:r>
              <a:rPr lang="en-US" dirty="0" smtClean="0">
                <a:solidFill>
                  <a:srgbClr val="FFC000"/>
                </a:solidFill>
              </a:rPr>
              <a:t>Space Imaging built the spacecraft and three ground stations (Colorado, Oklahoma, Alaska).</a:t>
            </a:r>
          </a:p>
          <a:p>
            <a:pPr marL="274320" indent="-457200"/>
            <a:endParaRPr lang="en-US" dirty="0">
              <a:solidFill>
                <a:srgbClr val="FFC000"/>
              </a:solidFill>
            </a:endParaRPr>
          </a:p>
          <a:p>
            <a:pPr marL="274320" indent="-457200"/>
            <a:r>
              <a:rPr lang="en-US" dirty="0" smtClean="0">
                <a:solidFill>
                  <a:srgbClr val="FFC000"/>
                </a:solidFill>
              </a:rPr>
              <a:t>EOSAT distributed the data through a global network of distributors.</a:t>
            </a:r>
          </a:p>
          <a:p>
            <a:pPr marL="274320" indent="-457200"/>
            <a:endParaRPr lang="en-US" dirty="0">
              <a:solidFill>
                <a:srgbClr val="FFC000"/>
              </a:solidFill>
            </a:endParaRPr>
          </a:p>
          <a:p>
            <a:pPr marL="274320" indent="-457200"/>
            <a:r>
              <a:rPr lang="en-US" dirty="0" smtClean="0">
                <a:solidFill>
                  <a:srgbClr val="FFC000"/>
                </a:solidFill>
              </a:rPr>
              <a:t>Eventually Space Imaging/EOSAT was bought by </a:t>
            </a:r>
            <a:r>
              <a:rPr lang="en-US" dirty="0" err="1" smtClean="0">
                <a:solidFill>
                  <a:srgbClr val="FFC000"/>
                </a:solidFill>
              </a:rPr>
              <a:t>Orbimage</a:t>
            </a:r>
            <a:r>
              <a:rPr lang="en-US" dirty="0" smtClean="0">
                <a:solidFill>
                  <a:srgbClr val="FFC000"/>
                </a:solidFill>
              </a:rPr>
              <a:t> which became </a:t>
            </a:r>
            <a:r>
              <a:rPr lang="en-US" dirty="0" err="1" smtClean="0">
                <a:solidFill>
                  <a:srgbClr val="FFC000"/>
                </a:solidFill>
              </a:rPr>
              <a:t>GeoEye</a:t>
            </a:r>
            <a:r>
              <a:rPr lang="en-US" dirty="0" smtClean="0">
                <a:solidFill>
                  <a:srgbClr val="FFC000"/>
                </a:solidFill>
              </a:rPr>
              <a:t>, which is now part of Digital Globe, who provides imagery to Google Earth.</a:t>
            </a:r>
            <a:endParaRPr lang="en-US" dirty="0">
              <a:solidFill>
                <a:srgbClr val="FFC000"/>
              </a:solidFill>
            </a:endParaRPr>
          </a:p>
        </p:txBody>
      </p:sp>
    </p:spTree>
    <p:extLst>
      <p:ext uri="{BB962C8B-B14F-4D97-AF65-F5344CB8AC3E}">
        <p14:creationId xmlns:p14="http://schemas.microsoft.com/office/powerpoint/2010/main" val="561639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990600"/>
            <a:ext cx="7391401" cy="4893647"/>
          </a:xfrm>
          <a:prstGeom prst="rect">
            <a:avLst/>
          </a:prstGeom>
          <a:noFill/>
        </p:spPr>
        <p:txBody>
          <a:bodyPr wrap="square" rtlCol="0">
            <a:spAutoFit/>
          </a:bodyPr>
          <a:lstStyle/>
          <a:p>
            <a:r>
              <a:rPr lang="en-US" dirty="0" smtClean="0">
                <a:solidFill>
                  <a:srgbClr val="FFC000"/>
                </a:solidFill>
                <a:effectLst>
                  <a:outerShdw blurRad="38100" dist="38100" dir="2700000" algn="tl">
                    <a:srgbClr val="000000">
                      <a:alpha val="43137"/>
                    </a:srgbClr>
                  </a:outerShdw>
                </a:effectLst>
              </a:rPr>
              <a:t>Why are we discussing this?</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These are the types of decisions that are made at the top management level before a project even is considered for funding.</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Most likely you will never be in a position to be part of the decision making process for a satellite system, but you may be part of a user group who could influence the decision makers.</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These considerations are also used in other project development fields that you may be part of.</a:t>
            </a:r>
            <a:endParaRPr lang="en-US"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86264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457200"/>
            <a:ext cx="7696200" cy="6001643"/>
          </a:xfrm>
          <a:prstGeom prst="rect">
            <a:avLst/>
          </a:prstGeom>
          <a:noFill/>
        </p:spPr>
        <p:txBody>
          <a:bodyPr wrap="square" rtlCol="0">
            <a:spAutoFit/>
          </a:bodyPr>
          <a:lstStyle/>
          <a:p>
            <a:pPr marL="274320" indent="-457200"/>
            <a:r>
              <a:rPr lang="en-US" dirty="0" smtClean="0">
                <a:solidFill>
                  <a:srgbClr val="FFC000"/>
                </a:solidFill>
                <a:effectLst>
                  <a:outerShdw blurRad="38100" dist="38100" dir="2700000" algn="tl">
                    <a:srgbClr val="000000">
                      <a:alpha val="43137"/>
                    </a:srgbClr>
                  </a:outerShdw>
                </a:effectLst>
              </a:rPr>
              <a:t>Earlier we briefly discussed aspects of aerial photography mission planning. We looked at image requirements such as </a:t>
            </a:r>
            <a:r>
              <a:rPr lang="en-US" dirty="0" err="1" smtClean="0">
                <a:solidFill>
                  <a:srgbClr val="FFC000"/>
                </a:solidFill>
                <a:effectLst>
                  <a:outerShdw blurRad="38100" dist="38100" dir="2700000" algn="tl">
                    <a:srgbClr val="000000">
                      <a:alpha val="43137"/>
                    </a:srgbClr>
                  </a:outerShdw>
                </a:effectLst>
              </a:rPr>
              <a:t>endlap</a:t>
            </a:r>
            <a:r>
              <a:rPr lang="en-US" dirty="0" smtClean="0">
                <a:solidFill>
                  <a:srgbClr val="FFC000"/>
                </a:solidFill>
                <a:effectLst>
                  <a:outerShdw blurRad="38100" dist="38100" dir="2700000" algn="tl">
                    <a:srgbClr val="000000">
                      <a:alpha val="43137"/>
                    </a:srgbClr>
                  </a:outerShdw>
                </a:effectLst>
              </a:rPr>
              <a:t>, </a:t>
            </a:r>
            <a:r>
              <a:rPr lang="en-US" dirty="0" err="1" smtClean="0">
                <a:solidFill>
                  <a:srgbClr val="FFC000"/>
                </a:solidFill>
                <a:effectLst>
                  <a:outerShdw blurRad="38100" dist="38100" dir="2700000" algn="tl">
                    <a:srgbClr val="000000">
                      <a:alpha val="43137"/>
                    </a:srgbClr>
                  </a:outerShdw>
                </a:effectLst>
              </a:rPr>
              <a:t>sidelap</a:t>
            </a:r>
            <a:r>
              <a:rPr lang="en-US" dirty="0">
                <a:solidFill>
                  <a:srgbClr val="FFC000"/>
                </a:solidFill>
                <a:effectLst>
                  <a:outerShdw blurRad="38100" dist="38100" dir="2700000" algn="tl">
                    <a:srgbClr val="000000">
                      <a:alpha val="43137"/>
                    </a:srgbClr>
                  </a:outerShdw>
                </a:effectLst>
              </a:rPr>
              <a:t> </a:t>
            </a:r>
            <a:r>
              <a:rPr lang="en-US" dirty="0" smtClean="0">
                <a:solidFill>
                  <a:srgbClr val="FFC000"/>
                </a:solidFill>
                <a:effectLst>
                  <a:outerShdw blurRad="38100" dist="38100" dir="2700000" algn="tl">
                    <a:srgbClr val="000000">
                      <a:alpha val="43137"/>
                    </a:srgbClr>
                  </a:outerShdw>
                </a:effectLst>
              </a:rPr>
              <a:t>and scale and how they affect the flight planning.</a:t>
            </a:r>
            <a:endParaRPr lang="en-US" dirty="0" smtClean="0">
              <a:solidFill>
                <a:srgbClr val="FFC000"/>
              </a:solidFill>
              <a:effectLst>
                <a:outerShdw blurRad="38100" dist="38100" dir="2700000" algn="tl">
                  <a:srgbClr val="000000">
                    <a:alpha val="43137"/>
                  </a:srgbClr>
                </a:outerShdw>
              </a:effectLst>
            </a:endParaRPr>
          </a:p>
          <a:p>
            <a:pPr marL="274320" indent="-457200"/>
            <a:endParaRPr lang="en-US" dirty="0">
              <a:solidFill>
                <a:srgbClr val="FFC000"/>
              </a:solidFill>
              <a:effectLst>
                <a:outerShdw blurRad="38100" dist="38100" dir="2700000" algn="tl">
                  <a:srgbClr val="000000">
                    <a:alpha val="43137"/>
                  </a:srgbClr>
                </a:outerShdw>
              </a:effectLst>
            </a:endParaRPr>
          </a:p>
          <a:p>
            <a:pPr marL="274320" indent="-457200"/>
            <a:r>
              <a:rPr lang="en-US" dirty="0" smtClean="0">
                <a:solidFill>
                  <a:srgbClr val="FFC000"/>
                </a:solidFill>
                <a:effectLst>
                  <a:outerShdw blurRad="38100" dist="38100" dir="2700000" algn="tl">
                    <a:srgbClr val="000000">
                      <a:alpha val="43137"/>
                    </a:srgbClr>
                  </a:outerShdw>
                </a:effectLst>
              </a:rPr>
              <a:t>Mission </a:t>
            </a:r>
            <a:r>
              <a:rPr lang="en-US" dirty="0" smtClean="0">
                <a:solidFill>
                  <a:srgbClr val="FFC000"/>
                </a:solidFill>
                <a:effectLst>
                  <a:outerShdw blurRad="38100" dist="38100" dir="2700000" algn="tl">
                    <a:srgbClr val="000000">
                      <a:alpha val="43137"/>
                    </a:srgbClr>
                  </a:outerShdw>
                </a:effectLst>
              </a:rPr>
              <a:t>Planning changes dramatically when moving from aerial platforms to orbital.</a:t>
            </a:r>
          </a:p>
          <a:p>
            <a:endParaRPr lang="en-US" dirty="0">
              <a:solidFill>
                <a:srgbClr val="FFC000"/>
              </a:solidFill>
              <a:effectLst>
                <a:outerShdw blurRad="38100" dist="38100" dir="2700000" algn="tl">
                  <a:srgbClr val="000000">
                    <a:alpha val="43137"/>
                  </a:srgbClr>
                </a:outerShdw>
              </a:effectLst>
            </a:endParaRPr>
          </a:p>
          <a:p>
            <a:pPr marL="274320" indent="-457200"/>
            <a:r>
              <a:rPr lang="en-US" dirty="0" smtClean="0">
                <a:solidFill>
                  <a:srgbClr val="FFC000"/>
                </a:solidFill>
                <a:effectLst>
                  <a:outerShdw blurRad="38100" dist="38100" dir="2700000" algn="tl">
                    <a:srgbClr val="000000">
                      <a:alpha val="43137"/>
                    </a:srgbClr>
                  </a:outerShdw>
                </a:effectLst>
              </a:rPr>
              <a:t>Orbital platforms are much more difficult because once the mission is launched there is no turning back because a technician put the wrong filter on the lens.</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Need </a:t>
            </a:r>
            <a:r>
              <a:rPr lang="en-US" dirty="0" smtClean="0">
                <a:solidFill>
                  <a:srgbClr val="FFC000"/>
                </a:solidFill>
                <a:effectLst>
                  <a:outerShdw blurRad="38100" dist="38100" dir="2700000" algn="tl">
                    <a:srgbClr val="000000">
                      <a:alpha val="43137"/>
                    </a:srgbClr>
                  </a:outerShdw>
                </a:effectLst>
              </a:rPr>
              <a:t>to have a clear definition of:</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Functional Requirements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Operational Requirements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Constraints</a:t>
            </a:r>
          </a:p>
        </p:txBody>
      </p:sp>
    </p:spTree>
    <p:extLst>
      <p:ext uri="{BB962C8B-B14F-4D97-AF65-F5344CB8AC3E}">
        <p14:creationId xmlns:p14="http://schemas.microsoft.com/office/powerpoint/2010/main" val="207514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828800"/>
            <a:ext cx="7924800" cy="3416320"/>
          </a:xfrm>
          <a:prstGeom prst="rect">
            <a:avLst/>
          </a:prstGeom>
        </p:spPr>
        <p:txBody>
          <a:bodyPr wrap="square">
            <a:spAutoFit/>
          </a:bodyPr>
          <a:lstStyle/>
          <a:p>
            <a:pPr marL="274320" indent="-457200"/>
            <a:r>
              <a:rPr lang="en-US" dirty="0" smtClean="0">
                <a:solidFill>
                  <a:srgbClr val="FFC000"/>
                </a:solidFill>
                <a:effectLst>
                  <a:outerShdw blurRad="38100" dist="38100" dir="2700000" algn="tl">
                    <a:srgbClr val="000000">
                      <a:alpha val="43137"/>
                    </a:srgbClr>
                  </a:outerShdw>
                </a:effectLst>
              </a:rPr>
              <a:t>Functional Requirements – define how well the system must perform to meet its objectives</a:t>
            </a:r>
          </a:p>
          <a:p>
            <a:endParaRPr lang="en-US" dirty="0" smtClean="0">
              <a:solidFill>
                <a:srgbClr val="FFC000"/>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Define who the </a:t>
            </a:r>
            <a:r>
              <a:rPr lang="en-US" dirty="0">
                <a:solidFill>
                  <a:srgbClr val="FFC000"/>
                </a:solidFill>
                <a:effectLst>
                  <a:outerShdw blurRad="38100" dist="38100" dir="2700000" algn="tl">
                    <a:srgbClr val="000000">
                      <a:alpha val="43137"/>
                    </a:srgbClr>
                  </a:outerShdw>
                </a:effectLst>
              </a:rPr>
              <a:t>intended user </a:t>
            </a:r>
            <a:r>
              <a:rPr lang="en-US" dirty="0" smtClean="0">
                <a:solidFill>
                  <a:srgbClr val="FFC000"/>
                </a:solidFill>
                <a:effectLst>
                  <a:outerShdw blurRad="38100" dist="38100" dir="2700000" algn="tl">
                    <a:srgbClr val="000000">
                      <a:alpha val="43137"/>
                    </a:srgbClr>
                  </a:outerShdw>
                </a:effectLst>
              </a:rPr>
              <a:t>is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Performance </a:t>
            </a:r>
            <a:r>
              <a:rPr lang="en-US" dirty="0">
                <a:solidFill>
                  <a:srgbClr val="FFC000"/>
                </a:solidFill>
                <a:effectLst>
                  <a:outerShdw blurRad="38100" dist="38100" dir="2700000" algn="tl">
                    <a:srgbClr val="000000">
                      <a:alpha val="43137"/>
                    </a:srgbClr>
                  </a:outerShdw>
                </a:effectLst>
              </a:rPr>
              <a:t>–</a:t>
            </a:r>
            <a:r>
              <a:rPr lang="en-US" dirty="0" smtClean="0">
                <a:solidFill>
                  <a:srgbClr val="FFC000"/>
                </a:solidFill>
                <a:effectLst>
                  <a:outerShdw blurRad="38100" dist="38100" dir="2700000" algn="tl">
                    <a:srgbClr val="000000">
                      <a:alpha val="43137"/>
                    </a:srgbClr>
                  </a:outerShdw>
                </a:effectLst>
              </a:rPr>
              <a:t> sensors, payload size, orbit, pointing</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Coverage </a:t>
            </a:r>
            <a:r>
              <a:rPr lang="en-US" dirty="0">
                <a:solidFill>
                  <a:srgbClr val="FFC000"/>
                </a:solidFill>
                <a:effectLst>
                  <a:outerShdw blurRad="38100" dist="38100" dir="2700000" algn="tl">
                    <a:srgbClr val="000000">
                      <a:alpha val="43137"/>
                    </a:srgbClr>
                  </a:outerShdw>
                </a:effectLst>
              </a:rPr>
              <a:t>–</a:t>
            </a:r>
            <a:r>
              <a:rPr lang="en-US" dirty="0" smtClean="0">
                <a:solidFill>
                  <a:srgbClr val="FFC000"/>
                </a:solidFill>
                <a:effectLst>
                  <a:outerShdw blurRad="38100" dist="38100" dir="2700000" algn="tl">
                    <a:srgbClr val="000000">
                      <a:alpha val="43137"/>
                    </a:srgbClr>
                  </a:outerShdw>
                </a:effectLst>
              </a:rPr>
              <a:t> </a:t>
            </a:r>
            <a:r>
              <a:rPr lang="en-US" dirty="0">
                <a:solidFill>
                  <a:srgbClr val="FFC000"/>
                </a:solidFill>
                <a:effectLst>
                  <a:outerShdw blurRad="38100" dist="38100" dir="2700000" algn="tl">
                    <a:srgbClr val="000000">
                      <a:alpha val="43137"/>
                    </a:srgbClr>
                  </a:outerShdw>
                </a:effectLst>
              </a:rPr>
              <a:t>what are the spatial, </a:t>
            </a:r>
            <a:r>
              <a:rPr lang="en-US" dirty="0" smtClean="0">
                <a:solidFill>
                  <a:srgbClr val="FFC000"/>
                </a:solidFill>
                <a:effectLst>
                  <a:outerShdw blurRad="38100" dist="38100" dir="2700000" algn="tl">
                    <a:srgbClr val="000000">
                      <a:alpha val="43137"/>
                    </a:srgbClr>
                  </a:outerShdw>
                </a:effectLst>
              </a:rPr>
              <a:t>spectral, radiometric </a:t>
            </a:r>
            <a:r>
              <a:rPr lang="en-US" dirty="0">
                <a:solidFill>
                  <a:srgbClr val="FFC000"/>
                </a:solidFill>
                <a:effectLst>
                  <a:outerShdw blurRad="38100" dist="38100" dir="2700000" algn="tl">
                    <a:srgbClr val="000000">
                      <a:alpha val="43137"/>
                    </a:srgbClr>
                  </a:outerShdw>
                </a:effectLst>
              </a:rPr>
              <a:t>and </a:t>
            </a:r>
            <a:r>
              <a:rPr lang="en-US" dirty="0" smtClean="0">
                <a:solidFill>
                  <a:srgbClr val="FFC000"/>
                </a:solidFill>
                <a:effectLst>
                  <a:outerShdw blurRad="38100" dist="38100" dir="2700000" algn="tl">
                    <a:srgbClr val="000000">
                      <a:alpha val="43137"/>
                    </a:srgbClr>
                  </a:outerShdw>
                </a:effectLst>
              </a:rPr>
              <a:t>temporal resolutions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Responsiveness – data turnaround time</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Are there potential Secondary users?</a:t>
            </a:r>
            <a:endParaRPr lang="en-US" dirty="0"/>
          </a:p>
        </p:txBody>
      </p:sp>
    </p:spTree>
    <p:extLst>
      <p:ext uri="{BB962C8B-B14F-4D97-AF65-F5344CB8AC3E}">
        <p14:creationId xmlns:p14="http://schemas.microsoft.com/office/powerpoint/2010/main" val="261131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1" y="1600200"/>
            <a:ext cx="7696200" cy="3785652"/>
          </a:xfrm>
          <a:prstGeom prst="rect">
            <a:avLst/>
          </a:prstGeom>
          <a:noFill/>
        </p:spPr>
        <p:txBody>
          <a:bodyPr wrap="square" rtlCol="0">
            <a:spAutoFit/>
          </a:bodyPr>
          <a:lstStyle/>
          <a:p>
            <a:r>
              <a:rPr lang="en-US" dirty="0" smtClean="0">
                <a:solidFill>
                  <a:srgbClr val="FFC000"/>
                </a:solidFill>
                <a:effectLst>
                  <a:outerShdw blurRad="38100" dist="38100" dir="2700000" algn="tl">
                    <a:srgbClr val="000000">
                      <a:alpha val="43137"/>
                    </a:srgbClr>
                  </a:outerShdw>
                </a:effectLst>
              </a:rPr>
              <a:t>Operational Requirements – determine how the system operates and how users interact with it to achieve </a:t>
            </a:r>
            <a:r>
              <a:rPr lang="en-US" dirty="0" smtClean="0">
                <a:solidFill>
                  <a:srgbClr val="FFC000"/>
                </a:solidFill>
                <a:effectLst>
                  <a:outerShdw blurRad="38100" dist="38100" dir="2700000" algn="tl">
                    <a:srgbClr val="000000">
                      <a:alpha val="43137"/>
                    </a:srgbClr>
                  </a:outerShdw>
                </a:effectLst>
              </a:rPr>
              <a:t>the mission</a:t>
            </a:r>
            <a:r>
              <a:rPr lang="en-US" dirty="0" smtClean="0">
                <a:solidFill>
                  <a:srgbClr val="FFC000"/>
                </a:solidFill>
                <a:effectLst>
                  <a:outerShdw blurRad="38100" dist="38100" dir="2700000" algn="tl">
                    <a:srgbClr val="000000">
                      <a:alpha val="43137"/>
                    </a:srgbClr>
                  </a:outerShdw>
                </a:effectLst>
              </a:rPr>
              <a:t> </a:t>
            </a:r>
            <a:r>
              <a:rPr lang="en-US" dirty="0" smtClean="0">
                <a:solidFill>
                  <a:srgbClr val="FFC000"/>
                </a:solidFill>
                <a:effectLst>
                  <a:outerShdw blurRad="38100" dist="38100" dir="2700000" algn="tl">
                    <a:srgbClr val="000000">
                      <a:alpha val="43137"/>
                    </a:srgbClr>
                  </a:outerShdw>
                </a:effectLst>
              </a:rPr>
              <a:t>objectives.</a:t>
            </a:r>
          </a:p>
          <a:p>
            <a:endParaRPr lang="en-US" dirty="0">
              <a:solidFill>
                <a:srgbClr val="FFC000"/>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Mission Duration – </a:t>
            </a:r>
            <a:r>
              <a:rPr lang="en-US" dirty="0" smtClean="0">
                <a:solidFill>
                  <a:srgbClr val="FFC000"/>
                </a:solidFill>
                <a:effectLst>
                  <a:outerShdw blurRad="38100" dist="38100" dir="2700000" algn="tl">
                    <a:srgbClr val="000000">
                      <a:alpha val="43137"/>
                    </a:srgbClr>
                  </a:outerShdw>
                </a:effectLst>
              </a:rPr>
              <a:t>is it experimental </a:t>
            </a:r>
            <a:r>
              <a:rPr lang="en-US" dirty="0" smtClean="0">
                <a:solidFill>
                  <a:srgbClr val="FFC000"/>
                </a:solidFill>
                <a:effectLst>
                  <a:outerShdw blurRad="38100" dist="38100" dir="2700000" algn="tl">
                    <a:srgbClr val="000000">
                      <a:alpha val="43137"/>
                    </a:srgbClr>
                  </a:outerShdw>
                </a:effectLst>
              </a:rPr>
              <a:t>or operational, </a:t>
            </a:r>
            <a:r>
              <a:rPr lang="en-US" dirty="0" smtClean="0">
                <a:solidFill>
                  <a:srgbClr val="FFC000"/>
                </a:solidFill>
                <a:effectLst>
                  <a:outerShdw blurRad="38100" dist="38100" dir="2700000" algn="tl">
                    <a:srgbClr val="000000">
                      <a:alpha val="43137"/>
                    </a:srgbClr>
                  </a:outerShdw>
                </a:effectLst>
              </a:rPr>
              <a:t>will there be hardware </a:t>
            </a:r>
            <a:r>
              <a:rPr lang="en-US" dirty="0" smtClean="0">
                <a:solidFill>
                  <a:srgbClr val="FFC000"/>
                </a:solidFill>
                <a:effectLst>
                  <a:outerShdw blurRad="38100" dist="38100" dir="2700000" algn="tl">
                    <a:srgbClr val="000000">
                      <a:alpha val="43137"/>
                    </a:srgbClr>
                  </a:outerShdw>
                </a:effectLst>
              </a:rPr>
              <a:t>redundancy</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Availability – what happens if something goes wrong</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Survivability – electronics hardening</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Data Distribution – communication architecture</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Data Content, </a:t>
            </a:r>
            <a:r>
              <a:rPr lang="en-US" dirty="0" smtClean="0">
                <a:solidFill>
                  <a:srgbClr val="FFC000"/>
                </a:solidFill>
                <a:effectLst>
                  <a:outerShdw blurRad="38100" dist="38100" dir="2700000" algn="tl">
                    <a:srgbClr val="000000">
                      <a:alpha val="43137"/>
                    </a:srgbClr>
                  </a:outerShdw>
                </a:effectLst>
              </a:rPr>
              <a:t>Form </a:t>
            </a:r>
            <a:r>
              <a:rPr lang="en-US" dirty="0" smtClean="0">
                <a:solidFill>
                  <a:srgbClr val="FFC000"/>
                </a:solidFill>
                <a:effectLst>
                  <a:outerShdw blurRad="38100" dist="38100" dir="2700000" algn="tl">
                    <a:srgbClr val="000000">
                      <a:alpha val="43137"/>
                    </a:srgbClr>
                  </a:outerShdw>
                </a:effectLst>
              </a:rPr>
              <a:t>and </a:t>
            </a:r>
            <a:r>
              <a:rPr lang="en-US" dirty="0" smtClean="0">
                <a:solidFill>
                  <a:srgbClr val="FFC000"/>
                </a:solidFill>
                <a:effectLst>
                  <a:outerShdw blurRad="38100" dist="38100" dir="2700000" algn="tl">
                    <a:srgbClr val="000000">
                      <a:alpha val="43137"/>
                    </a:srgbClr>
                  </a:outerShdw>
                </a:effectLst>
              </a:rPr>
              <a:t>Format </a:t>
            </a:r>
            <a:r>
              <a:rPr lang="en-US" dirty="0" smtClean="0">
                <a:solidFill>
                  <a:srgbClr val="FFC000"/>
                </a:solidFill>
                <a:effectLst>
                  <a:outerShdw blurRad="38100" dist="38100" dir="2700000" algn="tl">
                    <a:srgbClr val="000000">
                      <a:alpha val="43137"/>
                    </a:srgbClr>
                  </a:outerShdw>
                </a:effectLst>
              </a:rPr>
              <a:t>– user needs</a:t>
            </a:r>
            <a:endParaRPr lang="en-US"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42115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828800"/>
            <a:ext cx="7924800" cy="3416320"/>
          </a:xfrm>
          <a:prstGeom prst="rect">
            <a:avLst/>
          </a:prstGeom>
          <a:noFill/>
        </p:spPr>
        <p:txBody>
          <a:bodyPr wrap="square" rtlCol="0">
            <a:spAutoFit/>
          </a:bodyPr>
          <a:lstStyle/>
          <a:p>
            <a:r>
              <a:rPr lang="en-US" dirty="0" smtClean="0">
                <a:solidFill>
                  <a:srgbClr val="FFC000"/>
                </a:solidFill>
                <a:effectLst>
                  <a:outerShdw blurRad="38100" dist="38100" dir="2700000" algn="tl">
                    <a:srgbClr val="000000">
                      <a:alpha val="43137"/>
                    </a:srgbClr>
                  </a:outerShdw>
                </a:effectLst>
              </a:rPr>
              <a:t>Constraints – what limits the system from meeting the objectives?</a:t>
            </a:r>
          </a:p>
          <a:p>
            <a:endParaRPr lang="en-US" dirty="0" smtClean="0">
              <a:solidFill>
                <a:srgbClr val="FFC000"/>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Cost – one spacecraft or multiple, size, complexity, LIFE CYCLE COST</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Schedule – technical readiness, mission size</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Regulations – law and policy</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Political – sponsored program, international program</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Interface – user and operator infrastructure</a:t>
            </a:r>
          </a:p>
        </p:txBody>
      </p:sp>
    </p:spTree>
    <p:extLst>
      <p:ext uri="{BB962C8B-B14F-4D97-AF65-F5344CB8AC3E}">
        <p14:creationId xmlns:p14="http://schemas.microsoft.com/office/powerpoint/2010/main" val="243070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0"/>
            <a:ext cx="8153400" cy="4893647"/>
          </a:xfrm>
          <a:prstGeom prst="rect">
            <a:avLst/>
          </a:prstGeom>
          <a:noFill/>
        </p:spPr>
        <p:txBody>
          <a:bodyPr wrap="square" rtlCol="0">
            <a:spAutoFit/>
          </a:bodyPr>
          <a:lstStyle/>
          <a:p>
            <a:r>
              <a:rPr lang="en-US" dirty="0" smtClean="0">
                <a:solidFill>
                  <a:srgbClr val="FFC000"/>
                </a:solidFill>
                <a:effectLst>
                  <a:outerShdw blurRad="38100" dist="38100" dir="2700000" algn="tl">
                    <a:srgbClr val="000000">
                      <a:alpha val="43137"/>
                    </a:srgbClr>
                  </a:outerShdw>
                </a:effectLst>
              </a:rPr>
              <a:t>Hypothetical Example “</a:t>
            </a:r>
            <a:r>
              <a:rPr lang="en-US" dirty="0" err="1" smtClean="0">
                <a:solidFill>
                  <a:srgbClr val="FFC000"/>
                </a:solidFill>
                <a:effectLst>
                  <a:outerShdw blurRad="38100" dist="38100" dir="2700000" algn="tl">
                    <a:srgbClr val="000000">
                      <a:alpha val="43137"/>
                    </a:srgbClr>
                  </a:outerShdw>
                </a:effectLst>
              </a:rPr>
              <a:t>FireSat</a:t>
            </a:r>
            <a:r>
              <a:rPr lang="en-US" dirty="0" smtClean="0">
                <a:solidFill>
                  <a:srgbClr val="FFC000"/>
                </a:solidFill>
                <a:effectLst>
                  <a:outerShdw blurRad="38100" dist="38100" dir="2700000" algn="tl">
                    <a:srgbClr val="000000">
                      <a:alpha val="43137"/>
                    </a:srgbClr>
                  </a:outerShdw>
                </a:effectLst>
              </a:rPr>
              <a:t>”</a:t>
            </a:r>
          </a:p>
          <a:p>
            <a:endParaRPr lang="en-US" dirty="0" smtClean="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Primary Mission Objective: </a:t>
            </a:r>
          </a:p>
          <a:p>
            <a:r>
              <a:rPr lang="en-US" dirty="0" smtClean="0">
                <a:solidFill>
                  <a:srgbClr val="FFC000"/>
                </a:solidFill>
                <a:effectLst>
                  <a:outerShdw blurRad="38100" dist="38100" dir="2700000" algn="tl">
                    <a:srgbClr val="000000">
                      <a:alpha val="43137"/>
                    </a:srgbClr>
                  </a:outerShdw>
                </a:effectLst>
              </a:rPr>
              <a:t>To detect, identify and monitor forest fires throughout the US including Alaska and Hawaii, in near real time</a:t>
            </a:r>
          </a:p>
          <a:p>
            <a:endParaRPr lang="en-US" dirty="0">
              <a:solidFill>
                <a:srgbClr val="FFC000"/>
              </a:solidFill>
              <a:effectLst>
                <a:outerShdw blurRad="38100" dist="38100" dir="2700000" algn="tl">
                  <a:srgbClr val="000000">
                    <a:alpha val="43137"/>
                  </a:srgbClr>
                </a:outerShdw>
              </a:effectLst>
            </a:endParaRPr>
          </a:p>
          <a:p>
            <a:r>
              <a:rPr lang="en-US" dirty="0" smtClean="0">
                <a:solidFill>
                  <a:srgbClr val="FFC000"/>
                </a:solidFill>
                <a:effectLst>
                  <a:outerShdw blurRad="38100" dist="38100" dir="2700000" algn="tl">
                    <a:srgbClr val="000000">
                      <a:alpha val="43137"/>
                    </a:srgbClr>
                  </a:outerShdw>
                </a:effectLst>
              </a:rPr>
              <a:t>Secondary Objectives: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To demonstrate to the public that positive action is underway to contain forest fires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To collect statistical data on the outbreak and growth of forest fires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To monitor forest fires for other countries</a:t>
            </a:r>
          </a:p>
          <a:p>
            <a:pPr marL="342900" indent="-342900">
              <a:buFont typeface="Arial" panose="020B0604020202020204" pitchFamily="34" charset="0"/>
              <a:buChar char="•"/>
            </a:pPr>
            <a:r>
              <a:rPr lang="en-US" dirty="0" smtClean="0">
                <a:solidFill>
                  <a:srgbClr val="FFC000"/>
                </a:solidFill>
                <a:effectLst>
                  <a:outerShdw blurRad="38100" dist="38100" dir="2700000" algn="tl">
                    <a:srgbClr val="000000">
                      <a:alpha val="43137"/>
                    </a:srgbClr>
                  </a:outerShdw>
                </a:effectLst>
              </a:rPr>
              <a:t>To collect other forest management data</a:t>
            </a:r>
          </a:p>
        </p:txBody>
      </p:sp>
    </p:spTree>
    <p:extLst>
      <p:ext uri="{BB962C8B-B14F-4D97-AF65-F5344CB8AC3E}">
        <p14:creationId xmlns:p14="http://schemas.microsoft.com/office/powerpoint/2010/main" val="2933531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6311" y="228600"/>
            <a:ext cx="6969889" cy="830997"/>
          </a:xfrm>
          <a:prstGeom prst="rect">
            <a:avLst/>
          </a:prstGeom>
          <a:noFill/>
        </p:spPr>
        <p:txBody>
          <a:bodyPr wrap="square" rtlCol="0">
            <a:spAutoFit/>
          </a:bodyPr>
          <a:lstStyle/>
          <a:p>
            <a:pPr algn="ctr"/>
            <a:r>
              <a:rPr lang="en-US" dirty="0" smtClean="0">
                <a:solidFill>
                  <a:srgbClr val="FFC000"/>
                </a:solidFill>
                <a:effectLst>
                  <a:outerShdw blurRad="38100" dist="38100" dir="2700000" algn="tl">
                    <a:srgbClr val="000000">
                      <a:alpha val="43137"/>
                    </a:srgbClr>
                  </a:outerShdw>
                </a:effectLst>
              </a:rPr>
              <a:t>Mission Concept – is the most fundamental statement of how the mission will work</a:t>
            </a:r>
            <a:endParaRPr lang="en-US" dirty="0">
              <a:solidFill>
                <a:srgbClr val="FFC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347346296"/>
              </p:ext>
            </p:extLst>
          </p:nvPr>
        </p:nvGraphicFramePr>
        <p:xfrm>
          <a:off x="609600" y="1219200"/>
          <a:ext cx="7924800" cy="5078464"/>
        </p:xfrm>
        <a:graphic>
          <a:graphicData uri="http://schemas.openxmlformats.org/drawingml/2006/table">
            <a:tbl>
              <a:tblPr firstRow="1" bandRow="1">
                <a:tableStyleId>{9D7B26C5-4107-4FEC-AEDC-1716B250A1EF}</a:tableStyleId>
              </a:tblPr>
              <a:tblGrid>
                <a:gridCol w="1981200"/>
                <a:gridCol w="2438400"/>
                <a:gridCol w="3505200"/>
              </a:tblGrid>
              <a:tr h="436694">
                <a:tc>
                  <a:txBody>
                    <a:bodyPr/>
                    <a:lstStyle/>
                    <a:p>
                      <a:pPr algn="ctr"/>
                      <a:r>
                        <a:rPr lang="en-US"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Element</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lnB w="12700" cap="flat" cmpd="sng" algn="ctr">
                      <a:solidFill>
                        <a:schemeClr val="tx1"/>
                      </a:solidFill>
                      <a:prstDash val="solid"/>
                      <a:round/>
                      <a:headEnd type="none" w="med" len="med"/>
                      <a:tailEnd type="none" w="med" len="med"/>
                    </a:lnB>
                  </a:tcPr>
                </a:tc>
                <a:tc>
                  <a:txBody>
                    <a:bodyPr/>
                    <a:lstStyle/>
                    <a:p>
                      <a:pPr algn="ctr"/>
                      <a:r>
                        <a:rPr lang="en-US"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Definition</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lnB w="12700" cap="flat" cmpd="sng" algn="ctr">
                      <a:solidFill>
                        <a:schemeClr val="tx1"/>
                      </a:solidFill>
                      <a:prstDash val="solid"/>
                      <a:round/>
                      <a:headEnd type="none" w="med" len="med"/>
                      <a:tailEnd type="none" w="med" len="med"/>
                    </a:lnB>
                  </a:tcPr>
                </a:tc>
                <a:tc>
                  <a:txBody>
                    <a:bodyPr/>
                    <a:lstStyle/>
                    <a:p>
                      <a:pPr algn="ctr"/>
                      <a:r>
                        <a:rPr lang="en-US" b="0" dirty="0" err="1"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FireSAT</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lnB w="12700" cap="flat" cmpd="sng" algn="ctr">
                      <a:solidFill>
                        <a:schemeClr val="tx1"/>
                      </a:solidFill>
                      <a:prstDash val="solid"/>
                      <a:round/>
                      <a:headEnd type="none" w="med" len="med"/>
                      <a:tailEnd type="none" w="med" len="med"/>
                    </a:lnB>
                  </a:tcPr>
                </a:tc>
              </a:tr>
              <a:tr h="1163506">
                <a:tc>
                  <a:txBody>
                    <a:bodyPr/>
                    <a:lstStyle/>
                    <a:p>
                      <a:pPr algn="ctr"/>
                      <a:r>
                        <a:rPr lang="en-US"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Data Delivery</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mission and housekeeping data are generated or collected, distributed and used</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is imagery collected, how are forest fires identified, how is info transmitted to firefighters in the field?</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lnT w="12700" cap="flat" cmpd="sng" algn="ctr">
                      <a:solidFill>
                        <a:schemeClr val="tx1"/>
                      </a:solidFill>
                      <a:prstDash val="solid"/>
                      <a:round/>
                      <a:headEnd type="none" w="med" len="med"/>
                      <a:tailEnd type="none" w="med" len="med"/>
                    </a:lnT>
                  </a:tcPr>
                </a:tc>
              </a:tr>
              <a:tr h="1048066">
                <a:tc>
                  <a:txBody>
                    <a:bodyPr/>
                    <a:lstStyle/>
                    <a:p>
                      <a:pPr algn="ctr"/>
                      <a:r>
                        <a:rPr lang="en-US"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Tasking, Scheduling</a:t>
                      </a:r>
                      <a:r>
                        <a:rPr lang="en-US" b="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Control</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the system decides what to do in the long term and</a:t>
                      </a:r>
                      <a:r>
                        <a:rPr lang="en-US" sz="1700" b="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short term</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What sensors are active and when is data being transmitted and processed? Which forested areas are receiving attention, when.</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1048066">
                <a:tc>
                  <a:txBody>
                    <a:bodyPr/>
                    <a:lstStyle/>
                    <a:p>
                      <a:pPr algn="ctr"/>
                      <a:r>
                        <a:rPr lang="en-US"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Communication Architecture</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How the various</a:t>
                      </a:r>
                      <a:r>
                        <a:rPr lang="en-US" sz="1700" b="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components of the system talk to each other</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What communications network is</a:t>
                      </a:r>
                      <a:r>
                        <a:rPr lang="en-US" sz="1700" b="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used to transmit forest-fire data to the users in the field?</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1222744">
                <a:tc>
                  <a:txBody>
                    <a:bodyPr/>
                    <a:lstStyle/>
                    <a:p>
                      <a:pPr algn="ctr"/>
                      <a:r>
                        <a:rPr lang="en-US"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Mission Timeline</a:t>
                      </a:r>
                      <a:endParaRPr lang="en-US"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overall schedule for planning, building, deployment, operations and end-of-mission</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b="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When will </a:t>
                      </a:r>
                      <a:r>
                        <a:rPr lang="en-US" sz="1700" b="0" dirty="0" err="1"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FireSat</a:t>
                      </a:r>
                      <a:r>
                        <a:rPr lang="en-US" sz="1700" b="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1 become operational? What is the schedule for satellite replacement?</a:t>
                      </a:r>
                      <a:endParaRPr lang="en-US" sz="1700" b="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225659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63139994"/>
              </p:ext>
            </p:extLst>
          </p:nvPr>
        </p:nvGraphicFramePr>
        <p:xfrm>
          <a:off x="76200" y="1219200"/>
          <a:ext cx="8991600" cy="5076825"/>
        </p:xfrm>
        <a:graphic>
          <a:graphicData uri="http://schemas.openxmlformats.org/drawingml/2006/table">
            <a:tbl>
              <a:tblPr firstRow="1" bandRow="1">
                <a:tableStyleId>{9D7B26C5-4107-4FEC-AEDC-1716B250A1EF}</a:tableStyleId>
              </a:tblPr>
              <a:tblGrid>
                <a:gridCol w="3351415"/>
                <a:gridCol w="5640185"/>
              </a:tblGrid>
              <a:tr h="390525">
                <a:tc>
                  <a:txBody>
                    <a:bodyPr/>
                    <a:lstStyle/>
                    <a:p>
                      <a:pPr algn="ctr"/>
                      <a:r>
                        <a:rPr lang="en-US"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Requirement</a:t>
                      </a:r>
                      <a:endParaRPr lang="en-US"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dirty="0" err="1"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FireSAT</a:t>
                      </a:r>
                      <a:endParaRPr lang="en-US"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Functional – Performance</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temperature levels, spatial resolution, spatial accuracy</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marL="0" marR="0" indent="0" algn="ctr" defTabSz="457207" rtl="0" eaLnBrk="1" fontAlgn="auto" latinLnBrk="0" hangingPunct="1">
                        <a:lnSpc>
                          <a:spcPct val="100000"/>
                        </a:lnSpc>
                        <a:spcBef>
                          <a:spcPts val="0"/>
                        </a:spcBef>
                        <a:spcAft>
                          <a:spcPts val="0"/>
                        </a:spcAft>
                        <a:buClrTx/>
                        <a:buSzTx/>
                        <a:buFontTx/>
                        <a:buNone/>
                        <a:tabLst/>
                        <a:defRPr/>
                      </a:pP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Functional – Coverage</a:t>
                      </a: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Daily coverage of entire US</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Functional</a:t>
                      </a:r>
                      <a:r>
                        <a:rPr lang="en-US" sz="170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Responsiveness</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Send data subscribers mission data within 30 minutes</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Functional – Secondary Mission</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Pest Management personnel</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Operational – Duration</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least 10 years</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Operational – Availability</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98% excluding weather, 3 day maximum</a:t>
                      </a:r>
                      <a:r>
                        <a:rPr lang="en-US" sz="1700" baseline="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outage</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Operational – Data Distribution</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500 fire monitoring offices, 2000 worldwide</a:t>
                      </a: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 – Content, Form, Format</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Location and extent of fire, map format, spatial </a:t>
                      </a:r>
                      <a:r>
                        <a:rPr lang="en-US" sz="1700" dirty="0" err="1"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resol</a:t>
                      </a: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grid</a:t>
                      </a: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Constraints – Cost</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Less than $20M/year</a:t>
                      </a: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Constraints – Schedule</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Operational within 5 years</a:t>
                      </a: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Constraints – Interface</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Communications compatible with established ground net</a:t>
                      </a:r>
                    </a:p>
                  </a:txBody>
                  <a:tcPr/>
                </a:tc>
              </a:tr>
              <a:tr h="390525">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Constraints – Development</a:t>
                      </a:r>
                      <a:endParaRPr lang="en-US" sz="17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txBody>
                  <a:tcPr/>
                </a:tc>
                <a:tc>
                  <a:txBody>
                    <a:bodyPr/>
                    <a:lstStyle/>
                    <a:p>
                      <a:pPr algn="ctr"/>
                      <a:r>
                        <a:rPr lang="en-US" sz="1700" dirty="0" smtClean="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Contract launch services, no unique R&amp;D or personnel</a:t>
                      </a:r>
                    </a:p>
                  </a:txBody>
                  <a:tcPr/>
                </a:tc>
              </a:tr>
            </a:tbl>
          </a:graphicData>
        </a:graphic>
      </p:graphicFrame>
    </p:spTree>
    <p:extLst>
      <p:ext uri="{BB962C8B-B14F-4D97-AF65-F5344CB8AC3E}">
        <p14:creationId xmlns:p14="http://schemas.microsoft.com/office/powerpoint/2010/main" val="513110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2234</TotalTime>
  <Words>1029</Words>
  <Application>Microsoft Office PowerPoint</Application>
  <PresentationFormat>On-screen Show (4:3)</PresentationFormat>
  <Paragraphs>175</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Inso Corp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Keith Mickunas</dc:creator>
  <cp:lastModifiedBy>Gordon</cp:lastModifiedBy>
  <cp:revision>152</cp:revision>
  <dcterms:created xsi:type="dcterms:W3CDTF">1998-08-10T21:18:54Z</dcterms:created>
  <dcterms:modified xsi:type="dcterms:W3CDTF">2015-10-26T00:09:20Z</dcterms:modified>
</cp:coreProperties>
</file>