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19"/>
  </p:notesMasterIdLst>
  <p:handoutMasterIdLst>
    <p:handoutMasterId r:id="rId20"/>
  </p:handoutMasterIdLst>
  <p:sldIdLst>
    <p:sldId id="288" r:id="rId2"/>
    <p:sldId id="306" r:id="rId3"/>
    <p:sldId id="307" r:id="rId4"/>
    <p:sldId id="308" r:id="rId5"/>
    <p:sldId id="309" r:id="rId6"/>
    <p:sldId id="310" r:id="rId7"/>
    <p:sldId id="289" r:id="rId8"/>
    <p:sldId id="290" r:id="rId9"/>
    <p:sldId id="291" r:id="rId10"/>
    <p:sldId id="292" r:id="rId11"/>
    <p:sldId id="311" r:id="rId12"/>
    <p:sldId id="293" r:id="rId13"/>
    <p:sldId id="295" r:id="rId14"/>
    <p:sldId id="298" r:id="rId15"/>
    <p:sldId id="299" r:id="rId16"/>
    <p:sldId id="297" r:id="rId17"/>
    <p:sldId id="294"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6" autoAdjust="0"/>
  </p:normalViewPr>
  <p:slideViewPr>
    <p:cSldViewPr>
      <p:cViewPr varScale="1">
        <p:scale>
          <a:sx n="120" d="100"/>
          <a:sy n="120" d="100"/>
        </p:scale>
        <p:origin x="8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lt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C162F7-07F2-4DD9-9EDA-ED1D44CACFDC}" type="slidenum">
              <a:rPr lang="en-US" altLang="en-US"/>
              <a:pPr/>
              <a:t>‹#›</a:t>
            </a:fld>
            <a:endParaRPr lang="en-US" altLang="en-US"/>
          </a:p>
        </p:txBody>
      </p:sp>
    </p:spTree>
    <p:extLst>
      <p:ext uri="{BB962C8B-B14F-4D97-AF65-F5344CB8AC3E}">
        <p14:creationId xmlns:p14="http://schemas.microsoft.com/office/powerpoint/2010/main" val="294618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67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14300" indent="342900" algn="l" rtl="0" eaLnBrk="0" fontAlgn="base" hangingPunct="0">
      <a:spcBef>
        <a:spcPct val="30000"/>
      </a:spcBef>
      <a:spcAft>
        <a:spcPct val="0"/>
      </a:spcAft>
      <a:defRPr sz="1200" kern="1200">
        <a:solidFill>
          <a:schemeClr val="tx1"/>
        </a:solidFill>
        <a:latin typeface="Arial" charset="0"/>
        <a:ea typeface="+mn-ea"/>
        <a:cs typeface="+mn-cs"/>
      </a:defRPr>
    </a:lvl2pPr>
    <a:lvl3pPr marL="228600" indent="685800" algn="l" rtl="0" eaLnBrk="0" fontAlgn="base" hangingPunct="0">
      <a:spcBef>
        <a:spcPct val="30000"/>
      </a:spcBef>
      <a:spcAft>
        <a:spcPct val="0"/>
      </a:spcAft>
      <a:defRPr sz="1200" kern="1200">
        <a:solidFill>
          <a:schemeClr val="tx1"/>
        </a:solidFill>
        <a:latin typeface="Arial" charset="0"/>
        <a:ea typeface="+mn-ea"/>
        <a:cs typeface="+mn-cs"/>
      </a:defRPr>
    </a:lvl3pPr>
    <a:lvl4pPr marL="342900" indent="1028700" algn="l" rtl="0" eaLnBrk="0" fontAlgn="base" hangingPunct="0">
      <a:spcBef>
        <a:spcPct val="30000"/>
      </a:spcBef>
      <a:spcAft>
        <a:spcPct val="0"/>
      </a:spcAft>
      <a:defRPr sz="1200" kern="1200">
        <a:solidFill>
          <a:schemeClr val="tx1"/>
        </a:solidFill>
        <a:latin typeface="Arial" charset="0"/>
        <a:ea typeface="+mn-ea"/>
        <a:cs typeface="+mn-cs"/>
      </a:defRPr>
    </a:lvl4pPr>
    <a:lvl5pPr marL="457200" indent="1371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BD7A3DCA-B633-4A9B-9303-357502896D9A}"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8563BFEA-16CA-4BD8-83B0-BB2C4C49226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8BB477BC-3EDD-4070-A8E0-366DA88C1F7D}"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890C2029-1992-4CEE-B71E-E039F9AB2EF2}" type="slidenum">
              <a:rPr lang="en-US" altLang="en-US"/>
              <a:pPr/>
              <a:t>‹#›</a:t>
            </a:fld>
            <a:endParaRPr lang="en-US"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077F871A-9552-416B-AF3C-89FD9F2B9B69}"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C88AAB63-8748-4C4B-A09B-0F8966E5ED43}" type="slidenum">
              <a:rPr lang="en-US" altLang="en-US"/>
              <a:pPr/>
              <a:t>‹#›</a:t>
            </a:fld>
            <a:endParaRPr lang="en-US"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fld id="{D005E9DC-3D74-45F8-8CD0-D96231DD4CD3}" type="slidenum">
              <a:rPr lang="en-US" altLang="en-US"/>
              <a:pPr/>
              <a:t>‹#›</a:t>
            </a:fld>
            <a:endParaRPr lang="en-US" altLang="en-US"/>
          </a:p>
        </p:txBody>
      </p:sp>
      <p:sp>
        <p:nvSpPr>
          <p:cNvPr id="9" name="Slide Number Placeholder 5"/>
          <p:cNvSpPr>
            <a:spLocks noGrp="1"/>
          </p:cNvSpPr>
          <p:nvPr>
            <p:ph type="sldNum" sz="quarter" idx="17"/>
          </p:nvPr>
        </p:nvSpPr>
        <p:spPr/>
        <p:txBody>
          <a:bodyPr/>
          <a:lstStyle>
            <a:lvl1pPr>
              <a:defRPr/>
            </a:lvl1pPr>
          </a:lstStyle>
          <a:p>
            <a:fld id="{344C9A12-7181-4DFB-A557-B0DBE35B8DBD}" type="slidenum">
              <a:rPr lang="en-US" altLang="en-US"/>
              <a:pPr/>
              <a:t>‹#›</a:t>
            </a:fld>
            <a:endParaRPr lang="en-US"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6E18012-87C7-42D4-8B3C-AFA91828C812}"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D0B5DA6-68D9-4BD4-B9FB-BEA89BF80B0A}" type="slidenum">
              <a:rPr lang="en-US" altLang="en-US"/>
              <a:pPr/>
              <a:t>‹#›</a:t>
            </a:fld>
            <a:endParaRPr lang="en-US"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fld id="{677B4F20-91D8-40C8-B315-DA6D9D973A1C}" type="slidenum">
              <a:rPr lang="en-US" altLang="en-US"/>
              <a:pPr/>
              <a:t>‹#›</a:t>
            </a:fld>
            <a:endParaRPr lang="en-US" altLang="en-US"/>
          </a:p>
        </p:txBody>
      </p:sp>
      <p:sp>
        <p:nvSpPr>
          <p:cNvPr id="13" name="Slide Number Placeholder 5"/>
          <p:cNvSpPr>
            <a:spLocks noGrp="1"/>
          </p:cNvSpPr>
          <p:nvPr>
            <p:ph type="sldNum" sz="quarter" idx="20"/>
          </p:nvPr>
        </p:nvSpPr>
        <p:spPr/>
        <p:txBody>
          <a:bodyPr/>
          <a:lstStyle>
            <a:lvl1pPr>
              <a:defRPr/>
            </a:lvl1pPr>
          </a:lstStyle>
          <a:p>
            <a:fld id="{F31F9B94-9FC7-4541-A9CF-7212E6E23D65}" type="slidenum">
              <a:rPr lang="en-US" altLang="en-US"/>
              <a:pPr/>
              <a:t>‹#›</a:t>
            </a:fld>
            <a:endParaRPr lang="en-US"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fld id="{9A535C79-730D-4727-A934-42F52F963451}" type="slidenum">
              <a:rPr lang="en-US" altLang="en-US"/>
              <a:pPr/>
              <a:t>‹#›</a:t>
            </a:fld>
            <a:endParaRPr lang="en-US" altLang="en-US"/>
          </a:p>
        </p:txBody>
      </p:sp>
      <p:sp>
        <p:nvSpPr>
          <p:cNvPr id="17" name="Slide Number Placeholder 5"/>
          <p:cNvSpPr>
            <a:spLocks noGrp="1"/>
          </p:cNvSpPr>
          <p:nvPr>
            <p:ph type="sldNum" sz="quarter" idx="25"/>
          </p:nvPr>
        </p:nvSpPr>
        <p:spPr/>
        <p:txBody>
          <a:bodyPr/>
          <a:lstStyle>
            <a:lvl1pPr>
              <a:defRPr/>
            </a:lvl1pPr>
          </a:lstStyle>
          <a:p>
            <a:fld id="{115B5555-3785-47F3-9E67-69A01F954026}" type="slidenum">
              <a:rPr lang="en-US" altLang="en-US"/>
              <a:pPr/>
              <a:t>‹#›</a:t>
            </a:fld>
            <a:endParaRPr lang="en-US"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AE7E39B7-F865-4AA7-B850-283AE491EE83}"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182C1FDA-8DE9-4AD1-B6E7-17B71E3D74D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9B41EB1C-1F60-48D1-BEB9-477BD5526438}"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4CB746D-A4A9-411A-A0F4-6F1BDE483E5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F98DC5A6-1DF0-4694-B75E-85E5F45ED936}"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A844BCCA-AE32-4235-A7A0-1ED39DB7921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AF37CE6-F8B0-4689-B47A-AEDE1223243F}"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39D40FAA-CBDA-424C-B648-8475B06016F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992142E6-FBB6-43C1-A150-574FC4C8AD2A}"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9F048FDD-A24C-40C2-BDB1-6138DCC048F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fld id="{17D5C7A2-2D07-4D17-8348-C401E8F87404}" type="slidenum">
              <a:rPr lang="en-US" altLang="en-US"/>
              <a:pPr/>
              <a:t>‹#›</a:t>
            </a:fld>
            <a:endParaRPr lang="en-US" altLang="en-US"/>
          </a:p>
        </p:txBody>
      </p:sp>
      <p:sp>
        <p:nvSpPr>
          <p:cNvPr id="9" name="Slide Number Placeholder 5"/>
          <p:cNvSpPr>
            <a:spLocks noGrp="1"/>
          </p:cNvSpPr>
          <p:nvPr>
            <p:ph type="sldNum" sz="quarter" idx="12"/>
          </p:nvPr>
        </p:nvSpPr>
        <p:spPr/>
        <p:txBody>
          <a:bodyPr/>
          <a:lstStyle>
            <a:lvl1pPr>
              <a:defRPr/>
            </a:lvl1pPr>
          </a:lstStyle>
          <a:p>
            <a:fld id="{A6A4B5E6-0A43-4666-94AE-C93ADF3BC4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fld id="{0CDFE0D6-4B45-48B9-85B1-88F6D8C9BF23}" type="slidenum">
              <a:rPr lang="en-US" altLang="en-US"/>
              <a:pPr/>
              <a:t>‹#›</a:t>
            </a:fld>
            <a:endParaRPr lang="en-US" altLang="en-US"/>
          </a:p>
        </p:txBody>
      </p:sp>
      <p:sp>
        <p:nvSpPr>
          <p:cNvPr id="5" name="Slide Number Placeholder 5"/>
          <p:cNvSpPr>
            <a:spLocks noGrp="1"/>
          </p:cNvSpPr>
          <p:nvPr>
            <p:ph type="sldNum" sz="quarter" idx="12"/>
          </p:nvPr>
        </p:nvSpPr>
        <p:spPr/>
        <p:txBody>
          <a:bodyPr/>
          <a:lstStyle>
            <a:lvl1pPr>
              <a:defRPr/>
            </a:lvl1pPr>
          </a:lstStyle>
          <a:p>
            <a:fld id="{8060A2AF-E670-4313-A0B2-0474FA84B3B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fld id="{F0284BD9-655A-44B0-8B17-5C2BC72C386A}" type="slidenum">
              <a:rPr lang="en-US" altLang="en-US"/>
              <a:pPr/>
              <a:t>‹#›</a:t>
            </a:fld>
            <a:endParaRPr lang="en-US" altLang="en-US"/>
          </a:p>
        </p:txBody>
      </p:sp>
      <p:sp>
        <p:nvSpPr>
          <p:cNvPr id="4" name="Slide Number Placeholder 5"/>
          <p:cNvSpPr>
            <a:spLocks noGrp="1"/>
          </p:cNvSpPr>
          <p:nvPr>
            <p:ph type="sldNum" sz="quarter" idx="12"/>
          </p:nvPr>
        </p:nvSpPr>
        <p:spPr/>
        <p:txBody>
          <a:bodyPr/>
          <a:lstStyle>
            <a:lvl1pPr>
              <a:defRPr/>
            </a:lvl1pPr>
          </a:lstStyle>
          <a:p>
            <a:fld id="{B90C8E79-63A4-4B25-9860-FE2150CEA79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B73667EB-E89C-46E1-8D05-CEBB68AC5B6F}"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160FC221-5EFC-45F5-B019-560F62B0B42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61A106F4-0CE6-4DBB-BA18-52AD3802DF65}"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C6CDD0E3-2178-476F-B324-716198F3FE4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wrap="square" lIns="91440" tIns="45720" rIns="91440" bIns="45720" numCol="1" anchor="b" anchorCtr="0" compatLnSpc="1">
            <a:prstTxWarp prst="textNoShape">
              <a:avLst/>
            </a:prstTxWarp>
          </a:bodyPr>
          <a:lstStyle>
            <a:lvl1pPr eaLnBrk="1" hangingPunct="1">
              <a:defRPr sz="1100">
                <a:solidFill>
                  <a:srgbClr val="FFFFFF"/>
                </a:solidFill>
              </a:defRPr>
            </a:lvl1pPr>
          </a:lstStyle>
          <a:p>
            <a:fld id="{70B93C0F-77B9-4874-9D9B-E76CB56059DB}" type="slidenum">
              <a:rPr lang="en-US" altLang="en-US"/>
              <a:pPr/>
              <a:t>‹#›</a:t>
            </a:fld>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B6B0EF86-EE12-4BEB-971C-99E663D24F8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2" r:id="rId12"/>
    <p:sldLayoutId id="2147483799" r:id="rId13"/>
    <p:sldLayoutId id="2147483803" r:id="rId14"/>
    <p:sldLayoutId id="2147483804" r:id="rId15"/>
    <p:sldLayoutId id="2147483800" r:id="rId16"/>
    <p:sldLayoutId id="2147483801"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upload.wikimedia.org/wikipedia/commons/f/f9/Florida_Everglades_Landsat_5_Band_Remix_(high_res).ogv"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81000" y="1295400"/>
            <a:ext cx="4573588" cy="3693319"/>
          </a:xfrm>
          <a:prstGeom prst="rect">
            <a:avLst/>
          </a:prstGeom>
          <a:noFill/>
          <a:ln w="9525">
            <a:noFill/>
            <a:miter lim="800000"/>
            <a:headEnd/>
            <a:tailEnd/>
          </a:ln>
        </p:spPr>
        <p:txBody>
          <a:bodyPr lIns="0" tIns="0" rIns="0" bIns="0">
            <a:spAutoFit/>
          </a:bodyPr>
          <a:lstStyle/>
          <a:p>
            <a:pPr algn="ctr" defTabSz="381000" eaLnBrk="1" hangingPunct="1">
              <a:defRPr/>
            </a:pPr>
            <a:r>
              <a:rPr lang="en-US" b="1" i="1" dirty="0">
                <a:solidFill>
                  <a:srgbClr val="FFC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Remote Sensing of the Environment</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FW4540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Advanced Terrestrial Remote Sensing</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FW5540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Lecture </a:t>
            </a:r>
            <a:r>
              <a:rPr lang="en-US" b="1" dirty="0" smtClean="0">
                <a:solidFill>
                  <a:srgbClr val="FFC000"/>
                </a:solidFill>
                <a:effectLst>
                  <a:outerShdw blurRad="38100" dist="38100" dir="2700000" algn="tl">
                    <a:srgbClr val="000000">
                      <a:alpha val="43137"/>
                    </a:srgbClr>
                  </a:outerShdw>
                </a:effectLst>
              </a:rPr>
              <a:t>17</a:t>
            </a: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smtClean="0">
                <a:solidFill>
                  <a:srgbClr val="FFC000"/>
                </a:solidFill>
                <a:effectLst>
                  <a:outerShdw blurRad="38100" dist="38100" dir="2700000" algn="tl">
                    <a:srgbClr val="000000">
                      <a:alpha val="43137"/>
                    </a:srgbClr>
                  </a:outerShdw>
                </a:effectLst>
              </a:rPr>
              <a:t>Landsat</a:t>
            </a:r>
            <a:endParaRPr lang="en-US" b="1" dirty="0">
              <a:solidFill>
                <a:srgbClr val="FFC000"/>
              </a:solidFill>
              <a:effectLst>
                <a:outerShdw blurRad="38100" dist="38100" dir="2700000" algn="tl">
                  <a:srgbClr val="000000">
                    <a:alpha val="43137"/>
                  </a:srgbClr>
                </a:outerShdw>
              </a:effectLst>
            </a:endParaRPr>
          </a:p>
        </p:txBody>
      </p:sp>
      <p:pic>
        <p:nvPicPr>
          <p:cNvPr id="3" name="Picture 2" descr="Landsat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503" y="758952"/>
            <a:ext cx="2438400" cy="3127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a/a4/Landsat7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886200"/>
            <a:ext cx="2286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19200"/>
            <a:ext cx="7848600" cy="4893647"/>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“Because </a:t>
            </a:r>
            <a:r>
              <a:rPr lang="en-US" dirty="0">
                <a:solidFill>
                  <a:srgbClr val="FFC000"/>
                </a:solidFill>
                <a:effectLst>
                  <a:outerShdw blurRad="38100" dist="38100" dir="2700000" algn="tl">
                    <a:srgbClr val="000000">
                      <a:alpha val="43137"/>
                    </a:srgbClr>
                  </a:outerShdw>
                </a:effectLst>
              </a:rPr>
              <a:t>an important part of the land imaging program is to provide consistent long-term observations, this mission will largely replicate its predecessor Landsat 8. The mission will carry two instruments, one that captures views of the planet in visible, near infrared and shortwave-infrared light, and another that measures the thermal infrared radiation, or heat, of Earth’s surfaces. These instruments have sensors with moderate resolution </a:t>
            </a:r>
            <a:r>
              <a:rPr lang="en-US" dirty="0">
                <a:solidFill>
                  <a:srgbClr val="FF0000"/>
                </a:solidFill>
                <a:effectLst>
                  <a:outerShdw blurRad="38100" dist="38100" dir="2700000" algn="tl">
                    <a:srgbClr val="000000">
                      <a:alpha val="43137"/>
                    </a:srgbClr>
                  </a:outerShdw>
                </a:effectLst>
              </a:rPr>
              <a:t>and the ability to detect more variation in intensity than the first seven satellites in the Landsat program</a:t>
            </a:r>
            <a:r>
              <a:rPr lang="en-US" dirty="0" smtClean="0">
                <a:solidFill>
                  <a:srgbClr val="FF0000"/>
                </a:solidFill>
                <a:effectLst>
                  <a:outerShdw blurRad="38100" dist="38100" dir="2700000" algn="tl">
                    <a:srgbClr val="000000">
                      <a:alpha val="43137"/>
                    </a:srgbClr>
                  </a:outerShdw>
                </a:effectLst>
              </a:rPr>
              <a:t>.</a:t>
            </a:r>
            <a:r>
              <a:rPr lang="en-US" dirty="0" smtClean="0">
                <a:solidFill>
                  <a:srgbClr val="FFC000"/>
                </a:solidFill>
                <a:effectLst>
                  <a:outerShdw blurRad="38100" dist="38100" dir="2700000" algn="tl">
                    <a:srgbClr val="000000">
                      <a:alpha val="43137"/>
                    </a:srgbClr>
                  </a:outerShdw>
                </a:effectLst>
              </a:rPr>
              <a:t>” – John </a:t>
            </a:r>
            <a:r>
              <a:rPr lang="en-US" dirty="0" err="1" smtClean="0">
                <a:solidFill>
                  <a:srgbClr val="FFC000"/>
                </a:solidFill>
                <a:effectLst>
                  <a:outerShdw blurRad="38100" dist="38100" dir="2700000" algn="tl">
                    <a:srgbClr val="000000">
                      <a:alpha val="43137"/>
                    </a:srgbClr>
                  </a:outerShdw>
                </a:effectLst>
              </a:rPr>
              <a:t>Grunsfeld</a:t>
            </a:r>
            <a:r>
              <a:rPr lang="en-US" dirty="0" smtClean="0">
                <a:solidFill>
                  <a:srgbClr val="FFC000"/>
                </a:solidFill>
                <a:effectLst>
                  <a:outerShdw blurRad="38100" dist="38100" dir="2700000" algn="tl">
                    <a:srgbClr val="000000">
                      <a:alpha val="43137"/>
                    </a:srgbClr>
                  </a:outerShdw>
                </a:effectLst>
              </a:rPr>
              <a:t>, NASA</a:t>
            </a: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WHAT DOES THIS IMPLY??</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758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4693593"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Landsat's 1-5 – A quick summary</a:t>
            </a:r>
            <a:endParaRPr lang="en-US" dirty="0">
              <a:solidFill>
                <a:srgbClr val="FFC000"/>
              </a:solidFill>
              <a:effectLst>
                <a:outerShdw blurRad="38100" dist="38100" dir="2700000" algn="tl">
                  <a:srgbClr val="000000">
                    <a:alpha val="43137"/>
                  </a:srgbClr>
                </a:outerShdw>
              </a:effectLst>
            </a:endParaRPr>
          </a:p>
        </p:txBody>
      </p:sp>
      <p:pic>
        <p:nvPicPr>
          <p:cNvPr id="8194" name="Picture 2" descr="http://www.trfic.msu.edu/data_portal/Landsat7doc/intro_landsat_files/landsat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52400"/>
            <a:ext cx="3305175" cy="237172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trfic.msu.edu/data_portal/Landsat7doc/intro_landsat_files/landsat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6610350" cy="3990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685800" y="1066800"/>
            <a:ext cx="3095719" cy="830997"/>
          </a:xfrm>
          <a:prstGeom prst="rect">
            <a:avLst/>
          </a:prstGeom>
          <a:noFill/>
        </p:spPr>
        <p:txBody>
          <a:bodyPr wrap="none" rtlCol="0">
            <a:spAutoFit/>
          </a:bodyPr>
          <a:lstStyle/>
          <a:p>
            <a:r>
              <a:rPr lang="en-US" sz="1600" dirty="0" smtClean="0">
                <a:solidFill>
                  <a:srgbClr val="FFC000"/>
                </a:solidFill>
                <a:effectLst>
                  <a:outerShdw blurRad="38100" dist="38100" dir="2700000" algn="tl">
                    <a:srgbClr val="000000">
                      <a:alpha val="43137"/>
                    </a:srgbClr>
                  </a:outerShdw>
                </a:effectLst>
              </a:rPr>
              <a:t>Radiometric Resolution</a:t>
            </a:r>
          </a:p>
          <a:p>
            <a:r>
              <a:rPr lang="en-US" sz="1600" dirty="0" smtClean="0">
                <a:solidFill>
                  <a:srgbClr val="FFC000"/>
                </a:solidFill>
                <a:effectLst>
                  <a:outerShdw blurRad="38100" dist="38100" dir="2700000" algn="tl">
                    <a:srgbClr val="000000">
                      <a:alpha val="43137"/>
                    </a:srgbClr>
                  </a:outerShdw>
                </a:effectLst>
              </a:rPr>
              <a:t>Landsat MSS data – 6 bit (0-63)</a:t>
            </a:r>
          </a:p>
          <a:p>
            <a:r>
              <a:rPr lang="en-US" sz="1600" dirty="0" smtClean="0">
                <a:solidFill>
                  <a:srgbClr val="FFC000"/>
                </a:solidFill>
                <a:effectLst>
                  <a:outerShdw blurRad="38100" dist="38100" dir="2700000" algn="tl">
                    <a:srgbClr val="000000">
                      <a:alpha val="43137"/>
                    </a:srgbClr>
                  </a:outerShdw>
                </a:effectLst>
              </a:rPr>
              <a:t>Landsat TM data – 8 bit (0-255)</a:t>
            </a:r>
            <a:endParaRPr lang="en-US" sz="16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8053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6324600"/>
            <a:ext cx="8077200" cy="261610"/>
          </a:xfrm>
          <a:prstGeom prst="rect">
            <a:avLst/>
          </a:prstGeom>
        </p:spPr>
        <p:txBody>
          <a:bodyPr wrap="square">
            <a:spAutoFit/>
          </a:bodyPr>
          <a:lstStyle/>
          <a:p>
            <a:r>
              <a:rPr lang="en-US" sz="1100" dirty="0">
                <a:hlinkClick r:id="rId2"/>
              </a:rPr>
              <a:t>https://upload.wikimedia.org/wikipedia/commons/f/f9/Florida_Everglades_Landsat_5_Band_Remix_%28high_res%29.ogv</a:t>
            </a:r>
            <a:endParaRPr lang="en-US" sz="1100" dirty="0"/>
          </a:p>
        </p:txBody>
      </p:sp>
      <p:pic>
        <p:nvPicPr>
          <p:cNvPr id="6148" name="Picture 4" descr="http://landsat.gsfc.nasa.gov/wp-content/uploads/2013/01/BandpassesL7vL8_Jul20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819400"/>
            <a:ext cx="5562600" cy="33244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228600"/>
            <a:ext cx="4693593"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Landsat's 7-8 – A quick summary</a:t>
            </a:r>
            <a:endParaRPr lang="en-US"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228600" y="762000"/>
            <a:ext cx="4972323" cy="1815882"/>
          </a:xfrm>
          <a:prstGeom prst="rect">
            <a:avLst/>
          </a:prstGeom>
          <a:noFill/>
        </p:spPr>
        <p:txBody>
          <a:bodyPr wrap="none" rtlCol="0">
            <a:spAutoFit/>
          </a:bodyPr>
          <a:lstStyle/>
          <a:p>
            <a:r>
              <a:rPr lang="en-US" sz="1600" dirty="0" smtClean="0">
                <a:solidFill>
                  <a:srgbClr val="FFC000"/>
                </a:solidFill>
                <a:effectLst>
                  <a:outerShdw blurRad="38100" dist="38100" dir="2700000" algn="tl">
                    <a:srgbClr val="000000">
                      <a:alpha val="43137"/>
                    </a:srgbClr>
                  </a:outerShdw>
                </a:effectLst>
              </a:rPr>
              <a:t>Radiometric Resolution:</a:t>
            </a:r>
          </a:p>
          <a:p>
            <a:r>
              <a:rPr lang="en-US" sz="1600" dirty="0" smtClean="0">
                <a:solidFill>
                  <a:srgbClr val="FFC000"/>
                </a:solidFill>
                <a:effectLst>
                  <a:outerShdw blurRad="38100" dist="38100" dir="2700000" algn="tl">
                    <a:srgbClr val="000000">
                      <a:alpha val="43137"/>
                    </a:srgbClr>
                  </a:outerShdw>
                </a:effectLst>
              </a:rPr>
              <a:t>Landsat 7 TM+ data – 9 bit (8 bits transmitted 0-255)</a:t>
            </a:r>
          </a:p>
          <a:p>
            <a:r>
              <a:rPr lang="en-US" sz="1600" dirty="0" smtClean="0">
                <a:solidFill>
                  <a:srgbClr val="FFC000"/>
                </a:solidFill>
                <a:effectLst>
                  <a:outerShdw blurRad="38100" dist="38100" dir="2700000" algn="tl">
                    <a:srgbClr val="000000">
                      <a:alpha val="43137"/>
                    </a:srgbClr>
                  </a:outerShdw>
                </a:effectLst>
              </a:rPr>
              <a:t>Landsat 8 – 12 bit (0-4095)</a:t>
            </a:r>
          </a:p>
          <a:p>
            <a:endParaRPr lang="en-US" sz="1600" dirty="0">
              <a:solidFill>
                <a:srgbClr val="FFC000"/>
              </a:solidFill>
              <a:effectLst>
                <a:outerShdw blurRad="38100" dist="38100" dir="2700000" algn="tl">
                  <a:srgbClr val="000000">
                    <a:alpha val="43137"/>
                  </a:srgbClr>
                </a:outerShdw>
              </a:effectLst>
            </a:endParaRPr>
          </a:p>
          <a:p>
            <a:r>
              <a:rPr lang="en-US" sz="1600" dirty="0" smtClean="0">
                <a:solidFill>
                  <a:srgbClr val="FFC000"/>
                </a:solidFill>
                <a:effectLst>
                  <a:outerShdw blurRad="38100" dist="38100" dir="2700000" algn="tl">
                    <a:srgbClr val="000000">
                      <a:alpha val="43137"/>
                    </a:srgbClr>
                  </a:outerShdw>
                </a:effectLst>
              </a:rPr>
              <a:t>Orbit:</a:t>
            </a:r>
          </a:p>
          <a:p>
            <a:r>
              <a:rPr lang="en-US" sz="1600" dirty="0" smtClean="0">
                <a:solidFill>
                  <a:srgbClr val="FFC000"/>
                </a:solidFill>
                <a:effectLst>
                  <a:outerShdw blurRad="38100" dist="38100" dir="2700000" algn="tl">
                    <a:srgbClr val="000000">
                      <a:alpha val="43137"/>
                    </a:srgbClr>
                  </a:outerShdw>
                </a:effectLst>
              </a:rPr>
              <a:t>Landsat 7 – 705km, 98.2, sun sync 10:00am, 16 day</a:t>
            </a:r>
          </a:p>
          <a:p>
            <a:r>
              <a:rPr lang="en-US" sz="1600" dirty="0" smtClean="0">
                <a:solidFill>
                  <a:srgbClr val="FFC000"/>
                </a:solidFill>
                <a:effectLst>
                  <a:outerShdw blurRad="38100" dist="38100" dir="2700000" algn="tl">
                    <a:srgbClr val="000000">
                      <a:alpha val="43137"/>
                    </a:srgbClr>
                  </a:outerShdw>
                </a:effectLst>
              </a:rPr>
              <a:t>Landsat 8 – 705km, 98.2, sun sync 10:11am, 16 day</a:t>
            </a:r>
            <a:endParaRPr lang="en-US" sz="16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462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trfic.msu.edu/data_portal/Landsat7doc/intro_landsat_files/landsat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657600" cy="3425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381000" y="838200"/>
            <a:ext cx="4343400" cy="5262979"/>
          </a:xfrm>
          <a:prstGeom prst="rect">
            <a:avLst/>
          </a:prstGeom>
          <a:noFill/>
        </p:spPr>
        <p:txBody>
          <a:bodyPr wrap="square" rtlCol="0">
            <a:spAutoFit/>
          </a:bodyPr>
          <a:lstStyle/>
          <a:p>
            <a:pPr marL="274320" indent="-457200"/>
            <a:r>
              <a:rPr lang="en-US" dirty="0">
                <a:solidFill>
                  <a:srgbClr val="FFC000"/>
                </a:solidFill>
                <a:effectLst>
                  <a:outerShdw blurRad="38100" dist="38100" dir="2700000" algn="tl">
                    <a:srgbClr val="000000">
                      <a:alpha val="43137"/>
                    </a:srgbClr>
                  </a:outerShdw>
                </a:effectLst>
              </a:rPr>
              <a:t>It is possible to view the images stereoscopically in </a:t>
            </a:r>
            <a:r>
              <a:rPr lang="en-US" dirty="0" smtClean="0">
                <a:solidFill>
                  <a:srgbClr val="FFC000"/>
                </a:solidFill>
                <a:effectLst>
                  <a:outerShdw blurRad="38100" dist="38100" dir="2700000" algn="tl">
                    <a:srgbClr val="000000">
                      <a:alpha val="43137"/>
                    </a:srgbClr>
                  </a:outerShdw>
                </a:effectLst>
              </a:rPr>
              <a:t>the </a:t>
            </a:r>
            <a:r>
              <a:rPr lang="en-US" dirty="0">
                <a:solidFill>
                  <a:srgbClr val="FFC000"/>
                </a:solidFill>
                <a:effectLst>
                  <a:outerShdw blurRad="38100" dist="38100" dir="2700000" algn="tl">
                    <a:srgbClr val="000000">
                      <a:alpha val="43137"/>
                    </a:srgbClr>
                  </a:outerShdw>
                </a:effectLst>
              </a:rPr>
              <a:t>overlap region and at latitudes greater than 60 degrees there is complete stereoscopic coverage. The quality of the viewing will be dependent on the relief in the overlap area with the angle of the capture varying from zero in the </a:t>
            </a:r>
            <a:r>
              <a:rPr lang="en-US" dirty="0" smtClean="0">
                <a:solidFill>
                  <a:srgbClr val="FFC000"/>
                </a:solidFill>
                <a:effectLst>
                  <a:outerShdw blurRad="38100" dist="38100" dir="2700000" algn="tl">
                    <a:srgbClr val="000000">
                      <a:alpha val="43137"/>
                    </a:srgbClr>
                  </a:outerShdw>
                </a:effectLst>
              </a:rPr>
              <a:t>center </a:t>
            </a:r>
            <a:r>
              <a:rPr lang="en-US" dirty="0">
                <a:solidFill>
                  <a:srgbClr val="FFC000"/>
                </a:solidFill>
                <a:effectLst>
                  <a:outerShdw blurRad="38100" dist="38100" dir="2700000" algn="tl">
                    <a:srgbClr val="000000">
                      <a:alpha val="43137"/>
                    </a:srgbClr>
                  </a:outerShdw>
                </a:effectLst>
              </a:rPr>
              <a:t>of the scene to a maximum of 8 degrees at the extreme edges of the scenes.</a:t>
            </a:r>
          </a:p>
        </p:txBody>
      </p:sp>
    </p:spTree>
    <p:extLst>
      <p:ext uri="{BB962C8B-B14F-4D97-AF65-F5344CB8AC3E}">
        <p14:creationId xmlns:p14="http://schemas.microsoft.com/office/powerpoint/2010/main" val="4013365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199" cy="6370975"/>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Landsat 8 – How is it different than Landsat 7?</a:t>
            </a:r>
          </a:p>
          <a:p>
            <a:endParaRPr lang="en-US" dirty="0">
              <a:solidFill>
                <a:srgbClr val="FFC000"/>
              </a:solidFill>
              <a:effectLst>
                <a:outerShdw blurRad="38100" dist="38100" dir="2700000" algn="tl">
                  <a:srgbClr val="000000">
                    <a:alpha val="43137"/>
                  </a:srgbClr>
                </a:outerShdw>
              </a:effectLst>
            </a:endParaRPr>
          </a:p>
          <a:p>
            <a:r>
              <a:rPr lang="en-US" dirty="0">
                <a:solidFill>
                  <a:srgbClr val="FFC000"/>
                </a:solidFill>
                <a:effectLst>
                  <a:outerShdw blurRad="38100" dist="38100" dir="2700000" algn="tl">
                    <a:srgbClr val="000000">
                      <a:alpha val="43137"/>
                    </a:srgbClr>
                  </a:outerShdw>
                </a:effectLst>
              </a:rPr>
              <a:t>Landsat 8 carries two push-broom instruments: the Operational Land Imager (OLI), and the Thermal Infrared Sensor (TIRS</a:t>
            </a:r>
            <a:r>
              <a:rPr lang="en-US" dirty="0" smtClean="0">
                <a:solidFill>
                  <a:srgbClr val="FFC000"/>
                </a:solidFill>
                <a:effectLst>
                  <a:outerShdw blurRad="38100" dist="38100" dir="2700000" algn="tl">
                    <a:srgbClr val="000000">
                      <a:alpha val="43137"/>
                    </a:srgbClr>
                  </a:outerShdw>
                </a:effectLst>
              </a:rPr>
              <a:t>).</a:t>
            </a:r>
          </a:p>
          <a:p>
            <a:endParaRPr lang="en-US" dirty="0">
              <a:solidFill>
                <a:srgbClr val="FFC000"/>
              </a:solidFill>
              <a:effectLst>
                <a:outerShdw blurRad="38100" dist="38100" dir="2700000" algn="tl">
                  <a:srgbClr val="000000">
                    <a:alpha val="43137"/>
                  </a:srgbClr>
                </a:outerShdw>
              </a:effectLst>
            </a:endParaRPr>
          </a:p>
          <a:p>
            <a:r>
              <a:rPr lang="en-US" dirty="0">
                <a:solidFill>
                  <a:srgbClr val="FFC000"/>
                </a:solidFill>
                <a:effectLst>
                  <a:outerShdw blurRad="38100" dist="38100" dir="2700000" algn="tl">
                    <a:srgbClr val="000000">
                      <a:alpha val="43137"/>
                    </a:srgbClr>
                  </a:outerShdw>
                </a:effectLst>
              </a:rPr>
              <a:t>The spectral bands of the OLI sensor, while similar to Landsat 7’s ETM+ sensor, provides enhancement from prior Landsat instruments, with the addition of two new spectral bands: a deep blue visible channel (band 1) specifically designed for water resources and coastal zone investigation, and a new infrared channel (band 9) for the detection of cirrus clouds. </a:t>
            </a:r>
            <a:endParaRPr lang="en-US" dirty="0" smtClean="0">
              <a:solidFill>
                <a:srgbClr val="FFC000"/>
              </a:solidFill>
              <a:effectLst>
                <a:outerShdw blurRad="38100" dist="38100" dir="2700000" algn="tl">
                  <a:srgbClr val="000000">
                    <a:alpha val="43137"/>
                  </a:srgbClr>
                </a:outerShdw>
              </a:effectLst>
            </a:endParaRP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A </a:t>
            </a:r>
            <a:r>
              <a:rPr lang="en-US" dirty="0">
                <a:solidFill>
                  <a:srgbClr val="FFC000"/>
                </a:solidFill>
                <a:effectLst>
                  <a:outerShdw blurRad="38100" dist="38100" dir="2700000" algn="tl">
                    <a:srgbClr val="000000">
                      <a:alpha val="43137"/>
                    </a:srgbClr>
                  </a:outerShdw>
                </a:effectLst>
              </a:rPr>
              <a:t>new Quality Assurance band is also included with each data product. This provides information on the presence of features such as clouds, water, and snow</a:t>
            </a:r>
            <a:r>
              <a:rPr lang="en-US" dirty="0" smtClean="0">
                <a:solidFill>
                  <a:srgbClr val="FFC000"/>
                </a:solidFill>
                <a:effectLst>
                  <a:outerShdw blurRad="38100" dist="38100" dir="2700000" algn="tl">
                    <a:srgbClr val="000000">
                      <a:alpha val="43137"/>
                    </a:srgbClr>
                  </a:outerShdw>
                </a:effectLst>
              </a:rPr>
              <a: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274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andsat.gsfc.nasa.gov/wp-content/uploads/2013/01/ETM+vOLI-TIRS-web_Feb20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57400"/>
            <a:ext cx="82296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609600"/>
            <a:ext cx="6629400" cy="1200329"/>
          </a:xfrm>
          <a:prstGeom prst="rect">
            <a:avLst/>
          </a:prstGeom>
        </p:spPr>
        <p:txBody>
          <a:bodyPr wrap="square">
            <a:spAutoFit/>
          </a:bodyPr>
          <a:lstStyle/>
          <a:p>
            <a:r>
              <a:rPr lang="en-US" dirty="0">
                <a:solidFill>
                  <a:srgbClr val="FFC000"/>
                </a:solidFill>
                <a:effectLst>
                  <a:outerShdw blurRad="38100" dist="38100" dir="2700000" algn="tl">
                    <a:srgbClr val="000000">
                      <a:alpha val="43137"/>
                    </a:srgbClr>
                  </a:outerShdw>
                </a:effectLst>
              </a:rPr>
              <a:t>The TIRS instrument collects two spectral bands for the wavelength covered by a single band on the previous TM and ETM+ sensors.</a:t>
            </a:r>
          </a:p>
        </p:txBody>
      </p:sp>
    </p:spTree>
    <p:extLst>
      <p:ext uri="{BB962C8B-B14F-4D97-AF65-F5344CB8AC3E}">
        <p14:creationId xmlns:p14="http://schemas.microsoft.com/office/powerpoint/2010/main" val="322395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2DC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505200"/>
          </a:xfrm>
          <a:prstGeom prst="rect">
            <a:avLst/>
          </a:prstGeom>
        </p:spPr>
      </p:pic>
      <p:grpSp>
        <p:nvGrpSpPr>
          <p:cNvPr id="6" name="Group 5"/>
          <p:cNvGrpSpPr/>
          <p:nvPr/>
        </p:nvGrpSpPr>
        <p:grpSpPr>
          <a:xfrm>
            <a:off x="304800" y="3505200"/>
            <a:ext cx="8686800" cy="3123629"/>
            <a:chOff x="457200" y="3505200"/>
            <a:chExt cx="8686800" cy="3123629"/>
          </a:xfrm>
        </p:grpSpPr>
        <p:pic>
          <p:nvPicPr>
            <p:cNvPr id="4" name="Snagit_PPTAAE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05200"/>
              <a:ext cx="3276600" cy="3114105"/>
            </a:xfrm>
            <a:prstGeom prst="rect">
              <a:avLst/>
            </a:prstGeom>
          </p:spPr>
        </p:pic>
        <p:pic>
          <p:nvPicPr>
            <p:cNvPr id="5" name="Snagit_PPT697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142" y="3505200"/>
              <a:ext cx="5472858" cy="3123629"/>
            </a:xfrm>
            <a:prstGeom prst="rect">
              <a:avLst/>
            </a:prstGeom>
          </p:spPr>
        </p:pic>
      </p:grpSp>
    </p:spTree>
    <p:extLst>
      <p:ext uri="{BB962C8B-B14F-4D97-AF65-F5344CB8AC3E}">
        <p14:creationId xmlns:p14="http://schemas.microsoft.com/office/powerpoint/2010/main" val="307373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cantherma.com.au/wp-content/uploads/2014/05/Landsat-8-Band-Matr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90587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22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81000"/>
            <a:ext cx="6471643" cy="2308324"/>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Classes of Satellites </a:t>
            </a:r>
          </a:p>
          <a:p>
            <a:r>
              <a:rPr lang="en-US" dirty="0" smtClean="0">
                <a:solidFill>
                  <a:srgbClr val="FFC000"/>
                </a:solidFill>
                <a:effectLst>
                  <a:outerShdw blurRad="38100" dist="38100" dir="2700000" algn="tl">
                    <a:srgbClr val="000000">
                      <a:alpha val="43137"/>
                    </a:srgbClr>
                  </a:outerShdw>
                </a:effectLst>
              </a:rPr>
              <a:t>(by Spatial Resolution)</a:t>
            </a:r>
          </a:p>
          <a:p>
            <a:endParaRPr lang="en-US" dirty="0">
              <a:solidFill>
                <a:srgbClr val="FFC0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Low Resolution		(pixel size &gt; 100m)</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Moderate Resolution	(10m – 100m)</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High Resolution		(1m &gt; 10m)</a:t>
            </a:r>
            <a:endParaRPr lang="en-US" dirty="0">
              <a:solidFill>
                <a:srgbClr val="FFC000"/>
              </a:solidFill>
              <a:effectLst>
                <a:outerShdw blurRad="38100" dist="38100" dir="2700000" algn="tl">
                  <a:srgbClr val="000000">
                    <a:alpha val="43137"/>
                  </a:srgbClr>
                </a:outerShdw>
              </a:effectLst>
            </a:endParaRPr>
          </a:p>
        </p:txBody>
      </p:sp>
      <p:pic>
        <p:nvPicPr>
          <p:cNvPr id="2050" name="Picture 2" descr="Spatial Re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819400"/>
            <a:ext cx="4762500" cy="36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63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674951" cy="2677656"/>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Classes of Satellites </a:t>
            </a:r>
          </a:p>
          <a:p>
            <a:r>
              <a:rPr lang="en-US" dirty="0" smtClean="0">
                <a:solidFill>
                  <a:srgbClr val="FFC000"/>
                </a:solidFill>
                <a:effectLst>
                  <a:outerShdw blurRad="38100" dist="38100" dir="2700000" algn="tl">
                    <a:srgbClr val="000000">
                      <a:alpha val="43137"/>
                    </a:srgbClr>
                  </a:outerShdw>
                </a:effectLst>
              </a:rPr>
              <a:t>(by Temporal Resolution)</a:t>
            </a:r>
          </a:p>
          <a:p>
            <a:endParaRPr lang="en-US" dirty="0">
              <a:solidFill>
                <a:srgbClr val="FFC0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Low Resolution		(&gt;16 days)</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Moderate Resolution	(4 – 16 days)</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High Resolution</a:t>
            </a:r>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	(&lt; 4 days)</a:t>
            </a:r>
            <a:endParaRPr lang="en-US" dirty="0">
              <a:solidFill>
                <a:srgbClr val="FFC000"/>
              </a:solidFill>
              <a:effectLst>
                <a:outerShdw blurRad="38100" dist="38100" dir="2700000" algn="tl">
                  <a:srgbClr val="000000">
                    <a:alpha val="43137"/>
                  </a:srgbClr>
                </a:outerShdw>
              </a:effectLst>
            </a:endParaRPr>
          </a:p>
        </p:txBody>
      </p:sp>
      <p:pic>
        <p:nvPicPr>
          <p:cNvPr id="3074" name="Picture 2" descr="IKONOS - Average Revisit Time for Point Targ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362200"/>
            <a:ext cx="5753100" cy="402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2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381000"/>
            <a:ext cx="7114448" cy="2308324"/>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Classes of Satellites </a:t>
            </a:r>
          </a:p>
          <a:p>
            <a:r>
              <a:rPr lang="en-US" dirty="0" smtClean="0">
                <a:solidFill>
                  <a:srgbClr val="FFC000"/>
                </a:solidFill>
                <a:effectLst>
                  <a:outerShdw blurRad="38100" dist="38100" dir="2700000" algn="tl">
                    <a:srgbClr val="000000">
                      <a:alpha val="43137"/>
                    </a:srgbClr>
                  </a:outerShdw>
                </a:effectLst>
              </a:rPr>
              <a:t>(by Spectral Resolution)</a:t>
            </a:r>
          </a:p>
          <a:p>
            <a:endParaRPr lang="en-US" dirty="0">
              <a:solidFill>
                <a:srgbClr val="FFC0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Low Resolution		(3 bands/panchromatic)</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Moderate Resolution	(4 – 15 bands)</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High Resolution		(&gt;15 bands)</a:t>
            </a:r>
            <a:endParaRPr lang="en-US" dirty="0">
              <a:solidFill>
                <a:srgbClr val="FFC000"/>
              </a:solidFill>
              <a:effectLst>
                <a:outerShdw blurRad="38100" dist="38100" dir="2700000" algn="tl">
                  <a:srgbClr val="000000">
                    <a:alpha val="43137"/>
                  </a:srgbClr>
                </a:outerShdw>
              </a:effectLst>
            </a:endParaRPr>
          </a:p>
        </p:txBody>
      </p:sp>
      <p:pic>
        <p:nvPicPr>
          <p:cNvPr id="4100" name="Picture 4" descr="Spectral B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124200"/>
            <a:ext cx="476250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41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924800" cy="5262979"/>
          </a:xfrm>
          <a:prstGeom prst="rect">
            <a:avLst/>
          </a:prstGeom>
        </p:spPr>
        <p:txBody>
          <a:bodyPr wrap="square">
            <a:spAutoFit/>
          </a:bodyPr>
          <a:lstStyle/>
          <a:p>
            <a:pPr marL="274320" indent="-457200"/>
            <a:r>
              <a:rPr lang="en-US" b="1" dirty="0">
                <a:solidFill>
                  <a:srgbClr val="FFC000"/>
                </a:solidFill>
                <a:effectLst>
                  <a:outerShdw blurRad="38100" dist="38100" dir="2700000" algn="tl">
                    <a:srgbClr val="000000">
                      <a:alpha val="43137"/>
                    </a:srgbClr>
                  </a:outerShdw>
                </a:effectLst>
                <a:latin typeface="Cabin"/>
              </a:rPr>
              <a:t>Resolution </a:t>
            </a:r>
            <a:r>
              <a:rPr lang="en-US" b="1" dirty="0" smtClean="0">
                <a:solidFill>
                  <a:srgbClr val="FFC000"/>
                </a:solidFill>
                <a:effectLst>
                  <a:outerShdw blurRad="38100" dist="38100" dir="2700000" algn="tl">
                    <a:srgbClr val="000000">
                      <a:alpha val="43137"/>
                    </a:srgbClr>
                  </a:outerShdw>
                </a:effectLst>
                <a:latin typeface="Cabin"/>
              </a:rPr>
              <a:t>Trade-Off</a:t>
            </a:r>
          </a:p>
          <a:p>
            <a:pPr marL="274320" indent="-457200"/>
            <a:endParaRPr lang="en-US" dirty="0">
              <a:solidFill>
                <a:srgbClr val="FFC000"/>
              </a:solidFill>
              <a:effectLst>
                <a:outerShdw blurRad="38100" dist="38100" dir="2700000" algn="tl">
                  <a:srgbClr val="000000">
                    <a:alpha val="43137"/>
                  </a:srgbClr>
                </a:outerShdw>
              </a:effectLst>
              <a:latin typeface="Cabin"/>
            </a:endParaRPr>
          </a:p>
          <a:p>
            <a:pPr marL="274320" indent="-457200"/>
            <a:r>
              <a:rPr lang="en-US" dirty="0">
                <a:solidFill>
                  <a:srgbClr val="FFC000"/>
                </a:solidFill>
                <a:effectLst>
                  <a:outerShdw blurRad="38100" dist="38100" dir="2700000" algn="tl">
                    <a:srgbClr val="000000">
                      <a:alpha val="43137"/>
                    </a:srgbClr>
                  </a:outerShdw>
                </a:effectLst>
                <a:latin typeface="Cabin"/>
              </a:rPr>
              <a:t>The different spatial, temporal and spectral resolutions are the limiting factor for the utilization of the satellite image data for different applications</a:t>
            </a:r>
            <a:r>
              <a:rPr lang="en-US" dirty="0" smtClean="0">
                <a:solidFill>
                  <a:srgbClr val="FFC000"/>
                </a:solidFill>
                <a:effectLst>
                  <a:outerShdw blurRad="38100" dist="38100" dir="2700000" algn="tl">
                    <a:srgbClr val="000000">
                      <a:alpha val="43137"/>
                    </a:srgbClr>
                  </a:outerShdw>
                </a:effectLst>
                <a:latin typeface="Cabin"/>
              </a:rPr>
              <a:t>.</a:t>
            </a:r>
          </a:p>
          <a:p>
            <a:pPr marL="274320" indent="-457200"/>
            <a:endParaRPr lang="en-US" dirty="0">
              <a:solidFill>
                <a:srgbClr val="FFC000"/>
              </a:solidFill>
              <a:effectLst>
                <a:outerShdw blurRad="38100" dist="38100" dir="2700000" algn="tl">
                  <a:srgbClr val="000000">
                    <a:alpha val="43137"/>
                  </a:srgbClr>
                </a:outerShdw>
              </a:effectLst>
              <a:latin typeface="Cabin"/>
            </a:endParaRPr>
          </a:p>
          <a:p>
            <a:pPr marL="274320" indent="-457200"/>
            <a:r>
              <a:rPr lang="en-US" dirty="0">
                <a:solidFill>
                  <a:srgbClr val="FFC000"/>
                </a:solidFill>
                <a:effectLst>
                  <a:outerShdw blurRad="38100" dist="38100" dir="2700000" algn="tl">
                    <a:srgbClr val="000000">
                      <a:alpha val="43137"/>
                    </a:srgbClr>
                  </a:outerShdw>
                </a:effectLst>
                <a:latin typeface="Cabin"/>
              </a:rPr>
              <a:t>Unfortunately, because of technical constraints, satellite remote sensing systems can only offer the following relationship between spatial and spectral resolution: a high spatial resolution is associated with a low spectral resolution and vice versa</a:t>
            </a:r>
            <a:r>
              <a:rPr lang="en-US" dirty="0" smtClean="0">
                <a:solidFill>
                  <a:srgbClr val="FFC000"/>
                </a:solidFill>
                <a:effectLst>
                  <a:outerShdw blurRad="38100" dist="38100" dir="2700000" algn="tl">
                    <a:srgbClr val="000000">
                      <a:alpha val="43137"/>
                    </a:srgbClr>
                  </a:outerShdw>
                </a:effectLst>
                <a:latin typeface="Cabin"/>
              </a:rPr>
              <a:t>.</a:t>
            </a:r>
          </a:p>
          <a:p>
            <a:pPr marL="274320" indent="-457200"/>
            <a:endParaRPr lang="en-US" dirty="0">
              <a:solidFill>
                <a:srgbClr val="FFC000"/>
              </a:solidFill>
              <a:effectLst>
                <a:outerShdw blurRad="38100" dist="38100" dir="2700000" algn="tl">
                  <a:srgbClr val="000000">
                    <a:alpha val="43137"/>
                  </a:srgbClr>
                </a:outerShdw>
              </a:effectLst>
              <a:latin typeface="Cabin"/>
            </a:endParaRPr>
          </a:p>
          <a:p>
            <a:pPr marL="274320" indent="-457200"/>
            <a:r>
              <a:rPr lang="en-US" dirty="0">
                <a:solidFill>
                  <a:srgbClr val="FFC000"/>
                </a:solidFill>
                <a:effectLst>
                  <a:outerShdw blurRad="38100" dist="38100" dir="2700000" algn="tl">
                    <a:srgbClr val="000000">
                      <a:alpha val="43137"/>
                    </a:srgbClr>
                  </a:outerShdw>
                </a:effectLst>
                <a:latin typeface="Cabin"/>
              </a:rPr>
              <a:t>That means that a system with a high spectral resolution can only offer a medium or low spatial resolution</a:t>
            </a:r>
            <a:r>
              <a:rPr lang="en-US" dirty="0" smtClean="0">
                <a:solidFill>
                  <a:srgbClr val="FFC000"/>
                </a:solidFill>
                <a:effectLst>
                  <a:outerShdw blurRad="38100" dist="38100" dir="2700000" algn="tl">
                    <a:srgbClr val="000000">
                      <a:alpha val="43137"/>
                    </a:srgbClr>
                  </a:outerShdw>
                </a:effectLst>
                <a:latin typeface="Cabin"/>
              </a:rPr>
              <a:t>.</a:t>
            </a:r>
          </a:p>
        </p:txBody>
      </p:sp>
    </p:spTree>
    <p:extLst>
      <p:ext uri="{BB962C8B-B14F-4D97-AF65-F5344CB8AC3E}">
        <p14:creationId xmlns:p14="http://schemas.microsoft.com/office/powerpoint/2010/main" val="107081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848600" cy="5632311"/>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latin typeface="Cabin"/>
              </a:rPr>
              <a:t>Therefore, it is either necessary to find compromises between the different resolutions according to the individual application or to utilize alternative methods of data acquisition</a:t>
            </a:r>
            <a:r>
              <a:rPr lang="en-US" dirty="0" smtClean="0">
                <a:solidFill>
                  <a:srgbClr val="FFC000"/>
                </a:solidFill>
                <a:effectLst>
                  <a:outerShdw blurRad="38100" dist="38100" dir="2700000" algn="tl">
                    <a:srgbClr val="000000">
                      <a:alpha val="43137"/>
                    </a:srgbClr>
                  </a:outerShdw>
                </a:effectLst>
                <a:latin typeface="Cabin"/>
              </a:rPr>
              <a:t>.</a:t>
            </a:r>
          </a:p>
          <a:p>
            <a:pPr marL="274320" indent="-457200"/>
            <a:endParaRPr lang="en-US" dirty="0">
              <a:solidFill>
                <a:srgbClr val="FFC000"/>
              </a:solidFill>
              <a:effectLst>
                <a:outerShdw blurRad="38100" dist="38100" dir="2700000" algn="tl">
                  <a:srgbClr val="000000">
                    <a:alpha val="43137"/>
                  </a:srgbClr>
                </a:outerShdw>
              </a:effectLst>
              <a:latin typeface="Cabin"/>
            </a:endParaRPr>
          </a:p>
          <a:p>
            <a:pPr marL="274320" indent="-457200"/>
            <a:r>
              <a:rPr lang="en-US" dirty="0">
                <a:solidFill>
                  <a:srgbClr val="FFC000"/>
                </a:solidFill>
                <a:effectLst>
                  <a:outerShdw blurRad="38100" dist="38100" dir="2700000" algn="tl">
                    <a:srgbClr val="000000">
                      <a:alpha val="43137"/>
                    </a:srgbClr>
                  </a:outerShdw>
                </a:effectLst>
                <a:latin typeface="Cabin"/>
              </a:rPr>
              <a:t>The trade-off may result in two different solutions</a:t>
            </a:r>
            <a:r>
              <a:rPr lang="en-US" dirty="0" smtClean="0">
                <a:solidFill>
                  <a:srgbClr val="FFC000"/>
                </a:solidFill>
                <a:effectLst>
                  <a:outerShdw blurRad="38100" dist="38100" dir="2700000" algn="tl">
                    <a:srgbClr val="000000">
                      <a:alpha val="43137"/>
                    </a:srgbClr>
                  </a:outerShdw>
                </a:effectLst>
                <a:latin typeface="Cabin"/>
              </a:rPr>
              <a:t>:</a:t>
            </a:r>
          </a:p>
          <a:p>
            <a:pPr marL="274320" indent="-457200"/>
            <a:endParaRPr lang="en-US" dirty="0">
              <a:solidFill>
                <a:srgbClr val="FFC000"/>
              </a:solidFill>
              <a:effectLst>
                <a:outerShdw blurRad="38100" dist="38100" dir="2700000" algn="tl">
                  <a:srgbClr val="000000">
                    <a:alpha val="43137"/>
                  </a:srgbClr>
                </a:outerShdw>
              </a:effectLst>
              <a:latin typeface="Cabin"/>
            </a:endParaRPr>
          </a:p>
          <a:p>
            <a:pPr marL="274320" indent="-457200">
              <a:buFont typeface="Arial" panose="020B0604020202020204" pitchFamily="34" charset="0"/>
              <a:buChar char="•"/>
            </a:pPr>
            <a:r>
              <a:rPr lang="en-US" dirty="0">
                <a:solidFill>
                  <a:srgbClr val="FFC000"/>
                </a:solidFill>
                <a:effectLst>
                  <a:outerShdw blurRad="38100" dist="38100" dir="2700000" algn="tl">
                    <a:srgbClr val="000000">
                      <a:alpha val="43137"/>
                    </a:srgbClr>
                  </a:outerShdw>
                </a:effectLst>
                <a:latin typeface="Cabin"/>
              </a:rPr>
              <a:t>To lay emphasis upon the most important resolution, in direct dependency to the application, with the acceptance of low attendant resolutions at the same time, </a:t>
            </a:r>
            <a:r>
              <a:rPr lang="en-US" dirty="0" smtClean="0">
                <a:solidFill>
                  <a:srgbClr val="FFC000"/>
                </a:solidFill>
                <a:effectLst>
                  <a:outerShdw blurRad="38100" dist="38100" dir="2700000" algn="tl">
                    <a:srgbClr val="000000">
                      <a:alpha val="43137"/>
                    </a:srgbClr>
                  </a:outerShdw>
                </a:effectLst>
                <a:latin typeface="Cabin"/>
              </a:rPr>
              <a:t>or</a:t>
            </a:r>
          </a:p>
          <a:p>
            <a:endParaRPr lang="en-US" dirty="0">
              <a:solidFill>
                <a:srgbClr val="FFC000"/>
              </a:solidFill>
              <a:effectLst>
                <a:outerShdw blurRad="38100" dist="38100" dir="2700000" algn="tl">
                  <a:srgbClr val="000000">
                    <a:alpha val="43137"/>
                  </a:srgbClr>
                </a:outerShdw>
              </a:effectLst>
              <a:latin typeface="Cabin"/>
            </a:endParaRPr>
          </a:p>
          <a:p>
            <a:pPr marL="274320" indent="-457200">
              <a:buFont typeface="Arial" panose="020B0604020202020204" pitchFamily="34" charset="0"/>
              <a:buChar char="•"/>
            </a:pPr>
            <a:r>
              <a:rPr lang="en-US" dirty="0">
                <a:solidFill>
                  <a:srgbClr val="FFC000"/>
                </a:solidFill>
                <a:effectLst>
                  <a:outerShdw blurRad="38100" dist="38100" dir="2700000" algn="tl">
                    <a:srgbClr val="000000">
                      <a:alpha val="43137"/>
                    </a:srgbClr>
                  </a:outerShdw>
                </a:effectLst>
                <a:latin typeface="Cabin"/>
              </a:rPr>
              <a:t>To lay no emphasis on one specific resolution and at the same time the acceptance of a medium spectral, temporal and spatial resolution.</a:t>
            </a:r>
          </a:p>
        </p:txBody>
      </p:sp>
    </p:spTree>
    <p:extLst>
      <p:ext uri="{BB962C8B-B14F-4D97-AF65-F5344CB8AC3E}">
        <p14:creationId xmlns:p14="http://schemas.microsoft.com/office/powerpoint/2010/main" val="286950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6639959"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rPr>
              <a:t>What is Landsat and why is it important?</a:t>
            </a:r>
            <a:endParaRPr lang="en-US" sz="2800"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838200" y="1828800"/>
            <a:ext cx="7619999"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Landsat is currently a moderate, moderate, moderate (spatial, temporal, spectral) resolution system, in everyday terms, a “generalist”.</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This </a:t>
            </a:r>
            <a:r>
              <a:rPr lang="en-US" dirty="0">
                <a:solidFill>
                  <a:srgbClr val="FFC000"/>
                </a:solidFill>
                <a:effectLst>
                  <a:outerShdw blurRad="38100" dist="38100" dir="2700000" algn="tl">
                    <a:srgbClr val="000000">
                      <a:alpha val="43137"/>
                    </a:srgbClr>
                  </a:outerShdw>
                </a:effectLst>
              </a:rPr>
              <a:t>joint NASA/USGS program provides the longest continuous space-based record of Earth’s land in existence. Every day, Landsat satellites provide essential information to help land managers and policy makers make wise decisions about our resources and our environment</a:t>
            </a:r>
            <a:r>
              <a:rPr lang="en-US" dirty="0" smtClean="0">
                <a:solidFill>
                  <a:srgbClr val="FFC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435098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8382000" cy="5262979"/>
          </a:xfrm>
          <a:prstGeom prst="rect">
            <a:avLst/>
          </a:prstGeom>
          <a:noFill/>
        </p:spPr>
        <p:txBody>
          <a:bodyPr wrap="square" rtlCol="0">
            <a:spAutoFit/>
          </a:bodyPr>
          <a:lstStyle/>
          <a:p>
            <a:pPr marL="274320" indent="-457200"/>
            <a:r>
              <a:rPr lang="en-US" dirty="0">
                <a:solidFill>
                  <a:srgbClr val="FFC000"/>
                </a:solidFill>
                <a:effectLst>
                  <a:outerShdw blurRad="38100" dist="38100" dir="2700000" algn="tl">
                    <a:srgbClr val="000000">
                      <a:alpha val="43137"/>
                    </a:srgbClr>
                  </a:outerShdw>
                </a:effectLst>
              </a:rPr>
              <a:t>On July 23, 1972 the Earth Resources Technology Satellite was launched. This was eventually </a:t>
            </a:r>
            <a:r>
              <a:rPr lang="en-US" dirty="0" smtClean="0">
                <a:solidFill>
                  <a:srgbClr val="FFC000"/>
                </a:solidFill>
                <a:effectLst>
                  <a:outerShdw blurRad="38100" dist="38100" dir="2700000" algn="tl">
                    <a:srgbClr val="000000">
                      <a:alpha val="43137"/>
                    </a:srgbClr>
                  </a:outerShdw>
                </a:effectLst>
              </a:rPr>
              <a:t>renamed Landsat 1.</a:t>
            </a:r>
            <a:r>
              <a:rPr lang="en-US" dirty="0">
                <a:solidFill>
                  <a:srgbClr val="FFC000"/>
                </a:solidFill>
                <a:effectLst>
                  <a:outerShdw blurRad="38100" dist="38100" dir="2700000" algn="tl">
                    <a:srgbClr val="000000">
                      <a:alpha val="43137"/>
                    </a:srgbClr>
                  </a:outerShdw>
                </a:effectLst>
              </a:rPr>
              <a:t> </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 </a:t>
            </a:r>
            <a:r>
              <a:rPr lang="en-US" dirty="0">
                <a:solidFill>
                  <a:srgbClr val="FFC000"/>
                </a:solidFill>
                <a:effectLst>
                  <a:outerShdw blurRad="38100" dist="38100" dir="2700000" algn="tl">
                    <a:srgbClr val="000000">
                      <a:alpha val="43137"/>
                    </a:srgbClr>
                  </a:outerShdw>
                </a:effectLst>
              </a:rPr>
              <a:t>most recent, Landsat 8, was launched on February 11, 2013. The instruments on the Landsat satellites have acquired millions of </a:t>
            </a:r>
            <a:r>
              <a:rPr lang="en-US" dirty="0" smtClean="0">
                <a:solidFill>
                  <a:srgbClr val="FFC000"/>
                </a:solidFill>
                <a:effectLst>
                  <a:outerShdw blurRad="38100" dist="38100" dir="2700000" algn="tl">
                    <a:srgbClr val="000000">
                      <a:alpha val="43137"/>
                    </a:srgbClr>
                  </a:outerShdw>
                </a:effectLst>
              </a:rPr>
              <a:t>images.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effectLst>
                  <a:outerShdw blurRad="38100" dist="38100" dir="2700000" algn="tl">
                    <a:srgbClr val="000000">
                      <a:alpha val="43137"/>
                    </a:srgbClr>
                  </a:outerShdw>
                </a:effectLst>
              </a:rPr>
              <a:t>The images, archived in the United States and at Landsat receiving stations around the world, are a unique resource for global change research and applications in agriculture, cartography, geology, forestry, regional planning, surveillance and education, and can be viewed through the USGS '</a:t>
            </a:r>
            <a:r>
              <a:rPr lang="en-US" dirty="0" err="1">
                <a:solidFill>
                  <a:srgbClr val="FFC000"/>
                </a:solidFill>
                <a:effectLst>
                  <a:outerShdw blurRad="38100" dist="38100" dir="2700000" algn="tl">
                    <a:srgbClr val="000000">
                      <a:alpha val="43137"/>
                    </a:srgbClr>
                  </a:outerShdw>
                </a:effectLst>
              </a:rPr>
              <a:t>EarthExplorer</a:t>
            </a:r>
            <a:r>
              <a:rPr lang="en-US" dirty="0">
                <a:solidFill>
                  <a:srgbClr val="FFC000"/>
                </a:solidFill>
                <a:effectLst>
                  <a:outerShdw blurRad="38100" dist="38100" dir="2700000" algn="tl">
                    <a:srgbClr val="000000">
                      <a:alpha val="43137"/>
                    </a:srgbClr>
                  </a:outerShdw>
                </a:effectLst>
              </a:rPr>
              <a:t>' website. </a:t>
            </a:r>
          </a:p>
          <a:p>
            <a:pPr marL="274320" indent="-457200"/>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974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en/timeline/4ef1bf75e5411898bf94011636bb05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620000" cy="1781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533400"/>
            <a:ext cx="2514471"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Landsat Timeline</a:t>
            </a:r>
            <a:endParaRPr lang="en-US"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1143000" y="3352800"/>
            <a:ext cx="7239000" cy="3046988"/>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Work has begun on Landsat 9 and that is scheduled for launch in 2023. </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In addition, </a:t>
            </a:r>
            <a:r>
              <a:rPr lang="en-US" dirty="0">
                <a:solidFill>
                  <a:srgbClr val="FFC000"/>
                </a:solidFill>
                <a:effectLst>
                  <a:outerShdw blurRad="38100" dist="38100" dir="2700000" algn="tl">
                    <a:srgbClr val="000000">
                      <a:alpha val="43137"/>
                    </a:srgbClr>
                  </a:outerShdw>
                </a:effectLst>
              </a:rPr>
              <a:t>a low-cost thermal infrared (TIR) free-flying satellite </a:t>
            </a:r>
            <a:r>
              <a:rPr lang="en-US" dirty="0" smtClean="0">
                <a:solidFill>
                  <a:srgbClr val="FFC000"/>
                </a:solidFill>
                <a:effectLst>
                  <a:outerShdw blurRad="38100" dist="38100" dir="2700000" algn="tl">
                    <a:srgbClr val="000000">
                      <a:alpha val="43137"/>
                    </a:srgbClr>
                  </a:outerShdw>
                </a:effectLst>
              </a:rPr>
              <a:t>will </a:t>
            </a:r>
            <a:r>
              <a:rPr lang="en-US" dirty="0">
                <a:solidFill>
                  <a:srgbClr val="FFC000"/>
                </a:solidFill>
                <a:effectLst>
                  <a:outerShdw blurRad="38100" dist="38100" dir="2700000" algn="tl">
                    <a:srgbClr val="000000">
                      <a:alpha val="43137"/>
                    </a:srgbClr>
                  </a:outerShdw>
                </a:effectLst>
              </a:rPr>
              <a:t>launch in 2019 to reduce the risk of a data gap in this important measurement. The TIR free flyer will ensure data continuity by flying in formation with Landsat 8.</a:t>
            </a:r>
            <a:r>
              <a:rPr lang="en-US" dirty="0" smtClean="0">
                <a:solidFill>
                  <a:srgbClr val="FFC000"/>
                </a:solidFill>
                <a:effectLst>
                  <a:outerShdw blurRad="38100" dist="38100" dir="2700000" algn="tl">
                    <a:srgbClr val="000000">
                      <a:alpha val="43137"/>
                    </a:srgbClr>
                  </a:outerShdw>
                </a:effectLst>
              </a:rPr>
              <a:t> </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320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2409</TotalTime>
  <Words>682</Words>
  <Application>Microsoft Office PowerPoint</Application>
  <PresentationFormat>On-screen Show (4:3)</PresentationFormat>
  <Paragraphs>79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Cabin</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Inso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Gordon</cp:lastModifiedBy>
  <cp:revision>172</cp:revision>
  <dcterms:created xsi:type="dcterms:W3CDTF">1998-08-10T21:18:54Z</dcterms:created>
  <dcterms:modified xsi:type="dcterms:W3CDTF">2015-10-28T00:16:31Z</dcterms:modified>
</cp:coreProperties>
</file>