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88" r:id="rId2"/>
    <p:sldId id="290" r:id="rId3"/>
    <p:sldId id="305" r:id="rId4"/>
    <p:sldId id="297" r:id="rId5"/>
    <p:sldId id="294" r:id="rId6"/>
    <p:sldId id="295" r:id="rId7"/>
    <p:sldId id="291" r:id="rId8"/>
    <p:sldId id="292" r:id="rId9"/>
    <p:sldId id="298" r:id="rId10"/>
    <p:sldId id="299" r:id="rId11"/>
    <p:sldId id="296" r:id="rId12"/>
    <p:sldId id="293" r:id="rId13"/>
    <p:sldId id="289" r:id="rId14"/>
    <p:sldId id="300" r:id="rId15"/>
    <p:sldId id="302" r:id="rId16"/>
    <p:sldId id="306" r:id="rId17"/>
    <p:sldId id="303" r:id="rId18"/>
    <p:sldId id="301" r:id="rId19"/>
    <p:sldId id="30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6" autoAdjust="0"/>
  </p:normalViewPr>
  <p:slideViewPr>
    <p:cSldViewPr>
      <p:cViewPr varScale="1">
        <p:scale>
          <a:sx n="120" d="100"/>
          <a:sy n="120" d="100"/>
        </p:scale>
        <p:origin x="87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162F7-07F2-4DD9-9EDA-ED1D44CAC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8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67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7A3DCA-B633-4A9B-9303-357502896D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3BFEA-16CA-4BD8-83B0-BB2C4C4922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B477BC-3EDD-4070-A8E0-366DA88C1F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C2029-1992-4CEE-B71E-E039F9AB2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7F871A-9552-416B-AF3C-89FD9F2B9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AAB63-8748-4C4B-A09B-0F8966E5ED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05E9DC-3D74-45F8-8CD0-D96231DD4C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44C9A12-7181-4DFB-A557-B0DBE35B8D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E18012-87C7-42D4-8B3C-AFA91828C8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5DA6-68D9-4BD4-B9FB-BEA89BF80B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77B4F20-91D8-40C8-B315-DA6D9D973A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31F9B94-9FC7-4541-A9CF-7212E6E23D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A535C79-730D-4727-A934-42F52F9634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15B5555-3785-47F3-9E67-69A01F9540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7E39B7-F865-4AA7-B850-283AE491EE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1FDA-8DE9-4AD1-B6E7-17B71E3D74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1EB1C-1F60-48D1-BEB9-477BD55264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746D-A4A9-411A-A0F4-6F1BDE483E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DC5A6-1DF0-4694-B75E-85E5F45ED9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BCCA-AE32-4235-A7A0-1ED39DB792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37CE6-F8B0-4689-B47A-AEDE122324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40FAA-CBDA-424C-B648-8475B06016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2142E6-FBB6-43C1-A150-574FC4C8AD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8FDD-A24C-40C2-BDB1-6138DCC048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5C7A2-2D07-4D17-8348-C401E8F874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B5E6-0A43-4666-94AE-C93ADF3BC4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FE0D6-4B45-48B9-85B1-88F6D8C9BF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A2AF-E670-4313-A0B2-0474FA84B3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284BD9-655A-44B0-8B17-5C2BC72C38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8E79-63A4-4B25-9860-FE2150CEA7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667EB-E89C-46E1-8D05-CEBB68AC5B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FC221-5EFC-45F5-B019-560F62B0B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106F4-0CE6-4DBB-BA18-52AD3802DF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D0E3-2178-476F-B324-716198F3F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70B93C0F-77B9-4874-9D9B-E76CB56059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B6B0EF86-EE12-4BEB-971C-99E663D24F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2" r:id="rId12"/>
    <p:sldLayoutId id="2147483799" r:id="rId13"/>
    <p:sldLayoutId id="2147483803" r:id="rId14"/>
    <p:sldLayoutId id="2147483804" r:id="rId15"/>
    <p:sldLayoutId id="2147483800" r:id="rId16"/>
    <p:sldLayoutId id="2147483801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-airbusds.com/en/4937-geostor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45735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 eaLnBrk="1" hangingPunct="1">
              <a:defRPr/>
            </a:pP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Sensing of the Environment</a:t>
            </a: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FW4540</a:t>
            </a:r>
          </a:p>
          <a:p>
            <a:pPr algn="ctr" defTabSz="381000" eaLnBrk="1" hangingPunct="1">
              <a:defRPr/>
            </a:pP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Terrestrial Remote Sensing</a:t>
            </a: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FW5540</a:t>
            </a:r>
          </a:p>
          <a:p>
            <a:pPr algn="ctr" defTabSz="381000" eaLnBrk="1" hangingPunct="1">
              <a:defRPr/>
            </a:pP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381000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cnes.fr/sites/default/files/migration/automne/standard/2011_04/p9198_288eb994ad3ce8f245ff451201f3dddes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802004"/>
            <a:ext cx="3134129" cy="20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dn.satellitetoday.com/wp-content/uploads/2014/12/2.-Azersky-above-the-Ea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played a part in the system’s 26 day temporal resolution. While the “pointability” of mitigated that somewhat, if the system was pointed off-nadir for one reason, it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meant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another area is not even getting 26 day coverage.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5814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/>
              </a:rPr>
              <a:t>RECALL from Last Lecture, the concept…</a:t>
            </a:r>
          </a:p>
          <a:p>
            <a:pPr marL="274320" indent="-457200"/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/>
              </a:rPr>
              <a:t>The 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/>
              </a:rPr>
              <a:t>trade-off may result in two different solutions:</a:t>
            </a:r>
          </a:p>
          <a:p>
            <a:pPr marL="274320" indent="-457200"/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bin"/>
            </a:endParaRPr>
          </a:p>
          <a:p>
            <a:pPr marL="274320" indent="-457200"/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/>
              </a:rPr>
              <a:t>To lay emphasis upon the most important resolution, in direct dependency to the application, with the acceptance of low attendant resolutions at the same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/>
              </a:rPr>
              <a:t>time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6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2.geo-airbusds.com/files/pmedia/public/r12754_9_spot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762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2192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Landsat it is convenient to talk about 1-3 as being “first” generation, 4-5 “second” generation, 7-9 as “third”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generation.</a:t>
            </a:r>
          </a:p>
          <a:p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SPOT satellites: 1-4 are “first” generation, 5 was the “second” generation, 6-7 are the “third” generation.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5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619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1-4 were essentially identical configurations in all aspects including spectral, special, temporal and radiometric (8 bit, 0-255) resolutions, orbital configurations (inclination, altitude, equatorial crossing times).</a:t>
            </a:r>
          </a:p>
          <a:p>
            <a:pPr marL="274320" indent="-457200"/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5 – Launched May 2002 saw a wider panchromatic (480-710nm) and spectral bands similar to 1-4 plus the introduction of the “Vegetation Sensor”, which featured 10 bit (0-1023) radiometric resolution, a 2250km image swath, and a 1165m spatial resolution. The Vegetation Sensor was conceived as a “cover the globe daily” mission.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5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5 Also saw the spatial resolutions reduced to ¼ of the SPOT 1-4 configurations (5m for spectral bands, 2.5m for panchromatic).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effort was necessitated because by now SPOT’s historical niche as the hi-res leader was being undercut by the myriad of other commercial satellite systems, mostly high spatial resolution specialists.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QuickBird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(owned by Digital Globe) was launched in 2001 with a 61cm panchromatic band and 2.5m spectral bands. More later.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this type of market competition and technological advances, Spot Image could not justify another “second” generation SPOT and quickly reconfigured to the development of its “third” generation SPOT 6 (and 7) system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6 was launched in September 2012, its sensor package had been upgraded from SPOT 5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5897"/>
              </p:ext>
            </p:extLst>
          </p:nvPr>
        </p:nvGraphicFramePr>
        <p:xfrm>
          <a:off x="1524000" y="4114800"/>
          <a:ext cx="6096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Band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(nm)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Spatial Resolution (m)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Panchromatic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450-745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1.5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Blue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450-525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Green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530-590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Red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625-695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Near IR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760-890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While retaining SPOT’s trademark 60-km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wide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imaging swath, SPOT 6 and SPOT 7 offer users a number of key improvements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7432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1.5m resolution natural-color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products, orthorectified as standard</a:t>
            </a:r>
          </a:p>
          <a:p>
            <a:pPr marL="27432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Multi-year coverage of entire national territories</a:t>
            </a:r>
          </a:p>
          <a:p>
            <a:pPr marL="27432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Daily revisits to any point on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globe </a:t>
            </a:r>
          </a:p>
          <a:p>
            <a:pPr marL="27432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Ability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 accommodate last-minute tasking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requests </a:t>
            </a: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(updated every 6 hours</a:t>
            </a: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7432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Billing per area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interest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Built with a 10-year lifetime warranty, SPOT 6 and SPOT 7 assure continuity of high-resolution data services through to 2024.</a:t>
            </a:r>
            <a:endParaRPr lang="en-US" b="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pollomapping.com/wp-content/plugins/doptg/uploads/bjxXDRe4egcCYXESxTgqNB4MYx4zeMdp7GHe3HdqGcwh8r5723w3BZst5rRp8xS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2064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80399"/>
            <a:ext cx="272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1.5m SPOT 6 data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47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pollomapping.com/wp-content/plugins/doptg/uploads/j76zGCMCcBEPqdsYmmnnSaNtEGPnBwg2GYenbttdWa91WG2QSTdSjNMrGQS8XtE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2064"/>
            <a:ext cx="78994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80399"/>
            <a:ext cx="272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1.5m SPOT 6 data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B3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15" y="1524000"/>
            <a:ext cx="7424970" cy="3405009"/>
          </a:xfrm>
          <a:prstGeom prst="rect">
            <a:avLst/>
          </a:prstGeom>
        </p:spPr>
      </p:pic>
      <p:pic>
        <p:nvPicPr>
          <p:cNvPr id="3" name="Snagit_PPTCC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11" y="4953000"/>
            <a:ext cx="5986578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153" y="914400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pricing schedule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67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ordering: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http://www.geo-airbusds.com/en/4937-geostore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8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Airbus Defense and Space took over operation of the SPOT satellite constellation.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7 was launched in June.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December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7 was sold to Azerbaijan's space agency Azercosmos, who renamed it 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Azersky. </a:t>
            </a:r>
          </a:p>
          <a:p>
            <a:pPr marL="274320" indent="-457200"/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Azeri engineers are currently training with Airbus, the transition will be completed by January 2016.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71628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Azercosmos to Take Ownership of Airbus’ Spot 7 EO Satellite</a:t>
            </a:r>
          </a:p>
          <a:p>
            <a:endParaRPr lang="en-US" sz="1600" dirty="0"/>
          </a:p>
          <a:p>
            <a:r>
              <a:rPr lang="en-US" sz="1600" dirty="0" smtClean="0"/>
              <a:t>[12-02-2014</a:t>
            </a:r>
            <a:r>
              <a:rPr lang="en-US" sz="1600" dirty="0"/>
              <a:t>] </a:t>
            </a:r>
            <a:r>
              <a:rPr lang="en-US" sz="1600" b="1" dirty="0"/>
              <a:t>Azercosmos</a:t>
            </a:r>
            <a:r>
              <a:rPr lang="en-US" sz="1600" dirty="0"/>
              <a:t>, the national satellite operator of Azerbaijan, has entered a cooperative agreement with </a:t>
            </a:r>
            <a:r>
              <a:rPr lang="en-US" sz="1600" b="1" dirty="0"/>
              <a:t>Airbus </a:t>
            </a:r>
            <a:r>
              <a:rPr lang="en-US" sz="1600" b="1" dirty="0" smtClean="0"/>
              <a:t>Defense </a:t>
            </a:r>
            <a:r>
              <a:rPr lang="en-US" sz="1600" b="1" dirty="0"/>
              <a:t>and Space </a:t>
            </a:r>
            <a:r>
              <a:rPr lang="en-US" sz="1600" dirty="0"/>
              <a:t>to operate and commercialize the Spot 7 optical Earth Observation (EO) satellite. As part of the agreement, Spot 7 will be renamed Azersky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The Azersky satellite was launched on June 30 aboard </a:t>
            </a:r>
            <a:r>
              <a:rPr lang="en-US" sz="1600" dirty="0" smtClean="0"/>
              <a:t>the </a:t>
            </a:r>
            <a:r>
              <a:rPr lang="en-US" sz="1600" b="1" dirty="0" smtClean="0"/>
              <a:t>Indian </a:t>
            </a:r>
            <a:r>
              <a:rPr lang="en-US" sz="1600" b="1" dirty="0"/>
              <a:t>Space Research Organization</a:t>
            </a:r>
            <a:r>
              <a:rPr lang="en-US" sz="1600" dirty="0"/>
              <a:t>’s (ISRO’s) Polar Satellite Launch Vehicle (PSLV).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spacecraft has a predicted lifespan of 12 years, and provides 1.5-meter imagery. More than 25 </a:t>
            </a:r>
            <a:r>
              <a:rPr lang="en-US" sz="1600" dirty="0" smtClean="0"/>
              <a:t>Azerbaijani </a:t>
            </a:r>
            <a:r>
              <a:rPr lang="en-US" sz="1600" dirty="0"/>
              <a:t>professionals will train in France on various aspects of EO and Geo-Information services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The Airbus </a:t>
            </a:r>
            <a:r>
              <a:rPr lang="en-US" sz="1600" dirty="0" smtClean="0"/>
              <a:t>Defense </a:t>
            </a:r>
            <a:r>
              <a:rPr lang="en-US" sz="1600" dirty="0"/>
              <a:t>and Space-</a:t>
            </a:r>
            <a:r>
              <a:rPr lang="en-US" sz="1600" dirty="0" err="1"/>
              <a:t>Azercosmos</a:t>
            </a:r>
            <a:r>
              <a:rPr lang="en-US" sz="1600" dirty="0"/>
              <a:t> agreement also includes joint operation of Airbus </a:t>
            </a:r>
            <a:r>
              <a:rPr lang="en-US" sz="1600" dirty="0" smtClean="0"/>
              <a:t>Defense </a:t>
            </a:r>
            <a:r>
              <a:rPr lang="en-US" sz="1600" dirty="0"/>
              <a:t>and Space’s Spot 6, and a ground segment to access images acquired from </a:t>
            </a:r>
            <a:r>
              <a:rPr lang="en-US" sz="1600" dirty="0" smtClean="0"/>
              <a:t>Pleiades </a:t>
            </a:r>
            <a:r>
              <a:rPr lang="en-US" sz="1600" dirty="0"/>
              <a:t>1A and 1B, 0.5-meter EO satellites.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Together</a:t>
            </a:r>
            <a:r>
              <a:rPr lang="en-US" sz="1600" dirty="0"/>
              <a:t>, Azersky and SPOT 6 cover equal to 6 million square kilometers per day at 1.5-meter resolution, reaching every point on the globe</a:t>
            </a:r>
            <a:r>
              <a:rPr lang="en-US" sz="16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704" y="28194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1982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CNES’s (Centre national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d'études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spatiales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French Space Agency)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a subsidiary, Spot Image, to develop and operate a commercial land remote sensing satellite system.</a:t>
            </a:r>
          </a:p>
          <a:p>
            <a:pPr marL="274320" indent="-457200"/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1 was launched in February, 1986 and was the first non-U.S. commercial remote sensing satellite.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741" y="1447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(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French: </a:t>
            </a:r>
            <a:r>
              <a:rPr 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Pour l’Observation de la </a:t>
            </a:r>
            <a:r>
              <a:rPr 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Terre)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3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being a competing data source for EOSAT and its Landsat data, SPOT offered some other advantages that were of interest to users.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1 had only 3 multispectral bands but those bands had a 20m spatial resolution. It also had a panchromatic band with a 10m resolution.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PUSHBROOM SCANNER and POINTABLE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574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1 was the first direct competition with the U.S. Landsat satellite.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SPOT 1 carved out its own niche. 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Image engineers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 it steerable mirrors to be able to view on either side of its ground track, meaning it could revisit a site every 5 days and acquire relief imagery.</a:t>
            </a:r>
          </a:p>
        </p:txBody>
      </p:sp>
    </p:spTree>
    <p:extLst>
      <p:ext uri="{BB962C8B-B14F-4D97-AF65-F5344CB8AC3E}">
        <p14:creationId xmlns:p14="http://schemas.microsoft.com/office/powerpoint/2010/main" val="3361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812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was very clearly the forerunner of the Helios military surveillance satellites,” says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Benoît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Boissin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SPOT Program Manager at CNES. 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(Helios -&gt; joint project between France, Italy, Spain)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technologies developed for the SPOT satellite bus also served for the 2 ERS radar satellites, Envisat1 and the 3 MetOp2 weather satellites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7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098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SPOT orbit is polar, circular and sun-synchronous. The inclination of the orbital plane combined with the rotation of the Earth around the polar axis allows the satellite to fly over any point on Earth within 26 days. 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orbit has an altitude of 832 kilometers, an inclination of 98.7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°.</a:t>
            </a:r>
          </a:p>
        </p:txBody>
      </p:sp>
    </p:spTree>
    <p:extLst>
      <p:ext uri="{BB962C8B-B14F-4D97-AF65-F5344CB8AC3E}">
        <p14:creationId xmlns:p14="http://schemas.microsoft.com/office/powerpoint/2010/main" val="172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304800"/>
            <a:ext cx="784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forget that we are in the era of Landsat’s 4 </a:t>
            </a: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5 and their TM sensors. 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Thematic Mapper on those satellites covered a much larger portion of the spectrum than SPOT, but only had 30m resolution (except for the 120m thermal band).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09953"/>
              </p:ext>
            </p:extLst>
          </p:nvPr>
        </p:nvGraphicFramePr>
        <p:xfrm>
          <a:off x="533401" y="3108960"/>
          <a:ext cx="7848599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005"/>
                <a:gridCol w="1148575"/>
                <a:gridCol w="1435719"/>
                <a:gridCol w="1104900"/>
                <a:gridCol w="1371601"/>
                <a:gridCol w="1447799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Landsat TM Band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(nm)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Spatial</a:t>
                      </a:r>
                      <a:r>
                        <a:rPr lang="en-US" sz="160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Resolution (m)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SPOT 1-3,(4) Band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λ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(nm)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Spatial</a:t>
                      </a:r>
                      <a:r>
                        <a:rPr lang="en-US" sz="1600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Resolution (m)</a:t>
                      </a:r>
                      <a:endParaRPr lang="en-US" sz="16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450-520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520-600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500-590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630-690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610-680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760-900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790-890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1550-1750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 (SPOT 4)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1580-1750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10400-12500</a:t>
                      </a:r>
                      <a:endParaRPr lang="en-US" sz="1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48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2080-2350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4386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Pan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510-730 (1-3)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610-680 (4)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9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45981"/>
              </p:ext>
            </p:extLst>
          </p:nvPr>
        </p:nvGraphicFramePr>
        <p:xfrm>
          <a:off x="838200" y="1981200"/>
          <a:ext cx="7086600" cy="170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676400"/>
                <a:gridCol w="2133600"/>
                <a:gridCol w="1905000"/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Resolution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Spatial (m)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Spectral (bands)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Temporal (days)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Low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&gt;100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 , panchromatic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&gt; 16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Medium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10-100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4 - 15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4 - 16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High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1-10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&gt; 15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 4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1" y="762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our Resolution Characteristics from last Lecture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278" y="4191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gave Landsat a “Moderate, Moderate, Moderate” generalist designation.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SPOT 1 fit in?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257800"/>
            <a:ext cx="3404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“High, Low, Low (High)”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hi-res specialist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6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81200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resolution came at a cost (besides the limited spectral resolution).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physical size of the detectors and the data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for downlink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satellite to ground meant that instead of the 183km swath with Landsat, SPOT was limited to 60km (nadir, 80km off-nadir).</a:t>
            </a:r>
          </a:p>
        </p:txBody>
      </p:sp>
    </p:spTree>
    <p:extLst>
      <p:ext uri="{BB962C8B-B14F-4D97-AF65-F5344CB8AC3E}">
        <p14:creationId xmlns:p14="http://schemas.microsoft.com/office/powerpoint/2010/main" val="12374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2660</TotalTime>
  <Words>960</Words>
  <Application>Microsoft Office PowerPoint</Application>
  <PresentationFormat>On-screen Show (4:3)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Cabin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Inso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Gordon</cp:lastModifiedBy>
  <cp:revision>201</cp:revision>
  <dcterms:created xsi:type="dcterms:W3CDTF">1998-08-10T21:18:54Z</dcterms:created>
  <dcterms:modified xsi:type="dcterms:W3CDTF">2015-10-29T22:56:34Z</dcterms:modified>
</cp:coreProperties>
</file>