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2"/>
  </p:notesMasterIdLst>
  <p:handoutMasterIdLst>
    <p:handoutMasterId r:id="rId23"/>
  </p:handoutMasterIdLst>
  <p:sldIdLst>
    <p:sldId id="288" r:id="rId2"/>
    <p:sldId id="300" r:id="rId3"/>
    <p:sldId id="301" r:id="rId4"/>
    <p:sldId id="302" r:id="rId5"/>
    <p:sldId id="304" r:id="rId6"/>
    <p:sldId id="289" r:id="rId7"/>
    <p:sldId id="307" r:id="rId8"/>
    <p:sldId id="308" r:id="rId9"/>
    <p:sldId id="309" r:id="rId10"/>
    <p:sldId id="310" r:id="rId11"/>
    <p:sldId id="291" r:id="rId12"/>
    <p:sldId id="292" r:id="rId13"/>
    <p:sldId id="311" r:id="rId14"/>
    <p:sldId id="312" r:id="rId15"/>
    <p:sldId id="313" r:id="rId16"/>
    <p:sldId id="316" r:id="rId17"/>
    <p:sldId id="314" r:id="rId18"/>
    <p:sldId id="315" r:id="rId19"/>
    <p:sldId id="293" r:id="rId20"/>
    <p:sldId id="29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85" d="100"/>
          <a:sy n="85" d="100"/>
        </p:scale>
        <p:origin x="50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24458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arthobservatory.nasa.gov/Features/EO1Tenth/"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hyspiri.jpl.nasa.gov/"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sprs.org/a/news/satellites/ASPRS_DATABASE_021208.pdf"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tc.nl/research/products/sensordb/Launch_Schedule.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1295400"/>
            <a:ext cx="4573588" cy="3693319"/>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19</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Satellites- All the Rest</a:t>
            </a:r>
            <a:endParaRPr lang="en-US" b="1"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3768437" cy="487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162800" cy="5755422"/>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Pleiades (Airbus Defense and Space)</a:t>
            </a:r>
          </a:p>
          <a:p>
            <a:endParaRPr lang="en-US" dirty="0"/>
          </a:p>
          <a:p>
            <a:pPr marL="274320" indent="-457200"/>
            <a:r>
              <a:rPr lang="en-US" sz="2000" dirty="0">
                <a:solidFill>
                  <a:srgbClr val="FFC000"/>
                </a:solidFill>
                <a:effectLst>
                  <a:outerShdw blurRad="38100" dist="38100" dir="2700000" algn="tl">
                    <a:srgbClr val="000000">
                      <a:alpha val="43137"/>
                    </a:srgbClr>
                  </a:outerShdw>
                </a:effectLst>
              </a:rPr>
              <a:t>The Pleiades-1A satellite is capable of providing orthorectified color data at 0.5-meter resolution </a:t>
            </a:r>
            <a:r>
              <a:rPr lang="en-US" sz="2000" dirty="0" smtClean="0">
                <a:solidFill>
                  <a:srgbClr val="FFC000"/>
                </a:solidFill>
                <a:effectLst>
                  <a:outerShdw blurRad="38100" dist="38100" dir="2700000" algn="tl">
                    <a:srgbClr val="000000">
                      <a:alpha val="43137"/>
                    </a:srgbClr>
                  </a:outerShdw>
                </a:effectLst>
              </a:rPr>
              <a:t>and </a:t>
            </a:r>
            <a:r>
              <a:rPr lang="en-US" sz="2000" dirty="0">
                <a:solidFill>
                  <a:srgbClr val="FFC000"/>
                </a:solidFill>
                <a:effectLst>
                  <a:outerShdw blurRad="38100" dist="38100" dir="2700000" algn="tl">
                    <a:srgbClr val="000000">
                      <a:alpha val="43137"/>
                    </a:srgbClr>
                  </a:outerShdw>
                </a:effectLst>
              </a:rPr>
              <a:t>revisiting any point on </a:t>
            </a:r>
            <a:r>
              <a:rPr lang="en-US" sz="2000" dirty="0" smtClean="0">
                <a:solidFill>
                  <a:srgbClr val="FFC000"/>
                </a:solidFill>
                <a:effectLst>
                  <a:outerShdw blurRad="38100" dist="38100" dir="2700000" algn="tl">
                    <a:srgbClr val="000000">
                      <a:alpha val="43137"/>
                    </a:srgbClr>
                  </a:outerShdw>
                </a:effectLst>
              </a:rPr>
              <a:t>Earth </a:t>
            </a:r>
            <a:r>
              <a:rPr lang="en-US" sz="2000" dirty="0">
                <a:solidFill>
                  <a:srgbClr val="FFC000"/>
                </a:solidFill>
                <a:effectLst>
                  <a:outerShdw blurRad="38100" dist="38100" dir="2700000" algn="tl">
                    <a:srgbClr val="000000">
                      <a:alpha val="43137"/>
                    </a:srgbClr>
                  </a:outerShdw>
                </a:effectLst>
              </a:rPr>
              <a:t>daily. </a:t>
            </a:r>
            <a:endParaRPr lang="en-US" sz="2000" dirty="0" smtClean="0">
              <a:solidFill>
                <a:srgbClr val="FFC000"/>
              </a:solidFill>
              <a:effectLst>
                <a:outerShdw blurRad="38100" dist="38100" dir="2700000" algn="tl">
                  <a:srgbClr val="000000">
                    <a:alpha val="43137"/>
                  </a:srgbClr>
                </a:outerShdw>
              </a:effectLst>
            </a:endParaRPr>
          </a:p>
          <a:p>
            <a:pPr marL="274320" indent="-457200"/>
            <a:endParaRPr lang="en-US" sz="2000" dirty="0">
              <a:solidFill>
                <a:srgbClr val="FFC000"/>
              </a:solidFill>
              <a:effectLst>
                <a:outerShdw blurRad="38100" dist="38100" dir="2700000" algn="tl">
                  <a:srgbClr val="000000">
                    <a:alpha val="43137"/>
                  </a:srgbClr>
                </a:outerShdw>
              </a:effectLst>
            </a:endParaRPr>
          </a:p>
          <a:p>
            <a:pPr marL="274320" indent="-457200"/>
            <a:r>
              <a:rPr lang="en-US" sz="2000" dirty="0" smtClean="0">
                <a:solidFill>
                  <a:srgbClr val="FFC000"/>
                </a:solidFill>
                <a:effectLst>
                  <a:outerShdw blurRad="38100" dist="38100" dir="2700000" algn="tl">
                    <a:srgbClr val="000000">
                      <a:alpha val="43137"/>
                    </a:srgbClr>
                  </a:outerShdw>
                </a:effectLst>
              </a:rPr>
              <a:t>Perhaps </a:t>
            </a:r>
            <a:r>
              <a:rPr lang="en-US" sz="2000" dirty="0">
                <a:solidFill>
                  <a:srgbClr val="FFC000"/>
                </a:solidFill>
                <a:effectLst>
                  <a:outerShdw blurRad="38100" dist="38100" dir="2700000" algn="tl">
                    <a:srgbClr val="000000">
                      <a:alpha val="43137"/>
                    </a:srgbClr>
                  </a:outerShdw>
                </a:effectLst>
              </a:rPr>
              <a:t>most importantly, Pleiades-1A is capable of acquiring high-resolution stereo imagery in just one pass, and can accommodate large areas (up to 1,000 km x 1,000 km</a:t>
            </a:r>
            <a:r>
              <a:rPr lang="en-US" sz="2000" dirty="0" smtClean="0">
                <a:solidFill>
                  <a:srgbClr val="FFC000"/>
                </a:solidFill>
                <a:effectLst>
                  <a:outerShdw blurRad="38100" dist="38100" dir="2700000" algn="tl">
                    <a:srgbClr val="000000">
                      <a:alpha val="43137"/>
                    </a:srgbClr>
                  </a:outerShdw>
                </a:effectLst>
              </a:rPr>
              <a:t>).</a:t>
            </a:r>
          </a:p>
          <a:p>
            <a:pPr marL="274320" indent="-457200"/>
            <a:endParaRPr lang="en-US" sz="2000" dirty="0" smtClean="0">
              <a:solidFill>
                <a:srgbClr val="FFC000"/>
              </a:solidFill>
              <a:effectLst>
                <a:outerShdw blurRad="38100" dist="38100" dir="2700000" algn="tl">
                  <a:srgbClr val="000000">
                    <a:alpha val="43137"/>
                  </a:srgbClr>
                </a:outerShdw>
              </a:effectLst>
            </a:endParaRPr>
          </a:p>
          <a:p>
            <a:pPr marL="274320" indent="-457200"/>
            <a:r>
              <a:rPr lang="en-US" sz="2000" dirty="0" smtClean="0">
                <a:solidFill>
                  <a:srgbClr val="FFC000"/>
                </a:solidFill>
                <a:effectLst>
                  <a:outerShdw blurRad="38100" dist="38100" dir="2700000" algn="tl">
                    <a:srgbClr val="000000">
                      <a:alpha val="43137"/>
                    </a:srgbClr>
                  </a:outerShdw>
                </a:effectLst>
              </a:rPr>
              <a:t>The </a:t>
            </a:r>
            <a:r>
              <a:rPr lang="en-US" sz="2000" dirty="0">
                <a:solidFill>
                  <a:srgbClr val="FFC000"/>
                </a:solidFill>
                <a:effectLst>
                  <a:outerShdw blurRad="38100" dist="38100" dir="2700000" algn="tl">
                    <a:srgbClr val="000000">
                      <a:alpha val="43137"/>
                    </a:srgbClr>
                  </a:outerShdw>
                </a:effectLst>
              </a:rPr>
              <a:t>Pleiades-1A satellite features four spectral bands </a:t>
            </a:r>
            <a:r>
              <a:rPr lang="en-US" sz="2000" dirty="0" smtClean="0">
                <a:solidFill>
                  <a:srgbClr val="FFC000"/>
                </a:solidFill>
                <a:effectLst>
                  <a:outerShdw blurRad="38100" dist="38100" dir="2700000" algn="tl">
                    <a:srgbClr val="000000">
                      <a:alpha val="43137"/>
                    </a:srgbClr>
                  </a:outerShdw>
                </a:effectLst>
              </a:rPr>
              <a:t>as </a:t>
            </a:r>
            <a:r>
              <a:rPr lang="en-US" sz="2000" dirty="0">
                <a:solidFill>
                  <a:srgbClr val="FFC000"/>
                </a:solidFill>
                <a:effectLst>
                  <a:outerShdw blurRad="38100" dist="38100" dir="2700000" algn="tl">
                    <a:srgbClr val="000000">
                      <a:alpha val="43137"/>
                    </a:srgbClr>
                  </a:outerShdw>
                </a:effectLst>
              </a:rPr>
              <a:t>well as image location accuracy of 3 meters </a:t>
            </a:r>
            <a:r>
              <a:rPr lang="en-US" sz="2000" dirty="0" smtClean="0">
                <a:solidFill>
                  <a:srgbClr val="FFC000"/>
                </a:solidFill>
                <a:effectLst>
                  <a:outerShdw blurRad="38100" dist="38100" dir="2700000" algn="tl">
                    <a:srgbClr val="000000">
                      <a:alpha val="43137"/>
                    </a:srgbClr>
                  </a:outerShdw>
                </a:effectLst>
              </a:rPr>
              <a:t>without GCPs. </a:t>
            </a:r>
            <a:r>
              <a:rPr lang="en-US" sz="2000" dirty="0">
                <a:solidFill>
                  <a:srgbClr val="FFC000"/>
                </a:solidFill>
                <a:effectLst>
                  <a:outerShdw blurRad="38100" dist="38100" dir="2700000" algn="tl">
                    <a:srgbClr val="000000">
                      <a:alpha val="43137"/>
                    </a:srgbClr>
                  </a:outerShdw>
                </a:effectLst>
              </a:rPr>
              <a:t>Image location accuracy can be improved </a:t>
            </a:r>
            <a:r>
              <a:rPr lang="en-US" sz="2000" dirty="0" smtClean="0">
                <a:solidFill>
                  <a:srgbClr val="FFC000"/>
                </a:solidFill>
                <a:effectLst>
                  <a:outerShdw blurRad="38100" dist="38100" dir="2700000" algn="tl">
                    <a:srgbClr val="000000">
                      <a:alpha val="43137"/>
                    </a:srgbClr>
                  </a:outerShdw>
                </a:effectLst>
              </a:rPr>
              <a:t>up </a:t>
            </a:r>
            <a:r>
              <a:rPr lang="en-US" sz="2000" dirty="0">
                <a:solidFill>
                  <a:srgbClr val="FFC000"/>
                </a:solidFill>
                <a:effectLst>
                  <a:outerShdw blurRad="38100" dist="38100" dir="2700000" algn="tl">
                    <a:srgbClr val="000000">
                      <a:alpha val="43137"/>
                    </a:srgbClr>
                  </a:outerShdw>
                </a:effectLst>
              </a:rPr>
              <a:t>to </a:t>
            </a:r>
            <a:r>
              <a:rPr lang="en-US" sz="2000" dirty="0" smtClean="0">
                <a:solidFill>
                  <a:srgbClr val="FFC000"/>
                </a:solidFill>
                <a:effectLst>
                  <a:outerShdw blurRad="38100" dist="38100" dir="2700000" algn="tl">
                    <a:srgbClr val="000000">
                      <a:alpha val="43137"/>
                    </a:srgbClr>
                  </a:outerShdw>
                </a:effectLst>
              </a:rPr>
              <a:t>1 </a:t>
            </a:r>
            <a:r>
              <a:rPr lang="en-US" sz="2000" dirty="0">
                <a:solidFill>
                  <a:srgbClr val="FFC000"/>
                </a:solidFill>
                <a:effectLst>
                  <a:outerShdw blurRad="38100" dist="38100" dir="2700000" algn="tl">
                    <a:srgbClr val="000000">
                      <a:alpha val="43137"/>
                    </a:srgbClr>
                  </a:outerShdw>
                </a:effectLst>
              </a:rPr>
              <a:t>meter </a:t>
            </a:r>
            <a:r>
              <a:rPr lang="en-US" sz="2000" dirty="0" smtClean="0">
                <a:solidFill>
                  <a:srgbClr val="FFC000"/>
                </a:solidFill>
                <a:effectLst>
                  <a:outerShdw blurRad="38100" dist="38100" dir="2700000" algn="tl">
                    <a:srgbClr val="000000">
                      <a:alpha val="43137"/>
                    </a:srgbClr>
                  </a:outerShdw>
                </a:effectLst>
              </a:rPr>
              <a:t>by </a:t>
            </a:r>
            <a:r>
              <a:rPr lang="en-US" sz="2000" dirty="0">
                <a:solidFill>
                  <a:srgbClr val="FFC000"/>
                </a:solidFill>
                <a:effectLst>
                  <a:outerShdw blurRad="38100" dist="38100" dir="2700000" algn="tl">
                    <a:srgbClr val="000000">
                      <a:alpha val="43137"/>
                    </a:srgbClr>
                  </a:outerShdw>
                </a:effectLst>
              </a:rPr>
              <a:t>the use of GCPs. </a:t>
            </a:r>
            <a:endParaRPr lang="en-US" sz="2000" dirty="0" smtClean="0">
              <a:solidFill>
                <a:srgbClr val="FFC000"/>
              </a:solidFill>
              <a:effectLst>
                <a:outerShdw blurRad="38100" dist="38100" dir="2700000" algn="tl">
                  <a:srgbClr val="000000">
                    <a:alpha val="43137"/>
                  </a:srgbClr>
                </a:outerShdw>
              </a:effectLst>
            </a:endParaRPr>
          </a:p>
          <a:p>
            <a:pPr marL="274320" indent="-457200"/>
            <a:endParaRPr lang="en-US" sz="2000" dirty="0">
              <a:solidFill>
                <a:srgbClr val="FFC000"/>
              </a:solidFill>
              <a:effectLst>
                <a:outerShdw blurRad="38100" dist="38100" dir="2700000" algn="tl">
                  <a:srgbClr val="000000">
                    <a:alpha val="43137"/>
                  </a:srgbClr>
                </a:outerShdw>
              </a:effectLst>
            </a:endParaRPr>
          </a:p>
          <a:p>
            <a:pPr marL="274320" indent="-457200"/>
            <a:r>
              <a:rPr lang="en-US" sz="2000" dirty="0" smtClean="0">
                <a:solidFill>
                  <a:srgbClr val="FFC000"/>
                </a:solidFill>
                <a:effectLst>
                  <a:outerShdw blurRad="38100" dist="38100" dir="2700000" algn="tl">
                    <a:srgbClr val="000000">
                      <a:alpha val="43137"/>
                    </a:srgbClr>
                  </a:outerShdw>
                </a:effectLst>
              </a:rPr>
              <a:t>The satellite </a:t>
            </a:r>
            <a:r>
              <a:rPr lang="en-US" sz="2000" dirty="0">
                <a:solidFill>
                  <a:srgbClr val="FFC000"/>
                </a:solidFill>
                <a:effectLst>
                  <a:outerShdw blurRad="38100" dist="38100" dir="2700000" algn="tl">
                    <a:srgbClr val="000000">
                      <a:alpha val="43137"/>
                    </a:srgbClr>
                  </a:outerShdw>
                </a:effectLst>
              </a:rPr>
              <a:t>has been designed with urgent tasking in mind, images can be requested </a:t>
            </a:r>
            <a:r>
              <a:rPr lang="en-US" sz="2000" dirty="0" smtClean="0">
                <a:solidFill>
                  <a:srgbClr val="FFC000"/>
                </a:solidFill>
                <a:effectLst>
                  <a:outerShdw blurRad="38100" dist="38100" dir="2700000" algn="tl">
                    <a:srgbClr val="000000">
                      <a:alpha val="43137"/>
                    </a:srgbClr>
                  </a:outerShdw>
                </a:effectLst>
              </a:rPr>
              <a:t>less </a:t>
            </a:r>
            <a:r>
              <a:rPr lang="en-US" sz="2000" dirty="0">
                <a:solidFill>
                  <a:srgbClr val="FFC000"/>
                </a:solidFill>
                <a:effectLst>
                  <a:outerShdw blurRad="38100" dist="38100" dir="2700000" algn="tl">
                    <a:srgbClr val="000000">
                      <a:alpha val="43137"/>
                    </a:srgbClr>
                  </a:outerShdw>
                </a:effectLst>
              </a:rPr>
              <a:t>than six hours before they are </a:t>
            </a:r>
            <a:r>
              <a:rPr lang="en-US" sz="2000" dirty="0" smtClean="0">
                <a:solidFill>
                  <a:srgbClr val="FFC000"/>
                </a:solidFill>
                <a:effectLst>
                  <a:outerShdw blurRad="38100" dist="38100" dir="2700000" algn="tl">
                    <a:srgbClr val="000000">
                      <a:alpha val="43137"/>
                    </a:srgbClr>
                  </a:outerShdw>
                </a:effectLst>
              </a:rPr>
              <a:t>acquired,</a:t>
            </a:r>
            <a:r>
              <a:rPr lang="en-US" sz="2000" dirty="0">
                <a:solidFill>
                  <a:srgbClr val="FFC000"/>
                </a:solidFill>
                <a:effectLst>
                  <a:outerShdw blurRad="38100" dist="38100" dir="2700000" algn="tl">
                    <a:srgbClr val="000000">
                      <a:alpha val="43137"/>
                    </a:srgbClr>
                  </a:outerShdw>
                </a:effectLst>
              </a:rPr>
              <a:t> crisis monitoring.</a:t>
            </a:r>
          </a:p>
        </p:txBody>
      </p:sp>
    </p:spTree>
    <p:extLst>
      <p:ext uri="{BB962C8B-B14F-4D97-AF65-F5344CB8AC3E}">
        <p14:creationId xmlns:p14="http://schemas.microsoft.com/office/powerpoint/2010/main" val="279653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391400" cy="477053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Other High Spatial Resolution Satellites</a:t>
            </a:r>
          </a:p>
          <a:p>
            <a:pPr marL="274320" indent="-457200"/>
            <a:endParaRPr lang="en-US" sz="2000" dirty="0">
              <a:solidFill>
                <a:srgbClr val="FFC000"/>
              </a:solidFill>
              <a:effectLst>
                <a:outerShdw blurRad="38100" dist="38100" dir="2700000" algn="tl">
                  <a:srgbClr val="000000">
                    <a:alpha val="43137"/>
                  </a:srgbClr>
                </a:outerShdw>
              </a:effectLst>
            </a:endParaRPr>
          </a:p>
          <a:p>
            <a:pPr marL="274320" indent="-457200"/>
            <a:r>
              <a:rPr lang="en-US" sz="2000" dirty="0" err="1" smtClean="0">
                <a:solidFill>
                  <a:srgbClr val="FFC000"/>
                </a:solidFill>
                <a:effectLst>
                  <a:outerShdw blurRad="38100" dist="38100" dir="2700000" algn="tl">
                    <a:srgbClr val="000000">
                      <a:alpha val="43137"/>
                    </a:srgbClr>
                  </a:outerShdw>
                </a:effectLst>
              </a:rPr>
              <a:t>GeoEye</a:t>
            </a:r>
            <a:r>
              <a:rPr lang="en-US" sz="2000" dirty="0" smtClean="0">
                <a:solidFill>
                  <a:srgbClr val="FFC000"/>
                </a:solidFill>
                <a:effectLst>
                  <a:outerShdw blurRad="38100" dist="38100" dir="2700000" algn="tl">
                    <a:srgbClr val="000000">
                      <a:alpha val="43137"/>
                    </a:srgbClr>
                  </a:outerShdw>
                </a:effectLst>
              </a:rPr>
              <a:t> 1 (Digital Globe) – 41cm panchromatic. Launched 2008.</a:t>
            </a:r>
          </a:p>
          <a:p>
            <a:pPr marL="274320" indent="-457200"/>
            <a:endParaRPr lang="en-US" sz="2000" dirty="0">
              <a:solidFill>
                <a:srgbClr val="FFC000"/>
              </a:solidFill>
              <a:effectLst>
                <a:outerShdw blurRad="38100" dist="38100" dir="2700000" algn="tl">
                  <a:srgbClr val="000000">
                    <a:alpha val="43137"/>
                  </a:srgbClr>
                </a:outerShdw>
              </a:effectLst>
            </a:endParaRPr>
          </a:p>
          <a:p>
            <a:pPr marL="274320" indent="-457200"/>
            <a:r>
              <a:rPr lang="en-US" sz="2000" dirty="0" smtClean="0">
                <a:solidFill>
                  <a:srgbClr val="FFC000"/>
                </a:solidFill>
                <a:effectLst>
                  <a:outerShdw blurRad="38100" dist="38100" dir="2700000" algn="tl">
                    <a:srgbClr val="000000">
                      <a:alpha val="43137"/>
                    </a:srgbClr>
                  </a:outerShdw>
                </a:effectLst>
              </a:rPr>
              <a:t>Sub 50cm data not legal for US licensed commercial satellites when this was launched. Digital Globe had to degrade data to that level except when the data were sold to US military</a:t>
            </a:r>
          </a:p>
          <a:p>
            <a:pPr marL="274320" indent="-457200"/>
            <a:endParaRPr lang="en-US" sz="2000" dirty="0">
              <a:solidFill>
                <a:srgbClr val="FFC000"/>
              </a:solidFill>
              <a:effectLst>
                <a:outerShdw blurRad="38100" dist="38100" dir="2700000" algn="tl">
                  <a:srgbClr val="000000">
                    <a:alpha val="43137"/>
                  </a:srgbClr>
                </a:outerShdw>
              </a:effectLst>
            </a:endParaRPr>
          </a:p>
          <a:p>
            <a:pPr marL="274320" indent="-457200"/>
            <a:r>
              <a:rPr lang="en-US" sz="2000" dirty="0">
                <a:solidFill>
                  <a:srgbClr val="FFC000"/>
                </a:solidFill>
                <a:effectLst>
                  <a:outerShdw blurRad="38100" dist="38100" dir="2700000" algn="tl">
                    <a:srgbClr val="000000">
                      <a:alpha val="43137"/>
                    </a:srgbClr>
                  </a:outerShdw>
                </a:effectLst>
              </a:rPr>
              <a:t>June 2014 </a:t>
            </a:r>
            <a:r>
              <a:rPr lang="en-US" sz="2000" dirty="0" err="1">
                <a:solidFill>
                  <a:srgbClr val="FFC000"/>
                </a:solidFill>
                <a:effectLst>
                  <a:outerShdw blurRad="38100" dist="38100" dir="2700000" algn="tl">
                    <a:srgbClr val="000000">
                      <a:alpha val="43137"/>
                    </a:srgbClr>
                  </a:outerShdw>
                </a:effectLst>
              </a:rPr>
              <a:t>DigitalGlobe</a:t>
            </a:r>
            <a:r>
              <a:rPr lang="en-US" sz="2000" dirty="0">
                <a:solidFill>
                  <a:srgbClr val="FFC000"/>
                </a:solidFill>
                <a:effectLst>
                  <a:outerShdw blurRad="38100" dist="38100" dir="2700000" algn="tl">
                    <a:srgbClr val="000000">
                      <a:alpha val="43137"/>
                    </a:srgbClr>
                  </a:outerShdw>
                </a:effectLst>
              </a:rPr>
              <a:t> received permission from the US Department of Commerce to collect and sell imagery at the best available resolutions. Additionally, six months after WorldView-3 is operational </a:t>
            </a:r>
            <a:r>
              <a:rPr lang="en-US" sz="2000" dirty="0" err="1">
                <a:solidFill>
                  <a:srgbClr val="FFC000"/>
                </a:solidFill>
                <a:effectLst>
                  <a:outerShdw blurRad="38100" dist="38100" dir="2700000" algn="tl">
                    <a:srgbClr val="000000">
                      <a:alpha val="43137"/>
                    </a:srgbClr>
                  </a:outerShdw>
                </a:effectLst>
              </a:rPr>
              <a:t>DigitalGlobe</a:t>
            </a:r>
            <a:r>
              <a:rPr lang="en-US" sz="2000" dirty="0">
                <a:solidFill>
                  <a:srgbClr val="FFC000"/>
                </a:solidFill>
                <a:effectLst>
                  <a:outerShdw blurRad="38100" dist="38100" dir="2700000" algn="tl">
                    <a:srgbClr val="000000">
                      <a:alpha val="43137"/>
                    </a:srgbClr>
                  </a:outerShdw>
                </a:effectLst>
              </a:rPr>
              <a:t> will be permitted to sell imagery at up to 25 cm panchromatic and 1.0 m multispectral GSD. </a:t>
            </a:r>
            <a:endParaRPr lang="en-US" sz="2000" dirty="0" smtClean="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44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0"/>
            <a:ext cx="7620000" cy="3785652"/>
          </a:xfrm>
          <a:prstGeom prst="rect">
            <a:avLst/>
          </a:prstGeom>
          <a:noFill/>
        </p:spPr>
        <p:txBody>
          <a:bodyPr wrap="square" rtlCol="0">
            <a:spAutoFit/>
          </a:bodyPr>
          <a:lstStyle/>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err="1">
                <a:solidFill>
                  <a:srgbClr val="FFC000"/>
                </a:solidFill>
                <a:effectLst>
                  <a:outerShdw blurRad="38100" dist="38100" dir="2700000" algn="tl">
                    <a:srgbClr val="000000">
                      <a:alpha val="43137"/>
                    </a:srgbClr>
                  </a:outerShdw>
                </a:effectLst>
              </a:rPr>
              <a:t>WorldView</a:t>
            </a:r>
            <a:r>
              <a:rPr lang="en-US" dirty="0">
                <a:solidFill>
                  <a:srgbClr val="FFC000"/>
                </a:solidFill>
                <a:effectLst>
                  <a:outerShdw blurRad="38100" dist="38100" dir="2700000" algn="tl">
                    <a:srgbClr val="000000">
                      <a:alpha val="43137"/>
                    </a:srgbClr>
                  </a:outerShdw>
                </a:effectLst>
              </a:rPr>
              <a:t> 3 – The WorldView-3 satellite sensor was licensed by the National Oceanic and Atmospheric Administration (NOAA) to collect in addition to the standard Panchromatic and Multispectral bands, eight-band short-wave infrared (SWIR) and 12 CAVIS imagery. The satellite was successfully launched on August 13, 2014</a:t>
            </a:r>
            <a:r>
              <a:rPr lang="en-US" dirty="0" smtClean="0">
                <a:solidFill>
                  <a:srgbClr val="FFC000"/>
                </a:solidFill>
                <a:effectLst>
                  <a:outerShdw blurRad="38100" dist="38100" dir="2700000" algn="tl">
                    <a:srgbClr val="000000">
                      <a:alpha val="43137"/>
                    </a:srgbClr>
                  </a:outerShdw>
                </a:effectLst>
              </a:rPr>
              <a: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Landsat on steroids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28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132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75440"/>
            <a:ext cx="4953000" cy="4515293"/>
          </a:xfrm>
          <a:prstGeom prst="rect">
            <a:avLst/>
          </a:prstGeom>
        </p:spPr>
      </p:pic>
      <p:pic>
        <p:nvPicPr>
          <p:cNvPr id="3" name="Snagit_PPT87B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33600"/>
            <a:ext cx="2476190" cy="3009524"/>
          </a:xfrm>
          <a:prstGeom prst="rect">
            <a:avLst/>
          </a:prstGeom>
        </p:spPr>
      </p:pic>
      <p:sp>
        <p:nvSpPr>
          <p:cNvPr id="4" name="Rectangle 3"/>
          <p:cNvSpPr/>
          <p:nvPr/>
        </p:nvSpPr>
        <p:spPr>
          <a:xfrm>
            <a:off x="990600" y="609600"/>
            <a:ext cx="2844112" cy="461665"/>
          </a:xfrm>
          <a:prstGeom prst="rect">
            <a:avLst/>
          </a:prstGeom>
        </p:spPr>
        <p:txBody>
          <a:bodyPr wrap="none">
            <a:spAutoFit/>
          </a:bodyPr>
          <a:lstStyle/>
          <a:p>
            <a:r>
              <a:rPr lang="en-US" dirty="0" err="1">
                <a:solidFill>
                  <a:srgbClr val="FFC000"/>
                </a:solidFill>
                <a:effectLst>
                  <a:outerShdw blurRad="38100" dist="38100" dir="2700000" algn="tl">
                    <a:srgbClr val="000000">
                      <a:alpha val="43137"/>
                    </a:srgbClr>
                  </a:outerShdw>
                </a:effectLst>
              </a:rPr>
              <a:t>WorldView</a:t>
            </a:r>
            <a:r>
              <a:rPr lang="en-US" dirty="0">
                <a:solidFill>
                  <a:srgbClr val="FFC000"/>
                </a:solidFill>
                <a:effectLst>
                  <a:outerShdw blurRad="38100" dist="38100" dir="2700000" algn="tl">
                    <a:srgbClr val="000000">
                      <a:alpha val="43137"/>
                    </a:srgbClr>
                  </a:outerShdw>
                </a:effectLst>
              </a:rPr>
              <a:t> 3 </a:t>
            </a:r>
            <a:r>
              <a:rPr lang="en-US" dirty="0" smtClean="0">
                <a:solidFill>
                  <a:srgbClr val="FFC000"/>
                </a:solidFill>
                <a:effectLst>
                  <a:outerShdw blurRad="38100" dist="38100" dir="2700000" algn="tl">
                    <a:srgbClr val="000000">
                      <a:alpha val="43137"/>
                    </a:srgbClr>
                  </a:outerShdw>
                </a:effectLst>
              </a:rPr>
              <a:t>Specs</a:t>
            </a:r>
            <a:endParaRPr lang="en-US" dirty="0"/>
          </a:p>
        </p:txBody>
      </p:sp>
      <p:sp>
        <p:nvSpPr>
          <p:cNvPr id="5" name="TextBox 4"/>
          <p:cNvSpPr txBox="1"/>
          <p:nvPr/>
        </p:nvSpPr>
        <p:spPr>
          <a:xfrm>
            <a:off x="6203219" y="5410200"/>
            <a:ext cx="2685881" cy="830997"/>
          </a:xfrm>
          <a:prstGeom prst="rect">
            <a:avLst/>
          </a:prstGeom>
          <a:noFill/>
        </p:spPr>
        <p:txBody>
          <a:bodyPr wrap="square" rtlCol="0">
            <a:spAutoFit/>
          </a:bodyPr>
          <a:lstStyle/>
          <a:p>
            <a:pPr algn="ctr"/>
            <a:r>
              <a:rPr lang="en-US" dirty="0" smtClean="0">
                <a:solidFill>
                  <a:srgbClr val="FFC000"/>
                </a:solidFill>
                <a:effectLst>
                  <a:outerShdw blurRad="38100" dist="38100" dir="2700000" algn="tl">
                    <a:srgbClr val="000000">
                      <a:alpha val="43137"/>
                    </a:srgbClr>
                  </a:outerShdw>
                </a:effectLst>
              </a:rPr>
              <a:t>Pricing – Available on Request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6404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92E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13" y="2743200"/>
            <a:ext cx="5714286" cy="3819048"/>
          </a:xfrm>
          <a:prstGeom prst="rect">
            <a:avLst/>
          </a:prstGeom>
        </p:spPr>
      </p:pic>
      <p:sp>
        <p:nvSpPr>
          <p:cNvPr id="2" name="TextBox 1"/>
          <p:cNvSpPr txBox="1"/>
          <p:nvPr/>
        </p:nvSpPr>
        <p:spPr>
          <a:xfrm>
            <a:off x="762000" y="685800"/>
            <a:ext cx="8077199" cy="5693866"/>
          </a:xfrm>
          <a:prstGeom prst="rect">
            <a:avLst/>
          </a:prstGeom>
          <a:noFill/>
        </p:spPr>
        <p:txBody>
          <a:bodyPr wrap="square" rtlCol="0">
            <a:spAutoFit/>
          </a:bodyPr>
          <a:lstStyle/>
          <a:p>
            <a:pPr marL="274320" indent="-457200"/>
            <a:r>
              <a:rPr lang="en-US" sz="2800" dirty="0" smtClean="0">
                <a:solidFill>
                  <a:srgbClr val="FFC000"/>
                </a:solidFill>
                <a:effectLst>
                  <a:outerShdw blurRad="38100" dist="38100" dir="2700000" algn="tl">
                    <a:srgbClr val="000000">
                      <a:alpha val="43137"/>
                    </a:srgbClr>
                  </a:outerShdw>
                </a:effectLst>
              </a:rPr>
              <a:t>High Spectral Resolution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Landsat, WorldView3</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AVHRR – Advanced High Resolution Radiometer (NOAA)</a:t>
            </a: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The AVHRR is a radiation-detection imager that can be used for remotely determining cloud cover and the surface temperature.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This </a:t>
            </a:r>
            <a:r>
              <a:rPr lang="en-US" dirty="0">
                <a:solidFill>
                  <a:srgbClr val="FFC000"/>
                </a:solidFill>
                <a:effectLst>
                  <a:outerShdw blurRad="38100" dist="38100" dir="2700000" algn="tl">
                    <a:srgbClr val="000000">
                      <a:alpha val="43137"/>
                    </a:srgbClr>
                  </a:outerShdw>
                </a:effectLst>
              </a:rPr>
              <a:t>scanning radiometer uses 6 detectors that collect different bands of radiation </a:t>
            </a:r>
            <a:r>
              <a:rPr lang="en-US" dirty="0" smtClean="0">
                <a:solidFill>
                  <a:srgbClr val="FFC000"/>
                </a:solidFill>
                <a:effectLst>
                  <a:outerShdw blurRad="38100" dist="38100" dir="2700000" algn="tl">
                    <a:srgbClr val="000000">
                      <a:alpha val="43137"/>
                    </a:srgbClr>
                  </a:outerShdw>
                </a:effectLst>
              </a:rPr>
              <a:t>wavelengths. </a:t>
            </a:r>
            <a:r>
              <a:rPr lang="en-US" dirty="0">
                <a:solidFill>
                  <a:srgbClr val="FFC000"/>
                </a:solidFill>
                <a:effectLst>
                  <a:outerShdw blurRad="38100" dist="38100" dir="2700000" algn="tl">
                    <a:srgbClr val="000000">
                      <a:alpha val="43137"/>
                    </a:srgbClr>
                  </a:outerShdw>
                </a:effectLst>
              </a:rPr>
              <a:t>The latest instrument version is AVHRR/3, with 6 channels, </a:t>
            </a:r>
            <a:r>
              <a:rPr lang="en-US" dirty="0" smtClean="0">
                <a:solidFill>
                  <a:srgbClr val="FFC000"/>
                </a:solidFill>
                <a:effectLst>
                  <a:outerShdw blurRad="38100" dist="38100" dir="2700000" algn="tl">
                    <a:srgbClr val="000000">
                      <a:alpha val="43137"/>
                    </a:srgbClr>
                  </a:outerShdw>
                </a:effectLst>
              </a:rPr>
              <a:t>carried </a:t>
            </a:r>
            <a:r>
              <a:rPr lang="en-US" dirty="0">
                <a:solidFill>
                  <a:srgbClr val="FFC000"/>
                </a:solidFill>
                <a:effectLst>
                  <a:outerShdw blurRad="38100" dist="38100" dir="2700000" algn="tl">
                    <a:srgbClr val="000000">
                      <a:alpha val="43137"/>
                    </a:srgbClr>
                  </a:outerShdw>
                </a:effectLst>
              </a:rPr>
              <a:t>on NOAA-15 launched in May </a:t>
            </a:r>
            <a:r>
              <a:rPr lang="en-US" dirty="0" smtClean="0">
                <a:solidFill>
                  <a:srgbClr val="FFC000"/>
                </a:solidFill>
                <a:effectLst>
                  <a:outerShdw blurRad="38100" dist="38100" dir="2700000" algn="tl">
                    <a:srgbClr val="000000">
                      <a:alpha val="43137"/>
                    </a:srgbClr>
                  </a:outerShdw>
                </a:effectLst>
              </a:rPr>
              <a:t>1998 thru NOAA-19. 15-19 are all operational.</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22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762000"/>
            <a:ext cx="5320687"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hlinkClick r:id="rId2"/>
              </a:rPr>
              <a:t>Hyperion</a:t>
            </a:r>
            <a:r>
              <a:rPr lang="en-US" dirty="0" smtClean="0">
                <a:solidFill>
                  <a:srgbClr val="FFC000"/>
                </a:solidFill>
                <a:effectLst>
                  <a:outerShdw blurRad="38100" dist="38100" dir="2700000" algn="tl">
                    <a:srgbClr val="000000">
                      <a:alpha val="43137"/>
                    </a:srgbClr>
                  </a:outerShdw>
                </a:effectLst>
              </a:rPr>
              <a:t> (Earth Observing 1 satellite)</a:t>
            </a:r>
            <a:endParaRPr lang="en-US" dirty="0">
              <a:solidFill>
                <a:srgbClr val="FFC000"/>
              </a:solidFill>
              <a:effectLst>
                <a:outerShdw blurRad="38100" dist="38100" dir="2700000" algn="tl">
                  <a:srgbClr val="000000">
                    <a:alpha val="43137"/>
                  </a:srgbClr>
                </a:outerShdw>
              </a:effectLst>
            </a:endParaRPr>
          </a:p>
        </p:txBody>
      </p:sp>
      <p:sp>
        <p:nvSpPr>
          <p:cNvPr id="4" name="Rectangle 3"/>
          <p:cNvSpPr/>
          <p:nvPr/>
        </p:nvSpPr>
        <p:spPr>
          <a:xfrm>
            <a:off x="990600" y="1371600"/>
            <a:ext cx="6096000" cy="4154984"/>
          </a:xfrm>
          <a:prstGeom prst="rect">
            <a:avLst/>
          </a:prstGeom>
        </p:spPr>
        <p:txBody>
          <a:bodyPr wrap="square">
            <a:spAutoFit/>
          </a:bodyPr>
          <a:lstStyle/>
          <a:p>
            <a:pPr marL="274320" indent="-457200"/>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Launched November 2000, experimental package designed for 12 month mission. </a:t>
            </a:r>
          </a:p>
          <a:p>
            <a:pPr marL="274320" indent="-457200"/>
            <a:endParaRPr lang="en-US" dirty="0" smtClean="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The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Hyperion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sensor package provides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a high resolution hyperspectral imager capable of resolving 220 spectral bands (from 0.4 to 2.5 µm) with a 30-meter resolution. The instrument can image a 7.5 km by 100 km land area per image, and provide detailed spectral mapping across all 220 channels with high radiometric accuracy.</a:t>
            </a:r>
          </a:p>
        </p:txBody>
      </p:sp>
      <p:pic>
        <p:nvPicPr>
          <p:cNvPr id="1026" name="Picture 2" descr="Diagram showing the difference between multispectral and hyperspectral sen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539836"/>
            <a:ext cx="68580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lectance spectra of hematite, malachite, and chrysoco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798219"/>
            <a:ext cx="6858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391400" cy="230832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ASTER – Advanced </a:t>
            </a:r>
            <a:r>
              <a:rPr lang="en-US" dirty="0" err="1" smtClean="0">
                <a:solidFill>
                  <a:srgbClr val="FFC000"/>
                </a:solidFill>
                <a:effectLst>
                  <a:outerShdw blurRad="38100" dist="38100" dir="2700000" algn="tl">
                    <a:srgbClr val="000000">
                      <a:alpha val="43137"/>
                    </a:srgbClr>
                  </a:outerShdw>
                </a:effectLst>
              </a:rPr>
              <a:t>Spaceborne</a:t>
            </a:r>
            <a:r>
              <a:rPr lang="en-US" dirty="0" smtClean="0">
                <a:solidFill>
                  <a:srgbClr val="FFC000"/>
                </a:solidFill>
                <a:effectLst>
                  <a:outerShdw blurRad="38100" dist="38100" dir="2700000" algn="tl">
                    <a:srgbClr val="000000">
                      <a:alpha val="43137"/>
                    </a:srgbClr>
                  </a:outerShdw>
                </a:effectLst>
              </a:rPr>
              <a:t> Thermal Emission and Reflection Radiometer (Japan/NASA, 2000-2008)</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14 spectral bands: 3 visible and 11 in the infrared region of the electromagnetic spectrum</a:t>
            </a:r>
            <a:r>
              <a:rPr lang="en-US" dirty="0" smtClean="0">
                <a:solidFill>
                  <a:srgbClr val="FFC000"/>
                </a:solidFill>
                <a:effectLst>
                  <a:outerShdw blurRad="38100" dist="38100" dir="2700000" algn="tl">
                    <a:srgbClr val="000000">
                      <a:alpha val="43137"/>
                    </a:srgbClr>
                  </a:outerShdw>
                </a:effectLst>
              </a:rPr>
              <a:t>.</a:t>
            </a:r>
          </a:p>
        </p:txBody>
      </p:sp>
      <p:pic>
        <p:nvPicPr>
          <p:cNvPr id="1026" name="Picture 2" descr="http://news.satimagingcorp.com/wp-content/uploads/2007/05/spectral_resolution_26-may-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52800"/>
            <a:ext cx="74676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4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1219200"/>
            <a:ext cx="7696200" cy="5262979"/>
          </a:xfrm>
          <a:prstGeom prst="rect">
            <a:avLst/>
          </a:prstGeom>
          <a:noFill/>
        </p:spPr>
        <p:txBody>
          <a:bodyPr wrap="square" rtlCol="0">
            <a:spAutoFit/>
          </a:bodyPr>
          <a:lstStyle/>
          <a:p>
            <a:pPr marL="274320" indent="-457200"/>
            <a:r>
              <a:rPr lang="en-US" dirty="0" err="1" smtClean="0">
                <a:solidFill>
                  <a:srgbClr val="FFC000"/>
                </a:solidFill>
                <a:effectLst>
                  <a:outerShdw blurRad="38100" dist="38100" dir="2700000" algn="tl">
                    <a:srgbClr val="000000">
                      <a:alpha val="43137"/>
                    </a:srgbClr>
                  </a:outerShdw>
                </a:effectLst>
                <a:hlinkClick r:id="rId2"/>
              </a:rPr>
              <a:t>HyspIRI</a:t>
            </a:r>
            <a:r>
              <a:rPr lang="en-US" dirty="0" smtClean="0">
                <a:solidFill>
                  <a:srgbClr val="FFC000"/>
                </a:solidFill>
                <a:effectLst>
                  <a:outerShdw blurRad="38100" dist="38100" dir="2700000" algn="tl">
                    <a:srgbClr val="000000">
                      <a:alpha val="43137"/>
                    </a:srgbClr>
                  </a:outerShdw>
                </a:effectLst>
              </a:rPr>
              <a:t> – follow up Hyperion mission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The </a:t>
            </a:r>
            <a:r>
              <a:rPr lang="en-US" dirty="0" err="1">
                <a:solidFill>
                  <a:srgbClr val="FFC000"/>
                </a:solidFill>
                <a:effectLst>
                  <a:outerShdw blurRad="38100" dist="38100" dir="2700000" algn="tl">
                    <a:srgbClr val="000000">
                      <a:alpha val="43137"/>
                    </a:srgbClr>
                  </a:outerShdw>
                </a:effectLst>
              </a:rPr>
              <a:t>HyspIRI</a:t>
            </a:r>
            <a:r>
              <a:rPr lang="en-US" dirty="0">
                <a:solidFill>
                  <a:srgbClr val="FFC000"/>
                </a:solidFill>
                <a:effectLst>
                  <a:outerShdw blurRad="38100" dist="38100" dir="2700000" algn="tl">
                    <a:srgbClr val="000000">
                      <a:alpha val="43137"/>
                    </a:srgbClr>
                  </a:outerShdw>
                </a:effectLst>
              </a:rPr>
              <a:t> mission includes two instruments mounted on a satellite in Low Earth Orbit. There is an imaging spectrometer measuring from the visible to short wave infrared (VSWIR: 380 nm - 2500 nm) in 10 nm contiguous bands and a multispectral imager measuring from 3 to 12 um in the mid and thermal infrared (TIR).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a:t>
            </a:r>
            <a:r>
              <a:rPr lang="en-US" dirty="0">
                <a:solidFill>
                  <a:srgbClr val="FFC000"/>
                </a:solidFill>
                <a:effectLst>
                  <a:outerShdw blurRad="38100" dist="38100" dir="2700000" algn="tl">
                    <a:srgbClr val="000000">
                      <a:alpha val="43137"/>
                    </a:srgbClr>
                  </a:outerShdw>
                </a:effectLst>
              </a:rPr>
              <a:t>VSWIR and TIR instruments both have a spatial resolution of 60 m at nadir. The VSWIR will have a revisit of </a:t>
            </a:r>
            <a:r>
              <a:rPr lang="en-US" dirty="0" err="1">
                <a:solidFill>
                  <a:srgbClr val="FFC000"/>
                </a:solidFill>
                <a:effectLst>
                  <a:outerShdw blurRad="38100" dist="38100" dir="2700000" algn="tl">
                    <a:srgbClr val="000000">
                      <a:alpha val="43137"/>
                    </a:srgbClr>
                  </a:outerShdw>
                </a:effectLst>
              </a:rPr>
              <a:t>of</a:t>
            </a:r>
            <a:r>
              <a:rPr lang="en-US" dirty="0">
                <a:solidFill>
                  <a:srgbClr val="FFC000"/>
                </a:solidFill>
                <a:effectLst>
                  <a:outerShdw blurRad="38100" dist="38100" dir="2700000" algn="tl">
                    <a:srgbClr val="000000">
                      <a:alpha val="43137"/>
                    </a:srgbClr>
                  </a:outerShdw>
                </a:effectLst>
              </a:rPr>
              <a:t> 19 days and the TIR will have a revisit of 5 days.</a:t>
            </a:r>
          </a:p>
        </p:txBody>
      </p:sp>
    </p:spTree>
    <p:extLst>
      <p:ext uri="{BB962C8B-B14F-4D97-AF65-F5344CB8AC3E}">
        <p14:creationId xmlns:p14="http://schemas.microsoft.com/office/powerpoint/2010/main" val="2983596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8229600" cy="5262979"/>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latin typeface="Helvetica" panose="020B0604020202020204" pitchFamily="34" charset="0"/>
              </a:rPr>
              <a:t>The Hyperspectral Infrared Imager or </a:t>
            </a:r>
            <a:r>
              <a:rPr lang="en-US" dirty="0" err="1">
                <a:solidFill>
                  <a:srgbClr val="FFC000"/>
                </a:solidFill>
                <a:effectLst>
                  <a:outerShdw blurRad="38100" dist="38100" dir="2700000" algn="tl">
                    <a:srgbClr val="000000">
                      <a:alpha val="43137"/>
                    </a:srgbClr>
                  </a:outerShdw>
                </a:effectLst>
                <a:latin typeface="Helvetica" panose="020B0604020202020204" pitchFamily="34" charset="0"/>
              </a:rPr>
              <a:t>HyspIRI</a:t>
            </a:r>
            <a:r>
              <a:rPr lang="en-US" dirty="0">
                <a:solidFill>
                  <a:srgbClr val="FFC000"/>
                </a:solidFill>
                <a:effectLst>
                  <a:outerShdw blurRad="38100" dist="38100" dir="2700000" algn="tl">
                    <a:srgbClr val="000000">
                      <a:alpha val="43137"/>
                    </a:srgbClr>
                  </a:outerShdw>
                </a:effectLst>
                <a:latin typeface="Helvetica" panose="020B0604020202020204" pitchFamily="34" charset="0"/>
              </a:rPr>
              <a:t> mission will study the world’s ecosystems and provide critical information on natural disasters such as volcanoes, wildfires and drought. </a:t>
            </a:r>
            <a:endParaRPr lang="en-US" dirty="0" smtClean="0">
              <a:solidFill>
                <a:srgbClr val="FFC000"/>
              </a:solidFill>
              <a:effectLst>
                <a:outerShdw blurRad="38100" dist="38100" dir="2700000" algn="tl">
                  <a:srgbClr val="000000">
                    <a:alpha val="43137"/>
                  </a:srgbClr>
                </a:outerShdw>
              </a:effectLst>
              <a:latin typeface="Helvetica" panose="020B0604020202020204" pitchFamily="34" charset="0"/>
            </a:endParaRPr>
          </a:p>
          <a:p>
            <a:pPr marL="274320" indent="-457200"/>
            <a:endParaRPr lang="en-US" dirty="0">
              <a:solidFill>
                <a:srgbClr val="FFC000"/>
              </a:solidFill>
              <a:effectLst>
                <a:outerShdw blurRad="38100" dist="38100" dir="2700000" algn="tl">
                  <a:srgbClr val="000000">
                    <a:alpha val="43137"/>
                  </a:srgbClr>
                </a:outerShdw>
              </a:effectLst>
              <a:latin typeface="Helvetica" panose="020B0604020202020204" pitchFamily="34" charset="0"/>
            </a:endParaRPr>
          </a:p>
          <a:p>
            <a:pPr marL="274320" indent="-457200"/>
            <a:r>
              <a:rPr lang="en-US" dirty="0" err="1" smtClean="0">
                <a:solidFill>
                  <a:srgbClr val="FFC000"/>
                </a:solidFill>
                <a:effectLst>
                  <a:outerShdw blurRad="38100" dist="38100" dir="2700000" algn="tl">
                    <a:srgbClr val="000000">
                      <a:alpha val="43137"/>
                    </a:srgbClr>
                  </a:outerShdw>
                </a:effectLst>
                <a:latin typeface="Helvetica" panose="020B0604020202020204" pitchFamily="34" charset="0"/>
              </a:rPr>
              <a:t>HyspIRI</a:t>
            </a:r>
            <a:r>
              <a:rPr lang="en-US" dirty="0" smtClean="0">
                <a:solidFill>
                  <a:srgbClr val="FFC000"/>
                </a:solidFill>
                <a:effectLst>
                  <a:outerShdw blurRad="38100" dist="38100" dir="2700000" algn="tl">
                    <a:srgbClr val="000000">
                      <a:alpha val="43137"/>
                    </a:srgbClr>
                  </a:outerShdw>
                </a:effectLst>
                <a:latin typeface="Helvetica" panose="020B0604020202020204" pitchFamily="34" charset="0"/>
              </a:rPr>
              <a:t> </a:t>
            </a:r>
            <a:r>
              <a:rPr lang="en-US" dirty="0">
                <a:solidFill>
                  <a:srgbClr val="FFC000"/>
                </a:solidFill>
                <a:effectLst>
                  <a:outerShdw blurRad="38100" dist="38100" dir="2700000" algn="tl">
                    <a:srgbClr val="000000">
                      <a:alpha val="43137"/>
                    </a:srgbClr>
                  </a:outerShdw>
                </a:effectLst>
                <a:latin typeface="Helvetica" panose="020B0604020202020204" pitchFamily="34" charset="0"/>
              </a:rPr>
              <a:t>will be able to identify the type of vegetation that is present and whether the vegetation is healthy. The mission will provide a benchmark on the state of the worlds ecosystems against which future changes can be assessed. </a:t>
            </a:r>
            <a:endParaRPr lang="en-US" dirty="0" smtClean="0">
              <a:solidFill>
                <a:srgbClr val="FFC000"/>
              </a:solidFill>
              <a:effectLst>
                <a:outerShdw blurRad="38100" dist="38100" dir="2700000" algn="tl">
                  <a:srgbClr val="000000">
                    <a:alpha val="43137"/>
                  </a:srgbClr>
                </a:outerShdw>
              </a:effectLst>
              <a:latin typeface="Helvetica" panose="020B0604020202020204" pitchFamily="34" charset="0"/>
            </a:endParaRPr>
          </a:p>
          <a:p>
            <a:pPr marL="274320" indent="-457200"/>
            <a:endParaRPr lang="en-US" dirty="0">
              <a:solidFill>
                <a:srgbClr val="FFC000"/>
              </a:solidFill>
              <a:effectLst>
                <a:outerShdw blurRad="38100" dist="38100" dir="2700000" algn="tl">
                  <a:srgbClr val="000000">
                    <a:alpha val="43137"/>
                  </a:srgbClr>
                </a:outerShdw>
              </a:effectLst>
              <a:latin typeface="Helvetica" panose="020B0604020202020204" pitchFamily="34" charset="0"/>
            </a:endParaRPr>
          </a:p>
          <a:p>
            <a:pPr marL="274320" indent="-457200"/>
            <a:r>
              <a:rPr lang="en-US" dirty="0" smtClean="0">
                <a:solidFill>
                  <a:srgbClr val="FFC000"/>
                </a:solidFill>
                <a:effectLst>
                  <a:outerShdw blurRad="38100" dist="38100" dir="2700000" algn="tl">
                    <a:srgbClr val="000000">
                      <a:alpha val="43137"/>
                    </a:srgbClr>
                  </a:outerShdw>
                </a:effectLst>
                <a:latin typeface="Helvetica" panose="020B0604020202020204" pitchFamily="34" charset="0"/>
              </a:rPr>
              <a:t>The </a:t>
            </a:r>
            <a:r>
              <a:rPr lang="en-US" dirty="0">
                <a:solidFill>
                  <a:srgbClr val="FFC000"/>
                </a:solidFill>
                <a:effectLst>
                  <a:outerShdw blurRad="38100" dist="38100" dir="2700000" algn="tl">
                    <a:srgbClr val="000000">
                      <a:alpha val="43137"/>
                    </a:srgbClr>
                  </a:outerShdw>
                </a:effectLst>
                <a:latin typeface="Helvetica" panose="020B0604020202020204" pitchFamily="34" charset="0"/>
              </a:rPr>
              <a:t>mission will also assess the pre-eruptive behavior of volcanoes and the likelihood of future eruptions as well as the carbon and other gases released from wildfires.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715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8057783"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Current </a:t>
            </a:r>
            <a:r>
              <a:rPr lang="en-US" dirty="0">
                <a:solidFill>
                  <a:srgbClr val="FFC000"/>
                </a:solidFill>
                <a:effectLst>
                  <a:outerShdw blurRad="38100" dist="38100" dir="2700000" algn="tl">
                    <a:srgbClr val="000000">
                      <a:alpha val="43137"/>
                    </a:srgbClr>
                  </a:outerShdw>
                </a:effectLst>
              </a:rPr>
              <a:t>constellation- </a:t>
            </a:r>
            <a:r>
              <a:rPr lang="en-US" sz="1200" dirty="0">
                <a:solidFill>
                  <a:srgbClr val="FFC000"/>
                </a:solidFill>
                <a:effectLst>
                  <a:outerShdw blurRad="38100" dist="38100" dir="2700000" algn="tl">
                    <a:srgbClr val="000000">
                      <a:alpha val="43137"/>
                    </a:srgbClr>
                  </a:outerShdw>
                </a:effectLst>
                <a:hlinkClick r:id="rId2"/>
              </a:rPr>
              <a:t>http://www.asprs.org/a/news/satellites/ASPRS_DATABASE_021208.pdf</a:t>
            </a:r>
            <a:endParaRPr lang="en-US" sz="1200" dirty="0">
              <a:solidFill>
                <a:srgbClr val="FFC000"/>
              </a:solidFill>
              <a:effectLst>
                <a:outerShdw blurRad="38100" dist="38100" dir="2700000" algn="tl">
                  <a:srgbClr val="000000">
                    <a:alpha val="43137"/>
                  </a:srgbClr>
                </a:outerShdw>
              </a:effectLst>
            </a:endParaRPr>
          </a:p>
        </p:txBody>
      </p:sp>
      <p:pic>
        <p:nvPicPr>
          <p:cNvPr id="4" name="Snagit_PPT31D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070324"/>
            <a:ext cx="4379296" cy="5791200"/>
          </a:xfrm>
          <a:prstGeom prst="rect">
            <a:avLst/>
          </a:prstGeom>
        </p:spPr>
      </p:pic>
      <p:pic>
        <p:nvPicPr>
          <p:cNvPr id="5" name="Snagit_PPT72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430" y="1079274"/>
            <a:ext cx="4535260" cy="5787676"/>
          </a:xfrm>
          <a:prstGeom prst="rect">
            <a:avLst/>
          </a:prstGeom>
        </p:spPr>
      </p:pic>
      <p:pic>
        <p:nvPicPr>
          <p:cNvPr id="3" name="Snagit_PPTFEC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988" y="1073848"/>
            <a:ext cx="6362796" cy="5636916"/>
          </a:xfrm>
          <a:prstGeom prst="rect">
            <a:avLst/>
          </a:prstGeom>
        </p:spPr>
      </p:pic>
    </p:spTree>
    <p:extLst>
      <p:ext uri="{BB962C8B-B14F-4D97-AF65-F5344CB8AC3E}">
        <p14:creationId xmlns:p14="http://schemas.microsoft.com/office/powerpoint/2010/main" val="31211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467600" cy="4154984"/>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Physical Limits of Hi-res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“spy satellites can read newspapers [cigarette packs, license plates] from space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This goes back to the 1960’s and the camera based systems of the day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In addition to the practical limits of extreme spatial resolution systems, there is a physics based limit to deal with.</a:t>
            </a:r>
          </a:p>
        </p:txBody>
      </p:sp>
    </p:spTree>
    <p:extLst>
      <p:ext uri="{BB962C8B-B14F-4D97-AF65-F5344CB8AC3E}">
        <p14:creationId xmlns:p14="http://schemas.microsoft.com/office/powerpoint/2010/main" val="3982018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64214"/>
            <a:ext cx="2961067"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Scheduled launches</a:t>
            </a:r>
            <a:endParaRPr lang="en-US" dirty="0">
              <a:solidFill>
                <a:srgbClr val="FFC000"/>
              </a:solidFill>
              <a:effectLst>
                <a:outerShdw blurRad="38100" dist="38100" dir="2700000" algn="tl">
                  <a:srgbClr val="000000">
                    <a:alpha val="43137"/>
                  </a:srgbClr>
                </a:outerShdw>
              </a:effectLst>
            </a:endParaRPr>
          </a:p>
        </p:txBody>
      </p:sp>
      <p:sp>
        <p:nvSpPr>
          <p:cNvPr id="3" name="Rectangle 2"/>
          <p:cNvSpPr/>
          <p:nvPr/>
        </p:nvSpPr>
        <p:spPr>
          <a:xfrm>
            <a:off x="1295400" y="5943600"/>
            <a:ext cx="6477000" cy="338554"/>
          </a:xfrm>
          <a:prstGeom prst="rect">
            <a:avLst/>
          </a:prstGeom>
        </p:spPr>
        <p:txBody>
          <a:bodyPr wrap="square">
            <a:spAutoFit/>
          </a:bodyPr>
          <a:lstStyle/>
          <a:p>
            <a:r>
              <a:rPr lang="en-US" sz="1600" dirty="0">
                <a:hlinkClick r:id="rId2"/>
              </a:rPr>
              <a:t>https://www.itc.nl/research/products/sensordb/Launch_Schedule.aspx</a:t>
            </a:r>
            <a:endParaRPr lang="en-US" sz="1600" dirty="0"/>
          </a:p>
        </p:txBody>
      </p:sp>
      <p:pic>
        <p:nvPicPr>
          <p:cNvPr id="4" name="Snagit_PPT12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850" y="1120298"/>
            <a:ext cx="6746099" cy="4728883"/>
          </a:xfrm>
          <a:prstGeom prst="rect">
            <a:avLst/>
          </a:prstGeom>
        </p:spPr>
      </p:pic>
    </p:spTree>
    <p:extLst>
      <p:ext uri="{BB962C8B-B14F-4D97-AF65-F5344CB8AC3E}">
        <p14:creationId xmlns:p14="http://schemas.microsoft.com/office/powerpoint/2010/main" val="107719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0" y="914400"/>
                <a:ext cx="7924800" cy="5577296"/>
              </a:xfrm>
              <a:prstGeom prst="rect">
                <a:avLst/>
              </a:prstGeom>
            </p:spPr>
            <p:txBody>
              <a:bodyPr wrap="square">
                <a:spAutoFit/>
              </a:bodyPr>
              <a:lstStyle/>
              <a:p>
                <a:pPr marL="274320" indent="-457200"/>
                <a:r>
                  <a:rPr lang="en-US" dirty="0" smtClean="0">
                    <a:solidFill>
                      <a:srgbClr val="FF0000"/>
                    </a:solidFill>
                    <a:effectLst>
                      <a:outerShdw blurRad="38100" dist="38100" dir="2700000" algn="tl">
                        <a:srgbClr val="000000">
                          <a:alpha val="43137"/>
                        </a:srgbClr>
                      </a:outerShdw>
                    </a:effectLst>
                  </a:rPr>
                  <a:t>Rayleighs Criterion -  </a:t>
                </a:r>
                <a14:m>
                  <m:oMath xmlns:m="http://schemas.openxmlformats.org/officeDocument/2006/math">
                    <m:r>
                      <m:rPr>
                        <m:sty m:val="p"/>
                      </m:rPr>
                      <a:rPr lang="el-GR" sz="3200" i="1">
                        <a:solidFill>
                          <a:srgbClr val="FF0000"/>
                        </a:solidFill>
                        <a:effectLst>
                          <a:outerShdw blurRad="38100" dist="38100" dir="2700000" algn="tl">
                            <a:srgbClr val="000000">
                              <a:alpha val="43137"/>
                            </a:srgbClr>
                          </a:outerShdw>
                        </a:effectLst>
                        <a:latin typeface="Cambria Math" panose="02040503050406030204" pitchFamily="18" charset="0"/>
                      </a:rPr>
                      <m:t>Θ</m:t>
                    </m:r>
                    <m:r>
                      <a:rPr lang="en-US" sz="3200" i="1">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3200"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200" i="1">
                            <a:solidFill>
                              <a:srgbClr val="FF0000"/>
                            </a:solidFill>
                            <a:effectLst>
                              <a:outerShdw blurRad="38100" dist="38100" dir="2700000" algn="tl">
                                <a:srgbClr val="000000">
                                  <a:alpha val="43137"/>
                                </a:srgbClr>
                              </a:outerShdw>
                            </a:effectLst>
                            <a:latin typeface="Cambria Math" panose="02040503050406030204" pitchFamily="18" charset="0"/>
                          </a:rPr>
                          <m:t>1.22</m:t>
                        </m:r>
                        <m:r>
                          <m:rPr>
                            <m:sty m:val="p"/>
                          </m:rPr>
                          <a:rPr lang="el-GR" sz="3200" i="1">
                            <a:solidFill>
                              <a:srgbClr val="FF0000"/>
                            </a:solidFill>
                            <a:effectLst>
                              <a:outerShdw blurRad="38100" dist="38100" dir="2700000" algn="tl">
                                <a:srgbClr val="000000">
                                  <a:alpha val="43137"/>
                                </a:srgbClr>
                              </a:outerShdw>
                            </a:effectLst>
                            <a:latin typeface="Cambria Math" panose="02040503050406030204" pitchFamily="18" charset="0"/>
                          </a:rPr>
                          <m:t>λ</m:t>
                        </m:r>
                      </m:num>
                      <m:den>
                        <m:r>
                          <a:rPr lang="en-US" sz="3200" i="1">
                            <a:solidFill>
                              <a:srgbClr val="FF0000"/>
                            </a:solidFill>
                            <a:effectLst>
                              <a:outerShdw blurRad="38100" dist="38100" dir="2700000" algn="tl">
                                <a:srgbClr val="000000">
                                  <a:alpha val="43137"/>
                                </a:srgbClr>
                              </a:outerShdw>
                            </a:effectLst>
                            <a:latin typeface="Cambria Math" panose="02040503050406030204" pitchFamily="18" charset="0"/>
                          </a:rPr>
                          <m:t>𝐷</m:t>
                        </m:r>
                      </m:den>
                    </m:f>
                  </m:oMath>
                </a14:m>
                <a:endParaRPr lang="en-US" sz="3200"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r>
                  <a:rPr lang="en-US" dirty="0">
                    <a:solidFill>
                      <a:srgbClr val="FFC000"/>
                    </a:solidFill>
                    <a:effectLst>
                      <a:outerShdw blurRad="38100" dist="38100" dir="2700000" algn="tl">
                        <a:srgbClr val="000000">
                          <a:alpha val="43137"/>
                        </a:srgbClr>
                      </a:outerShdw>
                    </a:effectLst>
                    <a:latin typeface="Calibri" panose="020F0502020204030204" pitchFamily="34" charset="0"/>
                  </a:rPr>
                  <a:t>Where : 	</a:t>
                </a:r>
                <a:r>
                  <a:rPr lang="el-GR" dirty="0">
                    <a:solidFill>
                      <a:srgbClr val="FFC000"/>
                    </a:solidFill>
                    <a:effectLst>
                      <a:outerShdw blurRad="38100" dist="38100" dir="2700000" algn="tl">
                        <a:srgbClr val="000000">
                          <a:alpha val="43137"/>
                        </a:srgbClr>
                      </a:outerShdw>
                    </a:effectLst>
                    <a:latin typeface="Calibri" panose="020F0502020204030204" pitchFamily="34" charset="0"/>
                  </a:rPr>
                  <a:t>Θ</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 is the angular limit of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resolution (radians)</a:t>
                </a:r>
                <a:endParaRPr lang="en-US"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r>
                  <a:rPr lang="en-US" dirty="0">
                    <a:solidFill>
                      <a:srgbClr val="FFC000"/>
                    </a:solidFill>
                    <a:effectLst>
                      <a:outerShdw blurRad="38100" dist="38100" dir="2700000" algn="tl">
                        <a:srgbClr val="000000">
                          <a:alpha val="43137"/>
                        </a:srgbClr>
                      </a:outerShdw>
                    </a:effectLst>
                    <a:latin typeface="Calibri" panose="020F0502020204030204" pitchFamily="34" charset="0"/>
                  </a:rPr>
                  <a:t>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	</a:t>
                </a:r>
                <a:r>
                  <a:rPr lang="el-GR" dirty="0" smtClean="0">
                    <a:solidFill>
                      <a:srgbClr val="FFC000"/>
                    </a:solidFill>
                    <a:effectLst>
                      <a:outerShdw blurRad="38100" dist="38100" dir="2700000" algn="tl">
                        <a:srgbClr val="000000">
                          <a:alpha val="43137"/>
                        </a:srgbClr>
                      </a:outerShdw>
                    </a:effectLst>
                    <a:latin typeface="Calibri" panose="020F0502020204030204" pitchFamily="34" charset="0"/>
                  </a:rPr>
                  <a:t>λ</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is the wavelength of EM radiation</a:t>
                </a:r>
              </a:p>
              <a:p>
                <a:pPr marL="274320" indent="-457200"/>
                <a:r>
                  <a:rPr lang="en-US" dirty="0">
                    <a:solidFill>
                      <a:srgbClr val="FFC000"/>
                    </a:solidFill>
                    <a:effectLst>
                      <a:outerShdw blurRad="38100" dist="38100" dir="2700000" algn="tl">
                        <a:srgbClr val="000000">
                          <a:alpha val="43137"/>
                        </a:srgbClr>
                      </a:outerShdw>
                    </a:effectLst>
                    <a:latin typeface="Calibri" panose="020F0502020204030204" pitchFamily="34" charset="0"/>
                  </a:rPr>
                  <a:t>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	D </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is the diameter of the lens </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aperture</a:t>
                </a:r>
              </a:p>
              <a:p>
                <a:pPr marL="274320" indent="-457200"/>
                <a:endParaRPr lang="en-US"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To answer the question at hand, rework the equation to solve for lens aperture:</a:t>
                </a:r>
              </a:p>
              <a:p>
                <a:pPr marL="274320" indent="-457200"/>
                <a14:m>
                  <m:oMathPara xmlns:m="http://schemas.openxmlformats.org/officeDocument/2006/math">
                    <m:oMathParaPr>
                      <m:jc m:val="centerGroup"/>
                    </m:oMathParaPr>
                    <m:oMath xmlns:m="http://schemas.openxmlformats.org/officeDocument/2006/math">
                      <m:r>
                        <a:rPr lang="en-US" i="1">
                          <a:solidFill>
                            <a:srgbClr val="FFC000"/>
                          </a:solidFill>
                          <a:effectLst>
                            <a:outerShdw blurRad="38100" dist="38100" dir="2700000" algn="tl">
                              <a:srgbClr val="000000">
                                <a:alpha val="43137"/>
                              </a:srgbClr>
                            </a:outerShdw>
                          </a:effectLst>
                          <a:latin typeface="Cambria Math" panose="02040503050406030204" pitchFamily="18" charset="0"/>
                        </a:rPr>
                        <m:t>𝐷</m:t>
                      </m:r>
                      <m:r>
                        <a:rPr lang="en-US" i="1">
                          <a:solidFill>
                            <a:srgbClr val="FFC000"/>
                          </a:solidFill>
                          <a:effectLst>
                            <a:outerShdw blurRad="38100" dist="38100" dir="2700000" algn="tl">
                              <a:srgbClr val="000000">
                                <a:alpha val="43137"/>
                              </a:srgbClr>
                            </a:outerShdw>
                          </a:effectLst>
                          <a:latin typeface="Cambria Math" panose="02040503050406030204" pitchFamily="18" charset="0"/>
                        </a:rPr>
                        <m:t> = </m:t>
                      </m:r>
                      <m:f>
                        <m:fPr>
                          <m:ctrlPr>
                            <a:rPr lang="en-US" i="1">
                              <a:solidFill>
                                <a:srgbClr val="FFC000"/>
                              </a:solidFill>
                              <a:effectLst>
                                <a:outerShdw blurRad="38100" dist="38100" dir="2700000" algn="tl">
                                  <a:srgbClr val="000000">
                                    <a:alpha val="43137"/>
                                  </a:srgbClr>
                                </a:outerShdw>
                              </a:effectLst>
                              <a:latin typeface="Cambria Math" panose="02040503050406030204" pitchFamily="18" charset="0"/>
                            </a:rPr>
                          </m:ctrlPr>
                        </m:fPr>
                        <m:num>
                          <m:r>
                            <a:rPr lang="en-US" i="1">
                              <a:solidFill>
                                <a:srgbClr val="FFC000"/>
                              </a:solidFill>
                              <a:effectLst>
                                <a:outerShdw blurRad="38100" dist="38100" dir="2700000" algn="tl">
                                  <a:srgbClr val="000000">
                                    <a:alpha val="43137"/>
                                  </a:srgbClr>
                                </a:outerShdw>
                              </a:effectLst>
                              <a:latin typeface="Cambria Math" panose="02040503050406030204" pitchFamily="18" charset="0"/>
                            </a:rPr>
                            <m:t>1.22</m:t>
                          </m:r>
                          <m:r>
                            <m:rPr>
                              <m:sty m:val="p"/>
                            </m:rPr>
                            <a:rPr lang="el-GR" i="1">
                              <a:solidFill>
                                <a:srgbClr val="FFC000"/>
                              </a:solidFill>
                              <a:effectLst>
                                <a:outerShdw blurRad="38100" dist="38100" dir="2700000" algn="tl">
                                  <a:srgbClr val="000000">
                                    <a:alpha val="43137"/>
                                  </a:srgbClr>
                                </a:outerShdw>
                              </a:effectLst>
                              <a:latin typeface="Cambria Math" panose="02040503050406030204" pitchFamily="18" charset="0"/>
                            </a:rPr>
                            <m:t>λ</m:t>
                          </m:r>
                        </m:num>
                        <m:den>
                          <m:r>
                            <m:rPr>
                              <m:sty m:val="p"/>
                            </m:rPr>
                            <a:rPr lang="el-GR" i="1">
                              <a:solidFill>
                                <a:srgbClr val="FFC000"/>
                              </a:solidFill>
                              <a:effectLst>
                                <a:outerShdw blurRad="38100" dist="38100" dir="2700000" algn="tl">
                                  <a:srgbClr val="000000">
                                    <a:alpha val="43137"/>
                                  </a:srgbClr>
                                </a:outerShdw>
                              </a:effectLst>
                              <a:latin typeface="Cambria Math" panose="02040503050406030204" pitchFamily="18" charset="0"/>
                            </a:rPr>
                            <m:t>Θ</m:t>
                          </m:r>
                        </m:den>
                      </m:f>
                    </m:oMath>
                  </m:oMathPara>
                </a14:m>
                <a:endParaRPr lang="en-US" dirty="0" smtClean="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endParaRPr lang="en-US" dirty="0">
                  <a:solidFill>
                    <a:srgbClr val="FFC000"/>
                  </a:solidFill>
                  <a:effectLst>
                    <a:outerShdw blurRad="38100" dist="38100" dir="2700000" algn="tl">
                      <a:srgbClr val="000000">
                        <a:alpha val="43137"/>
                      </a:srgbClr>
                    </a:outerShdw>
                  </a:effectLst>
                  <a:latin typeface="Calibri" panose="020F0502020204030204" pitchFamily="34" charset="0"/>
                </a:endParaRPr>
              </a:p>
              <a:p>
                <a:pPr marL="274320" indent="-457200"/>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From a 400km orbit, and assuming you would need 0.5mm resolution to read a newspaper, and lets use a wavelength of 450nm (and assume NO atmos</a:t>
                </a:r>
                <a:r>
                  <a:rPr lang="en-US" dirty="0">
                    <a:solidFill>
                      <a:srgbClr val="FFC000"/>
                    </a:solidFill>
                    <a:effectLst>
                      <a:outerShdw blurRad="38100" dist="38100" dir="2700000" algn="tl">
                        <a:srgbClr val="000000">
                          <a:alpha val="43137"/>
                        </a:srgbClr>
                      </a:outerShdw>
                    </a:effectLst>
                    <a:latin typeface="Calibri" panose="020F0502020204030204" pitchFamily="34" charset="0"/>
                  </a:rPr>
                  <a:t>p</a:t>
                </a:r>
                <a:r>
                  <a:rPr lang="en-US" dirty="0" smtClean="0">
                    <a:solidFill>
                      <a:srgbClr val="FFC000"/>
                    </a:solidFill>
                    <a:effectLst>
                      <a:outerShdw blurRad="38100" dist="38100" dir="2700000" algn="tl">
                        <a:srgbClr val="000000">
                          <a:alpha val="43137"/>
                        </a:srgbClr>
                      </a:outerShdw>
                    </a:effectLst>
                    <a:latin typeface="Calibri" panose="020F0502020204030204" pitchFamily="34" charset="0"/>
                  </a:rPr>
                  <a:t>here), what size aperture (D) would be required for our satellite?</a:t>
                </a:r>
                <a:endParaRPr lang="en-US" dirty="0">
                  <a:solidFill>
                    <a:srgbClr val="FFC000"/>
                  </a:solidFill>
                  <a:effectLst>
                    <a:outerShdw blurRad="38100" dist="38100" dir="2700000" algn="tl">
                      <a:srgbClr val="000000">
                        <a:alpha val="43137"/>
                      </a:srgbClr>
                    </a:outerShdw>
                  </a:effectLst>
                  <a:latin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2000" y="914400"/>
                <a:ext cx="7924800" cy="5577296"/>
              </a:xfrm>
              <a:prstGeom prst="rect">
                <a:avLst/>
              </a:prstGeom>
              <a:blipFill rotWithShape="0">
                <a:blip r:embed="rId2"/>
                <a:stretch>
                  <a:fillRect l="-1308" r="-1462" b="-2077"/>
                </a:stretch>
              </a:blipFill>
            </p:spPr>
            <p:txBody>
              <a:bodyPr/>
              <a:lstStyle/>
              <a:p>
                <a:r>
                  <a:rPr lang="en-US">
                    <a:noFill/>
                  </a:rPr>
                  <a:t> </a:t>
                </a:r>
              </a:p>
            </p:txBody>
          </p:sp>
        </mc:Fallback>
      </mc:AlternateContent>
    </p:spTree>
    <p:extLst>
      <p:ext uri="{BB962C8B-B14F-4D97-AF65-F5344CB8AC3E}">
        <p14:creationId xmlns:p14="http://schemas.microsoft.com/office/powerpoint/2010/main" val="67698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158488"/>
            <a:ext cx="7315200" cy="4524315"/>
          </a:xfrm>
          <a:prstGeom prst="rect">
            <a:avLst/>
          </a:prstGeom>
          <a:noFill/>
        </p:spPr>
        <p:txBody>
          <a:bodyPr wrap="square" rtlCol="0">
            <a:spAutoFit/>
          </a:bodyPr>
          <a:lstStyle/>
          <a:p>
            <a:pPr marL="274320" indent="-457200"/>
            <a:r>
              <a:rPr lang="en-US" dirty="0" err="1" smtClean="0">
                <a:solidFill>
                  <a:srgbClr val="FFC000"/>
                </a:solidFill>
                <a:effectLst>
                  <a:outerShdw blurRad="38100" dist="38100" dir="2700000" algn="tl">
                    <a:srgbClr val="000000">
                      <a:alpha val="43137"/>
                    </a:srgbClr>
                  </a:outerShdw>
                </a:effectLst>
              </a:rPr>
              <a:t>arctan</a:t>
            </a:r>
            <a:r>
              <a:rPr lang="en-US" dirty="0" smtClean="0">
                <a:solidFill>
                  <a:srgbClr val="FFC000"/>
                </a:solidFill>
                <a:effectLst>
                  <a:outerShdw blurRad="38100" dist="38100" dir="2700000" algn="tl">
                    <a:srgbClr val="000000">
                      <a:alpha val="43137"/>
                    </a:srgbClr>
                  </a:outerShdw>
                </a:effectLst>
              </a:rPr>
              <a:t>(.5mm / 400km) = </a:t>
            </a:r>
            <a:r>
              <a:rPr lang="en-US" dirty="0" err="1" smtClean="0">
                <a:solidFill>
                  <a:srgbClr val="FFC000"/>
                </a:solidFill>
                <a:effectLst>
                  <a:outerShdw blurRad="38100" dist="38100" dir="2700000" algn="tl">
                    <a:srgbClr val="000000">
                      <a:alpha val="43137"/>
                    </a:srgbClr>
                  </a:outerShdw>
                </a:effectLst>
              </a:rPr>
              <a:t>arctan</a:t>
            </a:r>
            <a:r>
              <a:rPr lang="en-US" dirty="0" smtClean="0">
                <a:solidFill>
                  <a:srgbClr val="FFC000"/>
                </a:solidFill>
                <a:effectLst>
                  <a:outerShdw blurRad="38100" dist="38100" dir="2700000" algn="tl">
                    <a:srgbClr val="000000">
                      <a:alpha val="43137"/>
                    </a:srgbClr>
                  </a:outerShdw>
                </a:effectLst>
              </a:rPr>
              <a:t>(0.0005m/400,000m)</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our angular resolving resolution Θ = 1.25*10</a:t>
            </a:r>
            <a:r>
              <a:rPr lang="en-US" baseline="30000" dirty="0" smtClean="0">
                <a:solidFill>
                  <a:srgbClr val="FFC000"/>
                </a:solidFill>
                <a:effectLst>
                  <a:outerShdw blurRad="38100" dist="38100" dir="2700000" algn="tl">
                    <a:srgbClr val="000000">
                      <a:alpha val="43137"/>
                    </a:srgbClr>
                  </a:outerShdw>
                </a:effectLst>
              </a:rPr>
              <a:t>-9</a:t>
            </a:r>
            <a:r>
              <a:rPr lang="en-US" dirty="0" smtClean="0">
                <a:solidFill>
                  <a:srgbClr val="FFC000"/>
                </a:solidFill>
                <a:effectLst>
                  <a:outerShdw blurRad="38100" dist="38100" dir="2700000" algn="tl">
                    <a:srgbClr val="000000">
                      <a:alpha val="43137"/>
                    </a:srgbClr>
                  </a:outerShdw>
                </a:effectLst>
              </a:rPr>
              <a:t> rad  </a:t>
            </a:r>
          </a:p>
          <a:p>
            <a:pPr marL="274320" indent="-457200"/>
            <a:endParaRPr lang="en-US" dirty="0" smtClean="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D = (1.22 * 450*10</a:t>
            </a:r>
            <a:r>
              <a:rPr lang="en-US" baseline="30000" dirty="0" smtClean="0">
                <a:solidFill>
                  <a:srgbClr val="FFC000"/>
                </a:solidFill>
                <a:effectLst>
                  <a:outerShdw blurRad="38100" dist="38100" dir="2700000" algn="tl">
                    <a:srgbClr val="000000">
                      <a:alpha val="43137"/>
                    </a:srgbClr>
                  </a:outerShdw>
                </a:effectLst>
              </a:rPr>
              <a:t>-9</a:t>
            </a:r>
            <a:r>
              <a:rPr lang="en-US" dirty="0" smtClean="0">
                <a:solidFill>
                  <a:srgbClr val="FFC000"/>
                </a:solidFill>
                <a:effectLst>
                  <a:outerShdw blurRad="38100" dist="38100" dir="2700000" algn="tl">
                    <a:srgbClr val="000000">
                      <a:alpha val="43137"/>
                    </a:srgbClr>
                  </a:outerShdw>
                </a:effectLst>
              </a:rPr>
              <a:t>m) / 1.25*10</a:t>
            </a:r>
            <a:r>
              <a:rPr lang="en-US" baseline="30000" dirty="0" smtClean="0">
                <a:solidFill>
                  <a:srgbClr val="FFC000"/>
                </a:solidFill>
                <a:effectLst>
                  <a:outerShdw blurRad="38100" dist="38100" dir="2700000" algn="tl">
                    <a:srgbClr val="000000">
                      <a:alpha val="43137"/>
                    </a:srgbClr>
                  </a:outerShdw>
                </a:effectLst>
              </a:rPr>
              <a:t>-9 </a:t>
            </a:r>
            <a:r>
              <a:rPr lang="en-US" dirty="0" smtClean="0">
                <a:solidFill>
                  <a:srgbClr val="FFC000"/>
                </a:solidFill>
                <a:effectLst>
                  <a:outerShdw blurRad="38100" dist="38100" dir="2700000" algn="tl">
                    <a:srgbClr val="000000">
                      <a:alpha val="43137"/>
                    </a:srgbClr>
                  </a:outerShdw>
                </a:effectLst>
              </a:rPr>
              <a:t>= 439 meters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So to read a newspaper from orbit we would have to manufacture and launch a satellite 4 times larger than the ISS, and we have not even addressed atmospheric clarity, off nadir angle, and diffraction. BTW- reading a license plate (5mm resolution) would only require a 43.9 meter lens.</a:t>
            </a:r>
            <a:endParaRPr lang="en-US" baseline="30000" dirty="0">
              <a:solidFill>
                <a:srgbClr val="FFC000"/>
              </a:solidFill>
              <a:effectLst>
                <a:outerShdw blurRad="38100" dist="38100" dir="2700000" algn="tl">
                  <a:srgbClr val="000000">
                    <a:alpha val="43137"/>
                  </a:srgbClr>
                </a:outerShdw>
              </a:effectLst>
            </a:endParaRPr>
          </a:p>
        </p:txBody>
      </p:sp>
      <p:pic>
        <p:nvPicPr>
          <p:cNvPr id="1026" name="Picture 2" descr="https://upload.wikimedia.org/wikipedia/commons/7/7b/Hot_road_mir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211" y="1219200"/>
            <a:ext cx="7139178" cy="475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8001000" cy="5262979"/>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latin typeface="arial" panose="020B0604020202020204" pitchFamily="34" charset="0"/>
              </a:rPr>
              <a:t>The code named Kennan "Keyhole-class" (KH) reconnaissance satellites have been orbiting the Earth for more than 30 years. They are typically used to take overhead photos for military missions. The big question for a lot of people is: "What can they see</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a:t>
            </a:r>
          </a:p>
          <a:p>
            <a:pPr marL="274320" indent="-457200"/>
            <a:endParaRPr lang="en-US" dirty="0">
              <a:solidFill>
                <a:srgbClr val="FFC000"/>
              </a:solidFill>
              <a:effectLst>
                <a:outerShdw blurRad="38100" dist="38100" dir="2700000" algn="tl">
                  <a:srgbClr val="000000">
                    <a:alpha val="43137"/>
                  </a:srgbClr>
                </a:outerShdw>
              </a:effectLst>
              <a:latin typeface="arial" panose="020B0604020202020204" pitchFamily="34" charset="0"/>
            </a:endParaRPr>
          </a:p>
          <a:p>
            <a:pPr marL="274320" indent="-457200"/>
            <a:r>
              <a:rPr lang="en-US" dirty="0">
                <a:solidFill>
                  <a:srgbClr val="FFC000"/>
                </a:solidFill>
                <a:effectLst>
                  <a:outerShdw blurRad="38100" dist="38100" dir="2700000" algn="tl">
                    <a:srgbClr val="000000">
                      <a:alpha val="43137"/>
                    </a:srgbClr>
                  </a:outerShdw>
                </a:effectLst>
                <a:latin typeface="arial" panose="020B0604020202020204" pitchFamily="34" charset="0"/>
              </a:rPr>
              <a:t>A KH-12 is a $1 billion satellite that resembles the Hubble Space Telescope, except it is looking at our planet. For security reasons, there are no published orbit schedules for the imagery spacecraft. They are supplemented by the 15-ton Lacrosse-class radar-imaging satellites</a:t>
            </a:r>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a:t>
            </a:r>
          </a:p>
          <a:p>
            <a:pPr marL="274320" indent="-457200"/>
            <a:endParaRPr lang="en-US" b="0" i="0" dirty="0">
              <a:solidFill>
                <a:srgbClr val="FFC000"/>
              </a:solidFill>
              <a:effectLst>
                <a:outerShdw blurRad="38100" dist="38100" dir="2700000" algn="tl">
                  <a:srgbClr val="000000">
                    <a:alpha val="43137"/>
                  </a:srgbClr>
                </a:outerShdw>
              </a:effectLst>
              <a:latin typeface="arial" panose="020B0604020202020204" pitchFamily="34" charset="0"/>
            </a:endParaRPr>
          </a:p>
          <a:p>
            <a:pPr marL="274320" indent="-457200"/>
            <a:r>
              <a:rPr lang="en-US" dirty="0" smtClean="0">
                <a:solidFill>
                  <a:srgbClr val="FFC000"/>
                </a:solidFill>
                <a:effectLst>
                  <a:outerShdw blurRad="38100" dist="38100" dir="2700000" algn="tl">
                    <a:srgbClr val="000000">
                      <a:alpha val="43137"/>
                    </a:srgbClr>
                  </a:outerShdw>
                </a:effectLst>
                <a:latin typeface="arial" panose="020B0604020202020204" pitchFamily="34" charset="0"/>
              </a:rPr>
              <a:t>Probable suggested resolution ~ 10 cm</a:t>
            </a:r>
            <a:endParaRPr lang="en-US" b="0" i="0" dirty="0">
              <a:solidFill>
                <a:srgbClr val="FFC000"/>
              </a:solidFill>
              <a:effectLst>
                <a:outerShdw blurRad="38100" dist="38100" dir="2700000" algn="tl">
                  <a:srgbClr val="000000">
                    <a:alpha val="43137"/>
                  </a:srgbClr>
                </a:outerShdw>
              </a:effectLst>
              <a:latin typeface="arial" panose="020B0604020202020204" pitchFamily="34" charset="0"/>
            </a:endParaRPr>
          </a:p>
        </p:txBody>
      </p:sp>
      <p:sp>
        <p:nvSpPr>
          <p:cNvPr id="3" name="TextBox 2"/>
          <p:cNvSpPr txBox="1"/>
          <p:nvPr/>
        </p:nvSpPr>
        <p:spPr>
          <a:xfrm>
            <a:off x="609600" y="685800"/>
            <a:ext cx="5147563"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What are “spy satellites capable of ?</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1627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19200"/>
            <a:ext cx="7086600" cy="5262979"/>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In the 1980s, SPOT was successful in the United States because it was technically better than Landsat in terms of performance.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Moreover</a:t>
            </a:r>
            <a:r>
              <a:rPr lang="en-US" dirty="0">
                <a:solidFill>
                  <a:srgbClr val="FFC000"/>
                </a:solidFill>
                <a:effectLst>
                  <a:outerShdw blurRad="38100" dist="38100" dir="2700000" algn="tl">
                    <a:srgbClr val="000000">
                      <a:alpha val="43137"/>
                    </a:srgbClr>
                  </a:outerShdw>
                </a:effectLst>
              </a:rPr>
              <a:t>, SPOT gained initial attention because it was considered a threat to reveal secrets only detectable on classified American satellite </a:t>
            </a:r>
            <a:r>
              <a:rPr lang="en-US" dirty="0" smtClean="0">
                <a:solidFill>
                  <a:srgbClr val="FFC000"/>
                </a:solidFill>
                <a:effectLst>
                  <a:outerShdw blurRad="38100" dist="38100" dir="2700000" algn="tl">
                    <a:srgbClr val="000000">
                      <a:alpha val="43137"/>
                    </a:srgbClr>
                  </a:outerShdw>
                </a:effectLst>
              </a:rPr>
              <a:t>imagery.</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It </a:t>
            </a:r>
            <a:r>
              <a:rPr lang="en-US" dirty="0">
                <a:solidFill>
                  <a:srgbClr val="FFC000"/>
                </a:solidFill>
                <a:effectLst>
                  <a:outerShdw blurRad="38100" dist="38100" dir="2700000" algn="tl">
                    <a:srgbClr val="000000">
                      <a:alpha val="43137"/>
                    </a:srgbClr>
                  </a:outerShdw>
                </a:effectLst>
              </a:rPr>
              <a:t>spurred policy debates on what to do about high-quality images taken from space. Aggressive marketing and publicity pushed by SPOT Image Corporation further advanced knowledge about the system and its products. </a:t>
            </a:r>
          </a:p>
        </p:txBody>
      </p:sp>
    </p:spTree>
    <p:extLst>
      <p:ext uri="{BB962C8B-B14F-4D97-AF65-F5344CB8AC3E}">
        <p14:creationId xmlns:p14="http://schemas.microsoft.com/office/powerpoint/2010/main" val="1626385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838200"/>
            <a:ext cx="6324600" cy="5632311"/>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rPr>
              <a:t>In the 1990s, SPOT </a:t>
            </a:r>
            <a:r>
              <a:rPr lang="en-US" dirty="0" smtClean="0">
                <a:solidFill>
                  <a:srgbClr val="FFC000"/>
                </a:solidFill>
                <a:effectLst>
                  <a:outerShdw blurRad="38100" dist="38100" dir="2700000" algn="tl">
                    <a:srgbClr val="000000">
                      <a:alpha val="43137"/>
                    </a:srgbClr>
                  </a:outerShdw>
                </a:effectLst>
              </a:rPr>
              <a:t>was </a:t>
            </a:r>
            <a:r>
              <a:rPr lang="en-US" dirty="0">
                <a:solidFill>
                  <a:srgbClr val="FFC000"/>
                </a:solidFill>
                <a:effectLst>
                  <a:outerShdw blurRad="38100" dist="38100" dir="2700000" algn="tl">
                    <a:srgbClr val="000000">
                      <a:alpha val="43137"/>
                    </a:srgbClr>
                  </a:outerShdw>
                </a:effectLst>
              </a:rPr>
              <a:t>successful because it was the best space-based system that could provide unclassified imagery to the U.S. military and coalition allies prior to and during the Gulf War.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a:t>
            </a:r>
            <a:r>
              <a:rPr lang="en-US" dirty="0">
                <a:solidFill>
                  <a:srgbClr val="FFC000"/>
                </a:solidFill>
                <a:effectLst>
                  <a:outerShdw blurRad="38100" dist="38100" dir="2700000" algn="tl">
                    <a:srgbClr val="000000">
                      <a:alpha val="43137"/>
                    </a:srgbClr>
                  </a:outerShdw>
                </a:effectLst>
              </a:rPr>
              <a:t>sale of a direct receipt capability to the U.S. Air Force also enabled SPOT to sell timely imagery to interested commanders.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By </a:t>
            </a:r>
            <a:r>
              <a:rPr lang="en-US" dirty="0">
                <a:solidFill>
                  <a:srgbClr val="FFC000"/>
                </a:solidFill>
                <a:effectLst>
                  <a:outerShdw blurRad="38100" dist="38100" dir="2700000" algn="tl">
                    <a:srgbClr val="000000">
                      <a:alpha val="43137"/>
                    </a:srgbClr>
                  </a:outerShdw>
                </a:effectLst>
              </a:rPr>
              <a:t>2000, however, SPOT lost traction in the U.S. market because U.S. defense users had new access to commercial imagery from American sensors, specifically </a:t>
            </a:r>
            <a:r>
              <a:rPr lang="en-US" i="1" dirty="0" err="1">
                <a:solidFill>
                  <a:srgbClr val="FFC000"/>
                </a:solidFill>
                <a:effectLst>
                  <a:outerShdw blurRad="38100" dist="38100" dir="2700000" algn="tl">
                    <a:srgbClr val="000000">
                      <a:alpha val="43137"/>
                    </a:srgbClr>
                  </a:outerShdw>
                </a:effectLst>
              </a:rPr>
              <a:t>Ikonos</a:t>
            </a:r>
            <a:r>
              <a:rPr lang="en-US" dirty="0">
                <a:solidFill>
                  <a:srgbClr val="FFC000"/>
                </a:solidFill>
                <a:effectLst>
                  <a:outerShdw blurRad="38100" dist="38100" dir="2700000" algn="tl">
                    <a:srgbClr val="000000">
                      <a:alpha val="43137"/>
                    </a:srgbClr>
                  </a:outerShdw>
                </a:effectLst>
              </a:rPr>
              <a:t> that was launched in 1999. </a:t>
            </a:r>
          </a:p>
        </p:txBody>
      </p:sp>
    </p:spTree>
    <p:extLst>
      <p:ext uri="{BB962C8B-B14F-4D97-AF65-F5344CB8AC3E}">
        <p14:creationId xmlns:p14="http://schemas.microsoft.com/office/powerpoint/2010/main" val="261857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7543800" cy="3785652"/>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rPr>
              <a:t>The greatest advantage for the newly formed </a:t>
            </a:r>
            <a:r>
              <a:rPr lang="en-US" dirty="0" err="1">
                <a:solidFill>
                  <a:srgbClr val="FFC000"/>
                </a:solidFill>
                <a:effectLst>
                  <a:outerShdw blurRad="38100" dist="38100" dir="2700000" algn="tl">
                    <a:srgbClr val="000000">
                      <a:alpha val="43137"/>
                    </a:srgbClr>
                  </a:outerShdw>
                </a:effectLst>
              </a:rPr>
              <a:t>Astrium</a:t>
            </a:r>
            <a:r>
              <a:rPr lang="en-US" dirty="0">
                <a:solidFill>
                  <a:srgbClr val="FFC000"/>
                </a:solidFill>
                <a:effectLst>
                  <a:outerShdw blurRad="38100" dist="38100" dir="2700000" algn="tl">
                    <a:srgbClr val="000000">
                      <a:alpha val="43137"/>
                    </a:srgbClr>
                  </a:outerShdw>
                </a:effectLst>
              </a:rPr>
              <a:t> GEO-Information Services will accrue from a marketing strategy based on the principle that the “sum of the optical and radar space-based and ground processing parts is greater than the whole.”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Promoting </a:t>
            </a:r>
            <a:r>
              <a:rPr lang="en-US" i="1" dirty="0">
                <a:solidFill>
                  <a:srgbClr val="FFC000"/>
                </a:solidFill>
                <a:effectLst>
                  <a:outerShdw blurRad="38100" dist="38100" dir="2700000" algn="tl">
                    <a:srgbClr val="000000">
                      <a:alpha val="43137"/>
                    </a:srgbClr>
                  </a:outerShdw>
                </a:effectLst>
              </a:rPr>
              <a:t>Pleiades</a:t>
            </a:r>
            <a:r>
              <a:rPr lang="en-US" dirty="0">
                <a:solidFill>
                  <a:srgbClr val="FFC000"/>
                </a:solidFill>
                <a:effectLst>
                  <a:outerShdw blurRad="38100" dist="38100" dir="2700000" algn="tl">
                    <a:srgbClr val="000000">
                      <a:alpha val="43137"/>
                    </a:srgbClr>
                  </a:outerShdw>
                </a:effectLst>
              </a:rPr>
              <a:t>, for example, in isolation as an optical alternative is not likely to gain traction, unless it guarantees a significant price break from other offerings.</a:t>
            </a:r>
            <a:endParaRPr lang="en-US" dirty="0"/>
          </a:p>
        </p:txBody>
      </p:sp>
    </p:spTree>
    <p:extLst>
      <p:ext uri="{BB962C8B-B14F-4D97-AF65-F5344CB8AC3E}">
        <p14:creationId xmlns:p14="http://schemas.microsoft.com/office/powerpoint/2010/main" val="19604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001000" cy="526297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IKONOS (Digital Globe)</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The IKONOS Satellite sensor is a high-resolution satellite operated by </a:t>
            </a:r>
            <a:r>
              <a:rPr lang="en-US" dirty="0" err="1">
                <a:solidFill>
                  <a:srgbClr val="FFC000"/>
                </a:solidFill>
                <a:effectLst>
                  <a:outerShdw blurRad="38100" dist="38100" dir="2700000" algn="tl">
                    <a:srgbClr val="000000">
                      <a:alpha val="43137"/>
                    </a:srgbClr>
                  </a:outerShdw>
                </a:effectLst>
              </a:rPr>
              <a:t>DigitalGlobe</a:t>
            </a:r>
            <a:r>
              <a:rPr lang="en-US" dirty="0">
                <a:solidFill>
                  <a:srgbClr val="FFC000"/>
                </a:solidFill>
                <a:effectLst>
                  <a:outerShdw blurRad="38100" dist="38100" dir="2700000" algn="tl">
                    <a:srgbClr val="000000">
                      <a:alpha val="43137"/>
                    </a:srgbClr>
                  </a:outerShdw>
                </a:effectLst>
              </a:rPr>
              <a:t>. Its capabilities include capturing a 3.2m </a:t>
            </a:r>
            <a:r>
              <a:rPr lang="en-US" dirty="0" smtClean="0">
                <a:solidFill>
                  <a:srgbClr val="FFC000"/>
                </a:solidFill>
                <a:effectLst>
                  <a:outerShdw blurRad="38100" dist="38100" dir="2700000" algn="tl">
                    <a:srgbClr val="000000">
                      <a:alpha val="43137"/>
                    </a:srgbClr>
                  </a:outerShdw>
                </a:effectLst>
              </a:rPr>
              <a:t>multispectral with NIR and 0.82m </a:t>
            </a:r>
            <a:r>
              <a:rPr lang="en-US" dirty="0">
                <a:solidFill>
                  <a:srgbClr val="FFC000"/>
                </a:solidFill>
                <a:effectLst>
                  <a:outerShdw blurRad="38100" dist="38100" dir="2700000" algn="tl">
                    <a:srgbClr val="000000">
                      <a:alpha val="43137"/>
                    </a:srgbClr>
                  </a:outerShdw>
                </a:effectLst>
              </a:rPr>
              <a:t>panchromatic resolution at nadir</a:t>
            </a:r>
            <a:r>
              <a:rPr lang="en-US" dirty="0" smtClean="0">
                <a:solidFill>
                  <a:srgbClr val="FFC000"/>
                </a:solidFill>
                <a:effectLst>
                  <a:outerShdw blurRad="38100" dist="38100" dir="2700000" algn="tl">
                    <a:srgbClr val="000000">
                      <a:alpha val="43137"/>
                    </a:srgbClr>
                  </a:outerShdw>
                </a:effectLst>
              </a:rPr>
              <a: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On January 22, 2015 </a:t>
            </a:r>
            <a:r>
              <a:rPr lang="en-US" dirty="0" err="1">
                <a:solidFill>
                  <a:srgbClr val="FFC000"/>
                </a:solidFill>
                <a:effectLst>
                  <a:outerShdw blurRad="38100" dist="38100" dir="2700000" algn="tl">
                    <a:srgbClr val="000000">
                      <a:alpha val="43137"/>
                    </a:srgbClr>
                  </a:outerShdw>
                </a:effectLst>
              </a:rPr>
              <a:t>DigitalGlobe</a:t>
            </a:r>
            <a:r>
              <a:rPr lang="en-US" dirty="0">
                <a:solidFill>
                  <a:srgbClr val="FFC000"/>
                </a:solidFill>
                <a:effectLst>
                  <a:outerShdw blurRad="38100" dist="38100" dir="2700000" algn="tl">
                    <a:srgbClr val="000000">
                      <a:alpha val="43137"/>
                    </a:srgbClr>
                  </a:outerShdw>
                </a:effectLst>
              </a:rPr>
              <a:t> announced that during recent maintenance activities, </a:t>
            </a:r>
            <a:r>
              <a:rPr lang="en-US" dirty="0" err="1">
                <a:solidFill>
                  <a:srgbClr val="FFC000"/>
                </a:solidFill>
                <a:effectLst>
                  <a:outerShdw blurRad="38100" dist="38100" dir="2700000" algn="tl">
                    <a:srgbClr val="000000">
                      <a:alpha val="43137"/>
                    </a:srgbClr>
                  </a:outerShdw>
                </a:effectLst>
              </a:rPr>
              <a:t>DigitalGlobe</a:t>
            </a:r>
            <a:r>
              <a:rPr lang="en-US" dirty="0">
                <a:solidFill>
                  <a:srgbClr val="FFC000"/>
                </a:solidFill>
                <a:effectLst>
                  <a:outerShdw blurRad="38100" dist="38100" dir="2700000" algn="tl">
                    <a:srgbClr val="000000">
                      <a:alpha val="43137"/>
                    </a:srgbClr>
                  </a:outerShdw>
                </a:effectLst>
              </a:rPr>
              <a:t> attempted to resolve an irregularity in the accuracy of imagery collected by the IKONOS satellite sensor. After extensive testing, </a:t>
            </a:r>
            <a:r>
              <a:rPr lang="en-US" dirty="0" err="1">
                <a:solidFill>
                  <a:srgbClr val="FFC000"/>
                </a:solidFill>
                <a:effectLst>
                  <a:outerShdw blurRad="38100" dist="38100" dir="2700000" algn="tl">
                    <a:srgbClr val="000000">
                      <a:alpha val="43137"/>
                    </a:srgbClr>
                  </a:outerShdw>
                </a:effectLst>
              </a:rPr>
              <a:t>DigitalGlobe</a:t>
            </a:r>
            <a:r>
              <a:rPr lang="en-US" dirty="0">
                <a:solidFill>
                  <a:srgbClr val="FFC000"/>
                </a:solidFill>
                <a:effectLst>
                  <a:outerShdw blurRad="38100" dist="38100" dir="2700000" algn="tl">
                    <a:srgbClr val="000000">
                      <a:alpha val="43137"/>
                    </a:srgbClr>
                  </a:outerShdw>
                </a:effectLst>
              </a:rPr>
              <a:t> have determined that the accuracy of IKONOS imagery does not meet </a:t>
            </a:r>
            <a:r>
              <a:rPr lang="en-US" dirty="0" err="1">
                <a:solidFill>
                  <a:srgbClr val="FFC000"/>
                </a:solidFill>
                <a:effectLst>
                  <a:outerShdw blurRad="38100" dist="38100" dir="2700000" algn="tl">
                    <a:srgbClr val="000000">
                      <a:alpha val="43137"/>
                    </a:srgbClr>
                  </a:outerShdw>
                </a:effectLst>
              </a:rPr>
              <a:t>DigitalGlobe’s</a:t>
            </a:r>
            <a:r>
              <a:rPr lang="en-US" dirty="0">
                <a:solidFill>
                  <a:srgbClr val="FFC000"/>
                </a:solidFill>
                <a:effectLst>
                  <a:outerShdw blurRad="38100" dist="38100" dir="2700000" algn="tl">
                    <a:srgbClr val="000000">
                      <a:alpha val="43137"/>
                    </a:srgbClr>
                  </a:outerShdw>
                </a:effectLst>
              </a:rPr>
              <a:t> product quality specifications</a:t>
            </a:r>
          </a:p>
        </p:txBody>
      </p:sp>
    </p:spTree>
    <p:extLst>
      <p:ext uri="{BB962C8B-B14F-4D97-AF65-F5344CB8AC3E}">
        <p14:creationId xmlns:p14="http://schemas.microsoft.com/office/powerpoint/2010/main" val="572933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3113</TotalTime>
  <Words>1129</Words>
  <Application>Microsoft Office PowerPoint</Application>
  <PresentationFormat>On-screen Show (4:3)</PresentationFormat>
  <Paragraphs>106</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vt:lpstr>
      <vt:lpstr>Calibri</vt:lpstr>
      <vt:lpstr>Cambria Math</vt:lpstr>
      <vt:lpstr>Century Gothic</vt:lpstr>
      <vt:lpstr>Helvetica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gmaclean</cp:lastModifiedBy>
  <cp:revision>234</cp:revision>
  <dcterms:created xsi:type="dcterms:W3CDTF">1998-08-10T21:18:54Z</dcterms:created>
  <dcterms:modified xsi:type="dcterms:W3CDTF">2015-11-02T13:56:22Z</dcterms:modified>
</cp:coreProperties>
</file>